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6A452-2DE2-74A9-01D6-9832AC3AF13A}" v="5" dt="2025-08-22T19:39:47.1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5" d="100"/>
          <a:sy n="55" d="100"/>
        </p:scale>
        <p:origin x="114" y="12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pa.gov/marine-protection-permitting/marine-solar-radiation-management-permitting#wha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epa.gov/geoengineer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pewresearch.org/short-reads/2021/06/11/u-s-adults-have-mixed-views-on-whether-geoengineering-would-help-reduce-effects-of-climate-chang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364" y="4285818"/>
            <a:ext cx="9144000" cy="2387600"/>
          </a:xfrm>
        </p:spPr>
        <p:txBody>
          <a:bodyPr>
            <a:normAutofit/>
          </a:bodyPr>
          <a:lstStyle/>
          <a:p>
            <a:r>
              <a:rPr lang="en-US" sz="4400" dirty="0"/>
              <a:t>August 2025 – Hodgson and Rawlings</a:t>
            </a:r>
          </a:p>
        </p:txBody>
      </p:sp>
      <p:pic>
        <p:nvPicPr>
          <p:cNvPr id="5" name="Picture 4">
            <a:extLst>
              <a:ext uri="{FF2B5EF4-FFF2-40B4-BE49-F238E27FC236}">
                <a16:creationId xmlns:a16="http://schemas.microsoft.com/office/drawing/2014/main" id="{F7941761-B8C1-40ED-78F2-519BD7E80C18}"/>
              </a:ext>
            </a:extLst>
          </p:cNvPr>
          <p:cNvPicPr>
            <a:picLocks noChangeAspect="1"/>
          </p:cNvPicPr>
          <p:nvPr/>
        </p:nvPicPr>
        <p:blipFill>
          <a:blip r:embed="rId2"/>
          <a:srcRect r="-165" b="-228"/>
          <a:stretch>
            <a:fillRect/>
          </a:stretch>
        </p:blipFill>
        <p:spPr>
          <a:xfrm>
            <a:off x="2609272" y="1588"/>
            <a:ext cx="6984982" cy="5088390"/>
          </a:xfrm>
          <a:prstGeom prst="rect">
            <a:avLst/>
          </a:prstGeom>
        </p:spPr>
      </p:pic>
      <p:sp>
        <p:nvSpPr>
          <p:cNvPr id="6" name="Slide Number Placeholder 5">
            <a:extLst>
              <a:ext uri="{FF2B5EF4-FFF2-40B4-BE49-F238E27FC236}">
                <a16:creationId xmlns:a16="http://schemas.microsoft.com/office/drawing/2014/main" id="{5479EA4A-8F48-9D98-D605-27B7F8D1E769}"/>
              </a:ext>
            </a:extLst>
          </p:cNvPr>
          <p:cNvSpPr>
            <a:spLocks noGrp="1"/>
          </p:cNvSpPr>
          <p:nvPr>
            <p:ph type="sldNum" sz="quarter" idx="12"/>
          </p:nvPr>
        </p:nvSpPr>
        <p:spPr/>
        <p:txBody>
          <a:bodyPr/>
          <a:lstStyle/>
          <a:p>
            <a:fld id="{330EA680-D336-4FF7-8B7A-9848BB0A1C32}" type="slidenum">
              <a:rPr lang="en-US" smtClean="0"/>
              <a:t>1</a:t>
            </a:fld>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DE960-67C4-3935-1FAD-356DFC83A42A}"/>
              </a:ext>
            </a:extLst>
          </p:cNvPr>
          <p:cNvSpPr>
            <a:spLocks noGrp="1"/>
          </p:cNvSpPr>
          <p:nvPr>
            <p:ph type="title"/>
          </p:nvPr>
        </p:nvSpPr>
        <p:spPr>
          <a:xfrm>
            <a:off x="838200" y="365125"/>
            <a:ext cx="10515600" cy="690563"/>
          </a:xfrm>
        </p:spPr>
        <p:txBody>
          <a:bodyPr>
            <a:normAutofit fontScale="90000"/>
          </a:bodyPr>
          <a:lstStyle/>
          <a:p>
            <a:r>
              <a:rPr lang="en-US" b="1" dirty="0"/>
              <a:t>What is Geoengineering?</a:t>
            </a:r>
          </a:p>
        </p:txBody>
      </p:sp>
      <p:sp>
        <p:nvSpPr>
          <p:cNvPr id="3" name="Content Placeholder 2">
            <a:extLst>
              <a:ext uri="{FF2B5EF4-FFF2-40B4-BE49-F238E27FC236}">
                <a16:creationId xmlns:a16="http://schemas.microsoft.com/office/drawing/2014/main" id="{AD894DB0-8CA4-8457-A229-002EC2E36788}"/>
              </a:ext>
            </a:extLst>
          </p:cNvPr>
          <p:cNvSpPr>
            <a:spLocks noGrp="1"/>
          </p:cNvSpPr>
          <p:nvPr>
            <p:ph idx="1"/>
          </p:nvPr>
        </p:nvSpPr>
        <p:spPr>
          <a:xfrm>
            <a:off x="722746" y="1306080"/>
            <a:ext cx="10804235" cy="5344246"/>
          </a:xfrm>
        </p:spPr>
        <p:txBody>
          <a:bodyPr vert="horz" lIns="91440" tIns="45720" rIns="91440" bIns="45720" rtlCol="0" anchor="t">
            <a:normAutofit lnSpcReduction="10000"/>
          </a:bodyPr>
          <a:lstStyle/>
          <a:p>
            <a:r>
              <a:rPr lang="en-US" dirty="0"/>
              <a:t>Attempts by government or NGO actors to modify the global climate or temperature, aka: </a:t>
            </a:r>
            <a:r>
              <a:rPr lang="en-US" b="1" dirty="0"/>
              <a:t>"playing God" with the weather</a:t>
            </a:r>
          </a:p>
          <a:p>
            <a:pPr lvl="1"/>
            <a:r>
              <a:rPr lang="en-US" b="1" dirty="0"/>
              <a:t>SRM – Solar Radiation Modification</a:t>
            </a:r>
            <a:r>
              <a:rPr lang="en-US" dirty="0"/>
              <a:t> - </a:t>
            </a:r>
            <a:r>
              <a:rPr lang="en-US" dirty="0">
                <a:ea typeface="+mn-lt"/>
                <a:cs typeface="+mn-lt"/>
              </a:rPr>
              <a:t>adding material to the atmosphere to increase the amount of incoming sunlight reflected back to space, in an attempt to cool the earth</a:t>
            </a:r>
          </a:p>
          <a:p>
            <a:pPr lvl="2"/>
            <a:r>
              <a:rPr lang="en-US" sz="2400" b="1" i="1" dirty="0">
                <a:ea typeface="+mn-lt"/>
                <a:cs typeface="+mn-lt"/>
              </a:rPr>
              <a:t>Stratospheric Aerosol Injection (SAI)</a:t>
            </a:r>
            <a:r>
              <a:rPr lang="en-US" sz="2400" dirty="0">
                <a:ea typeface="+mn-lt"/>
                <a:cs typeface="+mn-lt"/>
              </a:rPr>
              <a:t> – adding small reflective particles to the upper atmosphere (stratosphere) to reflect incoming sunlight. Sulfur dioxide (SO</a:t>
            </a:r>
            <a:r>
              <a:rPr lang="en-US" sz="2400" baseline="-25000" dirty="0">
                <a:ea typeface="+mn-lt"/>
                <a:cs typeface="+mn-lt"/>
              </a:rPr>
              <a:t>2</a:t>
            </a:r>
            <a:r>
              <a:rPr lang="en-US" sz="2400" dirty="0">
                <a:ea typeface="+mn-lt"/>
                <a:cs typeface="+mn-lt"/>
              </a:rPr>
              <a:t>), one of the types of chemicals considered for SAI, can chemically react in the stratosphere to form reflective sulfate aerosols. </a:t>
            </a:r>
          </a:p>
          <a:p>
            <a:pPr lvl="2"/>
            <a:r>
              <a:rPr lang="en-US" sz="2400" b="1" i="1" dirty="0">
                <a:ea typeface="+mn-lt"/>
                <a:cs typeface="+mn-lt"/>
              </a:rPr>
              <a:t>Marine Cloud Brightening (MCB)</a:t>
            </a:r>
            <a:r>
              <a:rPr lang="en-US" sz="2400" dirty="0">
                <a:ea typeface="+mn-lt"/>
                <a:cs typeface="+mn-lt"/>
              </a:rPr>
              <a:t> – adding particles, such as sea spray, to the lower atmosphere (near the surface) to </a:t>
            </a:r>
            <a:r>
              <a:rPr lang="en-US" sz="2400" dirty="0">
                <a:ea typeface="+mn-lt"/>
                <a:cs typeface="+mn-lt"/>
                <a:hlinkClick r:id="rId2"/>
              </a:rPr>
              <a:t>increase the reflectivity of clouds </a:t>
            </a:r>
            <a:r>
              <a:rPr lang="en-US" sz="2400" dirty="0">
                <a:ea typeface="+mn-lt"/>
                <a:cs typeface="+mn-lt"/>
              </a:rPr>
              <a:t>over the ocean.</a:t>
            </a:r>
          </a:p>
          <a:p>
            <a:pPr lvl="2"/>
            <a:r>
              <a:rPr lang="en-US" sz="2400" dirty="0">
                <a:ea typeface="+mn-lt"/>
                <a:cs typeface="+mn-lt"/>
              </a:rPr>
              <a:t>Other techniques, such as </a:t>
            </a:r>
            <a:r>
              <a:rPr lang="en-US" sz="2400" b="1" i="1" dirty="0">
                <a:ea typeface="+mn-lt"/>
                <a:cs typeface="+mn-lt"/>
              </a:rPr>
              <a:t>Cirrus Cloud Thinning (CCT</a:t>
            </a:r>
            <a:r>
              <a:rPr lang="en-US" sz="2400" b="1" dirty="0">
                <a:ea typeface="+mn-lt"/>
                <a:cs typeface="+mn-lt"/>
              </a:rPr>
              <a:t>)</a:t>
            </a:r>
            <a:r>
              <a:rPr lang="en-US" sz="2400" dirty="0">
                <a:ea typeface="+mn-lt"/>
                <a:cs typeface="+mn-lt"/>
              </a:rPr>
              <a:t> or space-based methods have been far less researched due to uncertainty in the processes, high potential costs, and more limited feasibility.</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F2CE6BAF-6D85-8D56-80F2-9E610AF84AD6}"/>
              </a:ext>
            </a:extLst>
          </p:cNvPr>
          <p:cNvSpPr>
            <a:spLocks noGrp="1"/>
          </p:cNvSpPr>
          <p:nvPr>
            <p:ph type="sldNum" sz="quarter" idx="12"/>
          </p:nvPr>
        </p:nvSpPr>
        <p:spPr/>
        <p:txBody>
          <a:bodyPr/>
          <a:lstStyle/>
          <a:p>
            <a:fld id="{330EA680-D336-4FF7-8B7A-9848BB0A1C32}" type="slidenum">
              <a:rPr lang="en-US" smtClean="0"/>
              <a:t>2</a:t>
            </a:fld>
            <a:endParaRPr lang="en-US"/>
          </a:p>
        </p:txBody>
      </p:sp>
    </p:spTree>
    <p:extLst>
      <p:ext uri="{BB962C8B-B14F-4D97-AF65-F5344CB8AC3E}">
        <p14:creationId xmlns:p14="http://schemas.microsoft.com/office/powerpoint/2010/main" val="355732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FAD7-C9FD-582C-BF10-D768A0FC5C26}"/>
              </a:ext>
            </a:extLst>
          </p:cNvPr>
          <p:cNvSpPr>
            <a:spLocks noGrp="1"/>
          </p:cNvSpPr>
          <p:nvPr>
            <p:ph type="title"/>
          </p:nvPr>
        </p:nvSpPr>
        <p:spPr/>
        <p:txBody>
          <a:bodyPr>
            <a:normAutofit fontScale="90000"/>
          </a:bodyPr>
          <a:lstStyle/>
          <a:p>
            <a:r>
              <a:rPr lang="en-US" b="1" dirty="0"/>
              <a:t>US EPA Recently Made Full Disclosure </a:t>
            </a:r>
            <a:r>
              <a:rPr lang="en-US" dirty="0"/>
              <a:t>on Geoengineering Activities: its not new</a:t>
            </a:r>
            <a:br>
              <a:rPr lang="en-US" dirty="0"/>
            </a:br>
            <a:r>
              <a:rPr lang="en-US" dirty="0">
                <a:ea typeface="+mj-lt"/>
                <a:cs typeface="+mj-lt"/>
                <a:hlinkClick r:id="rId2"/>
              </a:rPr>
              <a:t>https://www.epa.gov/geoengineering</a:t>
            </a:r>
            <a:endParaRPr lang="en-US" dirty="0">
              <a:ea typeface="+mj-lt"/>
              <a:cs typeface="+mj-lt"/>
            </a:endParaRPr>
          </a:p>
        </p:txBody>
      </p:sp>
      <p:sp>
        <p:nvSpPr>
          <p:cNvPr id="3" name="Content Placeholder 2">
            <a:extLst>
              <a:ext uri="{FF2B5EF4-FFF2-40B4-BE49-F238E27FC236}">
                <a16:creationId xmlns:a16="http://schemas.microsoft.com/office/drawing/2014/main" id="{E6BCA407-DCB2-2619-C7AF-A61421A947B6}"/>
              </a:ext>
            </a:extLst>
          </p:cNvPr>
          <p:cNvSpPr>
            <a:spLocks noGrp="1"/>
          </p:cNvSpPr>
          <p:nvPr>
            <p:ph idx="1"/>
          </p:nvPr>
        </p:nvSpPr>
        <p:spPr/>
        <p:txBody>
          <a:bodyPr vert="horz" lIns="91440" tIns="45720" rIns="91440" bIns="45720" rtlCol="0" anchor="t">
            <a:normAutofit/>
          </a:bodyPr>
          <a:lstStyle/>
          <a:p>
            <a:r>
              <a:rPr lang="en-US" b="1" dirty="0">
                <a:ea typeface="+mn-lt"/>
                <a:cs typeface="+mn-lt"/>
              </a:rPr>
              <a:t>1947 Project Cirrus:</a:t>
            </a:r>
            <a:r>
              <a:rPr lang="en-US" dirty="0">
                <a:ea typeface="+mn-lt"/>
                <a:cs typeface="+mn-lt"/>
              </a:rPr>
              <a:t> GE Labs, the Naval Research Laboratory, and Army Signal Corps used Air Force aircraft to conduct the first hurricane cloud seeding experiment with dry ice.</a:t>
            </a:r>
          </a:p>
          <a:p>
            <a:r>
              <a:rPr lang="en-US" b="1" dirty="0">
                <a:ea typeface="+mn-lt"/>
                <a:cs typeface="+mn-lt"/>
              </a:rPr>
              <a:t>1967 Operation Popeye:</a:t>
            </a:r>
            <a:r>
              <a:rPr lang="en-US" dirty="0">
                <a:ea typeface="+mn-lt"/>
                <a:cs typeface="+mn-lt"/>
              </a:rPr>
              <a:t> A classified military weather modification program carried out during the Vietnam War that attempted to extend monsoon season to disrupt select supply routes in North Vietnam and Laos.  Later banned by Treaty.</a:t>
            </a:r>
          </a:p>
          <a:p>
            <a:r>
              <a:rPr lang="en-US" b="1" dirty="0"/>
              <a:t>1971 </a:t>
            </a:r>
            <a:r>
              <a:rPr lang="en-US" b="1" dirty="0">
                <a:ea typeface="+mn-lt"/>
                <a:cs typeface="+mn-lt"/>
              </a:rPr>
              <a:t>Project </a:t>
            </a:r>
            <a:r>
              <a:rPr lang="en-US" b="1" dirty="0" err="1">
                <a:ea typeface="+mn-lt"/>
                <a:cs typeface="+mn-lt"/>
              </a:rPr>
              <a:t>Stormfury</a:t>
            </a:r>
            <a:r>
              <a:rPr lang="en-US" b="1" dirty="0">
                <a:ea typeface="+mn-lt"/>
                <a:cs typeface="+mn-lt"/>
              </a:rPr>
              <a:t>: </a:t>
            </a:r>
            <a:r>
              <a:rPr lang="en-US" dirty="0">
                <a:ea typeface="+mn-lt"/>
                <a:cs typeface="+mn-lt"/>
              </a:rPr>
              <a:t>Led by NOAA and the U.S. Navy, this program sought to modify hurricane strength through seeding with silver iodide to reduce the most destructive wind speeds.</a:t>
            </a:r>
            <a:endParaRPr lang="en-US" dirty="0"/>
          </a:p>
        </p:txBody>
      </p:sp>
      <p:sp>
        <p:nvSpPr>
          <p:cNvPr id="4" name="Slide Number Placeholder 3">
            <a:extLst>
              <a:ext uri="{FF2B5EF4-FFF2-40B4-BE49-F238E27FC236}">
                <a16:creationId xmlns:a16="http://schemas.microsoft.com/office/drawing/2014/main" id="{AB202D95-A96C-B8C0-36D5-A423DE4A13AD}"/>
              </a:ext>
            </a:extLst>
          </p:cNvPr>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3836735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B316A-50A6-0159-943B-50C52229A99E}"/>
              </a:ext>
            </a:extLst>
          </p:cNvPr>
          <p:cNvSpPr>
            <a:spLocks noGrp="1"/>
          </p:cNvSpPr>
          <p:nvPr>
            <p:ph type="title"/>
          </p:nvPr>
        </p:nvSpPr>
        <p:spPr/>
        <p:txBody>
          <a:bodyPr/>
          <a:lstStyle/>
          <a:p>
            <a:r>
              <a:rPr lang="en-US" dirty="0"/>
              <a:t>What Geoengineering is NOT:</a:t>
            </a:r>
          </a:p>
        </p:txBody>
      </p:sp>
      <p:sp>
        <p:nvSpPr>
          <p:cNvPr id="3" name="Content Placeholder 2">
            <a:extLst>
              <a:ext uri="{FF2B5EF4-FFF2-40B4-BE49-F238E27FC236}">
                <a16:creationId xmlns:a16="http://schemas.microsoft.com/office/drawing/2014/main" id="{C717B6A9-EB82-BF4A-0722-D04A952777A6}"/>
              </a:ext>
            </a:extLst>
          </p:cNvPr>
          <p:cNvSpPr>
            <a:spLocks noGrp="1"/>
          </p:cNvSpPr>
          <p:nvPr>
            <p:ph idx="1"/>
          </p:nvPr>
        </p:nvSpPr>
        <p:spPr/>
        <p:txBody>
          <a:bodyPr vert="horz" lIns="91440" tIns="45720" rIns="91440" bIns="45720" rtlCol="0" anchor="t">
            <a:normAutofit/>
          </a:bodyPr>
          <a:lstStyle/>
          <a:p>
            <a:r>
              <a:rPr lang="en-US" b="1" dirty="0"/>
              <a:t>Ordinary jet engine exhaust</a:t>
            </a:r>
            <a:r>
              <a:rPr lang="en-US" dirty="0"/>
              <a:t> from unadulterated fuel – vapor trails or </a:t>
            </a:r>
            <a:r>
              <a:rPr lang="en-US" b="1" dirty="0"/>
              <a:t>contrails</a:t>
            </a:r>
            <a:r>
              <a:rPr lang="en-US" dirty="0"/>
              <a:t>, the thin white lines in the sky. These are dependent on upper atmosphere humidity level and typically occur above 30,000 feet.  There are ~ 45,000 jet flights a day over the USA potentially leaving such visible trails.</a:t>
            </a:r>
          </a:p>
          <a:p>
            <a:r>
              <a:rPr lang="en-US" b="1" dirty="0"/>
              <a:t>Crop-dusting</a:t>
            </a:r>
            <a:r>
              <a:rPr lang="en-US" dirty="0"/>
              <a:t> - agricultural spraying carried out below 500 ft AGL, with appropriate federal and state permits.</a:t>
            </a:r>
          </a:p>
          <a:p>
            <a:r>
              <a:rPr lang="en-US" b="1" dirty="0"/>
              <a:t>Ground Source pollution</a:t>
            </a:r>
            <a:r>
              <a:rPr lang="en-US" dirty="0"/>
              <a:t> - smoke and exhaust plumes from  factories and other earth-anchored sources.</a:t>
            </a:r>
          </a:p>
          <a:p>
            <a:r>
              <a:rPr lang="en-US" b="1" dirty="0"/>
              <a:t>Airport Fog control</a:t>
            </a:r>
            <a:r>
              <a:rPr lang="en-US" dirty="0"/>
              <a:t> - low altitude efforts to mitigate fog banks</a:t>
            </a:r>
          </a:p>
        </p:txBody>
      </p:sp>
      <p:sp>
        <p:nvSpPr>
          <p:cNvPr id="4" name="Slide Number Placeholder 3">
            <a:extLst>
              <a:ext uri="{FF2B5EF4-FFF2-40B4-BE49-F238E27FC236}">
                <a16:creationId xmlns:a16="http://schemas.microsoft.com/office/drawing/2014/main" id="{C4A79D6F-F91A-E80B-0B0D-5738FD59B0B8}"/>
              </a:ext>
            </a:extLst>
          </p:cNvPr>
          <p:cNvSpPr>
            <a:spLocks noGrp="1"/>
          </p:cNvSpPr>
          <p:nvPr>
            <p:ph type="sldNum" sz="quarter" idx="12"/>
          </p:nvPr>
        </p:nvSpPr>
        <p:spPr/>
        <p:txBody>
          <a:bodyPr/>
          <a:lstStyle/>
          <a:p>
            <a:fld id="{330EA680-D336-4FF7-8B7A-9848BB0A1C32}" type="slidenum">
              <a:rPr lang="en-US" smtClean="0"/>
              <a:t>4</a:t>
            </a:fld>
            <a:endParaRPr lang="en-US"/>
          </a:p>
        </p:txBody>
      </p:sp>
    </p:spTree>
    <p:extLst>
      <p:ext uri="{BB962C8B-B14F-4D97-AF65-F5344CB8AC3E}">
        <p14:creationId xmlns:p14="http://schemas.microsoft.com/office/powerpoint/2010/main" val="2081464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5948C-87FF-C566-37B0-C37E80D1EDBD}"/>
              </a:ext>
            </a:extLst>
          </p:cNvPr>
          <p:cNvSpPr>
            <a:spLocks noGrp="1"/>
          </p:cNvSpPr>
          <p:nvPr>
            <p:ph type="title"/>
          </p:nvPr>
        </p:nvSpPr>
        <p:spPr/>
        <p:txBody>
          <a:bodyPr/>
          <a:lstStyle/>
          <a:p>
            <a:r>
              <a:rPr lang="en-US" dirty="0"/>
              <a:t>The Case for Action in KY</a:t>
            </a:r>
          </a:p>
        </p:txBody>
      </p:sp>
      <p:sp>
        <p:nvSpPr>
          <p:cNvPr id="3" name="Content Placeholder 2">
            <a:extLst>
              <a:ext uri="{FF2B5EF4-FFF2-40B4-BE49-F238E27FC236}">
                <a16:creationId xmlns:a16="http://schemas.microsoft.com/office/drawing/2014/main" id="{ACC4DF00-E872-CD87-8A82-CF9F2FB461A1}"/>
              </a:ext>
            </a:extLst>
          </p:cNvPr>
          <p:cNvSpPr>
            <a:spLocks noGrp="1"/>
          </p:cNvSpPr>
          <p:nvPr>
            <p:ph idx="1"/>
          </p:nvPr>
        </p:nvSpPr>
        <p:spPr/>
        <p:txBody>
          <a:bodyPr vert="horz" lIns="91440" tIns="45720" rIns="91440" bIns="45720" rtlCol="0" anchor="t">
            <a:normAutofit fontScale="25000" lnSpcReduction="20000"/>
          </a:bodyPr>
          <a:lstStyle/>
          <a:p>
            <a:r>
              <a:rPr lang="en-US" sz="9600" b="1" dirty="0">
                <a:ea typeface="+mn-lt"/>
                <a:cs typeface="+mn-lt"/>
              </a:rPr>
              <a:t>There is no prohibition on the Federal government or others from carrying out weather modification or geoengineering activities in KY.  </a:t>
            </a:r>
          </a:p>
          <a:p>
            <a:pPr lvl="1"/>
            <a:r>
              <a:rPr lang="en-US" sz="9200" dirty="0">
                <a:ea typeface="+mn-lt"/>
                <a:cs typeface="+mn-lt"/>
              </a:rPr>
              <a:t>The chemical fallout of reflective materials is potentially toxic to KY farmland</a:t>
            </a:r>
          </a:p>
          <a:p>
            <a:pPr lvl="1"/>
            <a:r>
              <a:rPr lang="en-US" sz="9200" dirty="0">
                <a:ea typeface="+mn-lt"/>
                <a:cs typeface="+mn-lt"/>
              </a:rPr>
              <a:t>Potential SRM results are not well understood, and could be catastrophic, affecting crop yields, energy production, health, etc.</a:t>
            </a:r>
          </a:p>
          <a:p>
            <a:pPr lvl="1"/>
            <a:r>
              <a:rPr lang="en-US" sz="9200" dirty="0">
                <a:ea typeface="+mn-lt"/>
                <a:cs typeface="+mn-lt"/>
              </a:rPr>
              <a:t>"Cloud Seeding" operations are legal in some western states, with unproven effects, and potential toxicity of silver iodide used</a:t>
            </a:r>
          </a:p>
          <a:p>
            <a:r>
              <a:rPr lang="en-US" sz="9600" b="1" dirty="0">
                <a:ea typeface="+mn-lt"/>
                <a:cs typeface="+mn-lt"/>
              </a:rPr>
              <a:t>The Biden Whitehouse</a:t>
            </a:r>
            <a:r>
              <a:rPr lang="en-US" sz="9600" dirty="0">
                <a:ea typeface="+mn-lt"/>
                <a:cs typeface="+mn-lt"/>
              </a:rPr>
              <a:t> published a study favorable to government experiments with geoengineering to support "green" environmental policy </a:t>
            </a:r>
          </a:p>
          <a:p>
            <a:r>
              <a:rPr lang="en-US" sz="9600" b="1" dirty="0">
                <a:ea typeface="+mn-lt"/>
                <a:cs typeface="+mn-lt"/>
              </a:rPr>
              <a:t>The Trump Whitehouse</a:t>
            </a:r>
            <a:r>
              <a:rPr lang="en-US" sz="9600" dirty="0">
                <a:ea typeface="+mn-lt"/>
                <a:cs typeface="+mn-lt"/>
              </a:rPr>
              <a:t> has curtailed such studies, and published the EPA disclosure website</a:t>
            </a:r>
          </a:p>
          <a:p>
            <a:r>
              <a:rPr lang="en-US" sz="9600" b="1" dirty="0">
                <a:ea typeface="+mn-lt"/>
                <a:cs typeface="+mn-lt"/>
              </a:rPr>
              <a:t>Future federal policy is unknown.</a:t>
            </a:r>
            <a:r>
              <a:rPr lang="en-US" sz="9600" dirty="0">
                <a:ea typeface="+mn-lt"/>
                <a:cs typeface="+mn-lt"/>
              </a:rPr>
              <a:t> </a:t>
            </a:r>
            <a:r>
              <a:rPr lang="en-US" sz="9600" b="1" dirty="0">
                <a:ea typeface="+mn-lt"/>
                <a:cs typeface="+mn-lt"/>
              </a:rPr>
              <a:t>KY must act now</a:t>
            </a:r>
            <a:r>
              <a:rPr lang="en-US" sz="9600" dirty="0">
                <a:ea typeface="+mn-lt"/>
                <a:cs typeface="+mn-lt"/>
              </a:rPr>
              <a:t> </a:t>
            </a:r>
            <a:r>
              <a:rPr lang="en-US" sz="9600" b="1" dirty="0">
                <a:ea typeface="+mn-lt"/>
                <a:cs typeface="+mn-lt"/>
              </a:rPr>
              <a:t>to assert its 10th Amendment sovereignty, </a:t>
            </a:r>
            <a:r>
              <a:rPr lang="en-US" sz="9600" b="1">
                <a:ea typeface="+mn-lt"/>
                <a:cs typeface="+mn-lt"/>
              </a:rPr>
              <a:t>and forbid </a:t>
            </a:r>
            <a:r>
              <a:rPr lang="en-US" sz="9600" b="1" dirty="0">
                <a:ea typeface="+mn-lt"/>
                <a:cs typeface="+mn-lt"/>
              </a:rPr>
              <a:t>experimentation over the skies of KY, joining states like TN, LA and FL, among 33 states with policies in work</a:t>
            </a:r>
          </a:p>
          <a:p>
            <a:endParaRPr lang="en-US" dirty="0"/>
          </a:p>
        </p:txBody>
      </p:sp>
      <p:sp>
        <p:nvSpPr>
          <p:cNvPr id="4" name="Slide Number Placeholder 3">
            <a:extLst>
              <a:ext uri="{FF2B5EF4-FFF2-40B4-BE49-F238E27FC236}">
                <a16:creationId xmlns:a16="http://schemas.microsoft.com/office/drawing/2014/main" id="{6316D47F-7484-E844-3841-3E0D2F8829A0}"/>
              </a:ext>
            </a:extLst>
          </p:cNvPr>
          <p:cNvSpPr>
            <a:spLocks noGrp="1"/>
          </p:cNvSpPr>
          <p:nvPr>
            <p:ph type="sldNum" sz="quarter" idx="12"/>
          </p:nvPr>
        </p:nvSpPr>
        <p:spPr/>
        <p:txBody>
          <a:bodyPr/>
          <a:lstStyle/>
          <a:p>
            <a:fld id="{330EA680-D336-4FF7-8B7A-9848BB0A1C32}" type="slidenum">
              <a:rPr lang="en-US" smtClean="0"/>
              <a:t>5</a:t>
            </a:fld>
            <a:endParaRPr lang="en-US"/>
          </a:p>
        </p:txBody>
      </p:sp>
    </p:spTree>
    <p:extLst>
      <p:ext uri="{BB962C8B-B14F-4D97-AF65-F5344CB8AC3E}">
        <p14:creationId xmlns:p14="http://schemas.microsoft.com/office/powerpoint/2010/main" val="70068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DEBE8-5F84-74F8-F405-BBD2B01C67F4}"/>
              </a:ext>
            </a:extLst>
          </p:cNvPr>
          <p:cNvSpPr>
            <a:spLocks noGrp="1"/>
          </p:cNvSpPr>
          <p:nvPr>
            <p:ph type="title"/>
          </p:nvPr>
        </p:nvSpPr>
        <p:spPr/>
        <p:txBody>
          <a:bodyPr/>
          <a:lstStyle/>
          <a:p>
            <a:r>
              <a:rPr lang="en-US" dirty="0"/>
              <a:t>Public Concerns</a:t>
            </a:r>
          </a:p>
        </p:txBody>
      </p:sp>
      <p:sp>
        <p:nvSpPr>
          <p:cNvPr id="3" name="Content Placeholder 2">
            <a:extLst>
              <a:ext uri="{FF2B5EF4-FFF2-40B4-BE49-F238E27FC236}">
                <a16:creationId xmlns:a16="http://schemas.microsoft.com/office/drawing/2014/main" id="{5D1AA418-D8D5-22EC-4FB6-735D9FBDD245}"/>
              </a:ext>
            </a:extLst>
          </p:cNvPr>
          <p:cNvSpPr>
            <a:spLocks noGrp="1"/>
          </p:cNvSpPr>
          <p:nvPr>
            <p:ph idx="1"/>
          </p:nvPr>
        </p:nvSpPr>
        <p:spPr/>
        <p:txBody>
          <a:bodyPr vert="horz" lIns="91440" tIns="45720" rIns="91440" bIns="45720" rtlCol="0" anchor="t">
            <a:normAutofit fontScale="85000" lnSpcReduction="20000"/>
          </a:bodyPr>
          <a:lstStyle/>
          <a:p>
            <a:r>
              <a:rPr lang="en-US" dirty="0">
                <a:ea typeface="+mn-lt"/>
                <a:cs typeface="+mn-lt"/>
              </a:rPr>
              <a:t>“More than seven in ten adults say they are very or somewhat concerned that solar geoengineering (74%) or cloud seeding (72%) will be used before we fully understand how they affect the earth’s ecosystems.” </a:t>
            </a:r>
            <a:r>
              <a:rPr lang="en-US" b="1" dirty="0">
                <a:ea typeface="+mn-lt"/>
                <a:cs typeface="+mn-lt"/>
              </a:rPr>
              <a:t>Pew Research Center, June 11, 2021 </a:t>
            </a:r>
            <a:r>
              <a:rPr lang="en-US" sz="1200" dirty="0">
                <a:ea typeface="+mn-lt"/>
                <a:cs typeface="+mn-lt"/>
                <a:hlinkClick r:id="rId2"/>
              </a:rPr>
              <a:t>https://www.pewresearch.org/short-reads/2021/06/11/u-s-adults-have-mixed-views-on-whether-geoengineering-would-help-reduce-effects-of-climate-change/</a:t>
            </a:r>
            <a:endParaRPr lang="en-US" sz="1200" b="1"/>
          </a:p>
          <a:p>
            <a:r>
              <a:rPr lang="en-US" dirty="0">
                <a:ea typeface="+mn-lt"/>
                <a:cs typeface="+mn-lt"/>
              </a:rPr>
              <a:t>Critics warn that techniques like aerosol injection may: </a:t>
            </a:r>
            <a:endParaRPr lang="en-US" dirty="0"/>
          </a:p>
          <a:p>
            <a:pPr lvl="1"/>
            <a:r>
              <a:rPr lang="en-US" dirty="0">
                <a:ea typeface="+mn-lt"/>
                <a:cs typeface="+mn-lt"/>
              </a:rPr>
              <a:t>Worsen air pollution </a:t>
            </a:r>
          </a:p>
          <a:p>
            <a:pPr lvl="1"/>
            <a:r>
              <a:rPr lang="en-US" dirty="0">
                <a:ea typeface="+mn-lt"/>
                <a:cs typeface="+mn-lt"/>
              </a:rPr>
              <a:t>Trigger severe weather events </a:t>
            </a:r>
            <a:endParaRPr lang="en-US" dirty="0"/>
          </a:p>
          <a:p>
            <a:r>
              <a:rPr lang="en-US" dirty="0">
                <a:ea typeface="+mn-lt"/>
                <a:cs typeface="+mn-lt"/>
              </a:rPr>
              <a:t>Although cloud seeding has been used for over 80 years, its effectiveness remains unproven by scientific standards, and questioned by experts due to lack of reliable evidence (GAO)</a:t>
            </a:r>
            <a:endParaRPr lang="en-US" dirty="0"/>
          </a:p>
          <a:p>
            <a:r>
              <a:rPr lang="en-US" dirty="0">
                <a:ea typeface="+mn-lt"/>
                <a:cs typeface="+mn-lt"/>
              </a:rPr>
              <a:t>Some scientists caution that cloud seeding could lead to extreme droughts or flooding under certain conditions, like the recent Texas flood tragedy, or Dubai flooding a few years ago.</a:t>
            </a:r>
            <a:endParaRPr lang="en-US" dirty="0"/>
          </a:p>
          <a:p>
            <a:endParaRPr lang="en-US" dirty="0"/>
          </a:p>
          <a:p>
            <a:endParaRPr lang="en-US" b="1" dirty="0"/>
          </a:p>
          <a:p>
            <a:endParaRPr lang="en-US" dirty="0"/>
          </a:p>
        </p:txBody>
      </p:sp>
      <p:sp>
        <p:nvSpPr>
          <p:cNvPr id="4" name="Slide Number Placeholder 3">
            <a:extLst>
              <a:ext uri="{FF2B5EF4-FFF2-40B4-BE49-F238E27FC236}">
                <a16:creationId xmlns:a16="http://schemas.microsoft.com/office/drawing/2014/main" id="{3C5D12F1-52F9-2D2C-CDB8-0CF908A1D542}"/>
              </a:ext>
            </a:extLst>
          </p:cNvPr>
          <p:cNvSpPr>
            <a:spLocks noGrp="1"/>
          </p:cNvSpPr>
          <p:nvPr>
            <p:ph type="sldNum" sz="quarter" idx="12"/>
          </p:nvPr>
        </p:nvSpPr>
        <p:spPr/>
        <p:txBody>
          <a:bodyPr/>
          <a:lstStyle/>
          <a:p>
            <a:fld id="{330EA680-D336-4FF7-8B7A-9848BB0A1C32}" type="slidenum">
              <a:rPr lang="en-US" smtClean="0"/>
              <a:t>6</a:t>
            </a:fld>
            <a:endParaRPr lang="en-US"/>
          </a:p>
        </p:txBody>
      </p:sp>
    </p:spTree>
    <p:extLst>
      <p:ext uri="{BB962C8B-B14F-4D97-AF65-F5344CB8AC3E}">
        <p14:creationId xmlns:p14="http://schemas.microsoft.com/office/powerpoint/2010/main" val="217785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EB86-3E08-CFC5-8DC9-4AD2314FA9EE}"/>
              </a:ext>
            </a:extLst>
          </p:cNvPr>
          <p:cNvSpPr>
            <a:spLocks noGrp="1"/>
          </p:cNvSpPr>
          <p:nvPr>
            <p:ph type="title"/>
          </p:nvPr>
        </p:nvSpPr>
        <p:spPr/>
        <p:txBody>
          <a:bodyPr/>
          <a:lstStyle/>
          <a:p>
            <a:r>
              <a:rPr lang="en-US" dirty="0"/>
              <a:t> KY Geoengineering Ban Forbids:</a:t>
            </a:r>
          </a:p>
        </p:txBody>
      </p:sp>
      <p:sp>
        <p:nvSpPr>
          <p:cNvPr id="3" name="Content Placeholder 2">
            <a:extLst>
              <a:ext uri="{FF2B5EF4-FFF2-40B4-BE49-F238E27FC236}">
                <a16:creationId xmlns:a16="http://schemas.microsoft.com/office/drawing/2014/main" id="{901DF84E-BE95-45BE-FDB4-D6DDBF559A21}"/>
              </a:ext>
            </a:extLst>
          </p:cNvPr>
          <p:cNvSpPr>
            <a:spLocks noGrp="1"/>
          </p:cNvSpPr>
          <p:nvPr>
            <p:ph idx="1"/>
          </p:nvPr>
        </p:nvSpPr>
        <p:spPr>
          <a:xfrm>
            <a:off x="838200" y="1386898"/>
            <a:ext cx="10515600" cy="4790065"/>
          </a:xfrm>
        </p:spPr>
        <p:txBody>
          <a:bodyPr vert="horz" lIns="91440" tIns="45720" rIns="91440" bIns="45720" rtlCol="0" anchor="t">
            <a:normAutofit/>
          </a:bodyPr>
          <a:lstStyle/>
          <a:p>
            <a:r>
              <a:rPr lang="en-US" b="1" dirty="0">
                <a:ea typeface="+mn-lt"/>
                <a:cs typeface="+mn-lt"/>
              </a:rPr>
              <a:t>"Atmospheric polluting intervention"</a:t>
            </a:r>
            <a:r>
              <a:rPr lang="en-US" dirty="0">
                <a:ea typeface="+mn-lt"/>
                <a:cs typeface="+mn-lt"/>
              </a:rPr>
              <a:t> means any manipulation or interference with earth's natural systems or processes by altering atmospheric or environmental conditions, including but not limited to: </a:t>
            </a:r>
            <a:endParaRPr lang="en-US" dirty="0"/>
          </a:p>
          <a:p>
            <a:pPr lvl="1"/>
            <a:r>
              <a:rPr lang="en-US" dirty="0">
                <a:ea typeface="+mn-lt"/>
                <a:cs typeface="+mn-lt"/>
              </a:rPr>
              <a:t>(a) Stratospheric aerosol injection; </a:t>
            </a:r>
            <a:endParaRPr lang="en-US"/>
          </a:p>
          <a:p>
            <a:pPr lvl="1"/>
            <a:r>
              <a:rPr lang="en-US" dirty="0">
                <a:ea typeface="+mn-lt"/>
                <a:cs typeface="+mn-lt"/>
              </a:rPr>
              <a:t>(b) Cloud seeding; </a:t>
            </a:r>
            <a:endParaRPr lang="en-US"/>
          </a:p>
          <a:p>
            <a:pPr lvl="1"/>
            <a:r>
              <a:rPr lang="en-US" dirty="0">
                <a:ea typeface="+mn-lt"/>
                <a:cs typeface="+mn-lt"/>
              </a:rPr>
              <a:t>(c) Solar radiation modification; and </a:t>
            </a:r>
            <a:endParaRPr lang="en-US"/>
          </a:p>
          <a:p>
            <a:pPr lvl="1"/>
            <a:r>
              <a:rPr lang="en-US" dirty="0">
                <a:ea typeface="+mn-lt"/>
                <a:cs typeface="+mn-lt"/>
              </a:rPr>
              <a:t>(d) The intentional release of an atmospheric contaminant, excluding any release from a ground level source such as an industrial or commercial facility, residence, vehicle, or agricultural operation, that occurs in the atmosphere and that may have harmful consequences on human health, the environment, or agriculture; </a:t>
            </a:r>
            <a:endParaRPr lang="en-US"/>
          </a:p>
          <a:p>
            <a:endParaRPr lang="en-US" dirty="0"/>
          </a:p>
        </p:txBody>
      </p:sp>
      <p:sp>
        <p:nvSpPr>
          <p:cNvPr id="4" name="Slide Number Placeholder 3">
            <a:extLst>
              <a:ext uri="{FF2B5EF4-FFF2-40B4-BE49-F238E27FC236}">
                <a16:creationId xmlns:a16="http://schemas.microsoft.com/office/drawing/2014/main" id="{1D21C524-06DF-FB75-EB1D-ED0DE1BB0B25}"/>
              </a:ext>
            </a:extLst>
          </p:cNvPr>
          <p:cNvSpPr>
            <a:spLocks noGrp="1"/>
          </p:cNvSpPr>
          <p:nvPr>
            <p:ph type="sldNum" sz="quarter" idx="12"/>
          </p:nvPr>
        </p:nvSpPr>
        <p:spPr/>
        <p:txBody>
          <a:bodyPr/>
          <a:lstStyle/>
          <a:p>
            <a:fld id="{330EA680-D336-4FF7-8B7A-9848BB0A1C32}" type="slidenum">
              <a:rPr lang="en-US" smtClean="0"/>
              <a:t>7</a:t>
            </a:fld>
            <a:endParaRPr lang="en-US"/>
          </a:p>
        </p:txBody>
      </p:sp>
    </p:spTree>
    <p:extLst>
      <p:ext uri="{BB962C8B-B14F-4D97-AF65-F5344CB8AC3E}">
        <p14:creationId xmlns:p14="http://schemas.microsoft.com/office/powerpoint/2010/main" val="165625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836</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August 2025 – Hodgson and Rawlings</vt:lpstr>
      <vt:lpstr>What is Geoengineering?</vt:lpstr>
      <vt:lpstr>US EPA Recently Made Full Disclosure on Geoengineering Activities: its not new https://www.epa.gov/geoengineering</vt:lpstr>
      <vt:lpstr>What Geoengineering is NOT:</vt:lpstr>
      <vt:lpstr>The Case for Action in KY</vt:lpstr>
      <vt:lpstr>Public Concerns</vt:lpstr>
      <vt:lpstr> KY Geoengineering Ban Forbids: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2025 – Hodgson and Rawlings</dc:title>
  <dc:creator>Hartley, Rachel (LRC)</dc:creator>
  <cp:lastModifiedBy>Hartley, Rachel (LRC)</cp:lastModifiedBy>
  <cp:revision>283</cp:revision>
  <dcterms:created xsi:type="dcterms:W3CDTF">2025-08-04T14:07:42Z</dcterms:created>
  <dcterms:modified xsi:type="dcterms:W3CDTF">2025-08-25T14:33:19Z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2025-08-04T15:09:34Z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0baa483e-ca00-413f-8294-f1c8be817c1f</vt:lpwstr>
  </property>
  <property fmtid="{D5CDD505-2E9C-101B-9397-08002B2CF9AE}" pid="7" name="MSIP_Label_defa4170-0d19-0005-0004-bc88714345d2_ActionId">
    <vt:lpwstr>5264033e-3a1f-4c3d-a0a3-42795e6d859f</vt:lpwstr>
  </property>
  <property fmtid="{D5CDD505-2E9C-101B-9397-08002B2CF9AE}" pid="8" name="MSIP_Label_defa4170-0d19-0005-0004-bc88714345d2_ContentBits">
    <vt:lpwstr>0</vt:lpwstr>
  </property>
  <property fmtid="{D5CDD505-2E9C-101B-9397-08002B2CF9AE}" pid="9" name="MSIP_Label_defa4170-0d19-0005-0004-bc88714345d2_Tag">
    <vt:lpwstr>10, 3, 0, 2</vt:lpwstr>
  </property>
</Properties>
</file>