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8"/>
  </p:notesMasterIdLst>
  <p:sldIdLst>
    <p:sldId id="437" r:id="rId4"/>
    <p:sldId id="746" r:id="rId5"/>
    <p:sldId id="436" r:id="rId6"/>
    <p:sldId id="757" r:id="rId7"/>
    <p:sldId id="749" r:id="rId8"/>
    <p:sldId id="256" r:id="rId9"/>
    <p:sldId id="756" r:id="rId10"/>
    <p:sldId id="758" r:id="rId11"/>
    <p:sldId id="759" r:id="rId12"/>
    <p:sldId id="750" r:id="rId13"/>
    <p:sldId id="760" r:id="rId14"/>
    <p:sldId id="267" r:id="rId15"/>
    <p:sldId id="754" r:id="rId16"/>
    <p:sldId id="755" r:id="rId17"/>
    <p:sldId id="723" r:id="rId18"/>
    <p:sldId id="271" r:id="rId19"/>
    <p:sldId id="272" r:id="rId20"/>
    <p:sldId id="257" r:id="rId21"/>
    <p:sldId id="266" r:id="rId22"/>
    <p:sldId id="763" r:id="rId23"/>
    <p:sldId id="762" r:id="rId24"/>
    <p:sldId id="761" r:id="rId25"/>
    <p:sldId id="751" r:id="rId26"/>
    <p:sldId id="73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BEAD"/>
    <a:srgbClr val="0033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9" autoAdjust="0"/>
    <p:restoredTop sz="94658"/>
  </p:normalViewPr>
  <p:slideViewPr>
    <p:cSldViewPr snapToGrid="0">
      <p:cViewPr>
        <p:scale>
          <a:sx n="100" d="100"/>
          <a:sy n="100" d="100"/>
        </p:scale>
        <p:origin x="1408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greatumenweke\Downloads\300h%20Runs%20CN-AFRA-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98054852191397"/>
          <c:y val="5.3875988436624049E-2"/>
          <c:w val="0.73739943375603945"/>
          <c:h val="0.77496911625456988"/>
        </c:manualLayout>
      </c:layout>
      <c:scatterChart>
        <c:scatterStyle val="smoothMarker"/>
        <c:varyColors val="0"/>
        <c:ser>
          <c:idx val="0"/>
          <c:order val="0"/>
          <c:tx>
            <c:v>13 h</c:v>
          </c:tx>
          <c:spPr>
            <a:ln w="19050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accent1">
                  <a:lumMod val="60000"/>
                  <a:lumOff val="40000"/>
                </a:schemeClr>
              </a:solidFill>
              <a:ln w="317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Sheet1!$E$2:$E$23</c:f>
                <c:numCache>
                  <c:formatCode>General</c:formatCode>
                  <c:ptCount val="22"/>
                  <c:pt idx="0">
                    <c:v>0.97650000000000436</c:v>
                  </c:pt>
                  <c:pt idx="1">
                    <c:v>0.36599999999999966</c:v>
                  </c:pt>
                  <c:pt idx="2">
                    <c:v>0.48100000000000337</c:v>
                  </c:pt>
                  <c:pt idx="3">
                    <c:v>3.2999999999999918E-2</c:v>
                  </c:pt>
                  <c:pt idx="4">
                    <c:v>1.8730000000000067</c:v>
                  </c:pt>
                  <c:pt idx="5">
                    <c:v>0.71799999999999997</c:v>
                  </c:pt>
                  <c:pt idx="6">
                    <c:v>2.0119999999999947</c:v>
                  </c:pt>
                  <c:pt idx="7">
                    <c:v>1.8789999999999969</c:v>
                  </c:pt>
                  <c:pt idx="8">
                    <c:v>0.21350000000000002</c:v>
                  </c:pt>
                  <c:pt idx="9">
                    <c:v>0.10999999999999988</c:v>
                  </c:pt>
                  <c:pt idx="10">
                    <c:v>4.3999999999999928E-2</c:v>
                  </c:pt>
                  <c:pt idx="11">
                    <c:v>0.25600000000000311</c:v>
                  </c:pt>
                  <c:pt idx="12">
                    <c:v>0.26849999999999974</c:v>
                  </c:pt>
                  <c:pt idx="13">
                    <c:v>0.14650000000000007</c:v>
                  </c:pt>
                  <c:pt idx="14">
                    <c:v>0.36800000000000299</c:v>
                  </c:pt>
                  <c:pt idx="15">
                    <c:v>0.39949999999999836</c:v>
                  </c:pt>
                  <c:pt idx="16">
                    <c:v>0.54349999999999987</c:v>
                  </c:pt>
                  <c:pt idx="17">
                    <c:v>4.3499999999999983E-2</c:v>
                  </c:pt>
                  <c:pt idx="18">
                    <c:v>7.5000000000000067E-3</c:v>
                  </c:pt>
                  <c:pt idx="19">
                    <c:v>0.49299999999999988</c:v>
                  </c:pt>
                  <c:pt idx="20">
                    <c:v>6.6500000000000004E-2</c:v>
                  </c:pt>
                  <c:pt idx="21">
                    <c:v>0.78100000000000003</c:v>
                  </c:pt>
                </c:numCache>
              </c:numRef>
            </c:plus>
            <c:minus>
              <c:numRef>
                <c:f>Sheet1!$E$2:$E$23</c:f>
                <c:numCache>
                  <c:formatCode>General</c:formatCode>
                  <c:ptCount val="22"/>
                  <c:pt idx="0">
                    <c:v>0.97650000000000436</c:v>
                  </c:pt>
                  <c:pt idx="1">
                    <c:v>0.36599999999999966</c:v>
                  </c:pt>
                  <c:pt idx="2">
                    <c:v>0.48100000000000337</c:v>
                  </c:pt>
                  <c:pt idx="3">
                    <c:v>3.2999999999999918E-2</c:v>
                  </c:pt>
                  <c:pt idx="4">
                    <c:v>1.8730000000000067</c:v>
                  </c:pt>
                  <c:pt idx="5">
                    <c:v>0.71799999999999997</c:v>
                  </c:pt>
                  <c:pt idx="6">
                    <c:v>2.0119999999999947</c:v>
                  </c:pt>
                  <c:pt idx="7">
                    <c:v>1.8789999999999969</c:v>
                  </c:pt>
                  <c:pt idx="8">
                    <c:v>0.21350000000000002</c:v>
                  </c:pt>
                  <c:pt idx="9">
                    <c:v>0.10999999999999988</c:v>
                  </c:pt>
                  <c:pt idx="10">
                    <c:v>4.3999999999999928E-2</c:v>
                  </c:pt>
                  <c:pt idx="11">
                    <c:v>0.25600000000000311</c:v>
                  </c:pt>
                  <c:pt idx="12">
                    <c:v>0.26849999999999974</c:v>
                  </c:pt>
                  <c:pt idx="13">
                    <c:v>0.14650000000000007</c:v>
                  </c:pt>
                  <c:pt idx="14">
                    <c:v>0.36800000000000299</c:v>
                  </c:pt>
                  <c:pt idx="15">
                    <c:v>0.39949999999999836</c:v>
                  </c:pt>
                  <c:pt idx="16">
                    <c:v>0.54349999999999987</c:v>
                  </c:pt>
                  <c:pt idx="17">
                    <c:v>4.3499999999999983E-2</c:v>
                  </c:pt>
                  <c:pt idx="18">
                    <c:v>7.5000000000000067E-3</c:v>
                  </c:pt>
                  <c:pt idx="19">
                    <c:v>0.49299999999999988</c:v>
                  </c:pt>
                  <c:pt idx="20">
                    <c:v>6.6500000000000004E-2</c:v>
                  </c:pt>
                  <c:pt idx="21">
                    <c:v>0.78100000000000003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accent1">
                    <a:lumMod val="60000"/>
                    <a:lumOff val="40000"/>
                  </a:schemeClr>
                </a:solidFill>
                <a:round/>
              </a:ln>
              <a:effectLst/>
            </c:spPr>
          </c:errBars>
          <c:xVal>
            <c:numRef>
              <c:f>Sheet1!$A$2:$A$23</c:f>
              <c:numCache>
                <c:formatCode>General</c:formatCode>
                <c:ptCount val="22"/>
                <c:pt idx="0">
                  <c:v>10</c:v>
                </c:pt>
                <c:pt idx="1">
                  <c:v>11</c:v>
                </c:pt>
                <c:pt idx="2">
                  <c:v>13</c:v>
                </c:pt>
                <c:pt idx="3">
                  <c:v>14</c:v>
                </c:pt>
                <c:pt idx="4">
                  <c:v>15</c:v>
                </c:pt>
                <c:pt idx="5">
                  <c:v>16</c:v>
                </c:pt>
                <c:pt idx="6">
                  <c:v>17</c:v>
                </c:pt>
                <c:pt idx="7">
                  <c:v>18</c:v>
                </c:pt>
                <c:pt idx="8">
                  <c:v>19</c:v>
                </c:pt>
                <c:pt idx="9">
                  <c:v>20</c:v>
                </c:pt>
                <c:pt idx="10">
                  <c:v>21</c:v>
                </c:pt>
                <c:pt idx="11">
                  <c:v>22</c:v>
                </c:pt>
                <c:pt idx="12">
                  <c:v>23</c:v>
                </c:pt>
                <c:pt idx="13">
                  <c:v>24</c:v>
                </c:pt>
                <c:pt idx="14">
                  <c:v>25</c:v>
                </c:pt>
                <c:pt idx="15">
                  <c:v>26</c:v>
                </c:pt>
                <c:pt idx="16">
                  <c:v>27</c:v>
                </c:pt>
                <c:pt idx="17">
                  <c:v>28</c:v>
                </c:pt>
                <c:pt idx="18">
                  <c:v>29</c:v>
                </c:pt>
                <c:pt idx="19">
                  <c:v>30</c:v>
                </c:pt>
                <c:pt idx="20">
                  <c:v>31</c:v>
                </c:pt>
                <c:pt idx="21">
                  <c:v>32</c:v>
                </c:pt>
              </c:numCache>
            </c:numRef>
          </c:xVal>
          <c:yVal>
            <c:numRef>
              <c:f>Sheet1!$D$2:$D$23</c:f>
              <c:numCache>
                <c:formatCode>General</c:formatCode>
                <c:ptCount val="22"/>
                <c:pt idx="0">
                  <c:v>5.8354999999999997</c:v>
                </c:pt>
                <c:pt idx="1">
                  <c:v>6.976</c:v>
                </c:pt>
                <c:pt idx="2">
                  <c:v>4.7409999999999997</c:v>
                </c:pt>
                <c:pt idx="3">
                  <c:v>5.3320000000000007</c:v>
                </c:pt>
                <c:pt idx="4">
                  <c:v>13.594999999999999</c:v>
                </c:pt>
                <c:pt idx="5">
                  <c:v>10.596</c:v>
                </c:pt>
                <c:pt idx="6">
                  <c:v>17.45</c:v>
                </c:pt>
                <c:pt idx="7">
                  <c:v>8.9030000000000005</c:v>
                </c:pt>
                <c:pt idx="8">
                  <c:v>3.7735000000000003</c:v>
                </c:pt>
                <c:pt idx="9">
                  <c:v>2.149</c:v>
                </c:pt>
                <c:pt idx="10">
                  <c:v>2.0059999999999998</c:v>
                </c:pt>
                <c:pt idx="11">
                  <c:v>2.1399999999999997</c:v>
                </c:pt>
                <c:pt idx="12">
                  <c:v>2.0634999999999999</c:v>
                </c:pt>
                <c:pt idx="13">
                  <c:v>2.9055</c:v>
                </c:pt>
                <c:pt idx="14">
                  <c:v>2.9619999999999997</c:v>
                </c:pt>
                <c:pt idx="15">
                  <c:v>2.8185000000000002</c:v>
                </c:pt>
                <c:pt idx="16">
                  <c:v>1.9285000000000001</c:v>
                </c:pt>
                <c:pt idx="17">
                  <c:v>0.77749999999999997</c:v>
                </c:pt>
                <c:pt idx="18">
                  <c:v>0.89250000000000007</c:v>
                </c:pt>
                <c:pt idx="19">
                  <c:v>0.66899999999999993</c:v>
                </c:pt>
                <c:pt idx="20">
                  <c:v>0.70550000000000002</c:v>
                </c:pt>
                <c:pt idx="21">
                  <c:v>0.78100000000000003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B2F-457A-9B80-BFCF681B8897}"/>
            </c:ext>
          </c:extLst>
        </c:ser>
        <c:ser>
          <c:idx val="1"/>
          <c:order val="1"/>
          <c:tx>
            <c:v>152 h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317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Sheet1!$I$2:$I$23</c:f>
                <c:numCache>
                  <c:formatCode>General</c:formatCode>
                  <c:ptCount val="22"/>
                  <c:pt idx="0">
                    <c:v>0.70099999999999729</c:v>
                  </c:pt>
                  <c:pt idx="1">
                    <c:v>0.34699999999999998</c:v>
                  </c:pt>
                  <c:pt idx="2">
                    <c:v>1.603</c:v>
                  </c:pt>
                  <c:pt idx="3">
                    <c:v>0.75050000000000061</c:v>
                  </c:pt>
                  <c:pt idx="4">
                    <c:v>1.2925000000000126</c:v>
                  </c:pt>
                  <c:pt idx="5">
                    <c:v>0.69599999999999973</c:v>
                  </c:pt>
                  <c:pt idx="6">
                    <c:v>0.50950000000000006</c:v>
                  </c:pt>
                  <c:pt idx="7">
                    <c:v>0.47599999999999998</c:v>
                  </c:pt>
                  <c:pt idx="8">
                    <c:v>1.0000000000001119E-3</c:v>
                  </c:pt>
                  <c:pt idx="9">
                    <c:v>0.22849999999999845</c:v>
                  </c:pt>
                  <c:pt idx="10">
                    <c:v>0.66750000000000009</c:v>
                  </c:pt>
                  <c:pt idx="11">
                    <c:v>0.46199999999999902</c:v>
                  </c:pt>
                  <c:pt idx="12">
                    <c:v>0.24749999999999983</c:v>
                  </c:pt>
                  <c:pt idx="13">
                    <c:v>0.68499999999999983</c:v>
                  </c:pt>
                  <c:pt idx="14">
                    <c:v>0.5075000000000004</c:v>
                  </c:pt>
                  <c:pt idx="15">
                    <c:v>0.20250000000000012</c:v>
                  </c:pt>
                  <c:pt idx="16">
                    <c:v>0.87150000000000061</c:v>
                  </c:pt>
                  <c:pt idx="17">
                    <c:v>4.3499999999999928E-2</c:v>
                  </c:pt>
                  <c:pt idx="18">
                    <c:v>0.5505000000000001</c:v>
                  </c:pt>
                  <c:pt idx="19">
                    <c:v>0.38549999999999995</c:v>
                  </c:pt>
                  <c:pt idx="20">
                    <c:v>2.7500000000000024E-2</c:v>
                  </c:pt>
                  <c:pt idx="21">
                    <c:v>0</c:v>
                  </c:pt>
                </c:numCache>
              </c:numRef>
            </c:plus>
            <c:minus>
              <c:numRef>
                <c:f>Sheet1!$I$2:$I$23</c:f>
                <c:numCache>
                  <c:formatCode>General</c:formatCode>
                  <c:ptCount val="22"/>
                  <c:pt idx="0">
                    <c:v>0.70099999999999729</c:v>
                  </c:pt>
                  <c:pt idx="1">
                    <c:v>0.34699999999999998</c:v>
                  </c:pt>
                  <c:pt idx="2">
                    <c:v>1.603</c:v>
                  </c:pt>
                  <c:pt idx="3">
                    <c:v>0.75050000000000061</c:v>
                  </c:pt>
                  <c:pt idx="4">
                    <c:v>1.2925000000000126</c:v>
                  </c:pt>
                  <c:pt idx="5">
                    <c:v>0.69599999999999973</c:v>
                  </c:pt>
                  <c:pt idx="6">
                    <c:v>0.50950000000000006</c:v>
                  </c:pt>
                  <c:pt idx="7">
                    <c:v>0.47599999999999998</c:v>
                  </c:pt>
                  <c:pt idx="8">
                    <c:v>1.0000000000001119E-3</c:v>
                  </c:pt>
                  <c:pt idx="9">
                    <c:v>0.22849999999999845</c:v>
                  </c:pt>
                  <c:pt idx="10">
                    <c:v>0.66750000000000009</c:v>
                  </c:pt>
                  <c:pt idx="11">
                    <c:v>0.46199999999999902</c:v>
                  </c:pt>
                  <c:pt idx="12">
                    <c:v>0.24749999999999983</c:v>
                  </c:pt>
                  <c:pt idx="13">
                    <c:v>0.68499999999999983</c:v>
                  </c:pt>
                  <c:pt idx="14">
                    <c:v>0.5075000000000004</c:v>
                  </c:pt>
                  <c:pt idx="15">
                    <c:v>0.20250000000000012</c:v>
                  </c:pt>
                  <c:pt idx="16">
                    <c:v>0.87150000000000061</c:v>
                  </c:pt>
                  <c:pt idx="17">
                    <c:v>4.3499999999999928E-2</c:v>
                  </c:pt>
                  <c:pt idx="18">
                    <c:v>0.5505000000000001</c:v>
                  </c:pt>
                  <c:pt idx="19">
                    <c:v>0.38549999999999995</c:v>
                  </c:pt>
                  <c:pt idx="20">
                    <c:v>2.7500000000000024E-2</c:v>
                  </c:pt>
                  <c:pt idx="21">
                    <c:v>0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accent2"/>
                </a:solidFill>
                <a:round/>
              </a:ln>
              <a:effectLst/>
            </c:spPr>
          </c:errBars>
          <c:xVal>
            <c:numRef>
              <c:f>Sheet1!$A$2:$A$23</c:f>
              <c:numCache>
                <c:formatCode>General</c:formatCode>
                <c:ptCount val="22"/>
                <c:pt idx="0">
                  <c:v>10</c:v>
                </c:pt>
                <c:pt idx="1">
                  <c:v>11</c:v>
                </c:pt>
                <c:pt idx="2">
                  <c:v>13</c:v>
                </c:pt>
                <c:pt idx="3">
                  <c:v>14</c:v>
                </c:pt>
                <c:pt idx="4">
                  <c:v>15</c:v>
                </c:pt>
                <c:pt idx="5">
                  <c:v>16</c:v>
                </c:pt>
                <c:pt idx="6">
                  <c:v>17</c:v>
                </c:pt>
                <c:pt idx="7">
                  <c:v>18</c:v>
                </c:pt>
                <c:pt idx="8">
                  <c:v>19</c:v>
                </c:pt>
                <c:pt idx="9">
                  <c:v>20</c:v>
                </c:pt>
                <c:pt idx="10">
                  <c:v>21</c:v>
                </c:pt>
                <c:pt idx="11">
                  <c:v>22</c:v>
                </c:pt>
                <c:pt idx="12">
                  <c:v>23</c:v>
                </c:pt>
                <c:pt idx="13">
                  <c:v>24</c:v>
                </c:pt>
                <c:pt idx="14">
                  <c:v>25</c:v>
                </c:pt>
                <c:pt idx="15">
                  <c:v>26</c:v>
                </c:pt>
                <c:pt idx="16">
                  <c:v>27</c:v>
                </c:pt>
                <c:pt idx="17">
                  <c:v>28</c:v>
                </c:pt>
                <c:pt idx="18">
                  <c:v>29</c:v>
                </c:pt>
                <c:pt idx="19">
                  <c:v>30</c:v>
                </c:pt>
                <c:pt idx="20">
                  <c:v>31</c:v>
                </c:pt>
                <c:pt idx="21">
                  <c:v>32</c:v>
                </c:pt>
              </c:numCache>
            </c:numRef>
          </c:xVal>
          <c:yVal>
            <c:numRef>
              <c:f>Sheet1!$H$2:$H$23</c:f>
              <c:numCache>
                <c:formatCode>General</c:formatCode>
                <c:ptCount val="22"/>
                <c:pt idx="0">
                  <c:v>5.5020000000000007</c:v>
                </c:pt>
                <c:pt idx="1">
                  <c:v>6.9380000000000006</c:v>
                </c:pt>
                <c:pt idx="2">
                  <c:v>5.4249999999999998</c:v>
                </c:pt>
                <c:pt idx="3">
                  <c:v>8.8574999999999999</c:v>
                </c:pt>
                <c:pt idx="4">
                  <c:v>11.849499999999999</c:v>
                </c:pt>
                <c:pt idx="5">
                  <c:v>12.279</c:v>
                </c:pt>
                <c:pt idx="6">
                  <c:v>11.4345</c:v>
                </c:pt>
                <c:pt idx="7">
                  <c:v>8.5859999999999985</c:v>
                </c:pt>
                <c:pt idx="8">
                  <c:v>3.9459999999999997</c:v>
                </c:pt>
                <c:pt idx="9">
                  <c:v>2.2255000000000003</c:v>
                </c:pt>
                <c:pt idx="10">
                  <c:v>2.4504999999999999</c:v>
                </c:pt>
                <c:pt idx="11">
                  <c:v>2.4770000000000003</c:v>
                </c:pt>
                <c:pt idx="12">
                  <c:v>2.6005000000000003</c:v>
                </c:pt>
                <c:pt idx="13">
                  <c:v>3.153</c:v>
                </c:pt>
                <c:pt idx="14">
                  <c:v>3.0015000000000001</c:v>
                </c:pt>
                <c:pt idx="15">
                  <c:v>2.4624999999999999</c:v>
                </c:pt>
                <c:pt idx="16">
                  <c:v>2.7965</c:v>
                </c:pt>
                <c:pt idx="17">
                  <c:v>0.97150000000000003</c:v>
                </c:pt>
                <c:pt idx="18">
                  <c:v>1.8355000000000001</c:v>
                </c:pt>
                <c:pt idx="19">
                  <c:v>0.99049999999999994</c:v>
                </c:pt>
                <c:pt idx="20">
                  <c:v>0.76249999999999996</c:v>
                </c:pt>
                <c:pt idx="21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B2F-457A-9B80-BFCF681B8897}"/>
            </c:ext>
          </c:extLst>
        </c:ser>
        <c:ser>
          <c:idx val="2"/>
          <c:order val="2"/>
          <c:tx>
            <c:v>300 h</c:v>
          </c:tx>
          <c:spPr>
            <a:ln w="19050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diamond"/>
            <c:size val="7"/>
            <c:spPr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Sheet1!$M$2:$M$23</c:f>
                <c:numCache>
                  <c:formatCode>General</c:formatCode>
                  <c:ptCount val="22"/>
                  <c:pt idx="0">
                    <c:v>1.8885000000000014</c:v>
                  </c:pt>
                  <c:pt idx="1">
                    <c:v>1.3719999999999981</c:v>
                  </c:pt>
                  <c:pt idx="2">
                    <c:v>1.292000000000002</c:v>
                  </c:pt>
                  <c:pt idx="3">
                    <c:v>0.85150000000000059</c:v>
                  </c:pt>
                  <c:pt idx="4">
                    <c:v>3.3390000000000004</c:v>
                  </c:pt>
                  <c:pt idx="5">
                    <c:v>3.344000000000003</c:v>
                  </c:pt>
                  <c:pt idx="6">
                    <c:v>0.41750000000000043</c:v>
                  </c:pt>
                  <c:pt idx="7">
                    <c:v>5.0775000000000015</c:v>
                  </c:pt>
                  <c:pt idx="8">
                    <c:v>1.2979999999999998</c:v>
                  </c:pt>
                  <c:pt idx="9">
                    <c:v>0.27749999999999947</c:v>
                  </c:pt>
                  <c:pt idx="10">
                    <c:v>0.28799999999999981</c:v>
                  </c:pt>
                  <c:pt idx="11">
                    <c:v>0.18499999999999986</c:v>
                  </c:pt>
                  <c:pt idx="12">
                    <c:v>4.5500000000000096E-2</c:v>
                  </c:pt>
                  <c:pt idx="13">
                    <c:v>5.4499999999999993E-2</c:v>
                  </c:pt>
                  <c:pt idx="14">
                    <c:v>0.27849999999999792</c:v>
                  </c:pt>
                  <c:pt idx="15">
                    <c:v>0.19650000000000201</c:v>
                  </c:pt>
                  <c:pt idx="16">
                    <c:v>0.14800000000000002</c:v>
                  </c:pt>
                  <c:pt idx="17">
                    <c:v>0.16200000000000014</c:v>
                  </c:pt>
                  <c:pt idx="18">
                    <c:v>0.13749999999999965</c:v>
                  </c:pt>
                  <c:pt idx="19">
                    <c:v>3.7500000000000033E-2</c:v>
                  </c:pt>
                  <c:pt idx="20">
                    <c:v>0.32500000000000012</c:v>
                  </c:pt>
                  <c:pt idx="21">
                    <c:v>0</c:v>
                  </c:pt>
                </c:numCache>
              </c:numRef>
            </c:plus>
            <c:minus>
              <c:numRef>
                <c:f>Sheet1!$M$2:$M$23</c:f>
                <c:numCache>
                  <c:formatCode>General</c:formatCode>
                  <c:ptCount val="22"/>
                  <c:pt idx="0">
                    <c:v>1.8885000000000014</c:v>
                  </c:pt>
                  <c:pt idx="1">
                    <c:v>1.3719999999999981</c:v>
                  </c:pt>
                  <c:pt idx="2">
                    <c:v>1.292000000000002</c:v>
                  </c:pt>
                  <c:pt idx="3">
                    <c:v>0.85150000000000059</c:v>
                  </c:pt>
                  <c:pt idx="4">
                    <c:v>3.3390000000000004</c:v>
                  </c:pt>
                  <c:pt idx="5">
                    <c:v>3.344000000000003</c:v>
                  </c:pt>
                  <c:pt idx="6">
                    <c:v>0.41750000000000043</c:v>
                  </c:pt>
                  <c:pt idx="7">
                    <c:v>5.0775000000000015</c:v>
                  </c:pt>
                  <c:pt idx="8">
                    <c:v>1.2979999999999998</c:v>
                  </c:pt>
                  <c:pt idx="9">
                    <c:v>0.27749999999999947</c:v>
                  </c:pt>
                  <c:pt idx="10">
                    <c:v>0.28799999999999981</c:v>
                  </c:pt>
                  <c:pt idx="11">
                    <c:v>0.18499999999999986</c:v>
                  </c:pt>
                  <c:pt idx="12">
                    <c:v>4.5500000000000096E-2</c:v>
                  </c:pt>
                  <c:pt idx="13">
                    <c:v>5.4499999999999993E-2</c:v>
                  </c:pt>
                  <c:pt idx="14">
                    <c:v>0.27849999999999792</c:v>
                  </c:pt>
                  <c:pt idx="15">
                    <c:v>0.19650000000000201</c:v>
                  </c:pt>
                  <c:pt idx="16">
                    <c:v>0.14800000000000002</c:v>
                  </c:pt>
                  <c:pt idx="17">
                    <c:v>0.16200000000000014</c:v>
                  </c:pt>
                  <c:pt idx="18">
                    <c:v>0.13749999999999965</c:v>
                  </c:pt>
                  <c:pt idx="19">
                    <c:v>3.7500000000000033E-2</c:v>
                  </c:pt>
                  <c:pt idx="20">
                    <c:v>0.32500000000000012</c:v>
                  </c:pt>
                  <c:pt idx="21">
                    <c:v>0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round/>
              </a:ln>
              <a:effectLst/>
            </c:spPr>
          </c:errBars>
          <c:xVal>
            <c:numRef>
              <c:f>Sheet1!$A$2:$A$23</c:f>
              <c:numCache>
                <c:formatCode>General</c:formatCode>
                <c:ptCount val="22"/>
                <c:pt idx="0">
                  <c:v>10</c:v>
                </c:pt>
                <c:pt idx="1">
                  <c:v>11</c:v>
                </c:pt>
                <c:pt idx="2">
                  <c:v>13</c:v>
                </c:pt>
                <c:pt idx="3">
                  <c:v>14</c:v>
                </c:pt>
                <c:pt idx="4">
                  <c:v>15</c:v>
                </c:pt>
                <c:pt idx="5">
                  <c:v>16</c:v>
                </c:pt>
                <c:pt idx="6">
                  <c:v>17</c:v>
                </c:pt>
                <c:pt idx="7">
                  <c:v>18</c:v>
                </c:pt>
                <c:pt idx="8">
                  <c:v>19</c:v>
                </c:pt>
                <c:pt idx="9">
                  <c:v>20</c:v>
                </c:pt>
                <c:pt idx="10">
                  <c:v>21</c:v>
                </c:pt>
                <c:pt idx="11">
                  <c:v>22</c:v>
                </c:pt>
                <c:pt idx="12">
                  <c:v>23</c:v>
                </c:pt>
                <c:pt idx="13">
                  <c:v>24</c:v>
                </c:pt>
                <c:pt idx="14">
                  <c:v>25</c:v>
                </c:pt>
                <c:pt idx="15">
                  <c:v>26</c:v>
                </c:pt>
                <c:pt idx="16">
                  <c:v>27</c:v>
                </c:pt>
                <c:pt idx="17">
                  <c:v>28</c:v>
                </c:pt>
                <c:pt idx="18">
                  <c:v>29</c:v>
                </c:pt>
                <c:pt idx="19">
                  <c:v>30</c:v>
                </c:pt>
                <c:pt idx="20">
                  <c:v>31</c:v>
                </c:pt>
                <c:pt idx="21">
                  <c:v>32</c:v>
                </c:pt>
              </c:numCache>
            </c:numRef>
          </c:xVal>
          <c:yVal>
            <c:numRef>
              <c:f>Sheet1!$L$2:$L$23</c:f>
              <c:numCache>
                <c:formatCode>General</c:formatCode>
                <c:ptCount val="22"/>
                <c:pt idx="0">
                  <c:v>7.3155000000000001</c:v>
                </c:pt>
                <c:pt idx="1">
                  <c:v>7.9030000000000005</c:v>
                </c:pt>
                <c:pt idx="2">
                  <c:v>5.8819999999999997</c:v>
                </c:pt>
                <c:pt idx="3">
                  <c:v>10.371500000000001</c:v>
                </c:pt>
                <c:pt idx="4">
                  <c:v>11.417</c:v>
                </c:pt>
                <c:pt idx="5">
                  <c:v>12.402999999999999</c:v>
                </c:pt>
                <c:pt idx="6">
                  <c:v>14.2445</c:v>
                </c:pt>
                <c:pt idx="7">
                  <c:v>10.3575</c:v>
                </c:pt>
                <c:pt idx="8">
                  <c:v>3.6630000000000003</c:v>
                </c:pt>
                <c:pt idx="9">
                  <c:v>1.6295000000000002</c:v>
                </c:pt>
                <c:pt idx="10">
                  <c:v>1.4470000000000001</c:v>
                </c:pt>
                <c:pt idx="11">
                  <c:v>1.385</c:v>
                </c:pt>
                <c:pt idx="12">
                  <c:v>1.6775</c:v>
                </c:pt>
                <c:pt idx="13">
                  <c:v>1.5914999999999999</c:v>
                </c:pt>
                <c:pt idx="14">
                  <c:v>2.1165000000000003</c:v>
                </c:pt>
                <c:pt idx="15">
                  <c:v>1.5914999999999999</c:v>
                </c:pt>
                <c:pt idx="16">
                  <c:v>1.5499999999999998</c:v>
                </c:pt>
                <c:pt idx="17">
                  <c:v>0.64700000000000002</c:v>
                </c:pt>
                <c:pt idx="18">
                  <c:v>1.2715000000000001</c:v>
                </c:pt>
                <c:pt idx="19">
                  <c:v>0.76750000000000007</c:v>
                </c:pt>
                <c:pt idx="20">
                  <c:v>0.76900000000000002</c:v>
                </c:pt>
                <c:pt idx="21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B2F-457A-9B80-BFCF681B88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0572943"/>
        <c:axId val="490569583"/>
      </c:scatterChart>
      <c:valAx>
        <c:axId val="490572943"/>
        <c:scaling>
          <c:orientation val="minMax"/>
          <c:max val="33"/>
          <c:min val="9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r>
                  <a:rPr lang="en-US" sz="1400">
                    <a:latin typeface="Montserrat" pitchFamily="2" charset="77"/>
                  </a:rPr>
                  <a:t>Carbon 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Montserrat" pitchFamily="2" charset="77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490569583"/>
        <c:crosses val="autoZero"/>
        <c:crossBetween val="midCat"/>
        <c:majorUnit val="3"/>
        <c:minorUnit val="1"/>
      </c:valAx>
      <c:valAx>
        <c:axId val="490569583"/>
        <c:scaling>
          <c:orientation val="minMax"/>
          <c:max val="2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r>
                  <a:rPr lang="en-US" sz="1400" dirty="0">
                    <a:latin typeface="Montserrat" pitchFamily="2" charset="77"/>
                  </a:rPr>
                  <a:t>Area [%]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Montserrat" pitchFamily="2" charset="77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490572943"/>
        <c:crosses val="autoZero"/>
        <c:crossBetween val="midCat"/>
      </c:valAx>
      <c:spPr>
        <a:noFill/>
        <a:ln w="19050">
          <a:solidFill>
            <a:schemeClr val="tx1">
              <a:alpha val="94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0.68983384898765632"/>
          <c:y val="6.5938520966457442E-2"/>
          <c:w val="0.23129667318780547"/>
          <c:h val="0.30980252256629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Montserrat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3EFFFD-A881-2B4B-873C-E3CC64D739DE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817C2-2711-104C-931E-E70CCD162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591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EE57B9-FE27-47E9-97EA-033CA1A8DA38}" type="slidenum">
              <a:rPr lang="en-US"/>
              <a:pPr/>
              <a:t>1</a:t>
            </a:fld>
            <a:endParaRPr lang="en-US"/>
          </a:p>
        </p:txBody>
      </p:sp>
      <p:sp>
        <p:nvSpPr>
          <p:cNvPr id="65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817C2-2711-104C-931E-E70CCD1628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887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817C2-2711-104C-931E-E70CCD1628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98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817C2-2711-104C-931E-E70CCD1628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82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Funding from the U.S. DOE has allowed the development of engineered catalysts consisting of nickel and copper nanoparticles supported on alumina extrudates.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this catalyst was tested in the conversion of brown grease to renewable diesel, the catalyst displayed 100% brown grease conversion and a selectivity to diesel-like C10-C26 hydrocarbons equal or higher than 93% irrespective of time on stream.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brown grease as well as liquid product samples representative of the beginning, middle, and end of upgrading experiments were analyzed to determine the concentration of contaminants of interest as a function of time on stream.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Saliently, most contaminants present in the feed are effectively removed during upgrading to afford a product stream relatively free of contaminants.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2763B-7389-4720-9716-DDCE7038C5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42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Mass per length of Core or wire </a:t>
            </a:r>
          </a:p>
          <a:p>
            <a:r>
              <a:rPr lang="en-US" dirty="0"/>
              <a:t>Span area</a:t>
            </a:r>
          </a:p>
          <a:p>
            <a:r>
              <a:rPr lang="en-US" dirty="0"/>
              <a:t>Tension and transmission</a:t>
            </a:r>
          </a:p>
          <a:p>
            <a:r>
              <a:rPr lang="en-US" dirty="0"/>
              <a:t>Lower sag (</a:t>
            </a:r>
            <a:r>
              <a:rPr lang="en-US"/>
              <a:t>Most important)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8C826-E385-4E12-907C-D5C152B8B01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04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D50BB-5597-C543-BD98-1B632D987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575BD-9724-443B-8308-1C10ADB6E6A8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0522C-0A08-E0F7-BC7A-232D13A45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32078-048E-C9CB-5B3D-79891A2EB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76775-0E6C-43FB-9913-37057612512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17C0159-29BB-C8E3-61C8-F70EDFF312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33687" y="2134343"/>
            <a:ext cx="6524625" cy="6349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solidFill>
                  <a:srgbClr val="0033A1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rgbClr val="0033A1"/>
                </a:solidFill>
              </a:defRPr>
            </a:lvl2pPr>
            <a:lvl3pPr>
              <a:defRPr>
                <a:solidFill>
                  <a:srgbClr val="0033A1"/>
                </a:solidFill>
              </a:defRPr>
            </a:lvl3pPr>
            <a:lvl4pPr>
              <a:defRPr>
                <a:solidFill>
                  <a:srgbClr val="0033A1"/>
                </a:solidFill>
              </a:defRPr>
            </a:lvl4pPr>
            <a:lvl5pPr>
              <a:defRPr>
                <a:solidFill>
                  <a:srgbClr val="0033A1"/>
                </a:solidFill>
              </a:defRPr>
            </a:lvl5pPr>
          </a:lstStyle>
          <a:p>
            <a:pPr lvl="0"/>
            <a:r>
              <a:rPr lang="en-US" dirty="0"/>
              <a:t>TITLE OPTION #1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BA53D73-A806-EA7C-ECFF-EF48FE8EB3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06864" y="2845671"/>
            <a:ext cx="5364163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Presenter, Subtitle, Date, etc.</a:t>
            </a:r>
          </a:p>
        </p:txBody>
      </p:sp>
    </p:spTree>
    <p:extLst>
      <p:ext uri="{BB962C8B-B14F-4D97-AF65-F5344CB8AC3E}">
        <p14:creationId xmlns:p14="http://schemas.microsoft.com/office/powerpoint/2010/main" val="406187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icture P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F18B08-3FA3-09E3-8DC1-82CE21DCAD30}"/>
              </a:ext>
            </a:extLst>
          </p:cNvPr>
          <p:cNvSpPr/>
          <p:nvPr userDrawn="1"/>
        </p:nvSpPr>
        <p:spPr>
          <a:xfrm>
            <a:off x="489666" y="1280160"/>
            <a:ext cx="3562570" cy="2743200"/>
          </a:xfrm>
          <a:prstGeom prst="rect">
            <a:avLst/>
          </a:prstGeom>
          <a:solidFill>
            <a:srgbClr val="33B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8D6895-9158-A06C-D73A-FFE6B7C22095}"/>
              </a:ext>
            </a:extLst>
          </p:cNvPr>
          <p:cNvSpPr/>
          <p:nvPr userDrawn="1"/>
        </p:nvSpPr>
        <p:spPr>
          <a:xfrm>
            <a:off x="637872" y="5222573"/>
            <a:ext cx="10928242" cy="642219"/>
          </a:xfrm>
          <a:prstGeom prst="rect">
            <a:avLst/>
          </a:prstGeom>
          <a:solidFill>
            <a:srgbClr val="0033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C9A201-73F3-8C75-E503-86A8B73678EC}"/>
              </a:ext>
            </a:extLst>
          </p:cNvPr>
          <p:cNvSpPr/>
          <p:nvPr userDrawn="1"/>
        </p:nvSpPr>
        <p:spPr>
          <a:xfrm>
            <a:off x="495224" y="5274156"/>
            <a:ext cx="381551" cy="45719"/>
          </a:xfrm>
          <a:prstGeom prst="rect">
            <a:avLst/>
          </a:prstGeom>
          <a:solidFill>
            <a:srgbClr val="33B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427EF5-5AB7-9E2D-4D8C-FF0BC8BEA701}"/>
              </a:ext>
            </a:extLst>
          </p:cNvPr>
          <p:cNvSpPr/>
          <p:nvPr userDrawn="1"/>
        </p:nvSpPr>
        <p:spPr>
          <a:xfrm>
            <a:off x="495224" y="5370832"/>
            <a:ext cx="381551" cy="45719"/>
          </a:xfrm>
          <a:prstGeom prst="rect">
            <a:avLst/>
          </a:prstGeom>
          <a:solidFill>
            <a:srgbClr val="33B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A9FA52-A093-CF78-D62E-CCB2AF900D09}"/>
              </a:ext>
            </a:extLst>
          </p:cNvPr>
          <p:cNvSpPr/>
          <p:nvPr userDrawn="1"/>
        </p:nvSpPr>
        <p:spPr>
          <a:xfrm>
            <a:off x="495224" y="5467509"/>
            <a:ext cx="381551" cy="45719"/>
          </a:xfrm>
          <a:prstGeom prst="rect">
            <a:avLst/>
          </a:prstGeom>
          <a:solidFill>
            <a:srgbClr val="33B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3F2822-E71F-7C6E-3B9F-91114BAD9CE0}"/>
              </a:ext>
            </a:extLst>
          </p:cNvPr>
          <p:cNvSpPr/>
          <p:nvPr userDrawn="1"/>
        </p:nvSpPr>
        <p:spPr>
          <a:xfrm>
            <a:off x="495224" y="5564186"/>
            <a:ext cx="381551" cy="45719"/>
          </a:xfrm>
          <a:prstGeom prst="rect">
            <a:avLst/>
          </a:prstGeom>
          <a:solidFill>
            <a:srgbClr val="33B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9E944DB-3055-115F-36CD-97FF34DBE99E}"/>
              </a:ext>
            </a:extLst>
          </p:cNvPr>
          <p:cNvSpPr/>
          <p:nvPr userDrawn="1"/>
        </p:nvSpPr>
        <p:spPr>
          <a:xfrm>
            <a:off x="495224" y="5664890"/>
            <a:ext cx="381551" cy="45719"/>
          </a:xfrm>
          <a:prstGeom prst="rect">
            <a:avLst/>
          </a:prstGeom>
          <a:solidFill>
            <a:srgbClr val="33B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C677823-750B-DA36-9543-C518B6E20514}"/>
              </a:ext>
            </a:extLst>
          </p:cNvPr>
          <p:cNvSpPr/>
          <p:nvPr userDrawn="1"/>
        </p:nvSpPr>
        <p:spPr>
          <a:xfrm>
            <a:off x="495224" y="5761566"/>
            <a:ext cx="381551" cy="45719"/>
          </a:xfrm>
          <a:prstGeom prst="rect">
            <a:avLst/>
          </a:prstGeom>
          <a:solidFill>
            <a:srgbClr val="33B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F42720-0AFC-E63D-EBD7-174827F8167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52513" y="5330704"/>
            <a:ext cx="10377487" cy="463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Caption Text or Other Main Point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5EA17B1-0113-607F-ECF1-4F4F718BF5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7872" y="1421770"/>
            <a:ext cx="4532313" cy="34813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091C26EE-B1C4-14BD-BCDB-56F83872F1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5925" y="1421770"/>
            <a:ext cx="5870575" cy="34820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625C7C1-9C6E-6243-B3A1-2C2971B21FC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75508" y="353916"/>
            <a:ext cx="8869362" cy="3945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33A1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2pPr>
            <a:lvl3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3pPr>
            <a:lvl4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4pPr>
            <a:lvl5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dirty="0"/>
              <a:t>SINGLE PICTURE +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90BF2978-7241-BC47-4975-C88F26A41E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6001" y="835785"/>
            <a:ext cx="8869362" cy="373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33BE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1385F187-3B1D-C4B3-37E2-95AB1294AD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3663" y="6293483"/>
            <a:ext cx="4284663" cy="423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33BE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CATEGORY/DEPT</a:t>
            </a:r>
          </a:p>
        </p:txBody>
      </p:sp>
    </p:spTree>
    <p:extLst>
      <p:ext uri="{BB962C8B-B14F-4D97-AF65-F5344CB8AC3E}">
        <p14:creationId xmlns:p14="http://schemas.microsoft.com/office/powerpoint/2010/main" val="3174455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1C42E340-CF33-70E1-315D-0B7CE04C6CF0}"/>
              </a:ext>
            </a:extLst>
          </p:cNvPr>
          <p:cNvSpPr txBox="1">
            <a:spLocks/>
          </p:cNvSpPr>
          <p:nvPr userDrawn="1"/>
        </p:nvSpPr>
        <p:spPr>
          <a:xfrm>
            <a:off x="2205910" y="6225730"/>
            <a:ext cx="3603875" cy="498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33BE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GOES HERE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90A3995-318E-E798-C490-B96DC0F7515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75508" y="353916"/>
            <a:ext cx="8869362" cy="3945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33A1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2pPr>
            <a:lvl3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3pPr>
            <a:lvl4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4pPr>
            <a:lvl5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dirty="0"/>
              <a:t>TWO PICTURE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9D7C1A2-50E2-658D-DDB3-708085EBB1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6001" y="835785"/>
            <a:ext cx="8869362" cy="373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33BE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06CE9F5-F39F-F5A6-4076-66C2D59BD6F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75508" y="1361295"/>
            <a:ext cx="3703637" cy="474905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89FEE40-8330-323F-C10B-0B640DDE18C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128592" y="1361295"/>
            <a:ext cx="3703637" cy="474905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10290E0-9822-A8AE-1443-CD148573AB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159199" y="1362075"/>
            <a:ext cx="2782887" cy="474821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3702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C16973-3628-6103-39E3-4E2D52F607CD}"/>
              </a:ext>
            </a:extLst>
          </p:cNvPr>
          <p:cNvSpPr/>
          <p:nvPr userDrawn="1"/>
        </p:nvSpPr>
        <p:spPr>
          <a:xfrm>
            <a:off x="4687003" y="1338147"/>
            <a:ext cx="2817994" cy="3316581"/>
          </a:xfrm>
          <a:prstGeom prst="rect">
            <a:avLst/>
          </a:prstGeom>
          <a:solidFill>
            <a:srgbClr val="33B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FFF6DA-89FE-51BB-7DA5-05C53D56395B}"/>
              </a:ext>
            </a:extLst>
          </p:cNvPr>
          <p:cNvCxnSpPr/>
          <p:nvPr userDrawn="1"/>
        </p:nvCxnSpPr>
        <p:spPr>
          <a:xfrm>
            <a:off x="6170092" y="4883988"/>
            <a:ext cx="0" cy="125054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A10B719-19B8-6356-D9E4-B4F9CEB5C3AF}"/>
              </a:ext>
            </a:extLst>
          </p:cNvPr>
          <p:cNvCxnSpPr/>
          <p:nvPr userDrawn="1"/>
        </p:nvCxnSpPr>
        <p:spPr>
          <a:xfrm>
            <a:off x="8943408" y="4883988"/>
            <a:ext cx="0" cy="125054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94238B-00E2-2459-1BC2-CA9E35308D94}"/>
              </a:ext>
            </a:extLst>
          </p:cNvPr>
          <p:cNvCxnSpPr/>
          <p:nvPr userDrawn="1"/>
        </p:nvCxnSpPr>
        <p:spPr>
          <a:xfrm>
            <a:off x="3345209" y="4883988"/>
            <a:ext cx="0" cy="125054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90A3995-318E-E798-C490-B96DC0F7515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75508" y="353916"/>
            <a:ext cx="8869362" cy="3945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33A1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2pPr>
            <a:lvl3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3pPr>
            <a:lvl4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4pPr>
            <a:lvl5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dirty="0"/>
              <a:t>TWO PICTURE +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9D7C1A2-50E2-658D-DDB3-708085EBB1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6001" y="835785"/>
            <a:ext cx="8869362" cy="373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33BE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06CE9F5-F39F-F5A6-4076-66C2D59BD6F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82663" y="1361295"/>
            <a:ext cx="3703637" cy="32934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70705B8-4F3D-B8AA-17F7-F5053D1FAFA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504997" y="1361295"/>
            <a:ext cx="3703637" cy="32934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EE0ED7C-A381-43F4-6B93-92FF1432B4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72038" y="1484313"/>
            <a:ext cx="2497137" cy="303847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Caption for text or bullets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E36FC3D5-C1DA-47C0-923E-42E7BC0C9D3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982663" y="4883552"/>
            <a:ext cx="1879600" cy="12505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Content Placeholder 31">
            <a:extLst>
              <a:ext uri="{FF2B5EF4-FFF2-40B4-BE49-F238E27FC236}">
                <a16:creationId xmlns:a16="http://schemas.microsoft.com/office/drawing/2014/main" id="{F87EA04A-1A0F-9FCE-A9E0-95268EA1D9A3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808508" y="4883552"/>
            <a:ext cx="1879600" cy="12505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Content Placeholder 31">
            <a:extLst>
              <a:ext uri="{FF2B5EF4-FFF2-40B4-BE49-F238E27FC236}">
                <a16:creationId xmlns:a16="http://schemas.microsoft.com/office/drawing/2014/main" id="{AB9F4261-A097-8D94-F9A5-2A03E9AD133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639269" y="4883552"/>
            <a:ext cx="1879600" cy="12505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Content Placeholder 31">
            <a:extLst>
              <a:ext uri="{FF2B5EF4-FFF2-40B4-BE49-F238E27FC236}">
                <a16:creationId xmlns:a16="http://schemas.microsoft.com/office/drawing/2014/main" id="{456B8E35-AF4B-D43C-FFC1-E554DBE655E0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329034" y="4883552"/>
            <a:ext cx="1879600" cy="12505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35472DF1-F794-3EA6-7C2A-A3B4B87630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3663" y="6293483"/>
            <a:ext cx="4284663" cy="423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33BE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CATEGORY/DEPT</a:t>
            </a:r>
          </a:p>
        </p:txBody>
      </p:sp>
    </p:spTree>
    <p:extLst>
      <p:ext uri="{BB962C8B-B14F-4D97-AF65-F5344CB8AC3E}">
        <p14:creationId xmlns:p14="http://schemas.microsoft.com/office/powerpoint/2010/main" val="3286288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6F2EF-CC79-54E5-8871-B89E852E209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75508" y="353916"/>
            <a:ext cx="8869362" cy="3945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33A1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2pPr>
            <a:lvl3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3pPr>
            <a:lvl4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4pPr>
            <a:lvl5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dirty="0"/>
              <a:t>THREE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F3B2F9-40F0-4760-916F-C0D9AFEE57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5507" y="1627188"/>
            <a:ext cx="2890479" cy="18780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FE2A0C10-AAF3-08DF-A9F4-4FB865CB79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5507" y="3748088"/>
            <a:ext cx="2890479" cy="17414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BD3B173A-AFCE-726D-8884-CD703C3162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3663" y="6293483"/>
            <a:ext cx="4284663" cy="423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33BE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CATEGORY/DEPT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AE1428B0-30A7-612C-9801-62CABBE1398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57563" y="1627188"/>
            <a:ext cx="2949575" cy="38623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B96C1B4D-3311-382A-1B7F-85DACE832E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98326" y="1627188"/>
            <a:ext cx="5172974" cy="38623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3A1"/>
                </a:solidFill>
              </a:defRPr>
            </a:lvl1pPr>
            <a:lvl2pPr>
              <a:defRPr>
                <a:solidFill>
                  <a:srgbClr val="0033A1"/>
                </a:solidFill>
              </a:defRPr>
            </a:lvl2pPr>
          </a:lstStyle>
          <a:p>
            <a:pPr lvl="0"/>
            <a:r>
              <a:rPr lang="en-US" dirty="0"/>
              <a:t>Bullet Points </a:t>
            </a:r>
          </a:p>
          <a:p>
            <a:pPr lvl="1"/>
            <a:r>
              <a:rPr lang="en-US" dirty="0"/>
              <a:t>As Needed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4D1566B6-C62C-353C-E85E-903357ED83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6001" y="835785"/>
            <a:ext cx="8869362" cy="373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33BE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44987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5C80AFB-A132-293D-207D-BF63572B4470}"/>
              </a:ext>
            </a:extLst>
          </p:cNvPr>
          <p:cNvSpPr/>
          <p:nvPr userDrawn="1"/>
        </p:nvSpPr>
        <p:spPr>
          <a:xfrm>
            <a:off x="275508" y="4090287"/>
            <a:ext cx="2016813" cy="1499086"/>
          </a:xfrm>
          <a:prstGeom prst="rect">
            <a:avLst/>
          </a:prstGeom>
          <a:solidFill>
            <a:srgbClr val="33B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8C6F8B-1A88-9A61-D0BD-92C47B649AED}"/>
              </a:ext>
            </a:extLst>
          </p:cNvPr>
          <p:cNvSpPr/>
          <p:nvPr userDrawn="1"/>
        </p:nvSpPr>
        <p:spPr>
          <a:xfrm>
            <a:off x="275508" y="1536709"/>
            <a:ext cx="2016813" cy="1499086"/>
          </a:xfrm>
          <a:prstGeom prst="rect">
            <a:avLst/>
          </a:prstGeom>
          <a:solidFill>
            <a:srgbClr val="33B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93205F-4C09-5D25-A5BC-9C2C364E2846}"/>
              </a:ext>
            </a:extLst>
          </p:cNvPr>
          <p:cNvSpPr/>
          <p:nvPr userDrawn="1"/>
        </p:nvSpPr>
        <p:spPr>
          <a:xfrm>
            <a:off x="4399176" y="1536709"/>
            <a:ext cx="2016814" cy="1499086"/>
          </a:xfrm>
          <a:prstGeom prst="rect">
            <a:avLst/>
          </a:prstGeom>
          <a:solidFill>
            <a:srgbClr val="33B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6F2EF-CC79-54E5-8871-B89E852E209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75508" y="353916"/>
            <a:ext cx="8869362" cy="3945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33A1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2pPr>
            <a:lvl3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3pPr>
            <a:lvl4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4pPr>
            <a:lvl5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dirty="0"/>
              <a:t>THREE PICTURE EXAMPLE+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F3B2F9-40F0-4760-916F-C0D9AFEE57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9706" y="1627188"/>
            <a:ext cx="2689882" cy="18780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FE2A0C10-AAF3-08DF-A9F4-4FB865CB79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9706" y="3748088"/>
            <a:ext cx="2689882" cy="17414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BD3B173A-AFCE-726D-8884-CD703C3162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3663" y="6293483"/>
            <a:ext cx="4284663" cy="423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33BE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CATEGORY/DEPT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AE1428B0-30A7-612C-9801-62CABBE1398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57563" y="1627188"/>
            <a:ext cx="2949575" cy="38623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B96C1B4D-3311-382A-1B7F-85DACE832E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050" y="1627188"/>
            <a:ext cx="4921250" cy="38623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3A1"/>
                </a:solidFill>
              </a:defRPr>
            </a:lvl1pPr>
            <a:lvl2pPr>
              <a:defRPr>
                <a:solidFill>
                  <a:srgbClr val="0033A1"/>
                </a:solidFill>
              </a:defRPr>
            </a:lvl2pPr>
          </a:lstStyle>
          <a:p>
            <a:pPr lvl="0"/>
            <a:r>
              <a:rPr lang="en-US" dirty="0"/>
              <a:t>Bullet Points </a:t>
            </a:r>
          </a:p>
          <a:p>
            <a:pPr lvl="1"/>
            <a:r>
              <a:rPr lang="en-US" dirty="0"/>
              <a:t>As Needed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4D1566B6-C62C-353C-E85E-903357ED83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6001" y="835785"/>
            <a:ext cx="8869362" cy="373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33BE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951817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w/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id="{3C60DE18-4D7A-DFD5-8229-977DBD84B3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627772" y="1977126"/>
            <a:ext cx="2328750" cy="481664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07C073EC-68D8-BABE-B096-F02EEC37BE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87603" y="1977126"/>
            <a:ext cx="2339287" cy="481664"/>
          </a:xfrm>
          <a:prstGeom prst="rect">
            <a:avLst/>
          </a:prstGeom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1B919BE3-0D32-3822-0507-30962A549068}"/>
              </a:ext>
            </a:extLst>
          </p:cNvPr>
          <p:cNvSpPr/>
          <p:nvPr userDrawn="1"/>
        </p:nvSpPr>
        <p:spPr>
          <a:xfrm>
            <a:off x="394408" y="1338784"/>
            <a:ext cx="2332483" cy="979767"/>
          </a:xfrm>
          <a:prstGeom prst="round2Diag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19409842-0F88-A26F-859A-BB39DD622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948217" y="1977126"/>
            <a:ext cx="2452110" cy="481664"/>
          </a:xfrm>
          <a:prstGeom prst="rect">
            <a:avLst/>
          </a:prstGeom>
        </p:spPr>
      </p:pic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35A66BF8-5012-8FDC-4F5B-0A27D83336AA}"/>
              </a:ext>
            </a:extLst>
          </p:cNvPr>
          <p:cNvSpPr/>
          <p:nvPr userDrawn="1"/>
        </p:nvSpPr>
        <p:spPr>
          <a:xfrm>
            <a:off x="2948972" y="1338784"/>
            <a:ext cx="2452110" cy="979767"/>
          </a:xfrm>
          <a:prstGeom prst="round2Diag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Diagonal Corners Rounded 24">
            <a:extLst>
              <a:ext uri="{FF2B5EF4-FFF2-40B4-BE49-F238E27FC236}">
                <a16:creationId xmlns:a16="http://schemas.microsoft.com/office/drawing/2014/main" id="{E460ACC2-C205-2B45-1416-503EC9FF1116}"/>
              </a:ext>
            </a:extLst>
          </p:cNvPr>
          <p:cNvSpPr/>
          <p:nvPr userDrawn="1"/>
        </p:nvSpPr>
        <p:spPr>
          <a:xfrm>
            <a:off x="5634765" y="1338784"/>
            <a:ext cx="2332483" cy="979767"/>
          </a:xfrm>
          <a:prstGeom prst="round2Diag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Diagonal Corners Rounded 29">
            <a:extLst>
              <a:ext uri="{FF2B5EF4-FFF2-40B4-BE49-F238E27FC236}">
                <a16:creationId xmlns:a16="http://schemas.microsoft.com/office/drawing/2014/main" id="{9E0D22B8-3075-BF75-4F69-AB9304285FA9}"/>
              </a:ext>
            </a:extLst>
          </p:cNvPr>
          <p:cNvSpPr/>
          <p:nvPr userDrawn="1"/>
        </p:nvSpPr>
        <p:spPr>
          <a:xfrm>
            <a:off x="3040745" y="1398051"/>
            <a:ext cx="2452110" cy="979767"/>
          </a:xfrm>
          <a:prstGeom prst="round2DiagRect">
            <a:avLst/>
          </a:prstGeom>
          <a:noFill/>
          <a:ln w="19050">
            <a:solidFill>
              <a:srgbClr val="33BE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Diagonal Corners Rounded 38">
            <a:extLst>
              <a:ext uri="{FF2B5EF4-FFF2-40B4-BE49-F238E27FC236}">
                <a16:creationId xmlns:a16="http://schemas.microsoft.com/office/drawing/2014/main" id="{EE17F9F3-8B48-D565-BE20-4081F06AE442}"/>
              </a:ext>
            </a:extLst>
          </p:cNvPr>
          <p:cNvSpPr/>
          <p:nvPr userDrawn="1"/>
        </p:nvSpPr>
        <p:spPr>
          <a:xfrm>
            <a:off x="5725146" y="1398051"/>
            <a:ext cx="2332483" cy="979767"/>
          </a:xfrm>
          <a:prstGeom prst="round2DiagRect">
            <a:avLst/>
          </a:prstGeom>
          <a:noFill/>
          <a:ln w="19050">
            <a:solidFill>
              <a:srgbClr val="33BE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Diagonal Corners Rounded 39">
            <a:extLst>
              <a:ext uri="{FF2B5EF4-FFF2-40B4-BE49-F238E27FC236}">
                <a16:creationId xmlns:a16="http://schemas.microsoft.com/office/drawing/2014/main" id="{C440DC93-7CCF-45D8-BEA6-C8A9435203C3}"/>
              </a:ext>
            </a:extLst>
          </p:cNvPr>
          <p:cNvSpPr/>
          <p:nvPr userDrawn="1"/>
        </p:nvSpPr>
        <p:spPr>
          <a:xfrm>
            <a:off x="479377" y="1398051"/>
            <a:ext cx="2332483" cy="979767"/>
          </a:xfrm>
          <a:prstGeom prst="round2DiagRect">
            <a:avLst/>
          </a:prstGeom>
          <a:noFill/>
          <a:ln w="19050">
            <a:solidFill>
              <a:srgbClr val="33BE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AA70EA9-6C0A-9121-5348-F3DFCC056CF0}"/>
              </a:ext>
            </a:extLst>
          </p:cNvPr>
          <p:cNvGrpSpPr/>
          <p:nvPr userDrawn="1"/>
        </p:nvGrpSpPr>
        <p:grpSpPr>
          <a:xfrm>
            <a:off x="8051209" y="3784247"/>
            <a:ext cx="678686" cy="948306"/>
            <a:chOff x="8906890" y="-843209"/>
            <a:chExt cx="381551" cy="533129"/>
          </a:xfrm>
          <a:solidFill>
            <a:srgbClr val="33BEAD"/>
          </a:solidFill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57B86EB-253F-2896-5C87-57FD3CE90E7F}"/>
                </a:ext>
              </a:extLst>
            </p:cNvPr>
            <p:cNvSpPr/>
            <p:nvPr/>
          </p:nvSpPr>
          <p:spPr>
            <a:xfrm>
              <a:off x="8906890" y="-843209"/>
              <a:ext cx="381551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0CDC2E3-C670-7A5C-13FE-D711312C17F2}"/>
                </a:ext>
              </a:extLst>
            </p:cNvPr>
            <p:cNvSpPr/>
            <p:nvPr/>
          </p:nvSpPr>
          <p:spPr>
            <a:xfrm>
              <a:off x="8906890" y="-746533"/>
              <a:ext cx="381551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DF4D015-6A9A-CAD1-F669-01FF48A223E4}"/>
                </a:ext>
              </a:extLst>
            </p:cNvPr>
            <p:cNvSpPr/>
            <p:nvPr/>
          </p:nvSpPr>
          <p:spPr>
            <a:xfrm>
              <a:off x="8906890" y="-649856"/>
              <a:ext cx="381551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72F5D84-0D51-AFE0-6CD7-2A349A8C7315}"/>
                </a:ext>
              </a:extLst>
            </p:cNvPr>
            <p:cNvSpPr/>
            <p:nvPr/>
          </p:nvSpPr>
          <p:spPr>
            <a:xfrm>
              <a:off x="8906890" y="-553179"/>
              <a:ext cx="381551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29AB7E0-E686-F3C1-3CB1-F4F1FD864BCD}"/>
                </a:ext>
              </a:extLst>
            </p:cNvPr>
            <p:cNvSpPr/>
            <p:nvPr/>
          </p:nvSpPr>
          <p:spPr>
            <a:xfrm>
              <a:off x="8906890" y="-452475"/>
              <a:ext cx="381551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C737465-3CA4-6B84-A9B4-C59FEC7347DB}"/>
                </a:ext>
              </a:extLst>
            </p:cNvPr>
            <p:cNvSpPr/>
            <p:nvPr/>
          </p:nvSpPr>
          <p:spPr>
            <a:xfrm>
              <a:off x="8906890" y="-355799"/>
              <a:ext cx="381551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BF1F271-325A-2584-38D4-220F6800768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75508" y="353916"/>
            <a:ext cx="8869362" cy="3945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33A1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2pPr>
            <a:lvl3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3pPr>
            <a:lvl4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4pPr>
            <a:lvl5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dirty="0"/>
              <a:t>THREE COLUMNS w/ TITLES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6048E7B-B6A2-6F98-D220-DDD894C650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6001" y="835785"/>
            <a:ext cx="8869362" cy="373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33BE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471EE7A-411F-907D-EE66-C0E550844C2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386916" y="1338263"/>
            <a:ext cx="3805083" cy="55197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67BE80-6D9D-16A5-9742-BE076DFE22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425" y="2644775"/>
            <a:ext cx="2247900" cy="33782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 List</a:t>
            </a:r>
          </a:p>
          <a:p>
            <a:pPr lvl="1"/>
            <a:r>
              <a:rPr lang="en-US" dirty="0"/>
              <a:t>Level 2</a:t>
            </a:r>
          </a:p>
        </p:txBody>
      </p:sp>
      <p:sp>
        <p:nvSpPr>
          <p:cNvPr id="8" name="Text Placeholder 26">
            <a:extLst>
              <a:ext uri="{FF2B5EF4-FFF2-40B4-BE49-F238E27FC236}">
                <a16:creationId xmlns:a16="http://schemas.microsoft.com/office/drawing/2014/main" id="{924A991C-47B8-9037-0A4B-93D29EC163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3663" y="6293483"/>
            <a:ext cx="4284663" cy="423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33BE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CATEGORY/DEPT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C54841C-AE1F-D153-748A-18C0C681555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63031" y="2644015"/>
            <a:ext cx="2337295" cy="33782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 List</a:t>
            </a:r>
          </a:p>
          <a:p>
            <a:pPr lvl="1"/>
            <a:r>
              <a:rPr lang="en-US" dirty="0"/>
              <a:t>Level 2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711CBC0-C545-5D57-C4D4-B8EF303D7F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20335" y="2651700"/>
            <a:ext cx="2236188" cy="33782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 List</a:t>
            </a:r>
          </a:p>
          <a:p>
            <a:pPr lvl="1"/>
            <a:r>
              <a:rPr lang="en-US" dirty="0"/>
              <a:t>Level 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E78DBF-CE46-A5B8-90FC-19AEDFE770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3842" y="1693103"/>
            <a:ext cx="2333483" cy="30972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rgbClr val="0033A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TITLE 1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E1F2582-EC72-CA93-D3F8-A788279C3F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60573" y="1686632"/>
            <a:ext cx="2446747" cy="30972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rgbClr val="0033A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TITLE 2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0C4F707A-D527-E740-F7C0-F0EAB54DE6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41003" y="1692970"/>
            <a:ext cx="2322511" cy="30972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rgbClr val="0033A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TITLE 3</a:t>
            </a:r>
          </a:p>
        </p:txBody>
      </p:sp>
    </p:spTree>
    <p:extLst>
      <p:ext uri="{BB962C8B-B14F-4D97-AF65-F5344CB8AC3E}">
        <p14:creationId xmlns:p14="http://schemas.microsoft.com/office/powerpoint/2010/main" val="2944038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625C7C1-9C6E-6243-B3A1-2C2971B21FC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75508" y="353916"/>
            <a:ext cx="8869362" cy="3945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33A1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2pPr>
            <a:lvl3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3pPr>
            <a:lvl4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4pPr>
            <a:lvl5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dirty="0"/>
              <a:t>VIDEO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90BF2978-7241-BC47-4975-C88F26A41E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6001" y="835785"/>
            <a:ext cx="8869362" cy="373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33BE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1385F187-3B1D-C4B3-37E2-95AB1294AD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3663" y="6293483"/>
            <a:ext cx="4284663" cy="423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33BE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CATEGORY/DEPT</a:t>
            </a:r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0DF77225-37FC-4F66-F2BB-DBA3A747FCEB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276225" y="1381125"/>
            <a:ext cx="8869363" cy="46418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391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5" y="354508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425819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057866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83E30-69AA-0956-3478-37A61BA0D9E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75508" y="353916"/>
            <a:ext cx="8869362" cy="3945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33A1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2pPr>
            <a:lvl3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3pPr>
            <a:lvl4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4pPr>
            <a:lvl5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dirty="0"/>
              <a:t>BLANK SLIDE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EC3AC8D-8B6E-C441-6737-ECAAB33EB4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6001" y="835785"/>
            <a:ext cx="8869362" cy="373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33BE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26">
            <a:extLst>
              <a:ext uri="{FF2B5EF4-FFF2-40B4-BE49-F238E27FC236}">
                <a16:creationId xmlns:a16="http://schemas.microsoft.com/office/drawing/2014/main" id="{CF19B236-3474-C431-A339-BF2F24A580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3663" y="6293483"/>
            <a:ext cx="4284663" cy="423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33BE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CATEGORY/DEPT</a:t>
            </a:r>
          </a:p>
        </p:txBody>
      </p:sp>
    </p:spTree>
    <p:extLst>
      <p:ext uri="{BB962C8B-B14F-4D97-AF65-F5344CB8AC3E}">
        <p14:creationId xmlns:p14="http://schemas.microsoft.com/office/powerpoint/2010/main" val="4281361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s with Bulle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83E30-69AA-0956-3478-37A61BA0D9E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75508" y="353916"/>
            <a:ext cx="8869362" cy="3945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33A1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2pPr>
            <a:lvl3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3pPr>
            <a:lvl4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4pPr>
            <a:lvl5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dirty="0"/>
              <a:t>BLANK SLIDE w/ Bullets Only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EC3AC8D-8B6E-C441-6737-ECAAB33EB4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6001" y="835785"/>
            <a:ext cx="8869362" cy="373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33BE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26">
            <a:extLst>
              <a:ext uri="{FF2B5EF4-FFF2-40B4-BE49-F238E27FC236}">
                <a16:creationId xmlns:a16="http://schemas.microsoft.com/office/drawing/2014/main" id="{CF19B236-3474-C431-A339-BF2F24A580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3663" y="6293483"/>
            <a:ext cx="4284663" cy="423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33BE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CATEGORY/DEPT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D7A6CC-2C06-EEC8-3B60-20ECE27FB11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76225" y="1323975"/>
            <a:ext cx="11263313" cy="47783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521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B0B49B-9AB2-B5F8-140A-4C7161A7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29A3-B3C4-D143-A124-72E308600B79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5D064A-F799-6342-3DA6-A3A11AE24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0B995-5784-B014-5648-564ECF145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CADC8-727A-7B4D-B50C-86E379597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838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38117-FE02-4DE2-8D87-7EB56F63B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15C7B-E7A4-48E2-B358-03DA3C27B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E3C68-4E5C-499D-8FCA-98F1B00B8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1939-2060-4E7C-A4FC-EEB4B6B2F65D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E89A4-E2FC-42B9-8BF8-D8FB5E7B0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4F759-712E-4B9F-8C5D-35A65D2F7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E8E17-E8AD-45B8-8009-8609509B2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551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E5157F-5FF0-C3DF-ACC3-89A2883D33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8333" y="2007112"/>
            <a:ext cx="5695335" cy="69184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 OPTION #2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573AD38-38F5-A790-F151-D27B22E2D7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73705" y="2826621"/>
            <a:ext cx="4444590" cy="48193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Presenter, Date, Other Info</a:t>
            </a:r>
          </a:p>
        </p:txBody>
      </p:sp>
    </p:spTree>
    <p:extLst>
      <p:ext uri="{BB962C8B-B14F-4D97-AF65-F5344CB8AC3E}">
        <p14:creationId xmlns:p14="http://schemas.microsoft.com/office/powerpoint/2010/main" val="516342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83E30-69AA-0956-3478-37A61BA0D9E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75508" y="353916"/>
            <a:ext cx="8869362" cy="3945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33A1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2pPr>
            <a:lvl3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3pPr>
            <a:lvl4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4pPr>
            <a:lvl5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dirty="0"/>
              <a:t>BLANK SLIDE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EC3AC8D-8B6E-C441-6737-ECAAB33EB4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6001" y="835785"/>
            <a:ext cx="8869362" cy="373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33BE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26">
            <a:extLst>
              <a:ext uri="{FF2B5EF4-FFF2-40B4-BE49-F238E27FC236}">
                <a16:creationId xmlns:a16="http://schemas.microsoft.com/office/drawing/2014/main" id="{CF19B236-3474-C431-A339-BF2F24A580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3663" y="6293483"/>
            <a:ext cx="4284663" cy="423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33BE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CATEGORY/DEPT</a:t>
            </a:r>
          </a:p>
        </p:txBody>
      </p:sp>
    </p:spTree>
    <p:extLst>
      <p:ext uri="{BB962C8B-B14F-4D97-AF65-F5344CB8AC3E}">
        <p14:creationId xmlns:p14="http://schemas.microsoft.com/office/powerpoint/2010/main" val="1977783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s with Bulle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83E30-69AA-0956-3478-37A61BA0D9E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75508" y="353916"/>
            <a:ext cx="8869362" cy="3945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33A1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2pPr>
            <a:lvl3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3pPr>
            <a:lvl4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4pPr>
            <a:lvl5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dirty="0"/>
              <a:t>BLANK SLIDE w/ Bullets Only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EC3AC8D-8B6E-C441-6737-ECAAB33EB4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6001" y="835785"/>
            <a:ext cx="8869362" cy="373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33BE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26">
            <a:extLst>
              <a:ext uri="{FF2B5EF4-FFF2-40B4-BE49-F238E27FC236}">
                <a16:creationId xmlns:a16="http://schemas.microsoft.com/office/drawing/2014/main" id="{CF19B236-3474-C431-A339-BF2F24A580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3663" y="6293483"/>
            <a:ext cx="4284663" cy="423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33BE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CATEGORY/DEPT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D7A6CC-2C06-EEC8-3B60-20ECE27FB11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76225" y="1323975"/>
            <a:ext cx="11263313" cy="47783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9639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ictur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5EA17B1-0113-607F-ECF1-4F4F718BF5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5508" y="1421770"/>
            <a:ext cx="4894677" cy="46004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091C26EE-B1C4-14BD-BCDB-56F83872F1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5925" y="1421769"/>
            <a:ext cx="5870575" cy="460044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625C7C1-9C6E-6243-B3A1-2C2971B21FC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75508" y="353916"/>
            <a:ext cx="8869362" cy="3945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33A1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2pPr>
            <a:lvl3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3pPr>
            <a:lvl4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4pPr>
            <a:lvl5pPr>
              <a:defRPr>
                <a:solidFill>
                  <a:srgbClr val="0033A1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dirty="0"/>
              <a:t>SINGLE PICTURE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90BF2978-7241-BC47-4975-C88F26A41E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6001" y="835785"/>
            <a:ext cx="8869362" cy="373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33BE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1385F187-3B1D-C4B3-37E2-95AB1294AD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3663" y="6293483"/>
            <a:ext cx="4284663" cy="423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33BE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CATEGORY/DEPT</a:t>
            </a:r>
          </a:p>
        </p:txBody>
      </p:sp>
    </p:spTree>
    <p:extLst>
      <p:ext uri="{BB962C8B-B14F-4D97-AF65-F5344CB8AC3E}">
        <p14:creationId xmlns:p14="http://schemas.microsoft.com/office/powerpoint/2010/main" val="1893021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9.sv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7.gif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E82C0-00E4-6676-8AF6-2A5ED9C885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E575BD-9724-443B-8308-1C10ADB6E6A8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E49A8-F15A-8194-D08B-161C24BC44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A7556-DC87-1644-C458-F5FCA8D0BA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E76775-0E6C-43FB-9913-370576125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05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7" r:id="rId2"/>
    <p:sldLayoutId id="2147483688" r:id="rId3"/>
    <p:sldLayoutId id="2147483689" r:id="rId4"/>
    <p:sldLayoutId id="214748369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3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E2F2BD9-D04C-B79C-F12C-CA2E6AFB74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1084999" y="3055312"/>
            <a:ext cx="3054174" cy="884175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8FE546C1-C6AE-0258-0801-57B06CF6D4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250770" y="3083257"/>
            <a:ext cx="3054174" cy="828287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65DAD2E-CD79-20D4-0B43-F1565E0351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613" y="5792661"/>
            <a:ext cx="2724664" cy="54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12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FA734E2D-A8A8-7053-0EF8-1D3F8297DC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756"/>
          <a:stretch/>
        </p:blipFill>
        <p:spPr>
          <a:xfrm rot="10800000">
            <a:off x="9702800" y="281745"/>
            <a:ext cx="2489199" cy="56567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FE13C05-3683-843D-15FF-6A43873AF8B0}"/>
              </a:ext>
            </a:extLst>
          </p:cNvPr>
          <p:cNvSpPr txBox="1">
            <a:spLocks/>
          </p:cNvSpPr>
          <p:nvPr userDrawn="1"/>
        </p:nvSpPr>
        <p:spPr>
          <a:xfrm>
            <a:off x="883663" y="6248032"/>
            <a:ext cx="2833048" cy="4393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 CAER</a:t>
            </a:r>
          </a:p>
        </p:txBody>
      </p:sp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ABBD2C30-8C5C-7633-A3A4-AD8BD0D5470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167" y="6202907"/>
            <a:ext cx="484496" cy="48449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BC3F684-4F1D-46F0-F03C-ED4E02C4808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302051" y="6295538"/>
            <a:ext cx="1367589" cy="34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98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6" r:id="rId2"/>
    <p:sldLayoutId id="2147483681" r:id="rId3"/>
    <p:sldLayoutId id="2147483674" r:id="rId4"/>
    <p:sldLayoutId id="2147483680" r:id="rId5"/>
    <p:sldLayoutId id="2147483676" r:id="rId6"/>
    <p:sldLayoutId id="2147483682" r:id="rId7"/>
    <p:sldLayoutId id="2147483677" r:id="rId8"/>
    <p:sldLayoutId id="2147483678" r:id="rId9"/>
    <p:sldLayoutId id="2147483683" r:id="rId10"/>
    <p:sldLayoutId id="2147483691" r:id="rId11"/>
    <p:sldLayoutId id="214748369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hyperlink" Target="https://pubs.rsc.org/en/content/articlehtml/2025/cc/d5cc01451d" TargetMode="External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48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microsoft.com/office/2007/relationships/hdphoto" Target="../media/hdphoto2.wdp"/><Relationship Id="rId10" Type="http://schemas.openxmlformats.org/officeDocument/2006/relationships/image" Target="../media/image130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emf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emf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029BC3-8379-3F90-ED94-036982A67A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893" y="580936"/>
            <a:ext cx="5934423" cy="635000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4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Nanotechnologies in Energy Applications</a:t>
            </a:r>
          </a:p>
          <a:p>
            <a:pPr algn="ctr">
              <a:lnSpc>
                <a:spcPct val="80000"/>
              </a:lnSpc>
            </a:pPr>
            <a:endParaRPr lang="en-US" sz="32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University of Kentucky</a:t>
            </a:r>
          </a:p>
          <a:p>
            <a:pPr algn="ctr">
              <a:lnSpc>
                <a:spcPct val="80000"/>
              </a:lnSpc>
            </a:pPr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Center for Applied Energy Research</a:t>
            </a:r>
          </a:p>
          <a:p>
            <a:pPr algn="ctr">
              <a:lnSpc>
                <a:spcPct val="80000"/>
              </a:lnSpc>
            </a:pPr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Department of Chemistry</a:t>
            </a:r>
          </a:p>
          <a:p>
            <a:pPr algn="ctr">
              <a:lnSpc>
                <a:spcPct val="80000"/>
              </a:lnSpc>
            </a:pPr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Chemical and Materials Engineering</a:t>
            </a:r>
          </a:p>
          <a:p>
            <a:pPr algn="ctr">
              <a:lnSpc>
                <a:spcPct val="80000"/>
              </a:lnSpc>
            </a:pPr>
            <a:endParaRPr lang="en-US" sz="18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Rodney Andrews, PhD PE</a:t>
            </a:r>
          </a:p>
          <a:p>
            <a:pPr algn="ctr">
              <a:lnSpc>
                <a:spcPct val="80000"/>
              </a:lnSpc>
            </a:pPr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Director</a:t>
            </a:r>
          </a:p>
          <a:p>
            <a:pPr algn="ctr">
              <a:lnSpc>
                <a:spcPct val="80000"/>
              </a:lnSpc>
            </a:pPr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Email:  </a:t>
            </a:r>
            <a:r>
              <a:rPr lang="en-US" sz="18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andrews@caer.uky.edu</a:t>
            </a:r>
            <a:endParaRPr lang="en-US" sz="18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651270" name="Picture 6" descr="nano_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454" y="274504"/>
            <a:ext cx="3723700" cy="496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EF8729-63F3-69B6-89D4-20E818528B50}"/>
              </a:ext>
            </a:extLst>
          </p:cNvPr>
          <p:cNvSpPr txBox="1"/>
          <p:nvPr/>
        </p:nvSpPr>
        <p:spPr>
          <a:xfrm>
            <a:off x="7332895" y="5374387"/>
            <a:ext cx="4076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Water molecules traveling through core of a carbon nanotubes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Engineered nanographenes (NGs), 1.5 nm long fragments of graphite, can fix this problem"/>
          <p:cNvSpPr txBox="1"/>
          <p:nvPr/>
        </p:nvSpPr>
        <p:spPr>
          <a:xfrm>
            <a:off x="1558171" y="1409388"/>
            <a:ext cx="8741560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sz="1687" b="1" dirty="0"/>
              <a:t>Engineered </a:t>
            </a:r>
            <a:r>
              <a:rPr sz="1687" b="1" dirty="0" err="1"/>
              <a:t>nanographenes</a:t>
            </a:r>
            <a:r>
              <a:rPr sz="1687" b="1" dirty="0"/>
              <a:t> (NGs), 1.5 nm long fragments of graphite, can fix this problem</a:t>
            </a:r>
          </a:p>
        </p:txBody>
      </p:sp>
      <p:sp>
        <p:nvSpPr>
          <p:cNvPr id="156" name="• Silicon can only use light of a particular low energy…"/>
          <p:cNvSpPr txBox="1"/>
          <p:nvPr/>
        </p:nvSpPr>
        <p:spPr>
          <a:xfrm>
            <a:off x="1558171" y="680113"/>
            <a:ext cx="7981352" cy="59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400"/>
            </a:pPr>
            <a:r>
              <a:rPr sz="1687" dirty="0"/>
              <a:t>• Silicon can only use</a:t>
            </a:r>
            <a:r>
              <a:rPr sz="1687" i="1" dirty="0"/>
              <a:t> </a:t>
            </a:r>
            <a:r>
              <a:rPr sz="1687" dirty="0"/>
              <a:t>light of a particular low energy</a:t>
            </a:r>
          </a:p>
          <a:p>
            <a:pPr>
              <a:defRPr sz="2400"/>
            </a:pPr>
            <a:r>
              <a:rPr sz="1687" dirty="0"/>
              <a:t>• Higher energy light is reflected as heat, causing massive ‘heat islands’ at solar farms</a:t>
            </a:r>
          </a:p>
        </p:txBody>
      </p:sp>
      <p:pic>
        <p:nvPicPr>
          <p:cNvPr id="15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566" y="2513728"/>
            <a:ext cx="688144" cy="860180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Two NGs…"/>
          <p:cNvSpPr txBox="1"/>
          <p:nvPr/>
        </p:nvSpPr>
        <p:spPr>
          <a:xfrm>
            <a:off x="3033419" y="3537207"/>
            <a:ext cx="691601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1800"/>
            </a:pPr>
            <a:r>
              <a:rPr sz="1266"/>
              <a:t>Two NGs</a:t>
            </a:r>
          </a:p>
          <a:p>
            <a:pPr>
              <a:defRPr sz="1800"/>
            </a:pPr>
            <a:r>
              <a:rPr sz="1266"/>
              <a:t>at rest</a:t>
            </a:r>
          </a:p>
        </p:txBody>
      </p:sp>
      <p:sp>
        <p:nvSpPr>
          <p:cNvPr id="159" name="Line"/>
          <p:cNvSpPr/>
          <p:nvPr/>
        </p:nvSpPr>
        <p:spPr>
          <a:xfrm>
            <a:off x="3862167" y="2946666"/>
            <a:ext cx="8021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60" name="light"/>
          <p:cNvSpPr txBox="1"/>
          <p:nvPr/>
        </p:nvSpPr>
        <p:spPr>
          <a:xfrm>
            <a:off x="4071225" y="2662450"/>
            <a:ext cx="373500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/>
            </a:lvl1pPr>
          </a:lstStyle>
          <a:p>
            <a:r>
              <a:rPr sz="1266"/>
              <a:t>light</a:t>
            </a:r>
          </a:p>
        </p:txBody>
      </p:sp>
      <p:pic>
        <p:nvPicPr>
          <p:cNvPr id="16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459" y="1748279"/>
            <a:ext cx="802110" cy="1629732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On NG absorbs light energy too high for Si"/>
          <p:cNvSpPr txBox="1"/>
          <p:nvPr/>
        </p:nvSpPr>
        <p:spPr>
          <a:xfrm>
            <a:off x="5064243" y="3439808"/>
            <a:ext cx="1207941" cy="656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800"/>
            </a:lvl1pPr>
          </a:lstStyle>
          <a:p>
            <a:r>
              <a:rPr sz="1266"/>
              <a:t>On NG absorbs light energy too high for Si</a:t>
            </a:r>
          </a:p>
        </p:txBody>
      </p:sp>
      <p:pic>
        <p:nvPicPr>
          <p:cNvPr id="16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8550" y="2155679"/>
            <a:ext cx="802110" cy="867856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Line"/>
          <p:cNvSpPr/>
          <p:nvPr/>
        </p:nvSpPr>
        <p:spPr>
          <a:xfrm>
            <a:off x="5916641" y="2946666"/>
            <a:ext cx="8021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65" name="time"/>
          <p:cNvSpPr txBox="1"/>
          <p:nvPr/>
        </p:nvSpPr>
        <p:spPr>
          <a:xfrm>
            <a:off x="6125699" y="2662450"/>
            <a:ext cx="386324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/>
            </a:lvl1pPr>
          </a:lstStyle>
          <a:p>
            <a:r>
              <a:rPr sz="1266"/>
              <a:t>time</a:t>
            </a:r>
          </a:p>
        </p:txBody>
      </p:sp>
      <p:sp>
        <p:nvSpPr>
          <p:cNvPr id="166" name="Line"/>
          <p:cNvSpPr/>
          <p:nvPr/>
        </p:nvSpPr>
        <p:spPr>
          <a:xfrm flipV="1">
            <a:off x="3097407" y="1918465"/>
            <a:ext cx="1" cy="149653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67" name="ENERGY"/>
          <p:cNvSpPr txBox="1"/>
          <p:nvPr/>
        </p:nvSpPr>
        <p:spPr>
          <a:xfrm rot="16200000">
            <a:off x="2601870" y="2662450"/>
            <a:ext cx="662810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/>
            </a:lvl1pPr>
          </a:lstStyle>
          <a:p>
            <a:r>
              <a:rPr sz="1266"/>
              <a:t>ENERGY</a:t>
            </a:r>
          </a:p>
        </p:txBody>
      </p:sp>
      <p:sp>
        <p:nvSpPr>
          <p:cNvPr id="168" name="NGs exchange energy to form two coupled lower-energy molecules"/>
          <p:cNvSpPr txBox="1"/>
          <p:nvPr/>
        </p:nvSpPr>
        <p:spPr>
          <a:xfrm>
            <a:off x="6969070" y="3095316"/>
            <a:ext cx="1207940" cy="1046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800"/>
            </a:lvl1pPr>
          </a:lstStyle>
          <a:p>
            <a:r>
              <a:rPr sz="1266"/>
              <a:t>NGs exchange energy to form two coupled lower-energy molecules</a:t>
            </a:r>
          </a:p>
        </p:txBody>
      </p:sp>
      <p:pic>
        <p:nvPicPr>
          <p:cNvPr id="16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8640" y="2163356"/>
            <a:ext cx="913113" cy="860179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NGs split, creating two molecules that can contribute to solar energy"/>
          <p:cNvSpPr txBox="1"/>
          <p:nvPr/>
        </p:nvSpPr>
        <p:spPr>
          <a:xfrm>
            <a:off x="8984065" y="3022153"/>
            <a:ext cx="1207940" cy="1046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800"/>
            </a:lvl1pPr>
          </a:lstStyle>
          <a:p>
            <a:r>
              <a:rPr sz="1266"/>
              <a:t>NGs split, creating two molecules that can contribute to solar energy</a:t>
            </a:r>
          </a:p>
        </p:txBody>
      </p:sp>
      <p:sp>
        <p:nvSpPr>
          <p:cNvPr id="171" name="Rectangle"/>
          <p:cNvSpPr/>
          <p:nvPr/>
        </p:nvSpPr>
        <p:spPr>
          <a:xfrm>
            <a:off x="2482904" y="5421723"/>
            <a:ext cx="1928345" cy="468809"/>
          </a:xfrm>
          <a:prstGeom prst="rect">
            <a:avLst/>
          </a:prstGeom>
          <a:solidFill>
            <a:srgbClr val="164F86"/>
          </a:solidFill>
          <a:ln w="12700">
            <a:miter lim="400000"/>
          </a:ln>
          <a:effectLst>
            <a:outerShdw blurRad="12700" dir="5400000" rotWithShape="0">
              <a:srgbClr val="000000">
                <a:alpha val="50000"/>
              </a:srgbClr>
            </a:outerShdw>
          </a:effectLst>
        </p:spPr>
        <p:txBody>
          <a:bodyPr lIns="20092" tIns="20092" rIns="20092" bIns="20092" anchor="ctr"/>
          <a:lstStyle/>
          <a:p>
            <a:pPr algn="ctr"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406"/>
          </a:p>
        </p:txBody>
      </p:sp>
      <p:sp>
        <p:nvSpPr>
          <p:cNvPr id="172" name="Si solar panel"/>
          <p:cNvSpPr txBox="1"/>
          <p:nvPr/>
        </p:nvSpPr>
        <p:spPr>
          <a:xfrm>
            <a:off x="2847123" y="5506028"/>
            <a:ext cx="1350230" cy="300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0092" tIns="20092" rIns="20092" bIns="20092" anchor="ctr">
            <a:spAutoFit/>
          </a:bodyPr>
          <a:lstStyle>
            <a:lvl1pPr algn="ctr">
              <a:spcBef>
                <a:spcPts val="0"/>
              </a:spcBef>
              <a:defRPr sz="2400">
                <a:solidFill>
                  <a:srgbClr val="DCDEE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687"/>
              <a:t>Si solar panel</a:t>
            </a:r>
          </a:p>
        </p:txBody>
      </p:sp>
      <p:sp>
        <p:nvSpPr>
          <p:cNvPr id="173" name="low energy light"/>
          <p:cNvSpPr txBox="1"/>
          <p:nvPr/>
        </p:nvSpPr>
        <p:spPr>
          <a:xfrm>
            <a:off x="2688375" y="4355369"/>
            <a:ext cx="564018" cy="656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800"/>
            </a:lvl1pPr>
          </a:lstStyle>
          <a:p>
            <a:r>
              <a:rPr sz="1266"/>
              <a:t>low energy light</a:t>
            </a:r>
          </a:p>
        </p:txBody>
      </p:sp>
      <p:sp>
        <p:nvSpPr>
          <p:cNvPr id="174" name="Line"/>
          <p:cNvSpPr/>
          <p:nvPr/>
        </p:nvSpPr>
        <p:spPr>
          <a:xfrm>
            <a:off x="2583162" y="4498892"/>
            <a:ext cx="183078" cy="899396"/>
          </a:xfrm>
          <a:prstGeom prst="line">
            <a:avLst/>
          </a:prstGeom>
          <a:ln w="254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75" name="Line"/>
          <p:cNvSpPr/>
          <p:nvPr/>
        </p:nvSpPr>
        <p:spPr>
          <a:xfrm flipH="1">
            <a:off x="2760571" y="5440998"/>
            <a:ext cx="1" cy="676003"/>
          </a:xfrm>
          <a:prstGeom prst="line">
            <a:avLst/>
          </a:pr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76" name="energy"/>
          <p:cNvSpPr txBox="1"/>
          <p:nvPr/>
        </p:nvSpPr>
        <p:spPr>
          <a:xfrm>
            <a:off x="2478563" y="6081816"/>
            <a:ext cx="537328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/>
            </a:lvl1pPr>
          </a:lstStyle>
          <a:p>
            <a:r>
              <a:rPr sz="1266"/>
              <a:t>energy</a:t>
            </a:r>
          </a:p>
        </p:txBody>
      </p:sp>
      <p:sp>
        <p:nvSpPr>
          <p:cNvPr id="177" name="Line"/>
          <p:cNvSpPr/>
          <p:nvPr/>
        </p:nvSpPr>
        <p:spPr>
          <a:xfrm flipH="1">
            <a:off x="3807174" y="4498468"/>
            <a:ext cx="141047" cy="899819"/>
          </a:xfrm>
          <a:prstGeom prst="line">
            <a:avLst/>
          </a:prstGeom>
          <a:ln w="25400">
            <a:solidFill>
              <a:schemeClr val="accent1">
                <a:lumOff val="-13575"/>
              </a:schemeClr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78" name="high energy light"/>
          <p:cNvSpPr txBox="1"/>
          <p:nvPr/>
        </p:nvSpPr>
        <p:spPr>
          <a:xfrm>
            <a:off x="3331026" y="4550901"/>
            <a:ext cx="564018" cy="656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800"/>
            </a:lvl1pPr>
          </a:lstStyle>
          <a:p>
            <a:r>
              <a:rPr sz="1266"/>
              <a:t>high energy light</a:t>
            </a:r>
          </a:p>
        </p:txBody>
      </p:sp>
      <p:sp>
        <p:nvSpPr>
          <p:cNvPr id="179" name="Line"/>
          <p:cNvSpPr/>
          <p:nvPr/>
        </p:nvSpPr>
        <p:spPr>
          <a:xfrm>
            <a:off x="3779631" y="5440998"/>
            <a:ext cx="1" cy="676003"/>
          </a:xfrm>
          <a:prstGeom prst="line">
            <a:avLst/>
          </a:pr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80" name="energy"/>
          <p:cNvSpPr txBox="1"/>
          <p:nvPr/>
        </p:nvSpPr>
        <p:spPr>
          <a:xfrm>
            <a:off x="3497623" y="6081816"/>
            <a:ext cx="537328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/>
            </a:lvl1pPr>
          </a:lstStyle>
          <a:p>
            <a:r>
              <a:rPr sz="1266"/>
              <a:t>energy</a:t>
            </a:r>
          </a:p>
        </p:txBody>
      </p:sp>
      <p:sp>
        <p:nvSpPr>
          <p:cNvPr id="181" name="Line"/>
          <p:cNvSpPr/>
          <p:nvPr/>
        </p:nvSpPr>
        <p:spPr>
          <a:xfrm flipV="1">
            <a:off x="3810904" y="4991288"/>
            <a:ext cx="558725" cy="461617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82" name="heat"/>
          <p:cNvSpPr txBox="1"/>
          <p:nvPr/>
        </p:nvSpPr>
        <p:spPr>
          <a:xfrm>
            <a:off x="4085189" y="4745698"/>
            <a:ext cx="384914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/>
            </a:lvl1pPr>
          </a:lstStyle>
          <a:p>
            <a:r>
              <a:rPr sz="1266"/>
              <a:t>heat</a:t>
            </a:r>
          </a:p>
        </p:txBody>
      </p:sp>
      <p:sp>
        <p:nvSpPr>
          <p:cNvPr id="183" name="Traditional silicon"/>
          <p:cNvSpPr txBox="1"/>
          <p:nvPr/>
        </p:nvSpPr>
        <p:spPr>
          <a:xfrm>
            <a:off x="2581361" y="6384898"/>
            <a:ext cx="1710276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sz="1687"/>
              <a:t>Traditional silicon</a:t>
            </a:r>
          </a:p>
        </p:txBody>
      </p:sp>
      <p:sp>
        <p:nvSpPr>
          <p:cNvPr id="184" name="Rectangle"/>
          <p:cNvSpPr/>
          <p:nvPr/>
        </p:nvSpPr>
        <p:spPr>
          <a:xfrm>
            <a:off x="5440966" y="5494626"/>
            <a:ext cx="1928346" cy="468809"/>
          </a:xfrm>
          <a:prstGeom prst="rect">
            <a:avLst/>
          </a:prstGeom>
          <a:solidFill>
            <a:srgbClr val="164F86"/>
          </a:solidFill>
          <a:ln w="12700">
            <a:miter lim="400000"/>
          </a:ln>
          <a:effectLst>
            <a:outerShdw blurRad="12700" dir="5400000" rotWithShape="0">
              <a:srgbClr val="000000">
                <a:alpha val="50000"/>
              </a:srgbClr>
            </a:outerShdw>
          </a:effectLst>
        </p:spPr>
        <p:txBody>
          <a:bodyPr lIns="20092" tIns="20092" rIns="20092" bIns="20092" anchor="ctr"/>
          <a:lstStyle/>
          <a:p>
            <a:pPr algn="ctr"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406"/>
          </a:p>
        </p:txBody>
      </p:sp>
      <p:sp>
        <p:nvSpPr>
          <p:cNvPr id="185" name="Si solar panel"/>
          <p:cNvSpPr txBox="1"/>
          <p:nvPr/>
        </p:nvSpPr>
        <p:spPr>
          <a:xfrm>
            <a:off x="5805186" y="5578931"/>
            <a:ext cx="1350230" cy="300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0092" tIns="20092" rIns="20092" bIns="20092" anchor="ctr">
            <a:spAutoFit/>
          </a:bodyPr>
          <a:lstStyle>
            <a:lvl1pPr algn="ctr">
              <a:spcBef>
                <a:spcPts val="0"/>
              </a:spcBef>
              <a:defRPr sz="2400">
                <a:solidFill>
                  <a:srgbClr val="DCDEE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687"/>
              <a:t>Si solar panel</a:t>
            </a:r>
          </a:p>
        </p:txBody>
      </p:sp>
      <p:sp>
        <p:nvSpPr>
          <p:cNvPr id="186" name="low energy light"/>
          <p:cNvSpPr txBox="1"/>
          <p:nvPr/>
        </p:nvSpPr>
        <p:spPr>
          <a:xfrm>
            <a:off x="5637258" y="4266886"/>
            <a:ext cx="564018" cy="656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800"/>
            </a:lvl1pPr>
          </a:lstStyle>
          <a:p>
            <a:r>
              <a:rPr sz="1266"/>
              <a:t>low energy light</a:t>
            </a:r>
          </a:p>
        </p:txBody>
      </p:sp>
      <p:sp>
        <p:nvSpPr>
          <p:cNvPr id="187" name="Line"/>
          <p:cNvSpPr/>
          <p:nvPr/>
        </p:nvSpPr>
        <p:spPr>
          <a:xfrm>
            <a:off x="5528745" y="4450377"/>
            <a:ext cx="195558" cy="1047603"/>
          </a:xfrm>
          <a:prstGeom prst="line">
            <a:avLst/>
          </a:prstGeom>
          <a:ln w="254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88" name="Line"/>
          <p:cNvSpPr/>
          <p:nvPr/>
        </p:nvSpPr>
        <p:spPr>
          <a:xfrm>
            <a:off x="5718635" y="5513902"/>
            <a:ext cx="1" cy="676003"/>
          </a:xfrm>
          <a:prstGeom prst="line">
            <a:avLst/>
          </a:pr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89" name="energy"/>
          <p:cNvSpPr txBox="1"/>
          <p:nvPr/>
        </p:nvSpPr>
        <p:spPr>
          <a:xfrm>
            <a:off x="5436626" y="6154737"/>
            <a:ext cx="537328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/>
            </a:lvl1pPr>
          </a:lstStyle>
          <a:p>
            <a:r>
              <a:rPr sz="1266"/>
              <a:t>energy</a:t>
            </a:r>
          </a:p>
        </p:txBody>
      </p:sp>
      <p:sp>
        <p:nvSpPr>
          <p:cNvPr id="190" name="Line"/>
          <p:cNvSpPr/>
          <p:nvPr/>
        </p:nvSpPr>
        <p:spPr>
          <a:xfrm flipH="1">
            <a:off x="6863715" y="4442161"/>
            <a:ext cx="127527" cy="466403"/>
          </a:xfrm>
          <a:prstGeom prst="line">
            <a:avLst/>
          </a:prstGeom>
          <a:ln w="25400">
            <a:solidFill>
              <a:schemeClr val="accent1">
                <a:lumOff val="-13575"/>
              </a:schemeClr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91" name="high energy light"/>
          <p:cNvSpPr txBox="1"/>
          <p:nvPr/>
        </p:nvSpPr>
        <p:spPr>
          <a:xfrm>
            <a:off x="6382241" y="4266886"/>
            <a:ext cx="564017" cy="656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800"/>
            </a:lvl1pPr>
          </a:lstStyle>
          <a:p>
            <a:r>
              <a:rPr sz="1266"/>
              <a:t>high energy light</a:t>
            </a:r>
          </a:p>
        </p:txBody>
      </p:sp>
      <p:sp>
        <p:nvSpPr>
          <p:cNvPr id="192" name="Line"/>
          <p:cNvSpPr/>
          <p:nvPr/>
        </p:nvSpPr>
        <p:spPr>
          <a:xfrm>
            <a:off x="6664250" y="5513902"/>
            <a:ext cx="1" cy="676003"/>
          </a:xfrm>
          <a:prstGeom prst="line">
            <a:avLst/>
          </a:pr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93" name="energy"/>
          <p:cNvSpPr txBox="1"/>
          <p:nvPr/>
        </p:nvSpPr>
        <p:spPr>
          <a:xfrm>
            <a:off x="6382241" y="6154737"/>
            <a:ext cx="537328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/>
            </a:lvl1pPr>
          </a:lstStyle>
          <a:p>
            <a:r>
              <a:rPr sz="1266"/>
              <a:t>energy</a:t>
            </a:r>
          </a:p>
        </p:txBody>
      </p:sp>
      <p:sp>
        <p:nvSpPr>
          <p:cNvPr id="194" name="Line"/>
          <p:cNvSpPr/>
          <p:nvPr/>
        </p:nvSpPr>
        <p:spPr>
          <a:xfrm>
            <a:off x="6664250" y="5022734"/>
            <a:ext cx="1" cy="475246"/>
          </a:xfrm>
          <a:prstGeom prst="line">
            <a:avLst/>
          </a:prstGeom>
          <a:ln w="254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95" name="Line"/>
          <p:cNvSpPr/>
          <p:nvPr/>
        </p:nvSpPr>
        <p:spPr>
          <a:xfrm>
            <a:off x="7145221" y="5022734"/>
            <a:ext cx="1" cy="475246"/>
          </a:xfrm>
          <a:prstGeom prst="line">
            <a:avLst/>
          </a:prstGeom>
          <a:ln w="254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96" name="Line"/>
          <p:cNvSpPr/>
          <p:nvPr/>
        </p:nvSpPr>
        <p:spPr>
          <a:xfrm>
            <a:off x="7145221" y="5513902"/>
            <a:ext cx="1" cy="676003"/>
          </a:xfrm>
          <a:prstGeom prst="line">
            <a:avLst/>
          </a:pr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97" name="energy"/>
          <p:cNvSpPr txBox="1"/>
          <p:nvPr/>
        </p:nvSpPr>
        <p:spPr>
          <a:xfrm>
            <a:off x="6930239" y="6154737"/>
            <a:ext cx="537328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/>
            </a:lvl1pPr>
          </a:lstStyle>
          <a:p>
            <a:r>
              <a:rPr sz="1266"/>
              <a:t>energy</a:t>
            </a:r>
          </a:p>
        </p:txBody>
      </p:sp>
      <p:sp>
        <p:nvSpPr>
          <p:cNvPr id="198" name="nanographene film"/>
          <p:cNvSpPr/>
          <p:nvPr/>
        </p:nvSpPr>
        <p:spPr>
          <a:xfrm>
            <a:off x="5383704" y="4897850"/>
            <a:ext cx="1928346" cy="357188"/>
          </a:xfrm>
          <a:prstGeom prst="rect">
            <a:avLst/>
          </a:prstGeom>
          <a:solidFill>
            <a:srgbClr val="F5D328"/>
          </a:solidFill>
          <a:ln w="12700">
            <a:miter lim="400000"/>
          </a:ln>
          <a:effectLst>
            <a:outerShdw blurRad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0092" tIns="20092" rIns="20092" bIns="20092" anchor="ctr"/>
          <a:lstStyle>
            <a:lvl1pPr algn="ctr">
              <a:spcBef>
                <a:spcPts val="0"/>
              </a:spcBef>
              <a:defRPr sz="2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406"/>
              <a:t>nanographene film</a:t>
            </a:r>
          </a:p>
        </p:txBody>
      </p:sp>
      <p:sp>
        <p:nvSpPr>
          <p:cNvPr id="199" name="Nanographene enhanced silicon"/>
          <p:cNvSpPr txBox="1"/>
          <p:nvPr/>
        </p:nvSpPr>
        <p:spPr>
          <a:xfrm>
            <a:off x="4967853" y="6384898"/>
            <a:ext cx="3085781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sz="1687"/>
              <a:t>Nanographene enhanced silicon</a:t>
            </a:r>
          </a:p>
        </p:txBody>
      </p:sp>
      <p:sp>
        <p:nvSpPr>
          <p:cNvPr id="200" name="Line"/>
          <p:cNvSpPr/>
          <p:nvPr/>
        </p:nvSpPr>
        <p:spPr>
          <a:xfrm>
            <a:off x="8037297" y="2949174"/>
            <a:ext cx="8021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201" name="time"/>
          <p:cNvSpPr txBox="1"/>
          <p:nvPr/>
        </p:nvSpPr>
        <p:spPr>
          <a:xfrm>
            <a:off x="8246355" y="2664959"/>
            <a:ext cx="386324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/>
            </a:lvl1pPr>
          </a:lstStyle>
          <a:p>
            <a:r>
              <a:rPr sz="1266"/>
              <a:t>time</a:t>
            </a:r>
          </a:p>
        </p:txBody>
      </p:sp>
      <p:sp>
        <p:nvSpPr>
          <p:cNvPr id="202" name="• Eliminate heat islands…"/>
          <p:cNvSpPr txBox="1"/>
          <p:nvPr/>
        </p:nvSpPr>
        <p:spPr>
          <a:xfrm>
            <a:off x="8471166" y="4340046"/>
            <a:ext cx="3289087" cy="1157865"/>
          </a:xfrm>
          <a:prstGeom prst="rect">
            <a:avLst/>
          </a:prstGeom>
          <a:solidFill>
            <a:srgbClr val="33BEAD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algn="ctr">
              <a:defRPr sz="3400">
                <a:solidFill>
                  <a:srgbClr val="008F00"/>
                </a:solidFill>
              </a:defRPr>
            </a:pPr>
            <a:r>
              <a:rPr sz="2391">
                <a:solidFill>
                  <a:schemeClr val="bg1"/>
                </a:solidFill>
              </a:rPr>
              <a:t>• Eliminate heat islands</a:t>
            </a:r>
          </a:p>
          <a:p>
            <a:pPr algn="ctr">
              <a:defRPr sz="3400">
                <a:solidFill>
                  <a:srgbClr val="008F00"/>
                </a:solidFill>
              </a:defRPr>
            </a:pPr>
            <a:r>
              <a:rPr sz="2391">
                <a:solidFill>
                  <a:schemeClr val="bg1"/>
                </a:solidFill>
              </a:rPr>
              <a:t>• Increase solar power output by 40%</a:t>
            </a:r>
          </a:p>
        </p:txBody>
      </p:sp>
      <p:sp>
        <p:nvSpPr>
          <p:cNvPr id="203" name="Fixing solar panels"/>
          <p:cNvSpPr txBox="1"/>
          <p:nvPr/>
        </p:nvSpPr>
        <p:spPr>
          <a:xfrm>
            <a:off x="411510" y="-7714"/>
            <a:ext cx="4842672" cy="62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/>
            </a:lvl1pPr>
          </a:lstStyle>
          <a:p>
            <a:r>
              <a:rPr b="1" dirty="0">
                <a:solidFill>
                  <a:srgbClr val="0033A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Fixing solar panels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A24DCC1-4D8D-FD87-6F0A-4F2AC2647F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597" y="1022703"/>
            <a:ext cx="5369078" cy="299188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F759CD-7B15-D128-430A-26398E6D892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Perovskite Photovoltaics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962EF-ACC8-D544-0223-7EB4000C40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Perovskite photovoltaics have the potential to further lower cost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041C86-9ECE-B830-A0B6-3A765B47CA2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PHOTOVOLTAICS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EC008A-D459-381A-B84F-509005EDF44F}"/>
              </a:ext>
            </a:extLst>
          </p:cNvPr>
          <p:cNvSpPr txBox="1"/>
          <p:nvPr/>
        </p:nvSpPr>
        <p:spPr>
          <a:xfrm>
            <a:off x="6614084" y="4106239"/>
            <a:ext cx="5253319" cy="1200329"/>
          </a:xfrm>
          <a:prstGeom prst="rect">
            <a:avLst/>
          </a:prstGeom>
          <a:solidFill>
            <a:srgbClr val="33BEAD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Graham group is working to improve stability and promote commercialization of perovskite PVs.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513D6D-2456-AEF8-0F62-661D3D1B56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1" r="45595" b="69660"/>
          <a:stretch>
            <a:fillRect/>
          </a:stretch>
        </p:blipFill>
        <p:spPr bwMode="auto">
          <a:xfrm>
            <a:off x="6498326" y="1612945"/>
            <a:ext cx="4159626" cy="17883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3DB991-E016-63C7-362C-E6EE0D5EF45D}"/>
              </a:ext>
            </a:extLst>
          </p:cNvPr>
          <p:cNvSpPr txBox="1"/>
          <p:nvPr/>
        </p:nvSpPr>
        <p:spPr>
          <a:xfrm>
            <a:off x="8607967" y="3644529"/>
            <a:ext cx="20499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Increasing stability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F6930F1-7F77-207F-4602-3722148047F4}"/>
              </a:ext>
            </a:extLst>
          </p:cNvPr>
          <p:cNvCxnSpPr>
            <a:cxnSpLocks/>
          </p:cNvCxnSpPr>
          <p:nvPr/>
        </p:nvCxnSpPr>
        <p:spPr>
          <a:xfrm flipV="1">
            <a:off x="7171173" y="3182820"/>
            <a:ext cx="3261769" cy="68018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58" name="Picture 2">
            <a:extLst>
              <a:ext uri="{FF2B5EF4-FFF2-40B4-BE49-F238E27FC236}">
                <a16:creationId xmlns:a16="http://schemas.microsoft.com/office/drawing/2014/main" id="{8ED657CE-E321-3A6A-67C5-7D8AEB3AB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597" y="3863000"/>
            <a:ext cx="2180109" cy="235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Methyl ammonium lead triiodide, or MAPbI3, is one of the more common perovskites; however,  researchers are exploring the use of different elements and structures to improve stability. ">
            <a:extLst>
              <a:ext uri="{FF2B5EF4-FFF2-40B4-BE49-F238E27FC236}">
                <a16:creationId xmlns:a16="http://schemas.microsoft.com/office/drawing/2014/main" id="{967D0106-13EC-3771-7B17-B450EB1C9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5044" y="4201506"/>
            <a:ext cx="2713282" cy="192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21B580F0-65B8-045A-D6CB-0A5FC34FFA2A}"/>
              </a:ext>
            </a:extLst>
          </p:cNvPr>
          <p:cNvSpPr/>
          <p:nvPr/>
        </p:nvSpPr>
        <p:spPr>
          <a:xfrm>
            <a:off x="2504706" y="4921888"/>
            <a:ext cx="1280338" cy="454528"/>
          </a:xfrm>
          <a:prstGeom prst="rightArrow">
            <a:avLst/>
          </a:prstGeom>
          <a:solidFill>
            <a:srgbClr val="0033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817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E7E2B7D7-ED05-A325-1D5F-D2A969BC1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861" y="1250244"/>
            <a:ext cx="4689660" cy="454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CCACCA-1162-5CCD-2BCE-65ED44752F8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Nanotechnology in refining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3B715A-857D-DCAB-C174-D36DFBCE9D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FUEL PROCESSING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027B4D-5D64-D19C-96BB-1AE696711E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CATALYST AND SUPPORT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FA9BF92-DD5D-6FC3-090F-172A9A09A72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841542" y="997456"/>
            <a:ext cx="3313568" cy="2713871"/>
          </a:xfrm>
        </p:spPr>
        <p:txBody>
          <a:bodyPr/>
          <a:lstStyle/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Tailored catalysts</a:t>
            </a:r>
          </a:p>
          <a:p>
            <a:pPr lvl="1"/>
            <a:r>
              <a:rPr lang="en-US" sz="1400" dirty="0">
                <a:solidFill>
                  <a:schemeClr val="tx1"/>
                </a:solidFill>
                <a:latin typeface="+mn-lt"/>
              </a:rPr>
              <a:t>Hydrotreating</a:t>
            </a:r>
          </a:p>
          <a:p>
            <a:pPr lvl="1"/>
            <a:r>
              <a:rPr lang="en-US" sz="1400" dirty="0">
                <a:solidFill>
                  <a:schemeClr val="tx1"/>
                </a:solidFill>
                <a:latin typeface="+mn-lt"/>
              </a:rPr>
              <a:t>methanation</a:t>
            </a:r>
          </a:p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Catalyst supports and promoters</a:t>
            </a:r>
          </a:p>
          <a:p>
            <a:pPr lvl="1"/>
            <a:r>
              <a:rPr lang="en-US" sz="1400" dirty="0">
                <a:solidFill>
                  <a:schemeClr val="tx1"/>
                </a:solidFill>
                <a:latin typeface="+mn-lt"/>
              </a:rPr>
              <a:t>Hydrogenation</a:t>
            </a:r>
          </a:p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Separations </a:t>
            </a:r>
          </a:p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Gas sensors</a:t>
            </a:r>
          </a:p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Corrosion inhibitors and coatings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FA9D0D-13B2-14F9-D090-0C08EE3FB617}"/>
              </a:ext>
            </a:extLst>
          </p:cNvPr>
          <p:cNvSpPr txBox="1"/>
          <p:nvPr/>
        </p:nvSpPr>
        <p:spPr>
          <a:xfrm>
            <a:off x="2213663" y="5709188"/>
            <a:ext cx="19475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Ferdous, Fuel (37) 2024 132020</a:t>
            </a:r>
          </a:p>
        </p:txBody>
      </p:sp>
      <p:pic>
        <p:nvPicPr>
          <p:cNvPr id="11268" name="Picture 4" descr="Abstract Image">
            <a:extLst>
              <a:ext uri="{FF2B5EF4-FFF2-40B4-BE49-F238E27FC236}">
                <a16:creationId xmlns:a16="http://schemas.microsoft.com/office/drawing/2014/main" id="{88967D68-69BD-6E15-E7A1-42CE43AE3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4898" y="2636825"/>
            <a:ext cx="3630440" cy="357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F75928-7455-ACFF-D692-5A48991EE516}"/>
              </a:ext>
            </a:extLst>
          </p:cNvPr>
          <p:cNvSpPr txBox="1"/>
          <p:nvPr/>
        </p:nvSpPr>
        <p:spPr>
          <a:xfrm>
            <a:off x="8302027" y="6293483"/>
            <a:ext cx="2688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Chng, Accounts of Chemical Research</a:t>
            </a:r>
            <a:r>
              <a:rPr lang="en-US" sz="1000" dirty="0"/>
              <a:t>  2013, 46, 8, 1825-1837</a:t>
            </a:r>
          </a:p>
        </p:txBody>
      </p:sp>
      <p:pic>
        <p:nvPicPr>
          <p:cNvPr id="13" name="Main graphic">
            <a:extLst>
              <a:ext uri="{FF2B5EF4-FFF2-40B4-BE49-F238E27FC236}">
                <a16:creationId xmlns:a16="http://schemas.microsoft.com/office/drawing/2014/main" id="{92B87D58-005B-CAD6-45DB-9B358655354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302027" y="897374"/>
            <a:ext cx="3204079" cy="155611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2691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E6BFFC-A5DA-C490-38E6-F543580E00B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Gold nanoparticles on carbon nanotubes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BF9A89-5061-08E0-C943-8774F4BA6E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CATALYST AND SUPPORT</a:t>
            </a:r>
          </a:p>
        </p:txBody>
      </p:sp>
      <p:pic>
        <p:nvPicPr>
          <p:cNvPr id="5" name="Picture 4" descr="2-c">
            <a:extLst>
              <a:ext uri="{FF2B5EF4-FFF2-40B4-BE49-F238E27FC236}">
                <a16:creationId xmlns:a16="http://schemas.microsoft.com/office/drawing/2014/main" id="{DE10F0B3-277A-612B-CB01-A458F61BA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6000" contrast="-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1336430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-otherend-b">
            <a:extLst>
              <a:ext uri="{FF2B5EF4-FFF2-40B4-BE49-F238E27FC236}">
                <a16:creationId xmlns:a16="http://schemas.microsoft.com/office/drawing/2014/main" id="{64FF3BB5-0A20-BA2B-B57F-8E2FA6716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-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336430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EA9F33-63E8-AFE9-0003-A76AC32D6835}"/>
              </a:ext>
            </a:extLst>
          </p:cNvPr>
          <p:cNvSpPr txBox="1"/>
          <p:nvPr/>
        </p:nvSpPr>
        <p:spPr>
          <a:xfrm>
            <a:off x="2167989" y="5521570"/>
            <a:ext cx="7773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use chemistry to determine where the particles attach</a:t>
            </a:r>
          </a:p>
        </p:txBody>
      </p:sp>
    </p:spTree>
    <p:extLst>
      <p:ext uri="{BB962C8B-B14F-4D97-AF65-F5344CB8AC3E}">
        <p14:creationId xmlns:p14="http://schemas.microsoft.com/office/powerpoint/2010/main" val="523303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EF40D2E-00E0-9E4B-7502-F42FAB0BFCE1}"/>
              </a:ext>
            </a:extLst>
          </p:cNvPr>
          <p:cNvSpPr/>
          <p:nvPr/>
        </p:nvSpPr>
        <p:spPr>
          <a:xfrm>
            <a:off x="6457146" y="920239"/>
            <a:ext cx="3597357" cy="416460"/>
          </a:xfrm>
          <a:prstGeom prst="rect">
            <a:avLst/>
          </a:prstGeom>
          <a:solidFill>
            <a:srgbClr val="33BE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F1F370-184F-35B1-D9F3-04598ABAC52B}"/>
              </a:ext>
            </a:extLst>
          </p:cNvPr>
          <p:cNvSpPr/>
          <p:nvPr/>
        </p:nvSpPr>
        <p:spPr>
          <a:xfrm>
            <a:off x="1674834" y="920239"/>
            <a:ext cx="3597357" cy="416460"/>
          </a:xfrm>
          <a:prstGeom prst="rect">
            <a:avLst/>
          </a:prstGeom>
          <a:solidFill>
            <a:srgbClr val="33BE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CDB456-AE30-DD3E-25AA-CE1065C1931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Catalytic Modifications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5FFE56-0358-096B-AD7F-23CBDC9451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CATALYST AND SUPPORTS</a:t>
            </a:r>
          </a:p>
        </p:txBody>
      </p: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5222CD1E-B13D-952A-4B20-2A5821B5CC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556068"/>
              </p:ext>
            </p:extLst>
          </p:nvPr>
        </p:nvGraphicFramePr>
        <p:xfrm>
          <a:off x="1492313" y="1428184"/>
          <a:ext cx="39624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4877481" imgH="4877481" progId="MSPhotoEd.3">
                  <p:embed/>
                </p:oleObj>
              </mc:Choice>
              <mc:Fallback>
                <p:oleObj name="Photo Editor Photo" r:id="rId3" imgW="4877481" imgH="4877481" progId="MSPhotoEd.3">
                  <p:embed/>
                  <p:pic>
                    <p:nvPicPr>
                      <p:cNvPr id="666627" name="Object 3">
                        <a:extLst>
                          <a:ext uri="{FF2B5EF4-FFF2-40B4-BE49-F238E27FC236}">
                            <a16:creationId xmlns:a16="http://schemas.microsoft.com/office/drawing/2014/main" id="{8C26DA7D-E4B7-DB7E-AA75-DB51988670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2313" y="1428184"/>
                        <a:ext cx="39624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6">
            <a:extLst>
              <a:ext uri="{FF2B5EF4-FFF2-40B4-BE49-F238E27FC236}">
                <a16:creationId xmlns:a16="http://schemas.microsoft.com/office/drawing/2014/main" id="{B94AB5EE-3A98-9708-D3AC-68F6951E7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2556" y="1428184"/>
            <a:ext cx="4046538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86DE726B-627B-06A8-6E9D-B31E09ABA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792" y="868913"/>
            <a:ext cx="3048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10 </a:t>
            </a:r>
            <a:r>
              <a:rPr lang="en-US" sz="2800" dirty="0" err="1">
                <a:solidFill>
                  <a:schemeClr val="bg1"/>
                </a:solidFill>
              </a:rPr>
              <a:t>wt</a:t>
            </a:r>
            <a:r>
              <a:rPr lang="en-US" sz="2800" dirty="0">
                <a:solidFill>
                  <a:schemeClr val="bg1"/>
                </a:solidFill>
              </a:rPr>
              <a:t>% Cu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F9643019-6597-7C29-C63A-9BF978B1E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825" y="868913"/>
            <a:ext cx="3048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3 </a:t>
            </a:r>
            <a:r>
              <a:rPr lang="en-US" sz="2800" dirty="0" err="1">
                <a:solidFill>
                  <a:schemeClr val="bg1"/>
                </a:solidFill>
              </a:rPr>
              <a:t>wt</a:t>
            </a:r>
            <a:r>
              <a:rPr lang="en-US" sz="2800" dirty="0">
                <a:solidFill>
                  <a:schemeClr val="bg1"/>
                </a:solidFill>
              </a:rPr>
              <a:t>% Pd</a:t>
            </a:r>
          </a:p>
        </p:txBody>
      </p:sp>
    </p:spTree>
    <p:extLst>
      <p:ext uri="{BB962C8B-B14F-4D97-AF65-F5344CB8AC3E}">
        <p14:creationId xmlns:p14="http://schemas.microsoft.com/office/powerpoint/2010/main" val="1738791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E8BC3-41F8-E246-B323-97FD63B87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C414B5-310A-8653-8F1E-0348C7E622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8138" y="1144591"/>
            <a:ext cx="7758189" cy="49117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A0F610-309A-4C6A-B4B6-75D6D5552FE5}"/>
              </a:ext>
            </a:extLst>
          </p:cNvPr>
          <p:cNvSpPr/>
          <p:nvPr/>
        </p:nvSpPr>
        <p:spPr>
          <a:xfrm>
            <a:off x="9184764" y="1310426"/>
            <a:ext cx="1671991" cy="24512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CCF69E2-3BD3-40CE-AE44-1D752D4496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07194"/>
              </p:ext>
            </p:extLst>
          </p:nvPr>
        </p:nvGraphicFramePr>
        <p:xfrm>
          <a:off x="8581500" y="1092752"/>
          <a:ext cx="3296459" cy="3189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A64C385-2B3A-4002-8B06-44C3A3BC258D}"/>
              </a:ext>
            </a:extLst>
          </p:cNvPr>
          <p:cNvCxnSpPr>
            <a:cxnSpLocks/>
          </p:cNvCxnSpPr>
          <p:nvPr/>
        </p:nvCxnSpPr>
        <p:spPr>
          <a:xfrm>
            <a:off x="9534985" y="2687442"/>
            <a:ext cx="1671991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stealth" w="lg" len="med"/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3337C94-0FBF-450B-BA79-F522000840A8}"/>
              </a:ext>
            </a:extLst>
          </p:cNvPr>
          <p:cNvSpPr txBox="1"/>
          <p:nvPr/>
        </p:nvSpPr>
        <p:spPr>
          <a:xfrm>
            <a:off x="9523835" y="2382139"/>
            <a:ext cx="9938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Segoe UI" panose="020B0502040204020203" pitchFamily="34" charset="0"/>
              </a:rPr>
              <a:t>C10–C26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F12943-2A16-42D0-B697-D286C8F6E0F4}"/>
              </a:ext>
            </a:extLst>
          </p:cNvPr>
          <p:cNvSpPr txBox="1"/>
          <p:nvPr/>
        </p:nvSpPr>
        <p:spPr>
          <a:xfrm>
            <a:off x="1781698" y="6303591"/>
            <a:ext cx="63330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Montserrat Thin" panose="00000300000000000000" pitchFamily="2" charset="0"/>
                <a:cs typeface="Helvetica"/>
                <a:hlinkClick r:id="rId5"/>
              </a:rPr>
              <a:t>https://pubs.rsc.org/en/content/articlehtml/2025/cc/d5cc01451d</a:t>
            </a:r>
            <a:r>
              <a:rPr lang="en-US" sz="1400" dirty="0">
                <a:latin typeface="Montserrat Thin" panose="00000300000000000000" pitchFamily="2" charset="0"/>
                <a:cs typeface="Helvetica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9E794F-728D-4842-8346-493C74242F94}"/>
              </a:ext>
            </a:extLst>
          </p:cNvPr>
          <p:cNvSpPr txBox="1"/>
          <p:nvPr/>
        </p:nvSpPr>
        <p:spPr>
          <a:xfrm>
            <a:off x="-215216" y="311660"/>
            <a:ext cx="100958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33A1"/>
                </a:solidFill>
                <a:latin typeface="Aptos Black" panose="020B0004020202020204" pitchFamily="34" charset="0"/>
                <a:cs typeface="Helvetica"/>
              </a:rPr>
              <a:t>Conversion of brown grease to renewable diesel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76B902-196F-D0FC-7858-7FC48D3E8A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7854" y="4374329"/>
            <a:ext cx="3333868" cy="168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2408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B3945-78C9-EDA2-4199-809B2A53C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그룹 47">
            <a:extLst>
              <a:ext uri="{FF2B5EF4-FFF2-40B4-BE49-F238E27FC236}">
                <a16:creationId xmlns:a16="http://schemas.microsoft.com/office/drawing/2014/main" id="{203BEA99-D7D1-191F-21F5-3C7672D9E819}"/>
              </a:ext>
            </a:extLst>
          </p:cNvPr>
          <p:cNvGrpSpPr/>
          <p:nvPr/>
        </p:nvGrpSpPr>
        <p:grpSpPr>
          <a:xfrm>
            <a:off x="5966866" y="1536242"/>
            <a:ext cx="5605844" cy="4107363"/>
            <a:chOff x="1122274" y="4817001"/>
            <a:chExt cx="2865162" cy="2099284"/>
          </a:xfrm>
        </p:grpSpPr>
        <p:pic>
          <p:nvPicPr>
            <p:cNvPr id="55" name="그림 48">
              <a:extLst>
                <a:ext uri="{FF2B5EF4-FFF2-40B4-BE49-F238E27FC236}">
                  <a16:creationId xmlns:a16="http://schemas.microsoft.com/office/drawing/2014/main" id="{71467628-3278-127C-79C4-FE9C0D02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498554" y="5401107"/>
              <a:ext cx="2092985" cy="937372"/>
            </a:xfrm>
            <a:prstGeom prst="rect">
              <a:avLst/>
            </a:prstGeom>
          </p:spPr>
        </p:pic>
        <p:pic>
          <p:nvPicPr>
            <p:cNvPr id="56" name="그림 49">
              <a:extLst>
                <a:ext uri="{FF2B5EF4-FFF2-40B4-BE49-F238E27FC236}">
                  <a16:creationId xmlns:a16="http://schemas.microsoft.com/office/drawing/2014/main" id="{CDC4F7A5-DFB8-73D2-4ADE-B6DAE3C9DA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2274" y="4817001"/>
              <a:ext cx="915031" cy="2092986"/>
            </a:xfrm>
            <a:prstGeom prst="rect">
              <a:avLst/>
            </a:prstGeom>
          </p:spPr>
        </p:pic>
        <p:pic>
          <p:nvPicPr>
            <p:cNvPr id="57" name="그림 50">
              <a:extLst>
                <a:ext uri="{FF2B5EF4-FFF2-40B4-BE49-F238E27FC236}">
                  <a16:creationId xmlns:a16="http://schemas.microsoft.com/office/drawing/2014/main" id="{F3EAE4CE-C5F1-115C-DA57-E5E45A252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58486" y="4823436"/>
              <a:ext cx="928950" cy="2092714"/>
            </a:xfrm>
            <a:prstGeom prst="rect">
              <a:avLst/>
            </a:prstGeom>
          </p:spPr>
        </p:pic>
        <p:cxnSp>
          <p:nvCxnSpPr>
            <p:cNvPr id="58" name="직선 연결선 51">
              <a:extLst>
                <a:ext uri="{FF2B5EF4-FFF2-40B4-BE49-F238E27FC236}">
                  <a16:creationId xmlns:a16="http://schemas.microsoft.com/office/drawing/2014/main" id="{9A3E01AB-6764-69DB-4441-7DD11AEDAC63}"/>
                </a:ext>
              </a:extLst>
            </p:cNvPr>
            <p:cNvCxnSpPr/>
            <p:nvPr/>
          </p:nvCxnSpPr>
          <p:spPr>
            <a:xfrm>
              <a:off x="1608933" y="6813517"/>
              <a:ext cx="360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연결선 52">
              <a:extLst>
                <a:ext uri="{FF2B5EF4-FFF2-40B4-BE49-F238E27FC236}">
                  <a16:creationId xmlns:a16="http://schemas.microsoft.com/office/drawing/2014/main" id="{EDA4ABB8-3C4B-96D6-859C-6664FED06F3D}"/>
                </a:ext>
              </a:extLst>
            </p:cNvPr>
            <p:cNvCxnSpPr/>
            <p:nvPr/>
          </p:nvCxnSpPr>
          <p:spPr>
            <a:xfrm>
              <a:off x="2582380" y="6813517"/>
              <a:ext cx="360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 53">
              <a:extLst>
                <a:ext uri="{FF2B5EF4-FFF2-40B4-BE49-F238E27FC236}">
                  <a16:creationId xmlns:a16="http://schemas.microsoft.com/office/drawing/2014/main" id="{B82AABDF-915F-61A9-4EBF-DDDE755F4695}"/>
                </a:ext>
              </a:extLst>
            </p:cNvPr>
            <p:cNvCxnSpPr/>
            <p:nvPr/>
          </p:nvCxnSpPr>
          <p:spPr>
            <a:xfrm>
              <a:off x="3720613" y="6813517"/>
              <a:ext cx="180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직사각형 15">
            <a:extLst>
              <a:ext uri="{FF2B5EF4-FFF2-40B4-BE49-F238E27FC236}">
                <a16:creationId xmlns:a16="http://schemas.microsoft.com/office/drawing/2014/main" id="{D36621F3-A233-7E9B-6497-C92078D6575A}"/>
              </a:ext>
            </a:extLst>
          </p:cNvPr>
          <p:cNvSpPr/>
          <p:nvPr/>
        </p:nvSpPr>
        <p:spPr>
          <a:xfrm>
            <a:off x="1155940" y="1345067"/>
            <a:ext cx="4106346" cy="539851"/>
          </a:xfrm>
          <a:prstGeom prst="rect">
            <a:avLst/>
          </a:prstGeom>
          <a:solidFill>
            <a:srgbClr val="0033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D91B8C-0A9A-6E0F-9AC1-0AC22F277B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1973" y="213938"/>
            <a:ext cx="8869362" cy="394522"/>
          </a:xfrm>
        </p:spPr>
        <p:txBody>
          <a:bodyPr/>
          <a:lstStyle/>
          <a:p>
            <a:r>
              <a:rPr lang="en-US" dirty="0"/>
              <a:t>Carbon Nanotube Yarns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4E3C67-1E58-FAA6-5673-8CA56580A9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6154" y="748438"/>
            <a:ext cx="8869362" cy="373837"/>
          </a:xfrm>
        </p:spPr>
        <p:txBody>
          <a:bodyPr/>
          <a:lstStyle/>
          <a:p>
            <a:r>
              <a:rPr lang="en-US" dirty="0"/>
              <a:t>Multifunctional replacement for metals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D05A60-E661-1E7A-B28B-1E6BB817DB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CARBON MATERIALS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95B290-984C-81A7-48BD-3D04942DF0F0}"/>
              </a:ext>
            </a:extLst>
          </p:cNvPr>
          <p:cNvSpPr txBox="1"/>
          <p:nvPr/>
        </p:nvSpPr>
        <p:spPr>
          <a:xfrm>
            <a:off x="611842" y="5530840"/>
            <a:ext cx="32036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en-US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Behabtu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en-US" altLang="ko-KR" sz="1200" i="1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, 2013, 339, 182</a:t>
            </a:r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57ECA6-6CFE-FC2B-A4B8-8CBB42354203}"/>
              </a:ext>
            </a:extLst>
          </p:cNvPr>
          <p:cNvSpPr txBox="1"/>
          <p:nvPr/>
        </p:nvSpPr>
        <p:spPr>
          <a:xfrm>
            <a:off x="602789" y="5758655"/>
            <a:ext cx="30671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S. G. Kim et al. </a:t>
            </a:r>
            <a:r>
              <a:rPr lang="en-US" altLang="ko-KR" sz="1200" i="1" dirty="0">
                <a:latin typeface="Arial" panose="020B0604020202020204" pitchFamily="34" charset="0"/>
                <a:cs typeface="Arial" panose="020B0604020202020204" pitchFamily="34" charset="0"/>
              </a:rPr>
              <a:t>Carbon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, 2022, 196, 59-69</a:t>
            </a:r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그림 7">
            <a:extLst>
              <a:ext uri="{FF2B5EF4-FFF2-40B4-BE49-F238E27FC236}">
                <a16:creationId xmlns:a16="http://schemas.microsoft.com/office/drawing/2014/main" id="{D4630A88-A0B4-2B53-F233-DD421AE867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3066" y="2521116"/>
            <a:ext cx="3204300" cy="1560183"/>
          </a:xfrm>
          <a:prstGeom prst="rect">
            <a:avLst/>
          </a:prstGeom>
        </p:spPr>
      </p:pic>
      <p:pic>
        <p:nvPicPr>
          <p:cNvPr id="37" name="그림 50">
            <a:extLst>
              <a:ext uri="{FF2B5EF4-FFF2-40B4-BE49-F238E27FC236}">
                <a16:creationId xmlns:a16="http://schemas.microsoft.com/office/drawing/2014/main" id="{8BF02164-8743-77BB-4E8B-55C5DC8485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59582" y="4414502"/>
            <a:ext cx="838081" cy="826758"/>
          </a:xfrm>
          <a:prstGeom prst="rect">
            <a:avLst/>
          </a:prstGeom>
        </p:spPr>
      </p:pic>
      <p:sp>
        <p:nvSpPr>
          <p:cNvPr id="40" name="직사각형 55">
            <a:extLst>
              <a:ext uri="{FF2B5EF4-FFF2-40B4-BE49-F238E27FC236}">
                <a16:creationId xmlns:a16="http://schemas.microsoft.com/office/drawing/2014/main" id="{78167553-00AF-C7BE-3946-F2C71453148F}"/>
              </a:ext>
            </a:extLst>
          </p:cNvPr>
          <p:cNvSpPr/>
          <p:nvPr/>
        </p:nvSpPr>
        <p:spPr>
          <a:xfrm>
            <a:off x="451360" y="1635052"/>
            <a:ext cx="4634983" cy="4387164"/>
          </a:xfrm>
          <a:prstGeom prst="rect">
            <a:avLst/>
          </a:prstGeom>
          <a:noFill/>
          <a:ln w="38100">
            <a:solidFill>
              <a:srgbClr val="0033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F82C184-C4C5-4F7E-D81F-C2D06F7B713B}"/>
              </a:ext>
            </a:extLst>
          </p:cNvPr>
          <p:cNvSpPr txBox="1"/>
          <p:nvPr/>
        </p:nvSpPr>
        <p:spPr>
          <a:xfrm>
            <a:off x="1788553" y="1414937"/>
            <a:ext cx="3090911" cy="400110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Fabrication of CNT yarn</a:t>
            </a:r>
            <a:endParaRPr lang="ko-KR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직사각형 12">
            <a:extLst>
              <a:ext uri="{FF2B5EF4-FFF2-40B4-BE49-F238E27FC236}">
                <a16:creationId xmlns:a16="http://schemas.microsoft.com/office/drawing/2014/main" id="{5076E3AD-2A82-AEDD-2950-AEA9751A53A2}"/>
              </a:ext>
            </a:extLst>
          </p:cNvPr>
          <p:cNvSpPr/>
          <p:nvPr/>
        </p:nvSpPr>
        <p:spPr>
          <a:xfrm>
            <a:off x="1629412" y="2471424"/>
            <a:ext cx="157713" cy="163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직사각형 78">
            <a:extLst>
              <a:ext uri="{FF2B5EF4-FFF2-40B4-BE49-F238E27FC236}">
                <a16:creationId xmlns:a16="http://schemas.microsoft.com/office/drawing/2014/main" id="{09BCA555-9C30-1EE8-5A08-4BFD75B98D75}"/>
              </a:ext>
            </a:extLst>
          </p:cNvPr>
          <p:cNvSpPr/>
          <p:nvPr/>
        </p:nvSpPr>
        <p:spPr>
          <a:xfrm>
            <a:off x="563230" y="4123248"/>
            <a:ext cx="146853" cy="231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57FF4EE-77FD-1082-6B93-3C8B6670D662}"/>
                  </a:ext>
                </a:extLst>
              </p:cNvPr>
              <p:cNvSpPr txBox="1"/>
              <p:nvPr/>
            </p:nvSpPr>
            <p:spPr>
              <a:xfrm>
                <a:off x="8823642" y="5143489"/>
                <a:ext cx="9869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ko-KR" altLang="en-US" sz="14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𝛍</m:t>
                    </m:r>
                  </m:oMath>
                </a14:m>
                <a:r>
                  <a:rPr lang="en-US" altLang="ko-KR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 </a:t>
                </a:r>
                <a:endParaRPr lang="ko-KR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57FF4EE-77FD-1082-6B93-3C8B6670D6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3642" y="5143489"/>
                <a:ext cx="986916" cy="307777"/>
              </a:xfrm>
              <a:prstGeom prst="rect">
                <a:avLst/>
              </a:prstGeom>
              <a:blipFill>
                <a:blip r:embed="rId10"/>
                <a:stretch>
                  <a:fillRect l="-1852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7B03FE3-F10F-C5C0-64AA-00BC4F5591FF}"/>
                  </a:ext>
                </a:extLst>
              </p:cNvPr>
              <p:cNvSpPr txBox="1"/>
              <p:nvPr/>
            </p:nvSpPr>
            <p:spPr>
              <a:xfrm>
                <a:off x="6945590" y="5143489"/>
                <a:ext cx="9869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ko-KR" altLang="en-US" sz="14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𝛍</m:t>
                    </m:r>
                  </m:oMath>
                </a14:m>
                <a:r>
                  <a:rPr lang="en-US" altLang="ko-KR" sz="1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 </a:t>
                </a:r>
                <a:endParaRPr lang="ko-KR" altLang="en-US" sz="1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7B03FE3-F10F-C5C0-64AA-00BC4F559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590" y="5143489"/>
                <a:ext cx="986916" cy="307777"/>
              </a:xfrm>
              <a:prstGeom prst="rect">
                <a:avLst/>
              </a:prstGeom>
              <a:blipFill>
                <a:blip r:embed="rId10"/>
                <a:stretch>
                  <a:fillRect l="-1852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5037AD4-99A3-6AF1-4068-7DBE28F64AE6}"/>
                  </a:ext>
                </a:extLst>
              </p:cNvPr>
              <p:cNvSpPr txBox="1"/>
              <p:nvPr/>
            </p:nvSpPr>
            <p:spPr>
              <a:xfrm>
                <a:off x="10873254" y="5143489"/>
                <a:ext cx="9869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ko-KR" altLang="en-US" sz="14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𝛍</m:t>
                    </m:r>
                  </m:oMath>
                </a14:m>
                <a:r>
                  <a:rPr lang="en-US" altLang="ko-KR" sz="1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 </a:t>
                </a:r>
                <a:endParaRPr lang="ko-KR" altLang="en-US" sz="1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5037AD4-99A3-6AF1-4068-7DBE28F64A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3254" y="5143489"/>
                <a:ext cx="986916" cy="307777"/>
              </a:xfrm>
              <a:prstGeom prst="rect">
                <a:avLst/>
              </a:prstGeom>
              <a:blipFill>
                <a:blip r:embed="rId10"/>
                <a:stretch>
                  <a:fillRect l="-1852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0A87D69D-10F7-3929-7B4D-34045E7124FD}"/>
              </a:ext>
            </a:extLst>
          </p:cNvPr>
          <p:cNvSpPr txBox="1"/>
          <p:nvPr/>
        </p:nvSpPr>
        <p:spPr>
          <a:xfrm>
            <a:off x="6666385" y="5750311"/>
            <a:ext cx="4004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Strong, Supple and Conductive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46FAE6F-FB45-542B-DD93-7FBEFBE620C7}"/>
              </a:ext>
            </a:extLst>
          </p:cNvPr>
          <p:cNvSpPr txBox="1"/>
          <p:nvPr/>
        </p:nvSpPr>
        <p:spPr>
          <a:xfrm>
            <a:off x="8005694" y="1092266"/>
            <a:ext cx="1326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CNT yarn</a:t>
            </a:r>
          </a:p>
        </p:txBody>
      </p:sp>
      <p:pic>
        <p:nvPicPr>
          <p:cNvPr id="5" name="그림 45">
            <a:extLst>
              <a:ext uri="{FF2B5EF4-FFF2-40B4-BE49-F238E27FC236}">
                <a16:creationId xmlns:a16="http://schemas.microsoft.com/office/drawing/2014/main" id="{8FEEC056-CA68-5CFF-29ED-AA754471C5B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9164" y="4302036"/>
            <a:ext cx="2319819" cy="11339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6F070B-068B-930E-F678-F6BB5E9842E4}"/>
              </a:ext>
            </a:extLst>
          </p:cNvPr>
          <p:cNvSpPr txBox="1"/>
          <p:nvPr/>
        </p:nvSpPr>
        <p:spPr>
          <a:xfrm>
            <a:off x="670646" y="2019142"/>
            <a:ext cx="3946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 (Liquid Crystal) phase of CNT dope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03EE2238-CFAD-8123-76EC-94A4E15C08DC}"/>
              </a:ext>
            </a:extLst>
          </p:cNvPr>
          <p:cNvSpPr/>
          <p:nvPr/>
        </p:nvSpPr>
        <p:spPr>
          <a:xfrm>
            <a:off x="5231798" y="3254343"/>
            <a:ext cx="629728" cy="1013838"/>
          </a:xfrm>
          <a:prstGeom prst="rightArrow">
            <a:avLst/>
          </a:prstGeom>
          <a:solidFill>
            <a:srgbClr val="0033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그림 6">
            <a:extLst>
              <a:ext uri="{FF2B5EF4-FFF2-40B4-BE49-F238E27FC236}">
                <a16:creationId xmlns:a16="http://schemas.microsoft.com/office/drawing/2014/main" id="{B29A19FA-43E9-928B-DF7F-9785ABCF0C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956603">
            <a:off x="844719" y="2412779"/>
            <a:ext cx="570047" cy="1721173"/>
          </a:xfrm>
          <a:prstGeom prst="rect">
            <a:avLst/>
          </a:prstGeom>
        </p:spPr>
      </p:pic>
      <p:pic>
        <p:nvPicPr>
          <p:cNvPr id="12" name="그림 50">
            <a:extLst>
              <a:ext uri="{FF2B5EF4-FFF2-40B4-BE49-F238E27FC236}">
                <a16:creationId xmlns:a16="http://schemas.microsoft.com/office/drawing/2014/main" id="{4A262E4C-321C-E2D1-4130-26ACD92B759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97663" y="4424237"/>
            <a:ext cx="838081" cy="82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54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BABB0-DADD-D001-0079-C402E82F3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D4D87853-2604-DD92-4522-DF67425072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3111" y="1808827"/>
          <a:ext cx="6517146" cy="4989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753360" imgH="7467427" progId="Origin95.Graph">
                  <p:embed/>
                </p:oleObj>
              </mc:Choice>
              <mc:Fallback>
                <p:oleObj name="Graph" r:id="rId2" imgW="9753360" imgH="7467427" progId="Origin95.Graph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D4D87853-2604-DD92-4522-DF67425072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3111" y="1808827"/>
                        <a:ext cx="6517146" cy="49894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42396E72-4773-0FB3-FCCF-DA3F61470B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5334" y="1654739"/>
            <a:ext cx="2979514" cy="402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CD0158E-955F-4FDA-6F4C-5BE5B87AE7DA}"/>
              </a:ext>
            </a:extLst>
          </p:cNvPr>
          <p:cNvSpPr/>
          <p:nvPr/>
        </p:nvSpPr>
        <p:spPr>
          <a:xfrm>
            <a:off x="5332823" y="1729369"/>
            <a:ext cx="3316581" cy="4438002"/>
          </a:xfrm>
          <a:prstGeom prst="rect">
            <a:avLst/>
          </a:prstGeom>
          <a:noFill/>
          <a:ln w="38100">
            <a:solidFill>
              <a:srgbClr val="0033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C5F999D-4AED-B736-4A56-6FFBD6E0C8EA}"/>
              </a:ext>
            </a:extLst>
          </p:cNvPr>
          <p:cNvSpPr/>
          <p:nvPr/>
        </p:nvSpPr>
        <p:spPr>
          <a:xfrm>
            <a:off x="5503331" y="1569136"/>
            <a:ext cx="2992183" cy="353338"/>
          </a:xfrm>
          <a:prstGeom prst="rect">
            <a:avLst/>
          </a:prstGeom>
          <a:solidFill>
            <a:schemeClr val="bg1"/>
          </a:solidFill>
          <a:ln w="28575">
            <a:solidFill>
              <a:srgbClr val="0033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76453D-FBEA-29BC-D898-C84E690DA04C}"/>
              </a:ext>
            </a:extLst>
          </p:cNvPr>
          <p:cNvSpPr txBox="1"/>
          <p:nvPr/>
        </p:nvSpPr>
        <p:spPr>
          <a:xfrm>
            <a:off x="5346728" y="5723845"/>
            <a:ext cx="36339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H. Chen et al. 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ACS Appl. Mater. Interfaces </a:t>
            </a:r>
            <a:r>
              <a:rPr lang="en-US" sz="1000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2022, 14, 50, 56253-56267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38E821-E2B6-CCCA-E6E6-7CBA9FF83B72}"/>
              </a:ext>
            </a:extLst>
          </p:cNvPr>
          <p:cNvSpPr txBox="1"/>
          <p:nvPr/>
        </p:nvSpPr>
        <p:spPr>
          <a:xfrm>
            <a:off x="5463915" y="1553896"/>
            <a:ext cx="3031599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transmission cable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7B957B8E-5942-1DC7-AAF7-5A89538DE6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1973" y="213938"/>
            <a:ext cx="8869362" cy="394522"/>
          </a:xfrm>
        </p:spPr>
        <p:txBody>
          <a:bodyPr/>
          <a:lstStyle/>
          <a:p>
            <a:r>
              <a:rPr lang="en-US" dirty="0"/>
              <a:t>Nanotubes outperform copper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88A60E1-689D-0FEB-DB3D-3B23F66A60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6154" y="748438"/>
            <a:ext cx="8869362" cy="373837"/>
          </a:xfrm>
        </p:spPr>
        <p:txBody>
          <a:bodyPr/>
          <a:lstStyle/>
          <a:p>
            <a:r>
              <a:rPr lang="en-US" dirty="0"/>
              <a:t>CNT can transport, store, and produce energy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1001C2-6CAF-A938-9FA8-6C0E1E2BFCF2}"/>
              </a:ext>
            </a:extLst>
          </p:cNvPr>
          <p:cNvSpPr txBox="1"/>
          <p:nvPr/>
        </p:nvSpPr>
        <p:spPr>
          <a:xfrm>
            <a:off x="9238495" y="1566527"/>
            <a:ext cx="2403223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Thermoelectric fiber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B0D7792-F53A-D1E5-4834-89F7F36A63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80693" y="2077951"/>
            <a:ext cx="2918825" cy="140223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B3D2216-0C6E-DF08-0961-34AD79C235D4}"/>
              </a:ext>
            </a:extLst>
          </p:cNvPr>
          <p:cNvSpPr txBox="1"/>
          <p:nvPr/>
        </p:nvSpPr>
        <p:spPr>
          <a:xfrm>
            <a:off x="9003596" y="3543290"/>
            <a:ext cx="28216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S.-J. K. et al.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Nano Energy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2025, 140, 111054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F23870E0-8129-DB5F-4882-0560B1E9A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1049" y="4402287"/>
            <a:ext cx="3230266" cy="120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E391663-D725-7258-0753-3B6399961319}"/>
              </a:ext>
            </a:extLst>
          </p:cNvPr>
          <p:cNvSpPr txBox="1"/>
          <p:nvPr/>
        </p:nvSpPr>
        <p:spPr>
          <a:xfrm>
            <a:off x="8929794" y="5852715"/>
            <a:ext cx="299218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J. H. Kim et al. 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Nano Energy </a:t>
            </a:r>
            <a:r>
              <a:rPr lang="en-US" sz="1000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2022, 96, 107054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1E22E0F-6A07-DEB3-7FE3-A4E0953366BA}"/>
              </a:ext>
            </a:extLst>
          </p:cNvPr>
          <p:cNvSpPr/>
          <p:nvPr/>
        </p:nvSpPr>
        <p:spPr>
          <a:xfrm>
            <a:off x="8762309" y="1730122"/>
            <a:ext cx="3316580" cy="2104623"/>
          </a:xfrm>
          <a:prstGeom prst="rect">
            <a:avLst/>
          </a:prstGeom>
          <a:noFill/>
          <a:ln w="38100">
            <a:solidFill>
              <a:srgbClr val="0033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1D2C5DA-3697-DF99-D6BA-E2F557792776}"/>
              </a:ext>
            </a:extLst>
          </p:cNvPr>
          <p:cNvSpPr/>
          <p:nvPr/>
        </p:nvSpPr>
        <p:spPr>
          <a:xfrm>
            <a:off x="8932816" y="1569890"/>
            <a:ext cx="2992183" cy="353338"/>
          </a:xfrm>
          <a:prstGeom prst="rect">
            <a:avLst/>
          </a:prstGeom>
          <a:solidFill>
            <a:schemeClr val="bg1"/>
          </a:solidFill>
          <a:ln w="28575">
            <a:solidFill>
              <a:srgbClr val="0033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614733C-765A-BAFB-860A-D2AA23DC2D3B}"/>
              </a:ext>
            </a:extLst>
          </p:cNvPr>
          <p:cNvSpPr txBox="1"/>
          <p:nvPr/>
        </p:nvSpPr>
        <p:spPr>
          <a:xfrm>
            <a:off x="9207594" y="1539410"/>
            <a:ext cx="2403223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Thermoelectric fiber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6C9B792-C70D-61C7-29EE-FEC7A3B66A1B}"/>
              </a:ext>
            </a:extLst>
          </p:cNvPr>
          <p:cNvSpPr/>
          <p:nvPr/>
        </p:nvSpPr>
        <p:spPr>
          <a:xfrm>
            <a:off x="8759287" y="4063093"/>
            <a:ext cx="3316580" cy="2104277"/>
          </a:xfrm>
          <a:prstGeom prst="rect">
            <a:avLst/>
          </a:prstGeom>
          <a:noFill/>
          <a:ln w="38100">
            <a:solidFill>
              <a:srgbClr val="0033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0F9FDB7-7152-2817-2059-782E5361EF43}"/>
              </a:ext>
            </a:extLst>
          </p:cNvPr>
          <p:cNvSpPr/>
          <p:nvPr/>
        </p:nvSpPr>
        <p:spPr>
          <a:xfrm>
            <a:off x="8929794" y="3893893"/>
            <a:ext cx="2992183" cy="353338"/>
          </a:xfrm>
          <a:prstGeom prst="rect">
            <a:avLst/>
          </a:prstGeom>
          <a:solidFill>
            <a:schemeClr val="bg1"/>
          </a:solidFill>
          <a:ln w="28575">
            <a:solidFill>
              <a:srgbClr val="0033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7308FC9-A53E-9832-1105-45B3CB1B44EF}"/>
              </a:ext>
            </a:extLst>
          </p:cNvPr>
          <p:cNvSpPr txBox="1"/>
          <p:nvPr/>
        </p:nvSpPr>
        <p:spPr>
          <a:xfrm>
            <a:off x="9473875" y="3863413"/>
            <a:ext cx="1864614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storage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ACAA68-5137-D3F7-35BE-A4D1C0F1B4CF}"/>
              </a:ext>
            </a:extLst>
          </p:cNvPr>
          <p:cNvSpPr txBox="1"/>
          <p:nvPr/>
        </p:nvSpPr>
        <p:spPr>
          <a:xfrm>
            <a:off x="7124504" y="1147814"/>
            <a:ext cx="3105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of CNT yarn</a:t>
            </a:r>
            <a:endParaRPr lang="en-US" altLang="ko-KR" sz="2000" b="1" dirty="0">
              <a:solidFill>
                <a:srgbClr val="0033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A606F7-DA77-C785-C853-3D39266992EA}"/>
              </a:ext>
            </a:extLst>
          </p:cNvPr>
          <p:cNvSpPr txBox="1"/>
          <p:nvPr/>
        </p:nvSpPr>
        <p:spPr>
          <a:xfrm>
            <a:off x="1487486" y="1157423"/>
            <a:ext cx="2720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CNT yarn properties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0B7D4D-BB9F-0F33-2A1C-C2E5CB761BA8}"/>
              </a:ext>
            </a:extLst>
          </p:cNvPr>
          <p:cNvSpPr txBox="1"/>
          <p:nvPr/>
        </p:nvSpPr>
        <p:spPr>
          <a:xfrm>
            <a:off x="1941553" y="1728857"/>
            <a:ext cx="1812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Tensile strength </a:t>
            </a:r>
          </a:p>
          <a:p>
            <a:pPr algn="ctr"/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ko-K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GPa</a:t>
            </a: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AEDC16-510A-3A9B-5FF7-87E9324A5C2F}"/>
              </a:ext>
            </a:extLst>
          </p:cNvPr>
          <p:cNvSpPr txBox="1"/>
          <p:nvPr/>
        </p:nvSpPr>
        <p:spPr>
          <a:xfrm>
            <a:off x="3455776" y="5308753"/>
            <a:ext cx="18461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Tensile modulus </a:t>
            </a:r>
          </a:p>
          <a:p>
            <a:pPr algn="ctr"/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ko-K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GPa</a:t>
            </a: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87C355-770C-0D35-AC12-AEB3ACDDD20D}"/>
              </a:ext>
            </a:extLst>
          </p:cNvPr>
          <p:cNvSpPr txBox="1"/>
          <p:nvPr/>
        </p:nvSpPr>
        <p:spPr>
          <a:xfrm>
            <a:off x="-69273" y="5254447"/>
            <a:ext cx="23423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Specific </a:t>
            </a:r>
          </a:p>
          <a:p>
            <a:pPr algn="ctr"/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electrical conductivity</a:t>
            </a:r>
          </a:p>
          <a:p>
            <a:pPr algn="ctr"/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(x10</a:t>
            </a:r>
            <a:r>
              <a:rPr lang="en-US" altLang="ko-KR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 S m</a:t>
            </a:r>
            <a:r>
              <a:rPr lang="en-US" altLang="ko-KR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r>
              <a:rPr lang="en-US" altLang="ko-KR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4A241B2C-DCB4-73C5-3ACC-B9047C4FF8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13663" y="6293483"/>
            <a:ext cx="4284663" cy="423862"/>
          </a:xfrm>
        </p:spPr>
        <p:txBody>
          <a:bodyPr/>
          <a:lstStyle/>
          <a:p>
            <a:r>
              <a:rPr lang="en-US" dirty="0"/>
              <a:t>CARBON MATERIALS</a:t>
            </a:r>
          </a:p>
        </p:txBody>
      </p:sp>
    </p:spTree>
    <p:extLst>
      <p:ext uri="{BB962C8B-B14F-4D97-AF65-F5344CB8AC3E}">
        <p14:creationId xmlns:p14="http://schemas.microsoft.com/office/powerpoint/2010/main" val="149007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화살표: 오른쪽 39">
            <a:extLst>
              <a:ext uri="{FF2B5EF4-FFF2-40B4-BE49-F238E27FC236}">
                <a16:creationId xmlns:a16="http://schemas.microsoft.com/office/drawing/2014/main" id="{0255EB33-E75D-3314-DCFC-484FFBC84C01}"/>
              </a:ext>
            </a:extLst>
          </p:cNvPr>
          <p:cNvSpPr/>
          <p:nvPr/>
        </p:nvSpPr>
        <p:spPr>
          <a:xfrm>
            <a:off x="5919321" y="4904473"/>
            <a:ext cx="4565210" cy="722063"/>
          </a:xfrm>
          <a:prstGeom prst="rightArrow">
            <a:avLst>
              <a:gd name="adj1" fmla="val 50000"/>
              <a:gd name="adj2" fmla="val 36989"/>
            </a:avLst>
          </a:prstGeom>
          <a:gradFill flip="none" rotWithShape="1">
            <a:gsLst>
              <a:gs pos="0">
                <a:srgbClr val="C00000">
                  <a:lumMod val="96000"/>
                  <a:lumOff val="4000"/>
                  <a:alpha val="64000"/>
                </a:srgbClr>
              </a:gs>
              <a:gs pos="50000">
                <a:srgbClr val="C00000">
                  <a:lumMod val="30000"/>
                  <a:lumOff val="70000"/>
                </a:srgbClr>
              </a:gs>
              <a:gs pos="100000">
                <a:srgbClr val="C00000">
                  <a:lumMod val="4000"/>
                  <a:lumOff val="96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화살표: 오른쪽 26">
            <a:extLst>
              <a:ext uri="{FF2B5EF4-FFF2-40B4-BE49-F238E27FC236}">
                <a16:creationId xmlns:a16="http://schemas.microsoft.com/office/drawing/2014/main" id="{92BBB3B9-CB7E-3999-5AF5-849A8119D568}"/>
              </a:ext>
            </a:extLst>
          </p:cNvPr>
          <p:cNvSpPr/>
          <p:nvPr/>
        </p:nvSpPr>
        <p:spPr>
          <a:xfrm>
            <a:off x="5919320" y="5713985"/>
            <a:ext cx="4565210" cy="646332"/>
          </a:xfrm>
          <a:prstGeom prst="rightArrow">
            <a:avLst>
              <a:gd name="adj1" fmla="val 50000"/>
              <a:gd name="adj2" fmla="val 34496"/>
            </a:avLst>
          </a:prstGeom>
          <a:gradFill flip="none" rotWithShape="1">
            <a:gsLst>
              <a:gs pos="0">
                <a:srgbClr val="C00000"/>
              </a:gs>
              <a:gs pos="50000">
                <a:srgbClr val="FD95A9"/>
              </a:gs>
              <a:gs pos="100000">
                <a:srgbClr val="C00000">
                  <a:lumMod val="0"/>
                  <a:lumOff val="10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화살표: 오른쪽 25">
            <a:extLst>
              <a:ext uri="{FF2B5EF4-FFF2-40B4-BE49-F238E27FC236}">
                <a16:creationId xmlns:a16="http://schemas.microsoft.com/office/drawing/2014/main" id="{6A0E36B9-496E-AA34-C33B-285AF37FD1CC}"/>
              </a:ext>
            </a:extLst>
          </p:cNvPr>
          <p:cNvSpPr/>
          <p:nvPr/>
        </p:nvSpPr>
        <p:spPr>
          <a:xfrm>
            <a:off x="5919321" y="4183702"/>
            <a:ext cx="4565210" cy="722063"/>
          </a:xfrm>
          <a:prstGeom prst="rightArrow">
            <a:avLst>
              <a:gd name="adj1" fmla="val 50000"/>
              <a:gd name="adj2" fmla="val 36989"/>
            </a:avLst>
          </a:prstGeom>
          <a:gradFill flip="none" rotWithShape="1">
            <a:gsLst>
              <a:gs pos="0">
                <a:srgbClr val="C00000">
                  <a:lumMod val="96000"/>
                  <a:lumOff val="4000"/>
                  <a:alpha val="64000"/>
                </a:srgbClr>
              </a:gs>
              <a:gs pos="50000">
                <a:srgbClr val="C00000">
                  <a:lumMod val="30000"/>
                  <a:lumOff val="70000"/>
                </a:srgbClr>
              </a:gs>
              <a:gs pos="100000">
                <a:srgbClr val="C00000">
                  <a:lumMod val="4000"/>
                  <a:lumOff val="96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78C40C-4575-48B9-E050-2FB5E179BCD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5507" y="353916"/>
            <a:ext cx="12208851" cy="394522"/>
          </a:xfrm>
        </p:spPr>
        <p:txBody>
          <a:bodyPr/>
          <a:lstStyle/>
          <a:p>
            <a:r>
              <a:rPr lang="en-US" dirty="0"/>
              <a:t>High temperature low sag power transmission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AB0D1F-4D02-DC18-73A7-23A3DF56B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Structural characteristics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ED7AB0-33CE-FE11-BD6E-59E639D82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CARBON MATERIALS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76948B7A-0D29-2BC0-60A4-18E260D198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4642" y="1653628"/>
            <a:ext cx="1245854" cy="245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D62E5F-8A50-27E1-432B-932553046904}"/>
              </a:ext>
            </a:extLst>
          </p:cNvPr>
          <p:cNvSpPr txBox="1"/>
          <p:nvPr/>
        </p:nvSpPr>
        <p:spPr>
          <a:xfrm>
            <a:off x="6067035" y="436943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987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893E00-F91C-54BA-A77E-77F21ED388C1}"/>
              </a:ext>
            </a:extLst>
          </p:cNvPr>
          <p:cNvSpPr txBox="1"/>
          <p:nvPr/>
        </p:nvSpPr>
        <p:spPr>
          <a:xfrm>
            <a:off x="3700062" y="4299945"/>
            <a:ext cx="2236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Mass of conductor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(kg/km)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3B266C-B729-9EDD-F9BC-B62F6EE869E0}"/>
              </a:ext>
            </a:extLst>
          </p:cNvPr>
          <p:cNvSpPr txBox="1"/>
          <p:nvPr/>
        </p:nvSpPr>
        <p:spPr>
          <a:xfrm>
            <a:off x="4335462" y="5812971"/>
            <a:ext cx="1223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Ampacity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(A)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1CFE29-E706-15C0-4F18-1977C526CD94}"/>
              </a:ext>
            </a:extLst>
          </p:cNvPr>
          <p:cNvSpPr txBox="1"/>
          <p:nvPr/>
        </p:nvSpPr>
        <p:spPr>
          <a:xfrm>
            <a:off x="10467277" y="436943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731.3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B5AACF-185E-1CDD-418F-8B78CB3C034A}"/>
              </a:ext>
            </a:extLst>
          </p:cNvPr>
          <p:cNvSpPr txBox="1"/>
          <p:nvPr/>
        </p:nvSpPr>
        <p:spPr>
          <a:xfrm>
            <a:off x="6067035" y="5850044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1.3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99A807-9D0B-C124-7C15-12A481149941}"/>
              </a:ext>
            </a:extLst>
          </p:cNvPr>
          <p:cNvSpPr txBox="1"/>
          <p:nvPr/>
        </p:nvSpPr>
        <p:spPr>
          <a:xfrm>
            <a:off x="10597921" y="5833008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2.4</a:t>
            </a: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750616F6-C9A0-7D95-BE0F-ED81B60C2CBA}"/>
              </a:ext>
            </a:extLst>
          </p:cNvPr>
          <p:cNvSpPr/>
          <p:nvPr/>
        </p:nvSpPr>
        <p:spPr>
          <a:xfrm>
            <a:off x="10243057" y="1674367"/>
            <a:ext cx="1117439" cy="248685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B2002BF-E84C-9442-6087-255D2B9FBBCD}"/>
              </a:ext>
            </a:extLst>
          </p:cNvPr>
          <p:cNvSpPr txBox="1"/>
          <p:nvPr/>
        </p:nvSpPr>
        <p:spPr>
          <a:xfrm>
            <a:off x="10337770" y="1098564"/>
            <a:ext cx="851515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115C55-E5BA-D458-8DE8-3D045FE53A89}"/>
              </a:ext>
            </a:extLst>
          </p:cNvPr>
          <p:cNvSpPr txBox="1"/>
          <p:nvPr/>
        </p:nvSpPr>
        <p:spPr>
          <a:xfrm>
            <a:off x="5874727" y="1098564"/>
            <a:ext cx="838692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ACSR</a:t>
            </a:r>
          </a:p>
        </p:txBody>
      </p:sp>
      <p:pic>
        <p:nvPicPr>
          <p:cNvPr id="33" name="Picture 8">
            <a:extLst>
              <a:ext uri="{FF2B5EF4-FFF2-40B4-BE49-F238E27FC236}">
                <a16:creationId xmlns:a16="http://schemas.microsoft.com/office/drawing/2014/main" id="{BD7E17E9-F4A1-FD49-48E2-2EDACE652B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2130" y="1398545"/>
            <a:ext cx="1198396" cy="262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B28D505-4239-937C-33DB-EC5B724E185B}"/>
              </a:ext>
            </a:extLst>
          </p:cNvPr>
          <p:cNvSpPr txBox="1"/>
          <p:nvPr/>
        </p:nvSpPr>
        <p:spPr>
          <a:xfrm>
            <a:off x="3886010" y="5010150"/>
            <a:ext cx="18646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Specific weight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/m)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855225-B59C-63CB-2A65-3349CC4F6F33}"/>
              </a:ext>
            </a:extLst>
          </p:cNvPr>
          <p:cNvSpPr txBox="1"/>
          <p:nvPr/>
        </p:nvSpPr>
        <p:spPr>
          <a:xfrm>
            <a:off x="6067035" y="5090453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18.9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7A6A5E1-97B4-5A23-8F85-000675C542FD}"/>
              </a:ext>
            </a:extLst>
          </p:cNvPr>
          <p:cNvSpPr txBox="1"/>
          <p:nvPr/>
        </p:nvSpPr>
        <p:spPr>
          <a:xfrm>
            <a:off x="10531397" y="508083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B81F4D-9F05-4200-2BA2-D1C058C8048F}"/>
              </a:ext>
            </a:extLst>
          </p:cNvPr>
          <p:cNvSpPr txBox="1"/>
          <p:nvPr/>
        </p:nvSpPr>
        <p:spPr>
          <a:xfrm>
            <a:off x="6096000" y="6311591"/>
            <a:ext cx="4145423" cy="435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15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ko-KR" sz="1200" b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altLang="ko-KR" sz="1200" b="0" dirty="0" err="1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Pavizi</a:t>
            </a:r>
            <a:r>
              <a:rPr lang="en-US" altLang="ko-KR" sz="1200" b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en-US" altLang="ko-KR" sz="1200" b="0" i="1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Elec. Pow. Syst. Res</a:t>
            </a:r>
            <a:r>
              <a:rPr lang="en-US" altLang="ko-KR" sz="1200" b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2025, 239, 111251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22637A-F385-B565-FE67-0BC361394979}"/>
              </a:ext>
            </a:extLst>
          </p:cNvPr>
          <p:cNvSpPr txBox="1"/>
          <p:nvPr/>
        </p:nvSpPr>
        <p:spPr>
          <a:xfrm>
            <a:off x="5498490" y="3827259"/>
            <a:ext cx="1301958" cy="338554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CTC Global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F27101-2F68-70B5-E58F-661E353FDF77}"/>
              </a:ext>
            </a:extLst>
          </p:cNvPr>
          <p:cNvSpPr txBox="1"/>
          <p:nvPr/>
        </p:nvSpPr>
        <p:spPr>
          <a:xfrm>
            <a:off x="8082045" y="1098564"/>
            <a:ext cx="851515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AAAC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C2D0D1-E124-62ED-4B39-8F65717C4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9910" y="1819198"/>
            <a:ext cx="1245854" cy="22050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30FF83-D22F-5E1E-F33C-F4CBADED6541}"/>
              </a:ext>
            </a:extLst>
          </p:cNvPr>
          <p:cNvSpPr txBox="1"/>
          <p:nvPr/>
        </p:nvSpPr>
        <p:spPr>
          <a:xfrm>
            <a:off x="-34197" y="1043803"/>
            <a:ext cx="3936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High temperature Low Sag (HTLS) </a:t>
            </a:r>
          </a:p>
          <a:p>
            <a:pPr algn="ctr"/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Power transmission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D8D946-5401-0FDE-A8F0-D5F6B787688F}"/>
              </a:ext>
            </a:extLst>
          </p:cNvPr>
          <p:cNvSpPr txBox="1"/>
          <p:nvPr/>
        </p:nvSpPr>
        <p:spPr>
          <a:xfrm>
            <a:off x="9821729" y="1358471"/>
            <a:ext cx="1895071" cy="338554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fiber core</a:t>
            </a:r>
          </a:p>
        </p:txBody>
      </p:sp>
      <p:pic>
        <p:nvPicPr>
          <p:cNvPr id="15" name="Picture 2" descr="Low Sag - High Temperature Conductor 🤖💲💰💵💡">
            <a:extLst>
              <a:ext uri="{FF2B5EF4-FFF2-40B4-BE49-F238E27FC236}">
                <a16:creationId xmlns:a16="http://schemas.microsoft.com/office/drawing/2014/main" id="{A78DBAE7-E852-6F2A-A368-B064025AC1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633" y="3842322"/>
            <a:ext cx="2740325" cy="236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Low Sag - High Temperature Conductor 🤖💲💰💵💡">
            <a:extLst>
              <a:ext uri="{FF2B5EF4-FFF2-40B4-BE49-F238E27FC236}">
                <a16:creationId xmlns:a16="http://schemas.microsoft.com/office/drawing/2014/main" id="{13BF8228-FEB2-AE3B-8E0E-B0F3D2849C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632" y="1649597"/>
            <a:ext cx="2740325" cy="227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8888B10-1401-3684-DB23-27F2FF39793F}"/>
              </a:ext>
            </a:extLst>
          </p:cNvPr>
          <p:cNvSpPr txBox="1"/>
          <p:nvPr/>
        </p:nvSpPr>
        <p:spPr>
          <a:xfrm>
            <a:off x="5643929" y="1356305"/>
            <a:ext cx="1269899" cy="338554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Steel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core)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B0F233-1063-5670-07D5-5CE55E68615F}"/>
              </a:ext>
            </a:extLst>
          </p:cNvPr>
          <p:cNvSpPr txBox="1"/>
          <p:nvPr/>
        </p:nvSpPr>
        <p:spPr>
          <a:xfrm>
            <a:off x="7586495" y="1356305"/>
            <a:ext cx="1782860" cy="338554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Aluminum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core)</a:t>
            </a:r>
          </a:p>
        </p:txBody>
      </p:sp>
    </p:spTree>
    <p:extLst>
      <p:ext uri="{BB962C8B-B14F-4D97-AF65-F5344CB8AC3E}">
        <p14:creationId xmlns:p14="http://schemas.microsoft.com/office/powerpoint/2010/main" val="200666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6132A-9209-2F18-719F-78D6BEC96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A6D53E85-E7A6-9475-1903-62F038507A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1645" y="1394288"/>
          <a:ext cx="4964946" cy="3800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224" imgH="7502316" progId="Origin95.Graph">
                  <p:embed/>
                </p:oleObj>
              </mc:Choice>
              <mc:Fallback>
                <p:oleObj name="Graph" r:id="rId2" imgW="9802224" imgH="7502316" progId="Origin95.Graph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A6D53E85-E7A6-9475-1903-62F038507A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551645" y="1394288"/>
                        <a:ext cx="4964946" cy="38002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3C0470-3AC5-858E-B21D-4023EBB1DE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9074" y="132658"/>
            <a:ext cx="10104875" cy="532199"/>
          </a:xfrm>
        </p:spPr>
        <p:txBody>
          <a:bodyPr/>
          <a:lstStyle/>
          <a:p>
            <a:r>
              <a:rPr lang="en-US" dirty="0"/>
              <a:t>Greater stability at high temperatures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E270EF-D769-23DD-D1DC-559078351B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9568" y="614528"/>
            <a:ext cx="8869362" cy="373837"/>
          </a:xfrm>
        </p:spPr>
        <p:txBody>
          <a:bodyPr/>
          <a:lstStyle/>
          <a:p>
            <a:r>
              <a:rPr lang="en-US" dirty="0"/>
              <a:t>Comparison of CNT yarn with carbon fiber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9098E-D07F-ECFF-56A8-B2270E8A7F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CARBON MATERIALS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9F2012-F4B3-6515-781E-94859AEBA2FE}"/>
              </a:ext>
            </a:extLst>
          </p:cNvPr>
          <p:cNvSpPr txBox="1"/>
          <p:nvPr/>
        </p:nvSpPr>
        <p:spPr>
          <a:xfrm>
            <a:off x="8434190" y="1117289"/>
            <a:ext cx="2247731" cy="400110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Thermal Stability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CBBD06-CC5D-5292-3D3E-0C62563F64A9}"/>
              </a:ext>
            </a:extLst>
          </p:cNvPr>
          <p:cNvSpPr txBox="1"/>
          <p:nvPr/>
        </p:nvSpPr>
        <p:spPr>
          <a:xfrm>
            <a:off x="5624139" y="6306104"/>
            <a:ext cx="4651198" cy="435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15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ko-KR" sz="1200" b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S. G. Kim and S. J. Heo et al. </a:t>
            </a:r>
            <a:r>
              <a:rPr lang="en-US" altLang="ko-KR" sz="1200" b="0" i="1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Compos. </a:t>
            </a:r>
            <a:r>
              <a:rPr lang="en-US" altLang="ko-KR" sz="1200" i="1" dirty="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B:Eng</a:t>
            </a:r>
            <a:r>
              <a:rPr lang="en-US" altLang="ko-KR" sz="1200" dirty="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ko-KR" sz="1200" b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2022, 247, 110342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42919D78-13EB-1791-8B0A-A04893188E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83369" y="1115926"/>
          <a:ext cx="5543114" cy="4243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9753360" imgH="7467427" progId="Origin95.Graph">
                  <p:embed/>
                </p:oleObj>
              </mc:Choice>
              <mc:Fallback>
                <p:oleObj name="Graph" r:id="rId4" imgW="9753360" imgH="7467427" progId="Origin95.Graph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42919D78-13EB-1791-8B0A-A04893188E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83369" y="1115926"/>
                        <a:ext cx="5543114" cy="42437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2263FA8C-E7FB-F778-32C3-C89F08909167}"/>
              </a:ext>
            </a:extLst>
          </p:cNvPr>
          <p:cNvSpPr txBox="1"/>
          <p:nvPr/>
        </p:nvSpPr>
        <p:spPr>
          <a:xfrm>
            <a:off x="314218" y="2414731"/>
            <a:ext cx="1846146" cy="584775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Tensile modulus 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GPa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90FCB5-CA98-41D6-93BC-028147AC8F9A}"/>
              </a:ext>
            </a:extLst>
          </p:cNvPr>
          <p:cNvSpPr txBox="1"/>
          <p:nvPr/>
        </p:nvSpPr>
        <p:spPr>
          <a:xfrm>
            <a:off x="2584679" y="959026"/>
            <a:ext cx="1754776" cy="584775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Tensile strength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GPa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7F9FFB-7CE2-8B09-6BF6-713E54DCC91A}"/>
              </a:ext>
            </a:extLst>
          </p:cNvPr>
          <p:cNvSpPr txBox="1"/>
          <p:nvPr/>
        </p:nvSpPr>
        <p:spPr>
          <a:xfrm>
            <a:off x="1336742" y="4250675"/>
            <a:ext cx="1244250" cy="584775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Elongation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(%)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ECCD65-5F1B-C9DE-5288-7AEB8354486F}"/>
              </a:ext>
            </a:extLst>
          </p:cNvPr>
          <p:cNvSpPr txBox="1"/>
          <p:nvPr/>
        </p:nvSpPr>
        <p:spPr>
          <a:xfrm>
            <a:off x="4441764" y="4250675"/>
            <a:ext cx="2364751" cy="584775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Electrical conductivity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(MS/m)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B3936C-7D0A-BFF8-A813-6F149EF781BC}"/>
              </a:ext>
            </a:extLst>
          </p:cNvPr>
          <p:cNvSpPr txBox="1"/>
          <p:nvPr/>
        </p:nvSpPr>
        <p:spPr>
          <a:xfrm>
            <a:off x="4797666" y="2146695"/>
            <a:ext cx="2249335" cy="584775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Thermal conductivity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(W/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mK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BA6073-75F7-9A7A-3963-318CA54B03A3}"/>
              </a:ext>
            </a:extLst>
          </p:cNvPr>
          <p:cNvSpPr txBox="1"/>
          <p:nvPr/>
        </p:nvSpPr>
        <p:spPr>
          <a:xfrm>
            <a:off x="470155" y="5029409"/>
            <a:ext cx="110836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CNT yarns exhibit significantly higher electrical conductivity, reducing line resistance and enabling transmission losses.</a:t>
            </a:r>
            <a:endParaRPr lang="en-US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989025-AEBD-2D2B-367B-E28B3B953DF0}"/>
              </a:ext>
            </a:extLst>
          </p:cNvPr>
          <p:cNvSpPr txBox="1"/>
          <p:nvPr/>
        </p:nvSpPr>
        <p:spPr>
          <a:xfrm>
            <a:off x="71023" y="4766609"/>
            <a:ext cx="4059124" cy="338554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High electrical conductivity (6 MS/m)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BB81D55-7AB5-B1D3-6538-302B72F5BA43}"/>
              </a:ext>
            </a:extLst>
          </p:cNvPr>
          <p:cNvSpPr txBox="1"/>
          <p:nvPr/>
        </p:nvSpPr>
        <p:spPr>
          <a:xfrm>
            <a:off x="71023" y="5232724"/>
            <a:ext cx="4171335" cy="338554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High thermal conductivity (380 W/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mK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714C8F-214A-8AB3-874D-4816EC89AF68}"/>
              </a:ext>
            </a:extLst>
          </p:cNvPr>
          <p:cNvSpPr txBox="1"/>
          <p:nvPr/>
        </p:nvSpPr>
        <p:spPr>
          <a:xfrm>
            <a:off x="470155" y="5488716"/>
            <a:ext cx="11241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CNT yarns demonstrate much higher thermal conductivity, allowing efficient heat dissipation and suppression of local hot spots, thereby improving sag performance.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644CD9-082A-8CB5-0F7F-291BF2F5F27F}"/>
              </a:ext>
            </a:extLst>
          </p:cNvPr>
          <p:cNvSpPr txBox="1"/>
          <p:nvPr/>
        </p:nvSpPr>
        <p:spPr>
          <a:xfrm>
            <a:off x="71023" y="5879807"/>
            <a:ext cx="5165197" cy="338554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Ultra-low coefficient of thermal expansion (CTE)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77B95F5-F99E-CD02-BFAE-1429DC62E340}"/>
              </a:ext>
            </a:extLst>
          </p:cNvPr>
          <p:cNvSpPr txBox="1"/>
          <p:nvPr/>
        </p:nvSpPr>
        <p:spPr>
          <a:xfrm>
            <a:off x="473413" y="6074817"/>
            <a:ext cx="117185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CNT yarns maintain an ultra-low CTE, ensuring dimensional stability under thermal cycling and reducing the risk of excessive sag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47FD61B-A08A-83ED-9906-59F8069B4660}"/>
              </a:ext>
            </a:extLst>
          </p:cNvPr>
          <p:cNvSpPr txBox="1"/>
          <p:nvPr/>
        </p:nvSpPr>
        <p:spPr>
          <a:xfrm>
            <a:off x="8633352" y="4652404"/>
            <a:ext cx="1023036" cy="261610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Carbon fiber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176C378-97E9-F1B4-FCE2-7D2A62C1F1E5}"/>
              </a:ext>
            </a:extLst>
          </p:cNvPr>
          <p:cNvSpPr txBox="1"/>
          <p:nvPr/>
        </p:nvSpPr>
        <p:spPr>
          <a:xfrm>
            <a:off x="9559761" y="4652404"/>
            <a:ext cx="784189" cy="253916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CNT yarn</a:t>
            </a:r>
          </a:p>
        </p:txBody>
      </p:sp>
    </p:spTree>
    <p:extLst>
      <p:ext uri="{BB962C8B-B14F-4D97-AF65-F5344CB8AC3E}">
        <p14:creationId xmlns:p14="http://schemas.microsoft.com/office/powerpoint/2010/main" val="3499539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1A5E5-A85A-C886-B320-C369CC4D96C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What is special about nano?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AC55147-ED95-90E4-8324-58068006FA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900" dirty="0"/>
              <a:t>really really tiny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7219D84-F165-0FFF-55F0-C0BA8EC29F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3ECADCA-0911-E1B5-935D-1E4B67684EC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75508" y="1093553"/>
            <a:ext cx="11164408" cy="3354903"/>
          </a:xfrm>
        </p:spPr>
        <p:txBody>
          <a:bodyPr/>
          <a:lstStyle/>
          <a:p>
            <a:r>
              <a:rPr lang="en-US" dirty="0"/>
              <a:t>Nano generally means working at size scales of 1-100 nanometers</a:t>
            </a:r>
          </a:p>
          <a:p>
            <a:pPr lvl="1"/>
            <a:r>
              <a:rPr lang="en-US" dirty="0"/>
              <a:t>This is 1/1,000,000,000 (1 billionth) of a meter</a:t>
            </a:r>
          </a:p>
          <a:p>
            <a:pPr lvl="1"/>
            <a:endParaRPr lang="en-US" dirty="0"/>
          </a:p>
          <a:p>
            <a:r>
              <a:rPr lang="en-US" dirty="0"/>
              <a:t>At this scale, materials behave differently</a:t>
            </a:r>
          </a:p>
          <a:p>
            <a:pPr lvl="1"/>
            <a:r>
              <a:rPr lang="en-US" dirty="0"/>
              <a:t>2D and 1D structures (nanotubes and graphene)</a:t>
            </a:r>
          </a:p>
          <a:p>
            <a:pPr lvl="1"/>
            <a:r>
              <a:rPr lang="en-US" dirty="0"/>
              <a:t>Huge surface area to volume ratios</a:t>
            </a:r>
          </a:p>
          <a:p>
            <a:pPr lvl="1"/>
            <a:r>
              <a:rPr lang="en-US" dirty="0"/>
              <a:t>Bulk properties and inherent properties merge</a:t>
            </a:r>
          </a:p>
          <a:p>
            <a:pPr lvl="1"/>
            <a:endParaRPr lang="en-US" dirty="0"/>
          </a:p>
          <a:p>
            <a:r>
              <a:rPr lang="en-US" dirty="0"/>
              <a:t>More direct manipulation of matter</a:t>
            </a:r>
          </a:p>
          <a:p>
            <a:pPr lvl="1"/>
            <a:r>
              <a:rPr lang="en-US" dirty="0"/>
              <a:t>Structure – atomic level control</a:t>
            </a:r>
          </a:p>
          <a:p>
            <a:pPr lvl="1"/>
            <a:r>
              <a:rPr lang="en-US" dirty="0"/>
              <a:t>Function – faster, higher selectivity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2" name="Picture 2" descr="nanoscale">
            <a:extLst>
              <a:ext uri="{FF2B5EF4-FFF2-40B4-BE49-F238E27FC236}">
                <a16:creationId xmlns:a16="http://schemas.microsoft.com/office/drawing/2014/main" id="{788D497C-5E8A-86D6-01FE-30C261736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8094" y="1614598"/>
            <a:ext cx="4578845" cy="362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5C42F0-4D84-0BAE-F2A8-B27870AEDDA8}"/>
              </a:ext>
            </a:extLst>
          </p:cNvPr>
          <p:cNvSpPr txBox="1"/>
          <p:nvPr/>
        </p:nvSpPr>
        <p:spPr>
          <a:xfrm>
            <a:off x="8793126" y="5390707"/>
            <a:ext cx="33988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chembam.com</a:t>
            </a:r>
            <a:r>
              <a:rPr lang="en-US" sz="1000" dirty="0"/>
              <a:t>/definitions/nanotechnology/</a:t>
            </a:r>
          </a:p>
        </p:txBody>
      </p:sp>
    </p:spTree>
    <p:extLst>
      <p:ext uri="{BB962C8B-B14F-4D97-AF65-F5344CB8AC3E}">
        <p14:creationId xmlns:p14="http://schemas.microsoft.com/office/powerpoint/2010/main" val="3162393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329D94-51B4-55AF-AB43-BF0EDF53FAF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Flexible organic </a:t>
            </a:r>
            <a:r>
              <a:rPr lang="en-US" dirty="0" err="1"/>
              <a:t>thermoelectrics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D6F7D-22A1-3FC1-EA01-83F332BC38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Generating electricity directly from heat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06CE77-57E0-B145-B747-F898BD8995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THERMOELECTRIC</a:t>
            </a:r>
          </a:p>
        </p:txBody>
      </p:sp>
      <p:pic>
        <p:nvPicPr>
          <p:cNvPr id="5" name="Graphic 1">
            <a:extLst>
              <a:ext uri="{FF2B5EF4-FFF2-40B4-BE49-F238E27FC236}">
                <a16:creationId xmlns:a16="http://schemas.microsoft.com/office/drawing/2014/main" id="{E59C5E2A-FECB-6B4D-06DF-C5FD04E370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11" t="1058" r="3880" b="55761"/>
          <a:stretch/>
        </p:blipFill>
        <p:spPr>
          <a:xfrm>
            <a:off x="6595641" y="855808"/>
            <a:ext cx="5567567" cy="287638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95A7AB7-898F-DC7B-257A-D20E66757C66}"/>
              </a:ext>
            </a:extLst>
          </p:cNvPr>
          <p:cNvSpPr txBox="1">
            <a:spLocks/>
          </p:cNvSpPr>
          <p:nvPr/>
        </p:nvSpPr>
        <p:spPr>
          <a:xfrm>
            <a:off x="414169" y="1234308"/>
            <a:ext cx="6045797" cy="4351338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Thermoeletrics</a:t>
            </a:r>
            <a:r>
              <a:rPr lang="en-US" sz="2000" dirty="0"/>
              <a:t> can convert heat directly to electricity with no moving parts</a:t>
            </a:r>
          </a:p>
          <a:p>
            <a:r>
              <a:rPr lang="en-US" sz="2000" dirty="0" err="1"/>
              <a:t>Thermoelectrics</a:t>
            </a:r>
            <a:r>
              <a:rPr lang="en-US" sz="2000" dirty="0"/>
              <a:t> are useful in providing remote power, recovering waste heat (e.g., from a coal-fired power plant), powering wearable electronics, etc.</a:t>
            </a:r>
          </a:p>
        </p:txBody>
      </p:sp>
      <p:pic>
        <p:nvPicPr>
          <p:cNvPr id="7" name="Picture 6" descr="Image result for thermoelectric module">
            <a:extLst>
              <a:ext uri="{FF2B5EF4-FFF2-40B4-BE49-F238E27FC236}">
                <a16:creationId xmlns:a16="http://schemas.microsoft.com/office/drawing/2014/main" id="{81E52E1E-F7F5-9513-2801-B086EB4B7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51" y="3392063"/>
            <a:ext cx="3295223" cy="170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D2626A-780A-1AD9-2913-CCCAC6F99A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1028" y="3134060"/>
            <a:ext cx="2043004" cy="23759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1BDD82-08E7-524D-EA43-2C16FAC25CA7}"/>
              </a:ext>
            </a:extLst>
          </p:cNvPr>
          <p:cNvSpPr txBox="1"/>
          <p:nvPr/>
        </p:nvSpPr>
        <p:spPr>
          <a:xfrm>
            <a:off x="3650428" y="6027432"/>
            <a:ext cx="318418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222222"/>
                </a:solidFill>
                <a:effectLst/>
              </a:rPr>
              <a:t>Sun, T., Zhou, B., Zheng, Q. </a:t>
            </a:r>
            <a:r>
              <a:rPr lang="en-US" sz="800" b="0" i="1" dirty="0">
                <a:solidFill>
                  <a:srgbClr val="222222"/>
                </a:solidFill>
                <a:effectLst/>
              </a:rPr>
              <a:t>et al.</a:t>
            </a:r>
            <a:r>
              <a:rPr lang="en-US" sz="800" b="0" i="0" dirty="0">
                <a:solidFill>
                  <a:srgbClr val="222222"/>
                </a:solidFill>
                <a:effectLst/>
              </a:rPr>
              <a:t> </a:t>
            </a:r>
            <a:r>
              <a:rPr lang="en-US" sz="800" b="0" i="1" dirty="0">
                <a:solidFill>
                  <a:srgbClr val="222222"/>
                </a:solidFill>
                <a:effectLst/>
              </a:rPr>
              <a:t>Nat Commun</a:t>
            </a:r>
            <a:r>
              <a:rPr lang="en-US" sz="800" b="0" i="0" dirty="0">
                <a:solidFill>
                  <a:srgbClr val="222222"/>
                </a:solidFill>
                <a:effectLst/>
              </a:rPr>
              <a:t> </a:t>
            </a:r>
            <a:r>
              <a:rPr lang="en-US" sz="800" b="1" i="0" dirty="0">
                <a:solidFill>
                  <a:srgbClr val="222222"/>
                </a:solidFill>
                <a:effectLst/>
              </a:rPr>
              <a:t>11</a:t>
            </a:r>
            <a:r>
              <a:rPr lang="en-US" sz="800" b="0" i="0" dirty="0">
                <a:solidFill>
                  <a:srgbClr val="222222"/>
                </a:solidFill>
                <a:effectLst/>
              </a:rPr>
              <a:t>, 572 (2020)</a:t>
            </a:r>
            <a:endParaRPr lang="en-US" sz="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ACCBAB-F429-0114-4FB8-9F89F75BCDBC}"/>
              </a:ext>
            </a:extLst>
          </p:cNvPr>
          <p:cNvSpPr txBox="1"/>
          <p:nvPr/>
        </p:nvSpPr>
        <p:spPr>
          <a:xfrm>
            <a:off x="1380865" y="2921531"/>
            <a:ext cx="1107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Inorganic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8D49C7-F7EE-FE34-5114-0DE983EFA1E0}"/>
              </a:ext>
            </a:extLst>
          </p:cNvPr>
          <p:cNvSpPr txBox="1"/>
          <p:nvPr/>
        </p:nvSpPr>
        <p:spPr>
          <a:xfrm>
            <a:off x="371439" y="4830385"/>
            <a:ext cx="1983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Expensive</a:t>
            </a:r>
          </a:p>
          <a:p>
            <a:r>
              <a:rPr lang="en-US" dirty="0"/>
              <a:t>Mechanically rigid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811A0B-A408-30DD-0505-F3D45CAFD2EB}"/>
              </a:ext>
            </a:extLst>
          </p:cNvPr>
          <p:cNvSpPr txBox="1"/>
          <p:nvPr/>
        </p:nvSpPr>
        <p:spPr>
          <a:xfrm>
            <a:off x="4361116" y="2732387"/>
            <a:ext cx="962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Organic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B37005-5A4F-1DDB-D64E-CE28BFA5AC40}"/>
              </a:ext>
            </a:extLst>
          </p:cNvPr>
          <p:cNvSpPr txBox="1"/>
          <p:nvPr/>
        </p:nvSpPr>
        <p:spPr>
          <a:xfrm>
            <a:off x="3650428" y="5506497"/>
            <a:ext cx="2270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Inexpensive</a:t>
            </a:r>
          </a:p>
          <a:p>
            <a:r>
              <a:rPr lang="en-US" dirty="0"/>
              <a:t>Mechanically flexible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E9B59E-8A84-794E-0DE1-2244254016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3784" y="3831391"/>
            <a:ext cx="4786905" cy="34764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A2652C5-86E2-0C95-329B-E31D53880884}"/>
              </a:ext>
            </a:extLst>
          </p:cNvPr>
          <p:cNvSpPr txBox="1"/>
          <p:nvPr/>
        </p:nvSpPr>
        <p:spPr>
          <a:xfrm>
            <a:off x="9024602" y="4272653"/>
            <a:ext cx="3135581" cy="646331"/>
          </a:xfrm>
          <a:prstGeom prst="rect">
            <a:avLst/>
          </a:prstGeom>
          <a:solidFill>
            <a:srgbClr val="33BEAD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Power factor  ~3 times higher with </a:t>
            </a:r>
            <a:r>
              <a:rPr lang="en-US" dirty="0" err="1">
                <a:solidFill>
                  <a:schemeClr val="bg1"/>
                </a:solidFill>
              </a:rPr>
              <a:t>BArF</a:t>
            </a:r>
            <a:r>
              <a:rPr lang="en-US" baseline="30000" dirty="0">
                <a:solidFill>
                  <a:schemeClr val="bg1"/>
                </a:solidFill>
              </a:rPr>
              <a:t>- </a:t>
            </a:r>
            <a:r>
              <a:rPr lang="en-US" dirty="0">
                <a:solidFill>
                  <a:schemeClr val="bg1"/>
                </a:solidFill>
              </a:rPr>
              <a:t>as counterion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4B5D14-A0EA-D692-D9E7-9F999946C41B}"/>
              </a:ext>
            </a:extLst>
          </p:cNvPr>
          <p:cNvSpPr txBox="1"/>
          <p:nvPr/>
        </p:nvSpPr>
        <p:spPr>
          <a:xfrm>
            <a:off x="8773861" y="5960194"/>
            <a:ext cx="18185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ea typeface="Times New Roman" panose="02020603050405020304" pitchFamily="18" charset="0"/>
              </a:rPr>
              <a:t>Baustert, K. N….Risko, C.; Graham, K. R</a:t>
            </a:r>
            <a:r>
              <a:rPr lang="en-US" sz="1200" dirty="0">
                <a:ea typeface="Times New Roman" panose="02020603050405020304" pitchFamily="18" charset="0"/>
              </a:rPr>
              <a:t>.</a:t>
            </a:r>
            <a:r>
              <a:rPr lang="en-US" sz="1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200" i="1" dirty="0">
                <a:effectLst/>
                <a:ea typeface="Times New Roman" panose="02020603050405020304" pitchFamily="18" charset="0"/>
              </a:rPr>
              <a:t>Adv. Mater. </a:t>
            </a:r>
            <a:r>
              <a:rPr lang="en-US" sz="1200" b="1" dirty="0">
                <a:effectLst/>
                <a:ea typeface="Times New Roman" panose="02020603050405020304" pitchFamily="18" charset="0"/>
              </a:rPr>
              <a:t>2024</a:t>
            </a:r>
            <a:r>
              <a:rPr lang="en-US" sz="12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1200" i="1" dirty="0">
                <a:effectLst/>
                <a:ea typeface="Times New Roman" panose="02020603050405020304" pitchFamily="18" charset="0"/>
              </a:rPr>
              <a:t>36</a:t>
            </a:r>
            <a:r>
              <a:rPr lang="en-US" sz="1200" dirty="0">
                <a:effectLst/>
                <a:ea typeface="Times New Roman" panose="02020603050405020304" pitchFamily="18" charset="0"/>
              </a:rPr>
              <a:t> (29), 2313863</a:t>
            </a:r>
            <a:endParaRPr lang="en-US" sz="1200" dirty="0"/>
          </a:p>
        </p:txBody>
      </p:sp>
      <p:pic>
        <p:nvPicPr>
          <p:cNvPr id="17" name="Picture 2" descr="Image result for national science foundation">
            <a:extLst>
              <a:ext uri="{FF2B5EF4-FFF2-40B4-BE49-F238E27FC236}">
                <a16:creationId xmlns:a16="http://schemas.microsoft.com/office/drawing/2014/main" id="{DE1B3AE3-4256-1411-0895-6C2C9832C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2725" y="5934186"/>
            <a:ext cx="878515" cy="88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750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D7BC20-C03A-1943-342F-D9E432F4DBE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Fusion Energy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ABE04-022D-E227-7C58-78ABCCA70F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New materials to withstand plasma energy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A4964A-485A-1692-5085-6A98A08DF4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NUCLEAR</a:t>
            </a:r>
          </a:p>
        </p:txBody>
      </p:sp>
      <p:pic>
        <p:nvPicPr>
          <p:cNvPr id="5" name="Picture 2" descr="A close-up of a microscope&#10;&#10;AI-generated content may be incorrect.">
            <a:extLst>
              <a:ext uri="{FF2B5EF4-FFF2-40B4-BE49-F238E27FC236}">
                <a16:creationId xmlns:a16="http://schemas.microsoft.com/office/drawing/2014/main" id="{30E2A2CD-BEB8-BCCF-9FE3-9E76C24BAC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9626" y="1764870"/>
            <a:ext cx="4813300" cy="198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DCE416-1583-1E09-2D2A-FE9C7CEDD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26" y="3887512"/>
            <a:ext cx="4813300" cy="23306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3A1B25-2874-B16C-5B4C-D774F34C6DD5}"/>
              </a:ext>
            </a:extLst>
          </p:cNvPr>
          <p:cNvSpPr txBox="1"/>
          <p:nvPr/>
        </p:nvSpPr>
        <p:spPr>
          <a:xfrm>
            <a:off x="389626" y="1423969"/>
            <a:ext cx="4813300" cy="369332"/>
          </a:xfrm>
          <a:prstGeom prst="rect">
            <a:avLst/>
          </a:prstGeom>
          <a:solidFill>
            <a:srgbClr val="33BEA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Nanoporous Tungsten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DC5285-CE64-B257-2FE8-00FDCFFC0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1544" y="2411054"/>
            <a:ext cx="6191702" cy="32987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C4BC7E-1149-47DB-0DE4-9F888B1A6EB7}"/>
              </a:ext>
            </a:extLst>
          </p:cNvPr>
          <p:cNvSpPr txBox="1"/>
          <p:nvPr/>
        </p:nvSpPr>
        <p:spPr>
          <a:xfrm>
            <a:off x="6901046" y="5837549"/>
            <a:ext cx="3992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effectLst/>
                <a:latin typeface="+mj-lt"/>
                <a:ea typeface="Times New Roman" panose="02020603050405020304" pitchFamily="18" charset="0"/>
              </a:rPr>
              <a:t>Cizek, J., </a:t>
            </a:r>
            <a:r>
              <a:rPr lang="en-US" sz="900" dirty="0" err="1">
                <a:effectLst/>
                <a:latin typeface="+mj-lt"/>
                <a:ea typeface="Times New Roman" panose="02020603050405020304" pitchFamily="18" charset="0"/>
              </a:rPr>
              <a:t>Vilemova</a:t>
            </a:r>
            <a:r>
              <a:rPr lang="en-US" sz="900" dirty="0">
                <a:effectLst/>
                <a:latin typeface="+mj-lt"/>
                <a:ea typeface="Times New Roman" panose="02020603050405020304" pitchFamily="18" charset="0"/>
              </a:rPr>
              <a:t>, M., Lukac, F., Koller, M., Kondas, J. and Singh, R., </a:t>
            </a:r>
            <a:r>
              <a:rPr lang="en-US" sz="900" i="1" dirty="0">
                <a:effectLst/>
                <a:latin typeface="+mj-lt"/>
                <a:ea typeface="Times New Roman" panose="02020603050405020304" pitchFamily="18" charset="0"/>
              </a:rPr>
              <a:t>Cold Sprayed Tungsten Armor for Tokamak First Wall</a:t>
            </a:r>
            <a:r>
              <a:rPr lang="en-US" sz="900" dirty="0">
                <a:effectLst/>
                <a:latin typeface="+mj-lt"/>
                <a:ea typeface="Times New Roman" panose="02020603050405020304" pitchFamily="18" charset="0"/>
              </a:rPr>
              <a:t>, Coatings </a:t>
            </a:r>
            <a:r>
              <a:rPr lang="en-US" sz="900" b="1" dirty="0">
                <a:effectLst/>
                <a:latin typeface="+mj-lt"/>
                <a:ea typeface="Times New Roman" panose="02020603050405020304" pitchFamily="18" charset="0"/>
              </a:rPr>
              <a:t>9</a:t>
            </a:r>
            <a:r>
              <a:rPr lang="en-US" sz="900" dirty="0">
                <a:effectLst/>
                <a:latin typeface="+mj-lt"/>
                <a:ea typeface="Times New Roman" panose="02020603050405020304" pitchFamily="18" charset="0"/>
              </a:rPr>
              <a:t> (2019)</a:t>
            </a:r>
            <a:r>
              <a:rPr lang="en-US" sz="900" dirty="0">
                <a:effectLst/>
                <a:latin typeface="+mj-lt"/>
              </a:rPr>
              <a:t> </a:t>
            </a:r>
            <a:endParaRPr lang="en-US" sz="9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2B73C6-8CE7-AC3C-9077-EEE5C8D8713D}"/>
              </a:ext>
            </a:extLst>
          </p:cNvPr>
          <p:cNvSpPr txBox="1"/>
          <p:nvPr/>
        </p:nvSpPr>
        <p:spPr>
          <a:xfrm>
            <a:off x="6324600" y="1700850"/>
            <a:ext cx="534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Nanoporous metal thin-film filled with ceramic or nano-crystalline diamond</a:t>
            </a:r>
          </a:p>
        </p:txBody>
      </p:sp>
    </p:spTree>
    <p:extLst>
      <p:ext uri="{BB962C8B-B14F-4D97-AF65-F5344CB8AC3E}">
        <p14:creationId xmlns:p14="http://schemas.microsoft.com/office/powerpoint/2010/main" val="873891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D245D9-703C-772C-90A1-112FEE51A2D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Other energy applications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7A1AF-98BC-BB2B-8990-87E179847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This could be a 30 </a:t>
            </a:r>
            <a:r>
              <a:rPr lang="en-US" dirty="0" err="1"/>
              <a:t>hr</a:t>
            </a:r>
            <a:r>
              <a:rPr lang="en-US" dirty="0"/>
              <a:t> lecture course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5D77E8-DF35-90D0-7502-06950ABF61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EVERYTHING ELSE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E995F1-489B-C044-0ED7-F839AF6644BD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Nano-fluids for cooling</a:t>
            </a:r>
          </a:p>
          <a:p>
            <a:r>
              <a:rPr lang="en-US" dirty="0"/>
              <a:t>Enhanced drilling muds</a:t>
            </a:r>
          </a:p>
          <a:p>
            <a:r>
              <a:rPr lang="en-US" dirty="0"/>
              <a:t>Joule heating materials for turbine blades</a:t>
            </a:r>
          </a:p>
          <a:p>
            <a:r>
              <a:rPr lang="en-US" dirty="0"/>
              <a:t>Dry lubricants for friction reduction (works in Space)</a:t>
            </a:r>
          </a:p>
          <a:p>
            <a:r>
              <a:rPr lang="en-US" dirty="0"/>
              <a:t>Electrostatic additives for low energy paint curing</a:t>
            </a:r>
          </a:p>
          <a:p>
            <a:r>
              <a:rPr lang="en-US" dirty="0"/>
              <a:t>Electromagnetic shielding </a:t>
            </a:r>
          </a:p>
          <a:p>
            <a:r>
              <a:rPr lang="en-US" dirty="0"/>
              <a:t>Thermal transport composites</a:t>
            </a:r>
          </a:p>
          <a:p>
            <a:pPr lvl="1"/>
            <a:r>
              <a:rPr lang="en-US" dirty="0"/>
              <a:t>Carbon nanotubes with carbon fibers</a:t>
            </a:r>
          </a:p>
          <a:p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3A5A787D-9C49-3679-7ECB-8D518A532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8449" y="1165253"/>
            <a:ext cx="3015948" cy="2263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A0A37921-4EDA-7B1C-3599-2F6508D8E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448" y="3713162"/>
            <a:ext cx="3015947" cy="226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B5E49503-3CE7-7927-239B-42FE8C2B988C}"/>
              </a:ext>
            </a:extLst>
          </p:cNvPr>
          <p:cNvSpPr/>
          <p:nvPr/>
        </p:nvSpPr>
        <p:spPr>
          <a:xfrm>
            <a:off x="6261100" y="4844840"/>
            <a:ext cx="2400300" cy="419100"/>
          </a:xfrm>
          <a:prstGeom prst="rightArrow">
            <a:avLst/>
          </a:prstGeom>
          <a:solidFill>
            <a:srgbClr val="0033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78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Quantum computing for grid optimization and security"/>
          <p:cNvSpPr txBox="1"/>
          <p:nvPr/>
        </p:nvSpPr>
        <p:spPr>
          <a:xfrm>
            <a:off x="40129" y="268431"/>
            <a:ext cx="12201931" cy="56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3200" b="1" dirty="0">
                <a:solidFill>
                  <a:srgbClr val="0033A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Quantum computing for grid optimization and security</a:t>
            </a:r>
          </a:p>
        </p:txBody>
      </p:sp>
      <p:pic>
        <p:nvPicPr>
          <p:cNvPr id="20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846" y="1993183"/>
            <a:ext cx="802109" cy="867856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NGs exchange energy to form two coupled lower-energy molecules"/>
          <p:cNvSpPr txBox="1"/>
          <p:nvPr/>
        </p:nvSpPr>
        <p:spPr>
          <a:xfrm>
            <a:off x="1308571" y="3027755"/>
            <a:ext cx="1207940" cy="1046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800"/>
            </a:lvl1pPr>
          </a:lstStyle>
          <a:p>
            <a:r>
              <a:rPr sz="1266" dirty="0"/>
              <a:t>NGs exchange energy to form two coupled lower-energy molecules</a:t>
            </a:r>
          </a:p>
        </p:txBody>
      </p:sp>
      <p:sp>
        <p:nvSpPr>
          <p:cNvPr id="208" name="• The qubit is the fundamental computer ‘bit’ of quantum computing…"/>
          <p:cNvSpPr txBox="1"/>
          <p:nvPr/>
        </p:nvSpPr>
        <p:spPr>
          <a:xfrm>
            <a:off x="1181077" y="1081126"/>
            <a:ext cx="8833974" cy="851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2400"/>
            </a:pPr>
            <a:r>
              <a:rPr sz="1687" dirty="0"/>
              <a:t>The qubit is the fundamental computer ‘bit’ of quantum computing</a:t>
            </a:r>
            <a:r>
              <a:rPr lang="en-US" sz="1687" dirty="0"/>
              <a:t>,</a:t>
            </a:r>
            <a:r>
              <a:rPr sz="1687" dirty="0"/>
              <a:t> requires “entangled” molecules, which can usually only happen at ultra-low (-452 °F) temperatures - </a:t>
            </a:r>
            <a:r>
              <a:rPr lang="en-US" sz="1687" dirty="0"/>
              <a:t>this</a:t>
            </a:r>
            <a:r>
              <a:rPr sz="1687" dirty="0"/>
              <a:t> is why quantum computing is expensive and consumes enormous amounts of energy</a:t>
            </a:r>
          </a:p>
        </p:txBody>
      </p:sp>
      <p:sp>
        <p:nvSpPr>
          <p:cNvPr id="209" name="Our nanographenes for energy harvesting pass through a quantum entangled state as part of the process - at room temperature!…"/>
          <p:cNvSpPr txBox="1"/>
          <p:nvPr/>
        </p:nvSpPr>
        <p:spPr>
          <a:xfrm>
            <a:off x="2598814" y="1947533"/>
            <a:ext cx="7458907" cy="1197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2400"/>
            </a:pPr>
            <a:r>
              <a:rPr sz="1687" dirty="0"/>
              <a:t>Our </a:t>
            </a:r>
            <a:r>
              <a:rPr sz="1687" dirty="0" err="1"/>
              <a:t>nanographenes</a:t>
            </a:r>
            <a:r>
              <a:rPr sz="1687" dirty="0"/>
              <a:t> for energy harvesting pass through a quantum entangled state as part of the process - at room temperature! </a:t>
            </a:r>
          </a:p>
          <a:p>
            <a:pPr>
              <a:defRPr sz="800"/>
            </a:pPr>
            <a:endParaRPr sz="562" dirty="0"/>
          </a:p>
          <a:p>
            <a:pPr>
              <a:defRPr sz="2400"/>
            </a:pPr>
            <a:r>
              <a:rPr sz="1687" dirty="0"/>
              <a:t>To use these NGs for quantum computing, we </a:t>
            </a:r>
            <a:r>
              <a:rPr lang="en-US" sz="1687" dirty="0"/>
              <a:t>must</a:t>
            </a:r>
            <a:r>
              <a:rPr sz="1687" dirty="0"/>
              <a:t> design materials that remain in this state for a longer time</a:t>
            </a:r>
          </a:p>
        </p:txBody>
      </p:sp>
      <p:pic>
        <p:nvPicPr>
          <p:cNvPr id="21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990" y="6297268"/>
            <a:ext cx="1657567" cy="482129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Dr. Justin Johnson"/>
          <p:cNvSpPr txBox="1"/>
          <p:nvPr/>
        </p:nvSpPr>
        <p:spPr>
          <a:xfrm>
            <a:off x="6076502" y="6400469"/>
            <a:ext cx="1733488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sz="1687" dirty="0"/>
              <a:t>Dr. Justin Johnson</a:t>
            </a:r>
          </a:p>
        </p:txBody>
      </p:sp>
      <p:sp>
        <p:nvSpPr>
          <p:cNvPr id="212" name="First observation of a quantum coupled nanographene crystal"/>
          <p:cNvSpPr txBox="1"/>
          <p:nvPr/>
        </p:nvSpPr>
        <p:spPr>
          <a:xfrm>
            <a:off x="1220166" y="5641708"/>
            <a:ext cx="1657567" cy="636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7672" tIns="37672" rIns="37672" bIns="37672" anchor="ctr"/>
          <a:lstStyle>
            <a:lvl1pPr defTabSz="457200">
              <a:spcBef>
                <a:spcPts val="0"/>
              </a:spcBef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125"/>
              <a:t>First observation of a quantum coupled nanographene crystal</a:t>
            </a:r>
          </a:p>
        </p:txBody>
      </p:sp>
      <p:pic>
        <p:nvPicPr>
          <p:cNvPr id="21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998" y="4170261"/>
            <a:ext cx="1378316" cy="1492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age" descr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83203" y="3142758"/>
            <a:ext cx="2336425" cy="3330141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different coupled states for quantum computing"/>
          <p:cNvSpPr txBox="1"/>
          <p:nvPr/>
        </p:nvSpPr>
        <p:spPr>
          <a:xfrm>
            <a:off x="2580966" y="6510084"/>
            <a:ext cx="3080273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defTabSz="457200">
              <a:spcBef>
                <a:spcPts val="0"/>
              </a:spcBef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125"/>
              <a:t>different coupled states for quantum computing</a:t>
            </a:r>
          </a:p>
        </p:txBody>
      </p:sp>
      <p:sp>
        <p:nvSpPr>
          <p:cNvPr id="216" name="• The qubit is initiated with light, and programmed with microwave energy…"/>
          <p:cNvSpPr txBox="1"/>
          <p:nvPr/>
        </p:nvSpPr>
        <p:spPr>
          <a:xfrm>
            <a:off x="5167251" y="3366020"/>
            <a:ext cx="4903902" cy="2668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2000"/>
            </a:pPr>
            <a:r>
              <a:rPr sz="1406"/>
              <a:t>• The qubit is initiated with light, and programmed with microwave energy</a:t>
            </a:r>
          </a:p>
          <a:p>
            <a:pPr>
              <a:defRPr sz="2000"/>
            </a:pPr>
            <a:endParaRPr sz="1406"/>
          </a:p>
          <a:p>
            <a:pPr>
              <a:defRPr sz="2000"/>
            </a:pPr>
            <a:r>
              <a:rPr sz="1406"/>
              <a:t>• When the quantum calculation is finished, the crystal emits light - the energy of the light shows the result</a:t>
            </a:r>
          </a:p>
          <a:p>
            <a:pPr>
              <a:defRPr sz="2000"/>
            </a:pPr>
            <a:endParaRPr sz="1406"/>
          </a:p>
          <a:p>
            <a:pPr>
              <a:defRPr sz="2000"/>
            </a:pPr>
            <a:r>
              <a:rPr sz="1406"/>
              <a:t>• We have quantum coherence of 720 nanoseconds at room temperature - almost enough for 1 computation</a:t>
            </a:r>
          </a:p>
          <a:p>
            <a:pPr>
              <a:defRPr sz="2000"/>
            </a:pPr>
            <a:endParaRPr sz="1406"/>
          </a:p>
          <a:p>
            <a:pPr>
              <a:defRPr sz="2000"/>
            </a:pPr>
            <a:r>
              <a:rPr sz="1406"/>
              <a:t>• DOE project goal is to achieve room temperature coherence up to 1.5 microseconds - enough for multiple quantum computations</a:t>
            </a:r>
          </a:p>
        </p:txBody>
      </p:sp>
      <p:sp>
        <p:nvSpPr>
          <p:cNvPr id="217" name="The ability to solve complex problems very rapidly are key to energy use forecasting and scaling"/>
          <p:cNvSpPr txBox="1"/>
          <p:nvPr/>
        </p:nvSpPr>
        <p:spPr>
          <a:xfrm>
            <a:off x="142985" y="747325"/>
            <a:ext cx="8495788" cy="310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spcBef>
                <a:spcPts val="0"/>
              </a:spcBef>
              <a:defRPr sz="2200"/>
            </a:lvl1pPr>
          </a:lstStyle>
          <a:p>
            <a:r>
              <a:rPr sz="1547" dirty="0">
                <a:solidFill>
                  <a:srgbClr val="33BEAD"/>
                </a:solidFill>
              </a:rPr>
              <a:t>The ability to solve complex problems very rapidly are</a:t>
            </a:r>
            <a:r>
              <a:rPr lang="en-US" sz="1547" dirty="0">
                <a:solidFill>
                  <a:srgbClr val="33BEAD"/>
                </a:solidFill>
              </a:rPr>
              <a:t> also</a:t>
            </a:r>
            <a:r>
              <a:rPr sz="1547" dirty="0">
                <a:solidFill>
                  <a:srgbClr val="33BEAD"/>
                </a:solidFill>
              </a:rPr>
              <a:t> key to energy use forecasting and scaling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44E058-336D-C409-58F9-57F3D2622C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058" y="1690454"/>
            <a:ext cx="10623884" cy="634948"/>
          </a:xfrm>
        </p:spPr>
        <p:txBody>
          <a:bodyPr/>
          <a:lstStyle/>
          <a:p>
            <a:r>
              <a:rPr lang="en-US" sz="4400" dirty="0"/>
              <a:t>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B0E422-FA58-D86F-B3D5-00B290B893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80034" y="3111500"/>
            <a:ext cx="7431932" cy="635000"/>
          </a:xfrm>
        </p:spPr>
        <p:txBody>
          <a:bodyPr/>
          <a:lstStyle/>
          <a:p>
            <a:pPr algn="ctr"/>
            <a:r>
              <a:rPr lang="en-US" dirty="0"/>
              <a:t>Rodney Andrews</a:t>
            </a:r>
          </a:p>
          <a:p>
            <a:pPr algn="ctr"/>
            <a:r>
              <a:rPr lang="en-US" dirty="0" err="1"/>
              <a:t>rodney.andrews@uky.edu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4972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9494EC-A6DD-044E-06E6-6F6765134E85}"/>
              </a:ext>
            </a:extLst>
          </p:cNvPr>
          <p:cNvSpPr txBox="1"/>
          <p:nvPr/>
        </p:nvSpPr>
        <p:spPr>
          <a:xfrm>
            <a:off x="5566868" y="6165662"/>
            <a:ext cx="1723868" cy="383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TO SCALE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207B2B-A6B1-C7F9-D4D8-84EA2FF76E79}"/>
              </a:ext>
            </a:extLst>
          </p:cNvPr>
          <p:cNvGrpSpPr/>
          <p:nvPr/>
        </p:nvGrpSpPr>
        <p:grpSpPr>
          <a:xfrm>
            <a:off x="0" y="1069586"/>
            <a:ext cx="11625404" cy="5032166"/>
            <a:chOff x="0" y="892695"/>
            <a:chExt cx="11625404" cy="5032166"/>
          </a:xfrm>
        </p:grpSpPr>
        <p:pic>
          <p:nvPicPr>
            <p:cNvPr id="2" name="Picture 8" descr="Emoji">
              <a:extLst>
                <a:ext uri="{FF2B5EF4-FFF2-40B4-BE49-F238E27FC236}">
                  <a16:creationId xmlns:a16="http://schemas.microsoft.com/office/drawing/2014/main" id="{69126B24-600E-F015-37BA-77D4EF511F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4362" y="2062707"/>
              <a:ext cx="2663462" cy="2663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37,000+ Planet Earth On White Stock Photos, Pictures &amp; Royalty-Free Images  - iStock">
              <a:extLst>
                <a:ext uri="{FF2B5EF4-FFF2-40B4-BE49-F238E27FC236}">
                  <a16:creationId xmlns:a16="http://schemas.microsoft.com/office/drawing/2014/main" id="{71578810-ECC7-1213-CBF6-E24B35990C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2695"/>
              <a:ext cx="4991725" cy="4991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0" name="Picture 8" descr="Emoji">
              <a:extLst>
                <a:ext uri="{FF2B5EF4-FFF2-40B4-BE49-F238E27FC236}">
                  <a16:creationId xmlns:a16="http://schemas.microsoft.com/office/drawing/2014/main" id="{02E69D98-FB9C-4FC5-CE69-4AC05EA00D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14312" y="2673453"/>
              <a:ext cx="1511092" cy="1511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DD2D0D1-0C31-451C-51A0-57875C9F3627}"/>
                </a:ext>
              </a:extLst>
            </p:cNvPr>
            <p:cNvCxnSpPr>
              <a:cxnSpLocks/>
              <a:stCxn id="8196" idx="0"/>
              <a:endCxn id="8200" idx="0"/>
            </p:cNvCxnSpPr>
            <p:nvPr/>
          </p:nvCxnSpPr>
          <p:spPr>
            <a:xfrm>
              <a:off x="2495863" y="892695"/>
              <a:ext cx="8373995" cy="1780758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EA1796F-613F-8A2E-35BB-C0A2BE7952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3298" y="4103661"/>
              <a:ext cx="8276560" cy="1821200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A425050-0E08-0019-2F29-C1DC57E926EB}"/>
                </a:ext>
              </a:extLst>
            </p:cNvPr>
            <p:cNvSpPr txBox="1"/>
            <p:nvPr/>
          </p:nvSpPr>
          <p:spPr>
            <a:xfrm>
              <a:off x="4597874" y="2967334"/>
              <a:ext cx="2113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</a:t>
              </a:r>
              <a:br>
                <a:rPr lang="en-US" dirty="0"/>
              </a:br>
              <a:br>
                <a:rPr lang="en-US" dirty="0"/>
              </a:br>
              <a:r>
                <a:rPr lang="en-US" dirty="0"/>
                <a:t>7,000,000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5A4090-DB20-457F-52C8-49D04E7AF749}"/>
                </a:ext>
              </a:extLst>
            </p:cNvPr>
            <p:cNvSpPr txBox="1"/>
            <p:nvPr/>
          </p:nvSpPr>
          <p:spPr>
            <a:xfrm>
              <a:off x="8000699" y="2939530"/>
              <a:ext cx="2113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</a:t>
              </a:r>
              <a:br>
                <a:rPr lang="en-US" dirty="0"/>
              </a:br>
              <a:br>
                <a:rPr lang="en-US" dirty="0"/>
              </a:br>
              <a:r>
                <a:rPr lang="en-US" dirty="0"/>
                <a:t>18,000,000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A00A3C3-B6C0-ECCC-4305-75CDCDAAC00C}"/>
                </a:ext>
              </a:extLst>
            </p:cNvPr>
            <p:cNvCxnSpPr/>
            <p:nvPr/>
          </p:nvCxnSpPr>
          <p:spPr>
            <a:xfrm>
              <a:off x="4929786" y="3443990"/>
              <a:ext cx="149901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3AD3E1-0745-BBDA-D435-F027D573B026}"/>
                </a:ext>
              </a:extLst>
            </p:cNvPr>
            <p:cNvCxnSpPr/>
            <p:nvPr/>
          </p:nvCxnSpPr>
          <p:spPr>
            <a:xfrm>
              <a:off x="8307997" y="3443990"/>
              <a:ext cx="149901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0D9458A-A33F-AEE4-9C0A-C0B8552DB1C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How small is small?</a:t>
            </a:r>
          </a:p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4CE4C89-AF5A-72EB-CB32-C3D8C67521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2631423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34B264-FC93-4D74-133E-284FD96B2BE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Example – Carbon nanomaterials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AC9C69-7DA1-7C02-8B02-4FB76539C6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pic>
        <p:nvPicPr>
          <p:cNvPr id="17410" name="Picture 2" descr="IMAGE">
            <a:extLst>
              <a:ext uri="{FF2B5EF4-FFF2-40B4-BE49-F238E27FC236}">
                <a16:creationId xmlns:a16="http://schemas.microsoft.com/office/drawing/2014/main" id="{4E80B9C1-9BA0-1A59-9FDC-0432434FA8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8326" y="1009935"/>
            <a:ext cx="7011328" cy="498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030896-9C20-137E-5992-1D564FDB8F50}"/>
              </a:ext>
            </a:extLst>
          </p:cNvPr>
          <p:cNvSpPr txBox="1"/>
          <p:nvPr/>
        </p:nvSpPr>
        <p:spPr>
          <a:xfrm>
            <a:off x="7685682" y="6293483"/>
            <a:ext cx="2104480" cy="251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Goyal, </a:t>
            </a:r>
            <a:r>
              <a:rPr lang="en-US" sz="1000" dirty="0" err="1"/>
              <a:t>ChemistrySelect</a:t>
            </a:r>
            <a:r>
              <a:rPr lang="en-US" sz="1000" dirty="0"/>
              <a:t>, Jun 2024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C406B53-DB6C-22AF-ABEB-5AD04CF59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402" y="1478491"/>
            <a:ext cx="3614785" cy="3816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679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F8581D-3C27-F074-F7CC-E89D8FD4323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Current applications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A2EFAA-F0AB-F7EB-E31D-53A4C4D7B3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FEA9377-E9DD-E96F-4C76-96D0562E669D}"/>
              </a:ext>
            </a:extLst>
          </p:cNvPr>
          <p:cNvSpPr>
            <a:spLocks noGrp="1" noChangeArrowheads="1"/>
          </p:cNvSpPr>
          <p:nvPr>
            <p:ph sz="quarter" idx="16"/>
          </p:nvPr>
        </p:nvSpPr>
        <p:spPr bwMode="auto">
          <a:xfrm>
            <a:off x="441215" y="1300477"/>
            <a:ext cx="5401992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thropicSerif"/>
              </a:rPr>
              <a:t>Consumer Electronics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nthropicSerif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33BEAD"/>
                </a:highlight>
                <a:latin typeface="anthropicSerif"/>
              </a:rPr>
              <a:t>QLED and OLED TV screens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thropicSerif"/>
              </a:rPr>
              <a:t>(quantum dots)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thropicSerif"/>
              </a:rPr>
              <a:t>Scratch-resistant coatings on phone screens and glasses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thropicSerif"/>
              </a:rPr>
              <a:t>Improved lithium-ion batteries in phones, laptops, EVs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thropicSerif"/>
              </a:rPr>
              <a:t>Computer chips (transistors are now measured in nanometers)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thropicSerif"/>
              </a:rPr>
              <a:t>Cosmetics &amp; Sunscreen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nthropicSerif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thropicSerif"/>
              </a:rPr>
              <a:t>Sunscreens with titanium dioxide or zinc oxide nanoparticles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thropicSerif"/>
              </a:rPr>
              <a:t>Anti-aging creams with nano-encapsulated vitamins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thropicSerif"/>
              </a:rPr>
              <a:t>Makeup with nanoparticles for better coverage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thropicSerif"/>
              </a:rPr>
              <a:t>Medicine &amp; Healthcare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nthropicSerif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thropicSerif"/>
              </a:rPr>
              <a:t>Rapid COVID-19 tests (gold nanoparticles)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thropicSerif"/>
              </a:rPr>
              <a:t>Some cancer drug delivery systems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thropicSerif"/>
              </a:rPr>
              <a:t>Automotive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nthropicSerif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33BEAD"/>
                </a:highlight>
                <a:latin typeface="anthropicSerif"/>
              </a:rPr>
              <a:t>Catalytic converters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thropicSerif"/>
              </a:rPr>
              <a:t>(platinum nanoparticles - used for decades)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thropicSerif"/>
              </a:rPr>
              <a:t>Improved tire rubber with carbon black nanoparticles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1E3E63A7-43CB-BF9A-ED71-165C50B83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5684" y="3714971"/>
            <a:ext cx="5167890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Tx/>
              <a:buNone/>
            </a:pPr>
            <a:r>
              <a:rPr lang="en-US" altLang="en-US" sz="1600" b="1" dirty="0">
                <a:latin typeface="anthropicSerif"/>
              </a:rPr>
              <a:t>Construction &amp; Building</a:t>
            </a:r>
            <a:endParaRPr lang="en-US" altLang="en-US" sz="1600" dirty="0">
              <a:latin typeface="anthropicSerif"/>
            </a:endParaRPr>
          </a:p>
          <a:p>
            <a:pPr marL="0" indent="0">
              <a:lnSpc>
                <a:spcPct val="100000"/>
              </a:lnSpc>
              <a:buFontTx/>
              <a:buChar char="•"/>
            </a:pPr>
            <a:r>
              <a:rPr lang="en-US" altLang="en-US" sz="1600" dirty="0">
                <a:latin typeface="anthropicSerif"/>
              </a:rPr>
              <a:t>Stronger, lighter concrete with nano-silica</a:t>
            </a:r>
          </a:p>
          <a:p>
            <a:pPr marL="0" indent="0">
              <a:lnSpc>
                <a:spcPct val="100000"/>
              </a:lnSpc>
              <a:buFontTx/>
              <a:buChar char="•"/>
            </a:pPr>
            <a:r>
              <a:rPr lang="en-US" altLang="en-US" sz="1600" dirty="0">
                <a:solidFill>
                  <a:schemeClr val="bg1"/>
                </a:solidFill>
                <a:highlight>
                  <a:srgbClr val="33BEAD"/>
                </a:highlight>
                <a:latin typeface="anthropicSerif"/>
              </a:rPr>
              <a:t>Aerogel insulation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US" altLang="en-US" sz="1600" b="1" dirty="0">
                <a:latin typeface="anthropicSerif"/>
              </a:rPr>
              <a:t>Sports Equipment</a:t>
            </a:r>
            <a:endParaRPr lang="en-US" altLang="en-US" sz="1600" dirty="0">
              <a:latin typeface="anthropicSerif"/>
            </a:endParaRPr>
          </a:p>
          <a:p>
            <a:pPr marL="0" indent="0">
              <a:lnSpc>
                <a:spcPct val="100000"/>
              </a:lnSpc>
              <a:buFontTx/>
              <a:buChar char="•"/>
            </a:pPr>
            <a:r>
              <a:rPr lang="en-US" altLang="en-US" sz="1600" dirty="0">
                <a:latin typeface="anthropicSerif"/>
              </a:rPr>
              <a:t>Tennis rackets and golf clubs (carbon nanotubes for strength)</a:t>
            </a:r>
          </a:p>
          <a:p>
            <a:pPr marL="0" indent="0">
              <a:lnSpc>
                <a:spcPct val="100000"/>
              </a:lnSpc>
              <a:buFontTx/>
              <a:buChar char="•"/>
            </a:pPr>
            <a:r>
              <a:rPr lang="en-US" altLang="en-US" sz="1600" dirty="0">
                <a:latin typeface="anthropicSerif"/>
              </a:rPr>
              <a:t>Anti-vibration</a:t>
            </a:r>
          </a:p>
          <a:p>
            <a:pPr marL="0" indent="0">
              <a:lnSpc>
                <a:spcPct val="100000"/>
              </a:lnSpc>
              <a:buFontTx/>
              <a:buChar char="•"/>
            </a:pPr>
            <a:r>
              <a:rPr lang="en-US" altLang="en-US" sz="1600" dirty="0">
                <a:latin typeface="anthropicSerif"/>
              </a:rPr>
              <a:t>Bicycle frames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US" altLang="en-US" sz="1600" b="1" dirty="0">
                <a:latin typeface="anthropicSerif"/>
              </a:rPr>
              <a:t>Paints &amp; Coatings</a:t>
            </a:r>
            <a:endParaRPr lang="en-US" altLang="en-US" sz="1600" dirty="0">
              <a:latin typeface="anthropicSerif"/>
            </a:endParaRPr>
          </a:p>
          <a:p>
            <a:pPr marL="0" indent="0">
              <a:lnSpc>
                <a:spcPct val="100000"/>
              </a:lnSpc>
              <a:buFontTx/>
              <a:buChar char="•"/>
            </a:pPr>
            <a:r>
              <a:rPr lang="en-US" altLang="en-US" sz="1600" dirty="0">
                <a:latin typeface="anthropicSerif"/>
              </a:rPr>
              <a:t>Anti-fouling boat paint</a:t>
            </a:r>
          </a:p>
          <a:p>
            <a:pPr marL="0" indent="0">
              <a:lnSpc>
                <a:spcPct val="100000"/>
              </a:lnSpc>
              <a:buFontTx/>
              <a:buChar char="•"/>
            </a:pPr>
            <a:r>
              <a:rPr lang="en-US" altLang="en-US" sz="1600" dirty="0">
                <a:latin typeface="anthropicSerif"/>
              </a:rPr>
              <a:t>Anti-corrosion coatings</a:t>
            </a:r>
          </a:p>
          <a:p>
            <a:pPr marL="0" indent="0">
              <a:lnSpc>
                <a:spcPct val="100000"/>
              </a:lnSpc>
              <a:buFontTx/>
              <a:buChar char="•"/>
            </a:pPr>
            <a:r>
              <a:rPr lang="en-US" altLang="en-US" sz="1600" dirty="0">
                <a:solidFill>
                  <a:schemeClr val="bg1"/>
                </a:solidFill>
                <a:highlight>
                  <a:srgbClr val="33BEAD"/>
                </a:highlight>
                <a:latin typeface="anthropicSerif"/>
              </a:rPr>
              <a:t>Anti-reflective coatings</a:t>
            </a:r>
          </a:p>
          <a:p>
            <a:pPr marL="0" indent="0">
              <a:lnSpc>
                <a:spcPct val="100000"/>
              </a:lnSpc>
              <a:buFontTx/>
              <a:buNone/>
            </a:pPr>
            <a:br>
              <a:rPr lang="en-US" altLang="en-US" sz="1600" dirty="0">
                <a:solidFill>
                  <a:srgbClr val="141413"/>
                </a:solidFill>
                <a:latin typeface="anthropicSans"/>
              </a:rPr>
            </a:br>
            <a:endParaRPr lang="en-US" altLang="en-US" sz="1600" dirty="0">
              <a:solidFill>
                <a:srgbClr val="141413"/>
              </a:solidFill>
              <a:latin typeface="anthropicSans"/>
            </a:endParaRPr>
          </a:p>
          <a:p>
            <a:pPr marL="0" indent="0">
              <a:lnSpc>
                <a:spcPct val="100000"/>
              </a:lnSpc>
              <a:buFontTx/>
              <a:buNone/>
            </a:pPr>
            <a:br>
              <a:rPr lang="en-US" altLang="en-US" sz="1600" dirty="0"/>
            </a:br>
            <a:endParaRPr lang="en-US" altLang="en-US" sz="16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ECB158-0138-B08A-C7FB-6959FD94D498}"/>
              </a:ext>
            </a:extLst>
          </p:cNvPr>
          <p:cNvGrpSpPr/>
          <p:nvPr/>
        </p:nvGrpSpPr>
        <p:grpSpPr>
          <a:xfrm>
            <a:off x="6498323" y="140655"/>
            <a:ext cx="5605358" cy="3002374"/>
            <a:chOff x="6008913" y="261257"/>
            <a:chExt cx="4531612" cy="234414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E3E47CB-E185-87B0-B8F2-4534A8A601F8}"/>
                </a:ext>
              </a:extLst>
            </p:cNvPr>
            <p:cNvSpPr/>
            <p:nvPr/>
          </p:nvSpPr>
          <p:spPr>
            <a:xfrm>
              <a:off x="6008913" y="261257"/>
              <a:ext cx="4531612" cy="2344149"/>
            </a:xfrm>
            <a:prstGeom prst="rect">
              <a:avLst/>
            </a:prstGeom>
            <a:solidFill>
              <a:srgbClr val="33BE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E16FFAC-7B99-C157-4311-CEE5B305DFA2}"/>
                </a:ext>
              </a:extLst>
            </p:cNvPr>
            <p:cNvSpPr txBox="1"/>
            <p:nvPr/>
          </p:nvSpPr>
          <p:spPr>
            <a:xfrm>
              <a:off x="6142879" y="323806"/>
              <a:ext cx="4397646" cy="2234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2000" b="1" dirty="0">
                  <a:solidFill>
                    <a:schemeClr val="bg1"/>
                  </a:solidFill>
                  <a:latin typeface="anthropicSerif"/>
                </a:rPr>
                <a:t>The Biggest Uses:</a:t>
              </a:r>
              <a:endParaRPr lang="en-US" altLang="en-US" sz="2000" dirty="0">
                <a:solidFill>
                  <a:schemeClr val="bg1"/>
                </a:solidFill>
                <a:latin typeface="anthropicSerif"/>
              </a:endParaRPr>
            </a:p>
            <a:p>
              <a:pPr>
                <a:buFontTx/>
                <a:buChar char="•"/>
              </a:pPr>
              <a:r>
                <a:rPr lang="en-US" altLang="en-US" sz="2000" b="1" dirty="0">
                  <a:solidFill>
                    <a:schemeClr val="bg1"/>
                  </a:solidFill>
                  <a:latin typeface="anthropicSerif"/>
                </a:rPr>
                <a:t>Sunscreen</a:t>
              </a:r>
              <a:r>
                <a:rPr lang="en-US" altLang="en-US" sz="2000" dirty="0">
                  <a:solidFill>
                    <a:schemeClr val="bg1"/>
                  </a:solidFill>
                  <a:latin typeface="anthropicSerif"/>
                </a:rPr>
                <a:t> - probably the most widespread consumer use</a:t>
              </a:r>
            </a:p>
            <a:p>
              <a:pPr>
                <a:buFontTx/>
                <a:buChar char="•"/>
              </a:pPr>
              <a:r>
                <a:rPr lang="en-US" altLang="en-US" sz="2000" b="1" dirty="0">
                  <a:solidFill>
                    <a:schemeClr val="bg1"/>
                  </a:solidFill>
                  <a:latin typeface="anthropicSerif"/>
                </a:rPr>
                <a:t>Computer chips</a:t>
              </a:r>
              <a:r>
                <a:rPr lang="en-US" altLang="en-US" sz="2000" dirty="0">
                  <a:solidFill>
                    <a:schemeClr val="bg1"/>
                  </a:solidFill>
                  <a:latin typeface="anthropicSerif"/>
                </a:rPr>
                <a:t> - Intel, AMD, etc. have been at nanoscale for years</a:t>
              </a:r>
            </a:p>
            <a:p>
              <a:pPr>
                <a:buFontTx/>
                <a:buChar char="•"/>
              </a:pPr>
              <a:r>
                <a:rPr lang="en-US" altLang="en-US" sz="2000" b="1" dirty="0">
                  <a:solidFill>
                    <a:schemeClr val="bg1"/>
                  </a:solidFill>
                  <a:latin typeface="anthropicSerif"/>
                </a:rPr>
                <a:t>Catalytic converters</a:t>
              </a:r>
              <a:r>
                <a:rPr lang="en-US" altLang="en-US" sz="2000" dirty="0">
                  <a:solidFill>
                    <a:schemeClr val="bg1"/>
                  </a:solidFill>
                  <a:latin typeface="anthropicSerif"/>
                </a:rPr>
                <a:t> - been using nanoparticles since the 1970s</a:t>
              </a:r>
            </a:p>
            <a:p>
              <a:pPr>
                <a:buFontTx/>
                <a:buChar char="•"/>
              </a:pPr>
              <a:r>
                <a:rPr lang="en-US" altLang="en-US" sz="2000" b="1" dirty="0">
                  <a:solidFill>
                    <a:schemeClr val="bg1"/>
                  </a:solidFill>
                  <a:latin typeface="anthropicSerif"/>
                </a:rPr>
                <a:t>Tires</a:t>
              </a:r>
              <a:r>
                <a:rPr lang="en-US" altLang="en-US" sz="2000" dirty="0">
                  <a:solidFill>
                    <a:schemeClr val="bg1"/>
                  </a:solidFill>
                  <a:latin typeface="anthropicSerif"/>
                </a:rPr>
                <a:t> - carbon black nanoparticles have been used for over 100 years!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3075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31B0B8-CBB4-07DE-EEC9-4B3DEF8C5D3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Nanotechnology and Energy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3CDD9E-896B-616B-DEAA-DD76C3125F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30BF3AA-4EC0-40D8-23CA-8E9337F62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4443" y="1154330"/>
            <a:ext cx="4733260" cy="473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8D46BF-4D78-4B8C-C153-C761E1649B95}"/>
              </a:ext>
            </a:extLst>
          </p:cNvPr>
          <p:cNvSpPr txBox="1"/>
          <p:nvPr/>
        </p:nvSpPr>
        <p:spPr>
          <a:xfrm>
            <a:off x="8197703" y="5703670"/>
            <a:ext cx="23285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Gohar, Materials and Design, 2024</a:t>
            </a:r>
          </a:p>
        </p:txBody>
      </p:sp>
    </p:spTree>
    <p:extLst>
      <p:ext uri="{BB962C8B-B14F-4D97-AF65-F5344CB8AC3E}">
        <p14:creationId xmlns:p14="http://schemas.microsoft.com/office/powerpoint/2010/main" val="926598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">
            <a:extLst>
              <a:ext uri="{FF2B5EF4-FFF2-40B4-BE49-F238E27FC236}">
                <a16:creationId xmlns:a16="http://schemas.microsoft.com/office/drawing/2014/main" id="{CEADD187-1E0B-6FF3-1163-8139D021D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380" y="1305543"/>
            <a:ext cx="8021760" cy="423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F8D626-6ED2-1E5E-B32E-9AB918C9A6C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Energy Storage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2EF130-EC09-AFA2-3760-66A348D93F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ENERGY STORAGE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60DAB24-9DA8-FB56-C771-438B1412423E}"/>
              </a:ext>
            </a:extLst>
          </p:cNvPr>
          <p:cNvGrpSpPr/>
          <p:nvPr/>
        </p:nvGrpSpPr>
        <p:grpSpPr>
          <a:xfrm>
            <a:off x="7400260" y="4175473"/>
            <a:ext cx="4791740" cy="1754326"/>
            <a:chOff x="7400259" y="1424764"/>
            <a:chExt cx="4791740" cy="175432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CE17471-A500-56E1-1BA4-9006B655145A}"/>
                </a:ext>
              </a:extLst>
            </p:cNvPr>
            <p:cNvSpPr/>
            <p:nvPr/>
          </p:nvSpPr>
          <p:spPr>
            <a:xfrm>
              <a:off x="7463949" y="1424764"/>
              <a:ext cx="4664361" cy="1754326"/>
            </a:xfrm>
            <a:prstGeom prst="rect">
              <a:avLst/>
            </a:prstGeom>
            <a:solidFill>
              <a:srgbClr val="33BEA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100F7FC-2DD2-FBC4-D8A0-DEBD4002BB0F}"/>
                </a:ext>
              </a:extLst>
            </p:cNvPr>
            <p:cNvSpPr txBox="1"/>
            <p:nvPr/>
          </p:nvSpPr>
          <p:spPr>
            <a:xfrm>
              <a:off x="7400259" y="1424764"/>
              <a:ext cx="479174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Nanoscale design of the structure and chemistry of electrode materials may enable us to develop a new generation of devices that approach the theoretical limit for electrochemical storage and deliver electrical energy rapidly and efficiently. </a:t>
              </a:r>
              <a:r>
                <a:rPr lang="en-US" i="1" dirty="0">
                  <a:solidFill>
                    <a:schemeClr val="bg1"/>
                  </a:solidFill>
                </a:rPr>
                <a:t>Y </a:t>
              </a:r>
              <a:r>
                <a:rPr lang="en-US" i="1" dirty="0" err="1">
                  <a:solidFill>
                    <a:schemeClr val="bg1"/>
                  </a:solidFill>
                </a:rPr>
                <a:t>Gogotsi</a:t>
              </a:r>
              <a:endParaRPr lang="en-US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3618823-5924-561B-DC85-3DF81CA6610F}"/>
              </a:ext>
            </a:extLst>
          </p:cNvPr>
          <p:cNvSpPr txBox="1"/>
          <p:nvPr/>
        </p:nvSpPr>
        <p:spPr>
          <a:xfrm>
            <a:off x="464024" y="5691116"/>
            <a:ext cx="52134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Goyal, </a:t>
            </a:r>
            <a:r>
              <a:rPr lang="en-US" sz="1000" dirty="0" err="1"/>
              <a:t>ChemistrySelect</a:t>
            </a:r>
            <a:r>
              <a:rPr lang="en-US" sz="1000" dirty="0"/>
              <a:t>, Jun 2024</a:t>
            </a:r>
          </a:p>
        </p:txBody>
      </p:sp>
    </p:spTree>
    <p:extLst>
      <p:ext uri="{BB962C8B-B14F-4D97-AF65-F5344CB8AC3E}">
        <p14:creationId xmlns:p14="http://schemas.microsoft.com/office/powerpoint/2010/main" val="2975492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BD473-D21D-57C5-388F-46E776ED4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CD99D2-FA39-3045-3352-F4469A0AB9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Improved batteries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5039A0-7ECD-1591-E0D7-477923BF38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ENERGY STORAGE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47F9FF-AF6C-322A-F6F6-555368256E16}"/>
              </a:ext>
            </a:extLst>
          </p:cNvPr>
          <p:cNvSpPr txBox="1"/>
          <p:nvPr/>
        </p:nvSpPr>
        <p:spPr>
          <a:xfrm>
            <a:off x="275508" y="1028343"/>
            <a:ext cx="607070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Faster charging speeds </a:t>
            </a:r>
            <a:r>
              <a:rPr lang="en-US" sz="2000" dirty="0"/>
              <a:t>- much shorter distances for ions to travel, allowing batteries to charge in minutes instead of hours.</a:t>
            </a:r>
          </a:p>
          <a:p>
            <a:r>
              <a:rPr lang="en-US" sz="2000" b="1" dirty="0"/>
              <a:t>Higher energy storage capacity </a:t>
            </a:r>
            <a:r>
              <a:rPr lang="en-US" sz="2000" dirty="0"/>
              <a:t>- increased surface area provides more sites for storing energy, significantly increasing charge storage</a:t>
            </a:r>
          </a:p>
          <a:p>
            <a:r>
              <a:rPr lang="en-US" sz="2000" b="1" dirty="0"/>
              <a:t>Longer lifespan and durability </a:t>
            </a:r>
            <a:r>
              <a:rPr lang="en-US" sz="2000" dirty="0"/>
              <a:t>- Nano-structured materials can better accommodate the expansion and contraction that occurs during charging cycles, extending battery life</a:t>
            </a:r>
          </a:p>
          <a:p>
            <a:r>
              <a:rPr lang="en-US" sz="2000" b="1" dirty="0"/>
              <a:t>Improved power delivery </a:t>
            </a:r>
            <a:r>
              <a:rPr lang="en-US" sz="2000" dirty="0"/>
              <a:t>- enable faster charge and discharge rates, enabling bursts of high power (electric vehicles during acceleration)</a:t>
            </a:r>
          </a:p>
          <a:p>
            <a:r>
              <a:rPr lang="en-US" sz="2000" b="1" dirty="0"/>
              <a:t>Better performance at extreme temperatures </a:t>
            </a:r>
            <a:r>
              <a:rPr lang="en-US" sz="2000" dirty="0"/>
              <a:t>- maintain conductivity and efficiency across wider temperature ranges, increasing reliability in very cold or hot conditions</a:t>
            </a:r>
          </a:p>
        </p:txBody>
      </p:sp>
      <p:pic>
        <p:nvPicPr>
          <p:cNvPr id="18434" name="Picture 2" descr="Tesla 4680 battery cooling">
            <a:extLst>
              <a:ext uri="{FF2B5EF4-FFF2-40B4-BE49-F238E27FC236}">
                <a16:creationId xmlns:a16="http://schemas.microsoft.com/office/drawing/2014/main" id="{83B43094-FE3A-69AE-11F3-44C1033D2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1617" y="3880998"/>
            <a:ext cx="3254138" cy="227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>
            <a:extLst>
              <a:ext uri="{FF2B5EF4-FFF2-40B4-BE49-F238E27FC236}">
                <a16:creationId xmlns:a16="http://schemas.microsoft.com/office/drawing/2014/main" id="{563FCC2A-B184-8F5B-EFA7-CFA57ABAA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7666" y="0"/>
            <a:ext cx="5734334" cy="286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272CCE-3207-1E27-8D1F-DE387A8973D8}"/>
              </a:ext>
            </a:extLst>
          </p:cNvPr>
          <p:cNvSpPr txBox="1"/>
          <p:nvPr/>
        </p:nvSpPr>
        <p:spPr>
          <a:xfrm>
            <a:off x="7319038" y="3244334"/>
            <a:ext cx="4599295" cy="369332"/>
          </a:xfrm>
          <a:prstGeom prst="rect">
            <a:avLst/>
          </a:prstGeom>
          <a:solidFill>
            <a:srgbClr val="33BEAD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Tesla battery with silicon nano-wire anode</a:t>
            </a:r>
          </a:p>
        </p:txBody>
      </p:sp>
    </p:spTree>
    <p:extLst>
      <p:ext uri="{BB962C8B-B14F-4D97-AF65-F5344CB8AC3E}">
        <p14:creationId xmlns:p14="http://schemas.microsoft.com/office/powerpoint/2010/main" val="851572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8F93B5-57F3-0A7E-F7C8-CB16095BBFE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Solar Energy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4381B3-8C02-2077-B8D0-5995AF5AC1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Nanotechnologies are already used but can be better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7B282-C005-0759-E99F-A38A2DCFE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PHOTOVOLTAICS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3A270C-946D-BD86-FE04-E82B4C265368}"/>
              </a:ext>
            </a:extLst>
          </p:cNvPr>
          <p:cNvSpPr txBox="1"/>
          <p:nvPr/>
        </p:nvSpPr>
        <p:spPr>
          <a:xfrm>
            <a:off x="275508" y="1148772"/>
            <a:ext cx="6592663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Higher energy conversion effici</a:t>
            </a:r>
            <a:r>
              <a:rPr lang="en-US" dirty="0"/>
              <a:t>ency - Quantum dots and nanostructured materials can be tuned to capture a wider range of the light spectrum, including wavelengths that traditional panels miss, converting more sunlight into electricity</a:t>
            </a:r>
          </a:p>
          <a:p>
            <a:r>
              <a:rPr lang="en-US" b="1" dirty="0"/>
              <a:t>Better performance in low-light condi</a:t>
            </a:r>
            <a:r>
              <a:rPr lang="en-US" dirty="0"/>
              <a:t>tions - Nano-engineered surfaces and materials work more effectively in cloudy weather, early morning, and late afternoon, generating power during times when conventional panels produce little to nothing</a:t>
            </a:r>
          </a:p>
          <a:p>
            <a:r>
              <a:rPr lang="en-US" b="1" dirty="0"/>
              <a:t>Lighter weight and flexible panels </a:t>
            </a:r>
            <a:r>
              <a:rPr lang="en-US" dirty="0"/>
              <a:t>- Nanomaterial-based solar cells can be printed or coated onto flexible substrates, enabling solar panels on curved surfaces, fabrics, or building materials </a:t>
            </a:r>
            <a:r>
              <a:rPr lang="en-US" b="1" dirty="0"/>
              <a:t>Reduced manufacturing costs </a:t>
            </a:r>
            <a:r>
              <a:rPr lang="en-US" dirty="0"/>
              <a:t>- printed or sprayed rather than manufactured in expensive clean rooms, potentially making solar energy much more affordable at scale</a:t>
            </a:r>
          </a:p>
          <a:p>
            <a:r>
              <a:rPr lang="en-US" b="1" dirty="0"/>
              <a:t>Enhanced durability and anti-reflective properties </a:t>
            </a:r>
            <a:r>
              <a:rPr lang="en-US" dirty="0"/>
              <a:t>- Nano-coatings reduce light reflection (more light gets in), resist dirt and water buildup (self-cleaning), and protect against UV degradation, extending panel lifespan and maintaining efficiency</a:t>
            </a:r>
          </a:p>
          <a:p>
            <a:endParaRPr lang="en-US" dirty="0"/>
          </a:p>
        </p:txBody>
      </p:sp>
      <p:pic>
        <p:nvPicPr>
          <p:cNvPr id="8" name="Picture 7" descr="A collage of solar panels&#10;&#10;AI-generated content may be incorrect.">
            <a:extLst>
              <a:ext uri="{FF2B5EF4-FFF2-40B4-BE49-F238E27FC236}">
                <a16:creationId xmlns:a16="http://schemas.microsoft.com/office/drawing/2014/main" id="{C874C01C-FD34-7EF3-82A5-F94ABB79B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885" y="0"/>
            <a:ext cx="4648200" cy="30467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B86E94-7622-0E48-37FE-484509189F5E}"/>
              </a:ext>
            </a:extLst>
          </p:cNvPr>
          <p:cNvSpPr txBox="1"/>
          <p:nvPr/>
        </p:nvSpPr>
        <p:spPr>
          <a:xfrm>
            <a:off x="8106492" y="2967202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Nano-coatings improve performance of solar panels 2-4%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445D5F-FC60-97D3-F139-D88AD4C23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885" y="3613533"/>
            <a:ext cx="2438015" cy="29053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47C7AF-3EA1-BFAF-0D87-392488A07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6267" y="3613621"/>
            <a:ext cx="1800225" cy="24003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2F5B14-F151-33C6-631A-4AFE585D3B3B}"/>
              </a:ext>
            </a:extLst>
          </p:cNvPr>
          <p:cNvSpPr txBox="1"/>
          <p:nvPr/>
        </p:nvSpPr>
        <p:spPr>
          <a:xfrm>
            <a:off x="7607300" y="6518834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Flexible printed panels</a:t>
            </a:r>
          </a:p>
        </p:txBody>
      </p:sp>
    </p:spTree>
    <p:extLst>
      <p:ext uri="{BB962C8B-B14F-4D97-AF65-F5344CB8AC3E}">
        <p14:creationId xmlns:p14="http://schemas.microsoft.com/office/powerpoint/2010/main" val="3339235981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Option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AER Powerpoint Template w.Graphics - Copy" id="{ACDD50C8-69A7-44D5-BFB9-9F2F4B2FDAEC}" vid="{18DF433C-DE15-4107-8B52-CC4FDC5D7FC5}"/>
    </a:ext>
  </a:extLst>
</a:theme>
</file>

<file path=ppt/theme/theme2.xml><?xml version="1.0" encoding="utf-8"?>
<a:theme xmlns:a="http://schemas.openxmlformats.org/drawingml/2006/main" name="Title Option 2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AER Powerpoint Template w.Graphics - Copy" id="{ACDD50C8-69A7-44D5-BFB9-9F2F4B2FDAEC}" vid="{26C916A2-498B-4C48-9C46-DADD93ECD4CE}"/>
    </a:ext>
  </a:extLst>
</a:theme>
</file>

<file path=ppt/theme/theme3.xml><?xml version="1.0" encoding="utf-8"?>
<a:theme xmlns:a="http://schemas.openxmlformats.org/drawingml/2006/main" name="Main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AER Powerpoint Template w.Graphics - Copy" id="{ACDD50C8-69A7-44D5-BFB9-9F2F4B2FDAEC}" vid="{DE896C83-8AED-4521-B14A-FC35F0EEBA7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4705</TotalTime>
  <Words>1970</Words>
  <Application>Microsoft Macintosh PowerPoint</Application>
  <PresentationFormat>Widescreen</PresentationFormat>
  <Paragraphs>298</Paragraphs>
  <Slides>24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anthropicSans</vt:lpstr>
      <vt:lpstr>anthropicSerif</vt:lpstr>
      <vt:lpstr>Aptos</vt:lpstr>
      <vt:lpstr>Aptos Black</vt:lpstr>
      <vt:lpstr>Arial</vt:lpstr>
      <vt:lpstr>Arial Black</vt:lpstr>
      <vt:lpstr>Cambria Math</vt:lpstr>
      <vt:lpstr>Helvetica Neue Thin</vt:lpstr>
      <vt:lpstr>Montserrat</vt:lpstr>
      <vt:lpstr>Montserrat Thin</vt:lpstr>
      <vt:lpstr>Times New Roman</vt:lpstr>
      <vt:lpstr>Title Option 1</vt:lpstr>
      <vt:lpstr>Title Option 2</vt:lpstr>
      <vt:lpstr>Main Slides</vt:lpstr>
      <vt:lpstr>Photo Editor Photo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Puckett, Kevin A.</dc:creator>
  <cp:keywords/>
  <dc:description/>
  <cp:lastModifiedBy>Andrews, Rodney</cp:lastModifiedBy>
  <cp:revision>52</cp:revision>
  <dcterms:created xsi:type="dcterms:W3CDTF">2024-06-13T17:48:18Z</dcterms:created>
  <dcterms:modified xsi:type="dcterms:W3CDTF">2025-10-15T16:43:06Z</dcterms:modified>
  <cp:category/>
  <cp:contentStatus/>
</cp:coreProperties>
</file>