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99" r:id="rId2"/>
    <p:sldId id="316" r:id="rId3"/>
    <p:sldId id="317" r:id="rId4"/>
    <p:sldId id="398" r:id="rId5"/>
    <p:sldId id="404" r:id="rId6"/>
    <p:sldId id="402" r:id="rId7"/>
    <p:sldId id="400" r:id="rId8"/>
    <p:sldId id="401" r:id="rId9"/>
    <p:sldId id="405" r:id="rId10"/>
    <p:sldId id="320" r:id="rId11"/>
    <p:sldId id="381" r:id="rId12"/>
    <p:sldId id="334" r:id="rId13"/>
    <p:sldId id="397" r:id="rId14"/>
    <p:sldId id="406" r:id="rId1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44" d="100"/>
          <a:sy n="44" d="100"/>
        </p:scale>
        <p:origin x="174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F4DF71F7-F7B4-497E-821D-422BD9DD419B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0C7A4317-910D-4A33-8068-881061640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8888FC41-8C57-4B9A-AE21-AAA4ABE04F49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7FAF61C4-D28E-41AB-90DC-0C6FF27F7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193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3601" fontAlgn="base">
              <a:spcBef>
                <a:spcPct val="0"/>
              </a:spcBef>
              <a:spcAft>
                <a:spcPct val="0"/>
              </a:spcAft>
              <a:defRPr/>
            </a:pPr>
            <a:fld id="{0E28674E-7486-4A95-A70D-73A48142D3B3}" type="slidenum">
              <a:rPr lang="en-US" sz="1300">
                <a:solidFill>
                  <a:prstClr val="black"/>
                </a:solidFill>
                <a:latin typeface="Times New Roman" pitchFamily="18" charset="0"/>
              </a:rPr>
              <a:pPr defTabSz="913601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03263"/>
            <a:ext cx="6262687" cy="3522662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76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68E8A-AB3F-43D5-A3F8-2DCBD37DCE3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1650" y="739775"/>
            <a:ext cx="6573838" cy="36972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02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68E8A-AB3F-43D5-A3F8-2DCBD37DCE3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1650" y="739775"/>
            <a:ext cx="6573838" cy="36972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79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68E8A-AB3F-43D5-A3F8-2DCBD37DCE3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1650" y="739775"/>
            <a:ext cx="6573838" cy="36972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9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268E8A-AB3F-43D5-A3F8-2DCBD37DCE3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01650" y="739775"/>
            <a:ext cx="6573838" cy="36972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1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high res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6EA828-8527-46DB-A3AA-F0073BE3680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9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31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8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3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77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06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48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91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1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39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75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44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BA15B-EFA4-487A-B6B7-A904A04ADDF1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5F51-F7B4-486C-B8D2-A58BBC4380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4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34" Type="http://schemas.microsoft.com/office/2007/relationships/hdphoto" Target="../media/hdphoto16.wdp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2" Type="http://schemas.openxmlformats.org/officeDocument/2006/relationships/image" Target="../media/image3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24" Type="http://schemas.microsoft.com/office/2007/relationships/hdphoto" Target="../media/hdphoto11.wdp"/><Relationship Id="rId32" Type="http://schemas.microsoft.com/office/2007/relationships/hdphoto" Target="../media/hdphoto15.wdp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microsoft.com/office/2007/relationships/hdphoto" Target="../media/hdphoto13.wdp"/><Relationship Id="rId36" Type="http://schemas.microsoft.com/office/2007/relationships/hdphoto" Target="../media/hdphoto17.wdp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6.png"/><Relationship Id="rId30" Type="http://schemas.microsoft.com/office/2007/relationships/hdphoto" Target="../media/hdphoto14.wdp"/><Relationship Id="rId35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7A065-23B5-4567-B36C-D4241F7757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/>
          <a:stretch/>
        </p:blipFill>
        <p:spPr>
          <a:xfrm>
            <a:off x="-1" y="334365"/>
            <a:ext cx="12201067" cy="6719578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943708" y="-130203"/>
            <a:ext cx="26318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E2614-6D5B-4F84-B326-41A1200A1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1" y="967487"/>
            <a:ext cx="5818837" cy="989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07" y="5535386"/>
            <a:ext cx="1501719" cy="11981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77466"/>
            <a:ext cx="12192000" cy="679784"/>
            <a:chOff x="0" y="-177466"/>
            <a:chExt cx="12192000" cy="679784"/>
          </a:xfrm>
        </p:grpSpPr>
        <p:sp>
          <p:nvSpPr>
            <p:cNvPr id="10" name="Rectangle 9"/>
            <p:cNvSpPr/>
            <p:nvPr/>
          </p:nvSpPr>
          <p:spPr>
            <a:xfrm>
              <a:off x="9577135" y="0"/>
              <a:ext cx="2614865" cy="324853"/>
            </a:xfrm>
            <a:prstGeom prst="rect">
              <a:avLst/>
            </a:prstGeom>
            <a:solidFill>
              <a:srgbClr val="1E3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0"/>
              <a:ext cx="9577135" cy="324853"/>
            </a:xfrm>
            <a:prstGeom prst="rect">
              <a:avLst/>
            </a:prstGeom>
            <a:solidFill>
              <a:srgbClr val="009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>
              <a:off x="9378613" y="-177466"/>
              <a:ext cx="397044" cy="679784"/>
            </a:xfrm>
            <a:prstGeom prst="line">
              <a:avLst/>
            </a:prstGeom>
            <a:ln w="1936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40303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483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24" y="1328057"/>
            <a:ext cx="7385575" cy="420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5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385048"/>
            <a:ext cx="12192000" cy="20118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04204" y="410852"/>
            <a:ext cx="8144134" cy="137307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Economic Development Impact Totals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69803" y="1922370"/>
            <a:ext cx="2084022" cy="404149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Since </a:t>
            </a:r>
            <a:r>
              <a:rPr lang="en-US" dirty="0" smtClean="0">
                <a:solidFill>
                  <a:schemeClr val="bg1"/>
                </a:solidFill>
              </a:rPr>
              <a:t>1/1/2015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2" y="329593"/>
            <a:ext cx="2391779" cy="190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31" y="2735140"/>
            <a:ext cx="1387715" cy="13877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540" y="2735138"/>
            <a:ext cx="1387715" cy="1387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14" y="2735139"/>
            <a:ext cx="1387715" cy="1387715"/>
          </a:xfrm>
          <a:prstGeom prst="rect">
            <a:avLst/>
          </a:prstGeom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641237" y="4738932"/>
            <a:ext cx="2419302" cy="17402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Announced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Investment</a:t>
            </a:r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Over $13.77 Billion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3433746" y="4738931"/>
            <a:ext cx="2419302" cy="1635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Announced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Jobs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Over 20,000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226255" y="4711326"/>
            <a:ext cx="2419302" cy="1635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Increased Industrial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Electric Load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Over 46.5%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 rot="21086854">
            <a:off x="9791056" y="3939066"/>
            <a:ext cx="2241955" cy="3072308"/>
            <a:chOff x="7684386" y="542260"/>
            <a:chExt cx="4507614" cy="618772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7518" y="676572"/>
              <a:ext cx="2578201" cy="544605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4386" y="542260"/>
              <a:ext cx="4507614" cy="61877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923" y="2735138"/>
            <a:ext cx="2373087" cy="11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2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073"/>
            <a:ext cx="12191999" cy="68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400050" lvl="1" algn="l">
              <a:buClr>
                <a:srgbClr val="0070C0"/>
              </a:buClr>
            </a:pP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rPr>
            </a:br>
            <a:r>
              <a:rPr lang="en-US" sz="2800" dirty="0">
                <a:latin typeface="Century Gothic" panose="020B0502020202020204" pitchFamily="34" charset="0"/>
                <a:cs typeface="Times New Roman" pitchFamily="18" charset="0"/>
              </a:rPr>
              <a:t/>
            </a:r>
            <a:br>
              <a:rPr lang="en-US" sz="2800" dirty="0">
                <a:latin typeface="Century Gothic" panose="020B0502020202020204" pitchFamily="34" charset="0"/>
                <a:cs typeface="Times New Roman" pitchFamily="18" charset="0"/>
              </a:rPr>
            </a:br>
            <a:endParaRPr lang="en-US" sz="2800" dirty="0">
              <a:latin typeface="Century Gothic" panose="020B0502020202020204" pitchFamily="34" charset="0"/>
              <a:cs typeface="Times New Roman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77A586C-661A-4687-B4E4-AC75595B0EB1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34495B-4551-40D0-AE36-D10C20B88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3"/>
          <a:stretch/>
        </p:blipFill>
        <p:spPr>
          <a:xfrm>
            <a:off x="-43154" y="136525"/>
            <a:ext cx="12235153" cy="6721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CCEFB0-E6D4-422B-A0CD-1A74B7FC7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6" y="1767523"/>
            <a:ext cx="7099443" cy="120690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-177466"/>
            <a:ext cx="12192000" cy="679784"/>
            <a:chOff x="0" y="-177466"/>
            <a:chExt cx="12192000" cy="679784"/>
          </a:xfrm>
        </p:grpSpPr>
        <p:sp>
          <p:nvSpPr>
            <p:cNvPr id="8" name="Rectangle 7"/>
            <p:cNvSpPr/>
            <p:nvPr/>
          </p:nvSpPr>
          <p:spPr>
            <a:xfrm>
              <a:off x="9577135" y="0"/>
              <a:ext cx="2614865" cy="324853"/>
            </a:xfrm>
            <a:prstGeom prst="rect">
              <a:avLst/>
            </a:prstGeom>
            <a:solidFill>
              <a:srgbClr val="1E3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0"/>
              <a:ext cx="9577135" cy="324853"/>
            </a:xfrm>
            <a:prstGeom prst="rect">
              <a:avLst/>
            </a:prstGeom>
            <a:solidFill>
              <a:srgbClr val="009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9378613" y="-177466"/>
              <a:ext cx="397044" cy="679784"/>
            </a:xfrm>
            <a:prstGeom prst="line">
              <a:avLst/>
            </a:prstGeom>
            <a:ln w="1936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613" y="3497262"/>
            <a:ext cx="2286916" cy="182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0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77" y="258483"/>
            <a:ext cx="2455833" cy="1959323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flipH="1">
            <a:off x="975297" y="1965332"/>
            <a:ext cx="3377745" cy="2390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7535929" y="1901261"/>
            <a:ext cx="3853992" cy="3742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975297" y="1965331"/>
            <a:ext cx="11275" cy="455355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975298" y="6518881"/>
            <a:ext cx="1043065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11389921" y="1927903"/>
            <a:ext cx="16029" cy="459097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50" y="2981572"/>
            <a:ext cx="1675299" cy="4978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370" y="3585238"/>
            <a:ext cx="2031104" cy="3529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150" y="2146503"/>
            <a:ext cx="1661671" cy="523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624" y="2682732"/>
            <a:ext cx="2054836" cy="69108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47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513" y="3695095"/>
            <a:ext cx="1709828" cy="569367"/>
          </a:xfrm>
          <a:prstGeom prst="rect">
            <a:avLst/>
          </a:prstGeom>
          <a:noFill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852" y="4147435"/>
            <a:ext cx="2070635" cy="36858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507" y="2217806"/>
            <a:ext cx="2103532" cy="39118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09" y="3448448"/>
            <a:ext cx="1481489" cy="68066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080" y="5825045"/>
            <a:ext cx="2185174" cy="42980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16" y="4942616"/>
            <a:ext cx="2318954" cy="4445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36" y="4570226"/>
            <a:ext cx="1590460" cy="56328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71" y="4646181"/>
            <a:ext cx="2318954" cy="5120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864" y="5721429"/>
            <a:ext cx="2359366" cy="54082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7469"/>
          <a:stretch/>
        </p:blipFill>
        <p:spPr>
          <a:xfrm>
            <a:off x="8131328" y="3794596"/>
            <a:ext cx="2339633" cy="51848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556" y="2874040"/>
            <a:ext cx="2216349" cy="442443"/>
          </a:xfrm>
          <a:prstGeom prst="rect">
            <a:avLst/>
          </a:prstGeom>
        </p:spPr>
      </p:pic>
      <p:pic>
        <p:nvPicPr>
          <p:cNvPr id="42" name="Picture 2" descr="Taylor County RECC | Kentucky's Touchstone Energy Cooperatives"/>
          <p:cNvPicPr>
            <a:picLocks noChangeAspect="1" noChangeArrowheads="1"/>
          </p:cNvPicPr>
          <p:nvPr/>
        </p:nvPicPr>
        <p:blipFill>
          <a:blip r:embed="rId3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53" y="2646479"/>
            <a:ext cx="1785149" cy="77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ork at EKPC | East Kentucky Power Cooperative"/>
          <p:cNvPicPr>
            <a:picLocks noChangeAspect="1" noChangeArrowheads="1"/>
          </p:cNvPicPr>
          <p:nvPr/>
        </p:nvPicPr>
        <p:blipFill>
          <a:blip r:embed="rId3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025" y="5270562"/>
            <a:ext cx="2785012" cy="90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22" y="5743415"/>
            <a:ext cx="3430931" cy="798748"/>
          </a:xfrm>
          <a:prstGeom prst="rect">
            <a:avLst/>
          </a:prstGeom>
        </p:spPr>
      </p:pic>
      <p:pic>
        <p:nvPicPr>
          <p:cNvPr id="3082" name="Picture 10" descr="https://connected.org.au/wp-content/uploads/2018/04/electricity-supply.png"/>
          <p:cNvPicPr>
            <a:picLocks noChangeAspect="1" noChangeArrowheads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2" y="2268714"/>
            <a:ext cx="11755520" cy="334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453" y="307574"/>
            <a:ext cx="2810762" cy="2242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529" y="5616806"/>
            <a:ext cx="2751392" cy="9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4181" y="291548"/>
            <a:ext cx="12958291" cy="64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479BBE-6C23-4EB7-A7AF-FDFEB0790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85" y="324853"/>
            <a:ext cx="9921181" cy="6553049"/>
          </a:xfrm>
        </p:spPr>
      </p:pic>
      <p:grpSp>
        <p:nvGrpSpPr>
          <p:cNvPr id="5" name="Group 4"/>
          <p:cNvGrpSpPr/>
          <p:nvPr/>
        </p:nvGrpSpPr>
        <p:grpSpPr>
          <a:xfrm>
            <a:off x="0" y="-177466"/>
            <a:ext cx="12192000" cy="679784"/>
            <a:chOff x="0" y="-177466"/>
            <a:chExt cx="12192000" cy="679784"/>
          </a:xfrm>
        </p:grpSpPr>
        <p:sp>
          <p:nvSpPr>
            <p:cNvPr id="6" name="Rectangle 5"/>
            <p:cNvSpPr/>
            <p:nvPr/>
          </p:nvSpPr>
          <p:spPr>
            <a:xfrm>
              <a:off x="9577135" y="0"/>
              <a:ext cx="2614865" cy="324853"/>
            </a:xfrm>
            <a:prstGeom prst="rect">
              <a:avLst/>
            </a:prstGeom>
            <a:solidFill>
              <a:srgbClr val="1E35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0"/>
              <a:ext cx="9577135" cy="324853"/>
            </a:xfrm>
            <a:prstGeom prst="rect">
              <a:avLst/>
            </a:prstGeom>
            <a:solidFill>
              <a:srgbClr val="009C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9378613" y="-177466"/>
              <a:ext cx="397044" cy="679784"/>
            </a:xfrm>
            <a:prstGeom prst="line">
              <a:avLst/>
            </a:prstGeom>
            <a:ln w="1936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2351" y="50231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1E355E"/>
                </a:solidFill>
              </a:rPr>
              <a:t>EKPC: Power Supply</a:t>
            </a:r>
          </a:p>
        </p:txBody>
      </p:sp>
    </p:spTree>
    <p:extLst>
      <p:ext uri="{BB962C8B-B14F-4D97-AF65-F5344CB8AC3E}">
        <p14:creationId xmlns:p14="http://schemas.microsoft.com/office/powerpoint/2010/main" val="1511866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" r="1882"/>
          <a:stretch/>
        </p:blipFill>
        <p:spPr>
          <a:xfrm>
            <a:off x="0" y="1"/>
            <a:ext cx="12192000" cy="7010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3900" y="895349"/>
            <a:ext cx="4457700" cy="3040277"/>
          </a:xfrm>
          <a:prstGeom prst="rect">
            <a:avLst/>
          </a:prstGeom>
          <a:solidFill>
            <a:srgbClr val="434A5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23900" y="285750"/>
            <a:ext cx="1257300" cy="609600"/>
          </a:xfrm>
          <a:prstGeom prst="rect">
            <a:avLst/>
          </a:prstGeom>
          <a:gradFill rotWithShape="1">
            <a:gsLst>
              <a:gs pos="0">
                <a:srgbClr val="00304C"/>
              </a:gs>
              <a:gs pos="100000">
                <a:srgbClr val="0068A5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" y="285750"/>
            <a:ext cx="4419600" cy="609600"/>
            <a:chOff x="685800" y="52488"/>
            <a:chExt cx="4419600" cy="609600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1905000" y="52488"/>
              <a:ext cx="3200400" cy="609600"/>
            </a:xfrm>
            <a:prstGeom prst="rect">
              <a:avLst/>
            </a:prstGeom>
            <a:gradFill rotWithShape="1">
              <a:gsLst>
                <a:gs pos="0">
                  <a:srgbClr val="019E59"/>
                </a:gs>
                <a:gs pos="100000">
                  <a:srgbClr val="00492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99"/>
                </a:solidFill>
              </a:endParaRPr>
            </a:p>
          </p:txBody>
        </p:sp>
        <p:sp>
          <p:nvSpPr>
            <p:cNvPr id="18" name="Title 3"/>
            <p:cNvSpPr txBox="1">
              <a:spLocks/>
            </p:cNvSpPr>
            <p:nvPr/>
          </p:nvSpPr>
          <p:spPr>
            <a:xfrm>
              <a:off x="685800" y="52488"/>
              <a:ext cx="3962400" cy="609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0070C0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en-US" b="0" dirty="0">
                  <a:solidFill>
                    <a:schemeClr val="bg1"/>
                  </a:solidFill>
                </a:rPr>
                <a:t>EKPC:  </a:t>
              </a:r>
              <a:r>
                <a:rPr lang="en-US" b="0" i="1" dirty="0">
                  <a:solidFill>
                    <a:schemeClr val="bg1"/>
                  </a:solidFill>
                </a:rPr>
                <a:t>Power Supply</a:t>
              </a:r>
            </a:p>
          </p:txBody>
        </p:sp>
      </p:grpSp>
      <p:sp>
        <p:nvSpPr>
          <p:cNvPr id="15369" name="TextBox 24"/>
          <p:cNvSpPr txBox="1">
            <a:spLocks noChangeArrowheads="1"/>
          </p:cNvSpPr>
          <p:nvPr/>
        </p:nvSpPr>
        <p:spPr bwMode="auto">
          <a:xfrm>
            <a:off x="838200" y="1046301"/>
            <a:ext cx="4038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Arial"/>
              </a:rPr>
              <a:t>Unit 3, Cooper Station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Arial"/>
              </a:rPr>
              <a:t>Burnside, Ky. (Pulaski County)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745 </a:t>
            </a:r>
            <a:r>
              <a:rPr lang="en-US" sz="1600" dirty="0">
                <a:solidFill>
                  <a:schemeClr val="bg1"/>
                </a:solidFill>
              </a:rPr>
              <a:t>MW Combined Cycle Unit</a:t>
            </a:r>
          </a:p>
          <a:p>
            <a:pPr lvl="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Natural Gas Fired</a:t>
            </a:r>
          </a:p>
          <a:p>
            <a:pPr lvl="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$1.3 Billion Investment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Arial"/>
              </a:rPr>
              <a:t>  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Commercial Operation December 2030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" y="285750"/>
            <a:ext cx="4457699" cy="364987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07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1087"/>
          <a:stretch/>
        </p:blipFill>
        <p:spPr>
          <a:xfrm>
            <a:off x="0" y="1"/>
            <a:ext cx="12192000" cy="7010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3900" y="895349"/>
            <a:ext cx="4457700" cy="3040277"/>
          </a:xfrm>
          <a:prstGeom prst="rect">
            <a:avLst/>
          </a:prstGeom>
          <a:solidFill>
            <a:srgbClr val="434A5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23900" y="285750"/>
            <a:ext cx="1257300" cy="609600"/>
          </a:xfrm>
          <a:prstGeom prst="rect">
            <a:avLst/>
          </a:prstGeom>
          <a:gradFill rotWithShape="1">
            <a:gsLst>
              <a:gs pos="0">
                <a:srgbClr val="00304C"/>
              </a:gs>
              <a:gs pos="100000">
                <a:srgbClr val="0068A5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" y="285750"/>
            <a:ext cx="4419600" cy="609600"/>
            <a:chOff x="685800" y="52488"/>
            <a:chExt cx="4419600" cy="609600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1905000" y="52488"/>
              <a:ext cx="3200400" cy="609600"/>
            </a:xfrm>
            <a:prstGeom prst="rect">
              <a:avLst/>
            </a:prstGeom>
            <a:gradFill rotWithShape="1">
              <a:gsLst>
                <a:gs pos="0">
                  <a:srgbClr val="019E59"/>
                </a:gs>
                <a:gs pos="100000">
                  <a:srgbClr val="00492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99"/>
                </a:solidFill>
              </a:endParaRPr>
            </a:p>
          </p:txBody>
        </p:sp>
        <p:sp>
          <p:nvSpPr>
            <p:cNvPr id="18" name="Title 3"/>
            <p:cNvSpPr txBox="1">
              <a:spLocks/>
            </p:cNvSpPr>
            <p:nvPr/>
          </p:nvSpPr>
          <p:spPr>
            <a:xfrm>
              <a:off x="685800" y="52488"/>
              <a:ext cx="3962400" cy="609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0070C0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en-US" b="0" dirty="0">
                  <a:solidFill>
                    <a:schemeClr val="bg1"/>
                  </a:solidFill>
                </a:rPr>
                <a:t>EKPC:  </a:t>
              </a:r>
              <a:r>
                <a:rPr lang="en-US" b="0" i="1" dirty="0">
                  <a:solidFill>
                    <a:schemeClr val="bg1"/>
                  </a:solidFill>
                </a:rPr>
                <a:t>Power Supply</a:t>
              </a:r>
            </a:p>
          </p:txBody>
        </p:sp>
      </p:grpSp>
      <p:sp>
        <p:nvSpPr>
          <p:cNvPr id="15369" name="TextBox 24"/>
          <p:cNvSpPr txBox="1">
            <a:spLocks noChangeArrowheads="1"/>
          </p:cNvSpPr>
          <p:nvPr/>
        </p:nvSpPr>
        <p:spPr bwMode="auto">
          <a:xfrm>
            <a:off x="838200" y="1046301"/>
            <a:ext cx="4038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Arial"/>
              </a:rPr>
              <a:t>Liberty Station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Arial"/>
              </a:rPr>
              <a:t>Liberty, Ky. (Casey County)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</a:t>
            </a:r>
            <a:r>
              <a:rPr lang="en-US" sz="1600" dirty="0">
                <a:solidFill>
                  <a:schemeClr val="bg1"/>
                </a:solidFill>
              </a:rPr>
              <a:t>214 MW, 12 Reciprocating Internal Combustion Engines (RICE)</a:t>
            </a:r>
          </a:p>
          <a:p>
            <a:pPr lvl="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Natural Gas Fired</a:t>
            </a:r>
          </a:p>
          <a:p>
            <a:pPr lvl="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$500 Million Investment</a:t>
            </a:r>
          </a:p>
          <a:p>
            <a:pPr lvl="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Fully commissioned December 2028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" y="285750"/>
            <a:ext cx="4457699" cy="364987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382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1" r="8271"/>
          <a:stretch/>
        </p:blipFill>
        <p:spPr>
          <a:xfrm>
            <a:off x="0" y="1"/>
            <a:ext cx="12192000" cy="7010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3900" y="895349"/>
            <a:ext cx="4457700" cy="3040277"/>
          </a:xfrm>
          <a:prstGeom prst="rect">
            <a:avLst/>
          </a:prstGeom>
          <a:solidFill>
            <a:srgbClr val="434A5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23900" y="285750"/>
            <a:ext cx="1257300" cy="609600"/>
          </a:xfrm>
          <a:prstGeom prst="rect">
            <a:avLst/>
          </a:prstGeom>
          <a:gradFill rotWithShape="1">
            <a:gsLst>
              <a:gs pos="0">
                <a:srgbClr val="00304C"/>
              </a:gs>
              <a:gs pos="100000">
                <a:srgbClr val="0068A5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" y="285750"/>
            <a:ext cx="4419600" cy="609600"/>
            <a:chOff x="685800" y="52488"/>
            <a:chExt cx="4419600" cy="609600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1905000" y="52488"/>
              <a:ext cx="3200400" cy="609600"/>
            </a:xfrm>
            <a:prstGeom prst="rect">
              <a:avLst/>
            </a:prstGeom>
            <a:gradFill rotWithShape="1">
              <a:gsLst>
                <a:gs pos="0">
                  <a:srgbClr val="019E59"/>
                </a:gs>
                <a:gs pos="100000">
                  <a:srgbClr val="00492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99"/>
                </a:solidFill>
              </a:endParaRPr>
            </a:p>
          </p:txBody>
        </p:sp>
        <p:sp>
          <p:nvSpPr>
            <p:cNvPr id="18" name="Title 3"/>
            <p:cNvSpPr txBox="1">
              <a:spLocks/>
            </p:cNvSpPr>
            <p:nvPr/>
          </p:nvSpPr>
          <p:spPr>
            <a:xfrm>
              <a:off x="685800" y="52488"/>
              <a:ext cx="3962400" cy="609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0070C0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en-US" b="0" dirty="0">
                  <a:solidFill>
                    <a:schemeClr val="bg1"/>
                  </a:solidFill>
                </a:rPr>
                <a:t>EKPC:  </a:t>
              </a:r>
              <a:r>
                <a:rPr lang="en-US" b="0" i="1" dirty="0">
                  <a:solidFill>
                    <a:schemeClr val="bg1"/>
                  </a:solidFill>
                </a:rPr>
                <a:t>Power Supply</a:t>
              </a:r>
            </a:p>
          </p:txBody>
        </p:sp>
      </p:grpSp>
      <p:sp>
        <p:nvSpPr>
          <p:cNvPr id="15369" name="TextBox 24"/>
          <p:cNvSpPr txBox="1">
            <a:spLocks noChangeArrowheads="1"/>
          </p:cNvSpPr>
          <p:nvPr/>
        </p:nvSpPr>
        <p:spPr bwMode="auto">
          <a:xfrm>
            <a:off x="838200" y="1046301"/>
            <a:ext cx="40386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Arial"/>
              </a:rPr>
              <a:t>Co-fire Projects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Arial"/>
              </a:rPr>
              <a:t>Unit 2, Cooper Station</a:t>
            </a:r>
          </a:p>
          <a:p>
            <a:pPr lvl="0"/>
            <a:r>
              <a:rPr lang="en-US" sz="1600" b="1" dirty="0">
                <a:solidFill>
                  <a:schemeClr val="bg1"/>
                </a:solidFill>
                <a:latin typeface="Arial"/>
              </a:rPr>
              <a:t>Units 1 – 4, Spurlock Station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Compliance with GHG Rule</a:t>
            </a:r>
            <a:endParaRPr lang="en-US" sz="1600" dirty="0">
              <a:solidFill>
                <a:schemeClr val="bg1"/>
              </a:solidFill>
            </a:endParaRPr>
          </a:p>
          <a:p>
            <a:pPr lvl="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Cooper - $73.8 Million</a:t>
            </a:r>
          </a:p>
          <a:p>
            <a:pPr lvl="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Spurlock - $187 Million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Arial"/>
              </a:rPr>
              <a:t>  </a:t>
            </a: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Commercial Operation December 2029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" y="285750"/>
            <a:ext cx="4457699" cy="364987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87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" b="26834"/>
          <a:stretch/>
        </p:blipFill>
        <p:spPr>
          <a:xfrm>
            <a:off x="0" y="1"/>
            <a:ext cx="12192000" cy="7010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3900" y="895350"/>
            <a:ext cx="4457700" cy="3571618"/>
          </a:xfrm>
          <a:prstGeom prst="rect">
            <a:avLst/>
          </a:prstGeom>
          <a:solidFill>
            <a:srgbClr val="434A5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723900" y="285750"/>
            <a:ext cx="1257300" cy="609600"/>
          </a:xfrm>
          <a:prstGeom prst="rect">
            <a:avLst/>
          </a:prstGeom>
          <a:gradFill rotWithShape="1">
            <a:gsLst>
              <a:gs pos="0">
                <a:srgbClr val="00304C"/>
              </a:gs>
              <a:gs pos="100000">
                <a:srgbClr val="0068A5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62000" y="285750"/>
            <a:ext cx="4419600" cy="609600"/>
            <a:chOff x="685800" y="52488"/>
            <a:chExt cx="4419600" cy="609600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1905000" y="52488"/>
              <a:ext cx="3200400" cy="609600"/>
            </a:xfrm>
            <a:prstGeom prst="rect">
              <a:avLst/>
            </a:prstGeom>
            <a:gradFill rotWithShape="1">
              <a:gsLst>
                <a:gs pos="0">
                  <a:srgbClr val="019E59"/>
                </a:gs>
                <a:gs pos="100000">
                  <a:srgbClr val="00492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99"/>
                </a:solidFill>
              </a:endParaRPr>
            </a:p>
          </p:txBody>
        </p:sp>
        <p:sp>
          <p:nvSpPr>
            <p:cNvPr id="18" name="Title 3"/>
            <p:cNvSpPr txBox="1">
              <a:spLocks/>
            </p:cNvSpPr>
            <p:nvPr/>
          </p:nvSpPr>
          <p:spPr>
            <a:xfrm>
              <a:off x="685800" y="52488"/>
              <a:ext cx="3962400" cy="6096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2800" b="1" kern="1200">
                  <a:solidFill>
                    <a:srgbClr val="0070C0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en-US" b="0" dirty="0">
                  <a:solidFill>
                    <a:schemeClr val="bg1"/>
                  </a:solidFill>
                </a:rPr>
                <a:t>EKPC:  </a:t>
              </a:r>
              <a:r>
                <a:rPr lang="en-US" b="0" i="1" dirty="0">
                  <a:solidFill>
                    <a:schemeClr val="bg1"/>
                  </a:solidFill>
                </a:rPr>
                <a:t>Power Supply</a:t>
              </a:r>
            </a:p>
          </p:txBody>
        </p:sp>
      </p:grpSp>
      <p:sp>
        <p:nvSpPr>
          <p:cNvPr id="15369" name="TextBox 24"/>
          <p:cNvSpPr txBox="1">
            <a:spLocks noChangeArrowheads="1"/>
          </p:cNvSpPr>
          <p:nvPr/>
        </p:nvSpPr>
        <p:spPr bwMode="auto">
          <a:xfrm>
            <a:off x="838200" y="1046301"/>
            <a:ext cx="422807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  <a:latin typeface="Arial"/>
              </a:rPr>
              <a:t>Cooperative Solar</a:t>
            </a:r>
          </a:p>
          <a:p>
            <a:pPr lvl="0"/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Farm Two – Fayette and Three – Marion approved, 136 MW</a:t>
            </a:r>
          </a:p>
          <a:p>
            <a:pPr lvl="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Farm Four – Star Hill Farms 0.5 MW</a:t>
            </a:r>
          </a:p>
          <a:p>
            <a:pPr lvl="0">
              <a:buFont typeface="Arial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Arial"/>
            </a:endParaRPr>
          </a:p>
          <a:p>
            <a:pPr lvl="0">
              <a:buFont typeface="Arial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Arial"/>
              </a:rPr>
              <a:t>  New ERA Additional Solar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" y="285750"/>
            <a:ext cx="4457699" cy="418121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3319860"/>
            <a:ext cx="4019550" cy="986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4107162"/>
            <a:ext cx="3181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www.cooperativesolar.com</a:t>
            </a:r>
          </a:p>
        </p:txBody>
      </p:sp>
    </p:spTree>
    <p:extLst>
      <p:ext uri="{BB962C8B-B14F-4D97-AF65-F5344CB8AC3E}">
        <p14:creationId xmlns:p14="http://schemas.microsoft.com/office/powerpoint/2010/main" val="1208291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211</Words>
  <Application>Microsoft Office PowerPoint</Application>
  <PresentationFormat>Widescreen</PresentationFormat>
  <Paragraphs>64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EKPC: Power Supply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 Development Impact Totals</vt:lpstr>
      <vt:lpstr>PowerPoint Presentation</vt:lpstr>
      <vt:lpstr>                    </vt:lpstr>
    </vt:vector>
  </TitlesOfParts>
  <Company>EKPC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Thomas</dc:creator>
  <cp:lastModifiedBy>Brad Thomas</cp:lastModifiedBy>
  <cp:revision>40</cp:revision>
  <cp:lastPrinted>2025-06-10T19:19:00Z</cp:lastPrinted>
  <dcterms:created xsi:type="dcterms:W3CDTF">2025-03-10T15:30:30Z</dcterms:created>
  <dcterms:modified xsi:type="dcterms:W3CDTF">2025-06-11T13:19:39Z</dcterms:modified>
</cp:coreProperties>
</file>