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0" r:id="rId4"/>
  </p:sldMasterIdLst>
  <p:notesMasterIdLst>
    <p:notesMasterId r:id="rId8"/>
  </p:notesMasterIdLst>
  <p:sldIdLst>
    <p:sldId id="256" r:id="rId5"/>
    <p:sldId id="1450" r:id="rId6"/>
    <p:sldId id="1454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800C23-E8EE-0B60-B18C-D74D56C6E2F3}" name="Schram, Chuck" initials="CS" userId="S::chuck.schram@lgeku.com::bf32b92f-d996-4e51-8682-2cb25a8cd585" providerId="AD"/>
  <p188:author id="{87BD6323-CA68-FA36-6AB0-83C8AB60FD01}" name="Wilson, Stuart" initials="SW" userId="S::stuart.wilson@lgeku.com::212bf19a-8d90-4e51-955f-4428688f9620" providerId="AD"/>
  <p188:author id="{24214A36-5190-6506-CE82-1DFC66709120}" name="Sebourn, Michael" initials="SM" userId="S::michael.sebourn@lge-ku.com::c4b76290-bf46-44b6-8def-637520a523fc" providerId="AD"/>
  <p188:author id="{46042063-8DF9-CB87-E931-6AC3FA7F054E}" name="Bevington, John" initials="JB" userId="S::JBevington@pplweb.com::0dbc8262-9dc6-4589-a296-5c3e09dfe3fb" providerId="AD"/>
  <p188:author id="{2C1C04E6-71FE-C377-5796-CD45BEF0DC7D}" name="Sebourn, Michael" initials="MS" userId="S::Michael.Sebourn@lge-ku.com::c4b76290-bf46-44b6-8def-637520a523fc" providerId="AD"/>
  <p188:author id="{66CFDCE9-9362-2AB2-5AB6-7868F476C04F}" name="Wilson, Stuart" initials="SW" userId="S::Stuart.Wilson@lge-ku.com::21c63551-67b8-48eb-bae9-f1345ec362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0F5"/>
    <a:srgbClr val="D3DFEB"/>
    <a:srgbClr val="009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6" autoAdjust="0"/>
    <p:restoredTop sz="78620" autoAdjust="0"/>
  </p:normalViewPr>
  <p:slideViewPr>
    <p:cSldViewPr snapToGrid="0">
      <p:cViewPr varScale="1">
        <p:scale>
          <a:sx n="100" d="100"/>
          <a:sy n="100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DC157-971D-4DC4-9E39-6826CB05D592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92C22-A94E-4198-894B-A2EEF14AC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0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92C22-A94E-4198-894B-A2EEF14AC8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4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92C22-A94E-4198-894B-A2EEF14AC8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67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B9C10-E287-8904-AD8B-F0A3B279E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CA4C4E-A189-9CAA-A6B8-52DAEE81AF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A951A4-C313-4193-4E3D-AD71A97FDB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303E5-7D87-9672-3482-7CA52587D3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92C22-A94E-4198-894B-A2EEF14AC8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81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5_Optional Title Slide w/Transparenc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blue background&#10;&#10;Description automatically generated">
            <a:extLst>
              <a:ext uri="{FF2B5EF4-FFF2-40B4-BE49-F238E27FC236}">
                <a16:creationId xmlns:a16="http://schemas.microsoft.com/office/drawing/2014/main" id="{5E3FD2A0-0347-467F-9369-8E6A7395D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3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05589"/>
            <a:ext cx="8568267" cy="1046351"/>
          </a:xfrm>
          <a:noFill/>
        </p:spPr>
        <p:txBody>
          <a:bodyPr lIns="18288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68197"/>
            <a:ext cx="1236000" cy="105808"/>
          </a:xfrm>
          <a:prstGeom prst="rect">
            <a:avLst/>
          </a:prstGeom>
        </p:spPr>
        <p:txBody>
          <a:bodyPr lIns="182880" tIns="0" rIns="0" bIns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B7A506C2-2DC8-40B6-859E-9EC8A66C3458}" type="datetime1">
              <a:rPr lang="en-US" smtClean="0"/>
              <a:pPr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2400" y="6584204"/>
            <a:ext cx="6945867" cy="273797"/>
          </a:xfrm>
          <a:prstGeom prst="rect">
            <a:avLst/>
          </a:prstGeom>
        </p:spPr>
        <p:txBody>
          <a:bodyPr tIns="0" bIns="0" anchor="ctr" anchorCtr="1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728216"/>
          </a:xfrm>
          <a:noFill/>
        </p:spPr>
        <p:txBody>
          <a:bodyPr lIns="182880" rIns="91440" anchor="b" anchorCtr="0">
            <a:noAutofit/>
          </a:bodyPr>
          <a:lstStyle>
            <a:lvl1pPr algn="l">
              <a:defRPr sz="3600" b="1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rain, light&#10;&#10;Description automatically generated">
            <a:extLst>
              <a:ext uri="{FF2B5EF4-FFF2-40B4-BE49-F238E27FC236}">
                <a16:creationId xmlns:a16="http://schemas.microsoft.com/office/drawing/2014/main" id="{C3EA5AB0-40CD-47EF-8E49-0920D91393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24" b="71144"/>
          <a:stretch/>
        </p:blipFill>
        <p:spPr>
          <a:xfrm>
            <a:off x="2647258" y="2141549"/>
            <a:ext cx="9544743" cy="471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6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78" y="365125"/>
            <a:ext cx="11425645" cy="914400"/>
          </a:xfrm>
        </p:spPr>
        <p:txBody>
          <a:bodyPr lIns="0" rIns="0" anchor="t" anchorCtr="0">
            <a:noAutofit/>
          </a:bodyPr>
          <a:lstStyle>
            <a:lvl1pPr>
              <a:defRPr sz="32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178" y="1467465"/>
            <a:ext cx="11425645" cy="4709498"/>
          </a:xfrm>
        </p:spPr>
        <p:txBody>
          <a:bodyPr lIns="0" rIns="0">
            <a:noAutofit/>
          </a:bodyPr>
          <a:lstStyle>
            <a:lvl1pPr marL="174625" indent="-174625">
              <a:defRPr>
                <a:latin typeface="+mn-lt"/>
              </a:defRPr>
            </a:lvl1pPr>
            <a:lvl2pPr marL="461963" indent="-287338">
              <a:spcBef>
                <a:spcPts val="0"/>
              </a:spcBef>
              <a:buFont typeface="Polo" panose="02000400000000000000" pitchFamily="2" charset="0"/>
              <a:buChar char="—"/>
              <a:defRPr>
                <a:latin typeface="+mn-lt"/>
              </a:defRPr>
            </a:lvl2pPr>
            <a:lvl3pPr marL="627063" indent="-165100">
              <a:spcBef>
                <a:spcPts val="0"/>
              </a:spcBef>
              <a:defRPr>
                <a:latin typeface="+mn-lt"/>
              </a:defRPr>
            </a:lvl3pPr>
            <a:lvl4pPr marL="854075" indent="-227013">
              <a:spcBef>
                <a:spcPts val="0"/>
              </a:spcBef>
              <a:buFont typeface="Polo" panose="02000400000000000000" pitchFamily="2" charset="0"/>
              <a:buChar char="—"/>
              <a:defRPr>
                <a:latin typeface="+mn-lt"/>
              </a:defRPr>
            </a:lvl4pPr>
            <a:lvl5pPr marL="974725" indent="-120650">
              <a:spcBef>
                <a:spcPts val="0"/>
              </a:spcBef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CE76032-28C8-4622-A090-F8A265ACD3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217" y="6503561"/>
            <a:ext cx="963168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E532994-4077-4848-9D7D-B2CD66BB921C}" type="datetime1">
              <a:rPr lang="en-US" smtClean="0"/>
              <a:pPr/>
              <a:t>6/17/2025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1AEB770-15BA-49C7-AA97-23EE13A4D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0843" y="6503561"/>
            <a:ext cx="7390315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79864A-1E9D-4E01-A464-930265E5F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177" y="6503561"/>
            <a:ext cx="499872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blue background&#10;&#10;Description automatically generated">
            <a:extLst>
              <a:ext uri="{FF2B5EF4-FFF2-40B4-BE49-F238E27FC236}">
                <a16:creationId xmlns:a16="http://schemas.microsoft.com/office/drawing/2014/main" id="{104A465D-2C24-4BD0-9A74-9CE7A738B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3" cy="6858000"/>
          </a:xfrm>
          <a:prstGeom prst="rect">
            <a:avLst/>
          </a:prstGeom>
        </p:spPr>
      </p:pic>
      <p:pic>
        <p:nvPicPr>
          <p:cNvPr id="11" name="Picture 10" descr="A picture containing rain, light&#10;&#10;Description automatically generated">
            <a:extLst>
              <a:ext uri="{FF2B5EF4-FFF2-40B4-BE49-F238E27FC236}">
                <a16:creationId xmlns:a16="http://schemas.microsoft.com/office/drawing/2014/main" id="{3EEDAFF6-B212-4845-BE10-F1E02F3B2F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24" b="71144"/>
          <a:stretch/>
        </p:blipFill>
        <p:spPr>
          <a:xfrm>
            <a:off x="8364278" y="4966566"/>
            <a:ext cx="3827721" cy="1891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2770"/>
            <a:ext cx="10515600" cy="2852737"/>
          </a:xfrm>
        </p:spPr>
        <p:txBody>
          <a:bodyPr anchor="b" anchorCtr="0">
            <a:normAutofit/>
          </a:bodyPr>
          <a:lstStyle>
            <a:lvl1pPr>
              <a:defRPr sz="40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3681931"/>
            <a:ext cx="6412465" cy="2357362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C59AE2A-A222-4176-B084-941C65424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217" y="6503561"/>
            <a:ext cx="963168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E532994-4077-4848-9D7D-B2CD66BB921C}" type="datetime1">
              <a:rPr lang="en-US" smtClean="0"/>
              <a:pPr/>
              <a:t>6/17/2025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4C9CDEB-BA2E-4DE7-8CAD-F1278E601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0843" y="6503561"/>
            <a:ext cx="7390315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C6E829C-7AAE-44ED-B6BD-60468A531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177" y="6503561"/>
            <a:ext cx="499872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8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65126"/>
            <a:ext cx="11423904" cy="914400"/>
          </a:xfrm>
        </p:spPr>
        <p:txBody>
          <a:bodyPr lIns="0" rIns="0" anchor="t" anchorCtr="0">
            <a:no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952" y="1472184"/>
            <a:ext cx="5629557" cy="4709160"/>
          </a:xfrm>
        </p:spPr>
        <p:txBody>
          <a:bodyPr lIns="0" rIns="0"/>
          <a:lstStyle>
            <a:lvl1pPr marL="169863" indent="-169863">
              <a:defRPr sz="2000"/>
            </a:lvl1pPr>
            <a:lvl2pPr marL="457200" indent="-287338">
              <a:spcBef>
                <a:spcPts val="0"/>
              </a:spcBef>
              <a:buFont typeface="Polo" panose="02000400000000000000" pitchFamily="2" charset="0"/>
              <a:buChar char="—"/>
              <a:defRPr sz="1800"/>
            </a:lvl2pPr>
            <a:lvl3pPr marL="574675" indent="-117475">
              <a:spcBef>
                <a:spcPts val="0"/>
              </a:spcBef>
              <a:defRPr sz="1600"/>
            </a:lvl3pPr>
            <a:lvl4pPr marL="803275" indent="-228600">
              <a:spcBef>
                <a:spcPts val="0"/>
              </a:spcBef>
              <a:buFont typeface="Polo" panose="02000400000000000000" pitchFamily="2" charset="0"/>
              <a:buChar char="—"/>
              <a:defRPr sz="1400"/>
            </a:lvl4pPr>
            <a:lvl5pPr marL="914400" indent="-111125"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72184"/>
            <a:ext cx="5629557" cy="4709160"/>
          </a:xfrm>
        </p:spPr>
        <p:txBody>
          <a:bodyPr lIns="0" rIns="0"/>
          <a:lstStyle>
            <a:lvl1pPr marL="169863" indent="-169863">
              <a:defRPr sz="2000"/>
            </a:lvl1pPr>
            <a:lvl2pPr marL="457200" indent="-287338">
              <a:spcBef>
                <a:spcPts val="0"/>
              </a:spcBef>
              <a:buFont typeface="Polo" panose="02000400000000000000" pitchFamily="2" charset="0"/>
              <a:buChar char="—"/>
              <a:defRPr sz="1800"/>
            </a:lvl2pPr>
            <a:lvl3pPr marL="574675" indent="-117475">
              <a:spcBef>
                <a:spcPts val="0"/>
              </a:spcBef>
              <a:defRPr sz="1600"/>
            </a:lvl3pPr>
            <a:lvl4pPr marL="803275" indent="-228600">
              <a:spcBef>
                <a:spcPts val="0"/>
              </a:spcBef>
              <a:buFont typeface="Polo" panose="02000400000000000000" pitchFamily="2" charset="0"/>
              <a:buChar char="—"/>
              <a:defRPr sz="1400"/>
            </a:lvl4pPr>
            <a:lvl5pPr marL="914400" indent="-111125"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C2F9A78-B5A9-4198-B0C3-5B865D11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6217" y="6503561"/>
            <a:ext cx="963168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E532994-4077-4848-9D7D-B2CD66BB921C}" type="datetime1">
              <a:rPr lang="en-US" smtClean="0"/>
              <a:pPr/>
              <a:t>6/17/2025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CEC5B4B-E15C-4704-BBAE-866A33FC5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0843" y="6503561"/>
            <a:ext cx="7390315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4D2F37F-479B-4F8A-A30C-5164475B7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177" y="6503561"/>
            <a:ext cx="499872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0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65126"/>
            <a:ext cx="11423904" cy="914400"/>
          </a:xfrm>
        </p:spPr>
        <p:txBody>
          <a:bodyPr lIns="0" rIns="0" anchor="t" anchorCtr="0">
            <a:no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52" y="1472185"/>
            <a:ext cx="5609893" cy="742643"/>
          </a:xfrm>
        </p:spPr>
        <p:txBody>
          <a:bodyPr lIns="0" rIns="0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52" y="2343874"/>
            <a:ext cx="5609893" cy="3782178"/>
          </a:xfrm>
        </p:spPr>
        <p:txBody>
          <a:bodyPr lIns="0" rIns="0"/>
          <a:lstStyle>
            <a:lvl1pPr marL="117475" indent="-117475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472185"/>
            <a:ext cx="5637521" cy="742643"/>
          </a:xfrm>
        </p:spPr>
        <p:txBody>
          <a:bodyPr lIns="0" rIns="0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43874"/>
            <a:ext cx="5637521" cy="3782178"/>
          </a:xfrm>
        </p:spPr>
        <p:txBody>
          <a:bodyPr lIns="0" rIns="0"/>
          <a:lstStyle>
            <a:lvl1pPr marL="117475" indent="-117475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BB49D81-6128-4152-8C91-180ED2F7A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6217" y="6503561"/>
            <a:ext cx="963168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E532994-4077-4848-9D7D-B2CD66BB921C}" type="datetime1">
              <a:rPr lang="en-US" smtClean="0"/>
              <a:pPr/>
              <a:t>6/17/2025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0B6FE4E-83D1-4408-829B-CCF639A81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0843" y="6503561"/>
            <a:ext cx="7390315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1CE6D8-2A3B-4800-BD8B-CC711C57E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177" y="6503561"/>
            <a:ext cx="499872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7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840D1FB-55BB-4759-BA33-5AE8AA2D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217" y="6503561"/>
            <a:ext cx="963168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E532994-4077-4848-9D7D-B2CD66BB921C}" type="datetime1">
              <a:rPr lang="en-US" smtClean="0"/>
              <a:pPr/>
              <a:t>6/17/2025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5E7FA1A-8AC5-4503-B2AE-CE4604B2E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0843" y="6503561"/>
            <a:ext cx="7390315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28B62C0-3423-409D-B7E8-244A80F06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177" y="6503561"/>
            <a:ext cx="499872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67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32A74B-DCC8-464F-BE32-4D0C37B10A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217" y="6503561"/>
            <a:ext cx="963168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E532994-4077-4848-9D7D-B2CD66BB921C}" type="datetime1">
              <a:rPr lang="en-US" smtClean="0"/>
              <a:pPr/>
              <a:t>6/17/2025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981862-DDBE-4170-93AB-E813F03E5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0843" y="6503561"/>
            <a:ext cx="7390315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40F6F7-3EDE-442E-B726-1F632D480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177" y="6503561"/>
            <a:ext cx="499872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5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BE13DF8-DB32-4D1C-89C4-7EFD0A0A6B0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92" b="2208"/>
          <a:stretch/>
        </p:blipFill>
        <p:spPr>
          <a:xfrm>
            <a:off x="0" y="6309360"/>
            <a:ext cx="12186587" cy="54864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E91984F-403F-479A-9A60-55A82FD0CDA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t="39632" r="2945" b="6337"/>
          <a:stretch/>
        </p:blipFill>
        <p:spPr>
          <a:xfrm>
            <a:off x="10587951" y="6361701"/>
            <a:ext cx="1601343" cy="496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952" y="365126"/>
            <a:ext cx="11423904" cy="9144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52" y="1469372"/>
            <a:ext cx="11423904" cy="471197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D82F8B-BB4A-4506-A1F5-F102A94D89B9}"/>
              </a:ext>
            </a:extLst>
          </p:cNvPr>
          <p:cNvCxnSpPr/>
          <p:nvPr/>
        </p:nvCxnSpPr>
        <p:spPr>
          <a:xfrm>
            <a:off x="0" y="6309360"/>
            <a:ext cx="12192000" cy="0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C2DA1B-FA26-4351-B279-F25251541834}"/>
              </a:ext>
            </a:extLst>
          </p:cNvPr>
          <p:cNvCxnSpPr/>
          <p:nvPr/>
        </p:nvCxnSpPr>
        <p:spPr>
          <a:xfrm>
            <a:off x="0" y="6309360"/>
            <a:ext cx="12192000" cy="0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39775E-968C-4C10-802F-59E85E806759}"/>
              </a:ext>
            </a:extLst>
          </p:cNvPr>
          <p:cNvCxnSpPr/>
          <p:nvPr/>
        </p:nvCxnSpPr>
        <p:spPr>
          <a:xfrm>
            <a:off x="0" y="6309360"/>
            <a:ext cx="12192000" cy="0"/>
          </a:xfrm>
          <a:prstGeom prst="line">
            <a:avLst/>
          </a:prstGeom>
          <a:ln w="57150">
            <a:solidFill>
              <a:srgbClr val="D7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EB077DD-F0D6-468E-B1CF-7895DD2F5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217" y="6503561"/>
            <a:ext cx="963168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E532994-4077-4848-9D7D-B2CD66BB921C}" type="datetime1">
              <a:rPr lang="en-US" smtClean="0"/>
              <a:pPr/>
              <a:t>6/17/2025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5AB8ECC-51C8-471D-8D07-A803A1999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00843" y="6503561"/>
            <a:ext cx="7390315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926D81E-78E2-4EBE-A690-93BA77A91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177" y="6503561"/>
            <a:ext cx="499872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5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80" baseline="0">
          <a:solidFill>
            <a:srgbClr val="307298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69863" indent="-169863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 spc="-5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515938" indent="-346075" algn="l" defTabSz="914400" rtl="0" eaLnBrk="1" latinLnBrk="0" hangingPunct="1">
        <a:lnSpc>
          <a:spcPct val="100000"/>
        </a:lnSpc>
        <a:spcBef>
          <a:spcPts val="0"/>
        </a:spcBef>
        <a:buFont typeface="Polo" panose="02000400000000000000" pitchFamily="2" charset="0"/>
        <a:buChar char="—"/>
        <a:defRPr sz="2000" kern="1200" spc="-5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685800" indent="-169863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973138" indent="-287338" algn="l" defTabSz="914400" rtl="0" eaLnBrk="1" latinLnBrk="0" hangingPunct="1">
        <a:lnSpc>
          <a:spcPct val="100000"/>
        </a:lnSpc>
        <a:spcBef>
          <a:spcPts val="0"/>
        </a:spcBef>
        <a:buFont typeface="Polo" panose="02000400000000000000" pitchFamily="2" charset="0"/>
        <a:buChar char="—"/>
        <a:defRPr sz="1600" kern="1200" spc="-5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084263" indent="-1111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 spc="-5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5B88A53-7C36-271B-3FE5-0F221F4109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June 18, </a:t>
            </a:r>
            <a:r>
              <a:rPr lang="en-US" dirty="0"/>
              <a:t>2025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DC1265-A3E4-FD8B-433F-6CCCB5561B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Economic Development Opportunities and Potential Load Growth</a:t>
            </a:r>
          </a:p>
        </p:txBody>
      </p:sp>
    </p:spTree>
    <p:extLst>
      <p:ext uri="{BB962C8B-B14F-4D97-AF65-F5344CB8AC3E}">
        <p14:creationId xmlns:p14="http://schemas.microsoft.com/office/powerpoint/2010/main" val="1663445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D3859-4F96-1742-EC3C-0C759C98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LG&amp;E-KU’s Load Forecast Sees Unprecedented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F6AE1-A377-FB2A-185E-B74709EC0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178" y="1381737"/>
            <a:ext cx="11425645" cy="4709498"/>
          </a:xfrm>
        </p:spPr>
        <p:txBody>
          <a:bodyPr/>
          <a:lstStyle/>
          <a:p>
            <a:r>
              <a:rPr lang="en-US" dirty="0"/>
              <a:t>Kentucky’s statutory policy to attract data centers propels LG&amp;E-KU’s economic development efforts to new heights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Over 2,000 MW of non-data-center load growth opportunities in LG&amp;E-KU’s economic development pool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E636B-B527-32EB-A0A3-86DFB0AED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8D1A19-4A2E-4786-AFFC-2C41E9E26DF7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630A6B-40B7-7E7E-CF83-7AF0E8169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685969"/>
              </p:ext>
            </p:extLst>
          </p:nvPr>
        </p:nvGraphicFramePr>
        <p:xfrm>
          <a:off x="579593" y="2402650"/>
          <a:ext cx="8127999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06653251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1648716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75437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Load (MW)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40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873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816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756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471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6,793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539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5-12-2025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8,832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28707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F891EF2-1BC0-4A6F-BA6D-21FF0AFD2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870"/>
              </p:ext>
            </p:extLst>
          </p:nvPr>
        </p:nvGraphicFramePr>
        <p:xfrm>
          <a:off x="579593" y="2402650"/>
          <a:ext cx="8127999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06653251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1648716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75437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Load (MW)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40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873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816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756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471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6,793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53906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165DC10-E0D3-20BB-C252-D31F566F3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466895"/>
              </p:ext>
            </p:extLst>
          </p:nvPr>
        </p:nvGraphicFramePr>
        <p:xfrm>
          <a:off x="579592" y="2402650"/>
          <a:ext cx="8127999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06653251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1648716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75437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Load (MW)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40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873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816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756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47112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5DA9536-2FB9-8D10-D242-FCC64DBF0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583296"/>
              </p:ext>
            </p:extLst>
          </p:nvPr>
        </p:nvGraphicFramePr>
        <p:xfrm>
          <a:off x="579592" y="2402650"/>
          <a:ext cx="8127999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06653251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1648716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75437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Load (MW)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40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873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816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75691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68AF698-BC8E-24FA-9E1E-C02C3CE1B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433003"/>
              </p:ext>
            </p:extLst>
          </p:nvPr>
        </p:nvGraphicFramePr>
        <p:xfrm>
          <a:off x="579592" y="2402650"/>
          <a:ext cx="8127999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06653251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1648716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75437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Load (MW)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40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873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81606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BE7092C-CC66-4927-FC9B-B8560B1EA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940237"/>
              </p:ext>
            </p:extLst>
          </p:nvPr>
        </p:nvGraphicFramePr>
        <p:xfrm>
          <a:off x="579592" y="2402650"/>
          <a:ext cx="8127999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06653251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1648716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75437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Load (MW)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40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873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91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2915B-F9C2-BAD2-4D3F-92A4F9565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51FC3-1CED-C77D-A47E-8F4341BCA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LG&amp;E-KU’s 2025 CPCN Proposals Provide Tools Needed to Power Kentucky’s Economic Growth Strategy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18345-4095-F7C2-0C1F-7FA6964E4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Two new natural gas combined cycle units for reliable, around-the-clock energy</a:t>
            </a:r>
          </a:p>
          <a:p>
            <a:endParaRPr lang="en-US" dirty="0"/>
          </a:p>
          <a:p>
            <a:r>
              <a:rPr lang="en-US" dirty="0"/>
              <a:t>Ghent Unit 2 SCR will ensure year-round availability of valuable resource</a:t>
            </a:r>
          </a:p>
          <a:p>
            <a:endParaRPr lang="en-US" dirty="0"/>
          </a:p>
          <a:p>
            <a:r>
              <a:rPr lang="en-US" dirty="0"/>
              <a:t>Battery storage is important option to support load growth and efficiently use existing resources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CC196-B228-E61A-54F7-2B7A21AF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8D1A19-4A2E-4786-AFFC-2C41E9E26DF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0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me1">
  <a:themeElements>
    <a:clrScheme name="LG&amp;E and KU 2020">
      <a:dk1>
        <a:sysClr val="windowText" lastClr="000000"/>
      </a:dk1>
      <a:lt1>
        <a:sysClr val="window" lastClr="FFFFFF"/>
      </a:lt1>
      <a:dk2>
        <a:srgbClr val="054B75"/>
      </a:dk2>
      <a:lt2>
        <a:srgbClr val="FFFFFF"/>
      </a:lt2>
      <a:accent1>
        <a:srgbClr val="009E49"/>
      </a:accent1>
      <a:accent2>
        <a:srgbClr val="CE1126"/>
      </a:accent2>
      <a:accent3>
        <a:srgbClr val="795D92"/>
      </a:accent3>
      <a:accent4>
        <a:srgbClr val="D7A900"/>
      </a:accent4>
      <a:accent5>
        <a:srgbClr val="B85927"/>
      </a:accent5>
      <a:accent6>
        <a:srgbClr val="63A0C9"/>
      </a:accent6>
      <a:hlink>
        <a:srgbClr val="0563C1"/>
      </a:hlink>
      <a:folHlink>
        <a:srgbClr val="954F72"/>
      </a:folHlink>
    </a:clrScheme>
    <a:fontScheme name="Open_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9A6D983-26E7-4294-821F-5A431F634A5A}" vid="{6ABC9AC9-DCFA-43EC-A647-5A1D50B127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pany xmlns="65bfb563-8fe2-4d34-a09f-38a217d8feea">
      <Value>LGE/KU</Value>
    </Company>
    <Witness_x0020_Testimony xmlns="65bfb563-8fe2-4d34-a09f-38a217d8feea" xsi:nil="true"/>
    <Year xmlns="65bfb563-8fe2-4d34-a09f-38a217d8feea">2025</Year>
    <Review_x0020_Case_x0020_Doc_x0020_Types xmlns="65bfb563-8fe2-4d34-a09f-38a217d8feea">Technical Informal Conference</Review_x0020_Case_x0020_Doc_x0020_Types>
    <Case_x0020__x0023_ xmlns="f789fa03-9022-4931-acb2-79f11ac92edf" xsi:nil="true"/>
    <Data_x0020_Request_x0020_Party xmlns="f789fa03-9022-4931-acb2-79f11ac92edf" xsi:nil="true"/>
    <Status_x0020__x0028_Internal_x0020_Use_x0020_Only_x0029_ xmlns="2ad705b9-adad-42ba-803b-2580de5ca47a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EB83C704E85841B77FA140AE2B7039" ma:contentTypeVersion="22" ma:contentTypeDescription="Create a new document." ma:contentTypeScope="" ma:versionID="b4836a8e8c0d70a16a7191de3abace69">
  <xsd:schema xmlns:xsd="http://www.w3.org/2001/XMLSchema" xmlns:xs="http://www.w3.org/2001/XMLSchema" xmlns:p="http://schemas.microsoft.com/office/2006/metadata/properties" xmlns:ns2="65bfb563-8fe2-4d34-a09f-38a217d8feea" xmlns:ns3="f789fa03-9022-4931-acb2-79f11ac92edf" xmlns:ns4="2ad705b9-adad-42ba-803b-2580de5ca47a" targetNamespace="http://schemas.microsoft.com/office/2006/metadata/properties" ma:root="true" ma:fieldsID="925515f688376dfbb37d5e015681e551" ns2:_="" ns3:_="" ns4:_="">
    <xsd:import namespace="65bfb563-8fe2-4d34-a09f-38a217d8feea"/>
    <xsd:import namespace="f789fa03-9022-4931-acb2-79f11ac92edf"/>
    <xsd:import namespace="2ad705b9-adad-42ba-803b-2580de5ca47a"/>
    <xsd:element name="properties">
      <xsd:complexType>
        <xsd:sequence>
          <xsd:element name="documentManagement">
            <xsd:complexType>
              <xsd:all>
                <xsd:element ref="ns2:Company" minOccurs="0"/>
                <xsd:element ref="ns2:Year"/>
                <xsd:element ref="ns2:Review_x0020_Case_x0020_Doc_x0020_Types"/>
                <xsd:element ref="ns2:Witness_x0020_Testimony" minOccurs="0"/>
                <xsd:element ref="ns3:Data_x0020_Request_x0020_Party" minOccurs="0"/>
                <xsd:element ref="ns3:Case_x0020__x0023_" minOccurs="0"/>
                <xsd:element ref="ns4:Status_x0020__x0028_Internal_x0020_Use_x0020_Only_x002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bfb563-8fe2-4d34-a09f-38a217d8feea" elementFormDefault="qualified">
    <xsd:import namespace="http://schemas.microsoft.com/office/2006/documentManagement/types"/>
    <xsd:import namespace="http://schemas.microsoft.com/office/infopath/2007/PartnerControls"/>
    <xsd:element name="Company" ma:index="2" nillable="true" ma:displayName="Company" ma:internalName="Company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GE/KU"/>
                  </xsd:restriction>
                </xsd:simpleType>
              </xsd:element>
            </xsd:sequence>
          </xsd:extension>
        </xsd:complexContent>
      </xsd:complexType>
    </xsd:element>
    <xsd:element name="Year" ma:index="3" ma:displayName="Year" ma:default="2025" ma:format="Dropdown" ma:internalName="Year">
      <xsd:simpleType>
        <xsd:restriction base="dms:Choice">
          <xsd:enumeration value="2025"/>
        </xsd:restriction>
      </xsd:simpleType>
    </xsd:element>
    <xsd:element name="Review_x0020_Case_x0020_Doc_x0020_Types" ma:index="4" ma:displayName="Document Types" ma:format="Dropdown" ma:internalName="Review_x0020_Case_x0020_Doc_x0020_Types">
      <xsd:simpleType>
        <xsd:restriction base="dms:Choice">
          <xsd:enumeration value="Data Requests"/>
          <xsd:enumeration value="1st Data Request"/>
          <xsd:enumeration value="1st Data Request - As Filed"/>
          <xsd:enumeration value="2nd Data Request"/>
          <xsd:enumeration value="2nd Data Request - As Filed"/>
          <xsd:enumeration value="3rd Data Request"/>
          <xsd:enumeration value="3rd Data Request - As Filed"/>
          <xsd:enumeration value="Supplemental Data Request"/>
          <xsd:enumeration value="Supplemental Data Request - As Filed"/>
          <xsd:enumeration value="Post Hearing Data Request"/>
          <xsd:enumeration value="Intervenor Comments"/>
          <xsd:enumeration value="LG&amp;E and KU Response Comments"/>
          <xsd:enumeration value="Post-Hearing Comments"/>
          <xsd:enumeration value="Technical Informal Conference"/>
          <xsd:enumeration value="Timeline"/>
          <xsd:enumeration value="Application"/>
          <xsd:enumeration value="Testimony"/>
          <xsd:enumeration value="Intervenor Testimony"/>
          <xsd:enumeration value="Intervenor Data Requests"/>
          <xsd:enumeration value="Witness Prep"/>
          <xsd:enumeration value="Efiled"/>
        </xsd:restriction>
      </xsd:simpleType>
    </xsd:element>
    <xsd:element name="Witness_x0020_Testimony" ma:index="5" nillable="true" ma:displayName="Witness" ma:format="Dropdown" ma:internalName="Witness_x0020_Testimony">
      <xsd:simpleType>
        <xsd:restriction base="dms:Choice">
          <xsd:enumeration value="Bellar, Lonnie"/>
          <xsd:enumeration value="Bevington, John"/>
          <xsd:enumeration value="Conroy, Robert"/>
          <xsd:enumeration value="Imber, Philip"/>
          <xsd:enumeration value="Jones, Tim"/>
          <xsd:enumeration value="Schram, Charles"/>
          <xsd:enumeration value="Tummonds, David"/>
          <xsd:enumeration value="Wilson, Stuar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89fa03-9022-4931-acb2-79f11ac92edf" elementFormDefault="qualified">
    <xsd:import namespace="http://schemas.microsoft.com/office/2006/documentManagement/types"/>
    <xsd:import namespace="http://schemas.microsoft.com/office/infopath/2007/PartnerControls"/>
    <xsd:element name="Data_x0020_Request_x0020_Party" ma:index="6" nillable="true" ma:displayName="Data Request Party" ma:format="Dropdown" ma:internalName="Data_x0020_Request_x0020_Party">
      <xsd:simpleType>
        <xsd:restriction base="dms:Choice">
          <xsd:enumeration value="Ky. Public Service Commission-KPSC"/>
          <xsd:enumeration value="Attorney General-KIUC"/>
          <xsd:enumeration value="Joint Intervenors - Mountain Association, Metropolitan Housing Coalition, Kentuckians for the Commonwealth, and Kentucky Solar Energy Society – MA/MHC/KFTC/KYSES"/>
          <xsd:enumeration value="Ky. Industrial Utility Cust.-KIUC"/>
          <xsd:enumeration value="Kentucky Coal Association-KCA"/>
          <xsd:enumeration value="Metro-LFUCG"/>
          <xsd:enumeration value="Sierra Club-SC"/>
          <xsd:enumeration value="SREA - Southern Renewable Energy Assoc."/>
        </xsd:restriction>
      </xsd:simpleType>
    </xsd:element>
    <xsd:element name="Case_x0020__x0023_" ma:index="7" nillable="true" ma:displayName="Case #" ma:internalName="Case_x0020__x0023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d705b9-adad-42ba-803b-2580de5ca47a" elementFormDefault="qualified">
    <xsd:import namespace="http://schemas.microsoft.com/office/2006/documentManagement/types"/>
    <xsd:import namespace="http://schemas.microsoft.com/office/infopath/2007/PartnerControls"/>
    <xsd:element name="Status_x0020__x0028_Internal_x0020_Use_x0020_Only_x0029_" ma:index="8" nillable="true" ma:displayName="Status (Internal Use Only)" ma:internalName="Status_x0020__x0028_Internal_x0020_Use_x0020_Only_x002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inal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47E4D1-C4EA-47D4-A6C4-98FF4165ECE6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f789fa03-9022-4931-acb2-79f11ac92edf"/>
    <ds:schemaRef ds:uri="http://www.w3.org/XML/1998/namespace"/>
    <ds:schemaRef ds:uri="http://schemas.microsoft.com/office/infopath/2007/PartnerControls"/>
    <ds:schemaRef ds:uri="2ad705b9-adad-42ba-803b-2580de5ca47a"/>
    <ds:schemaRef ds:uri="http://schemas.openxmlformats.org/package/2006/metadata/core-properties"/>
    <ds:schemaRef ds:uri="65bfb563-8fe2-4d34-a09f-38a217d8fee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7FDEE8B-AD6E-41E5-8667-AD1FCDA6A8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bfb563-8fe2-4d34-a09f-38a217d8feea"/>
    <ds:schemaRef ds:uri="f789fa03-9022-4931-acb2-79f11ac92edf"/>
    <ds:schemaRef ds:uri="2ad705b9-adad-42ba-803b-2580de5ca4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7DCC32-F224-486C-8ED2-CDD4483AEB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11543</TotalTime>
  <Words>213</Words>
  <Application>Microsoft Office PowerPoint</Application>
  <PresentationFormat>Widescreen</PresentationFormat>
  <Paragraphs>104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Open Sans</vt:lpstr>
      <vt:lpstr>Polo</vt:lpstr>
      <vt:lpstr>Theme1</vt:lpstr>
      <vt:lpstr>Economic Development Opportunities and Potential Load Growth</vt:lpstr>
      <vt:lpstr>LG&amp;E-KU’s Load Forecast Sees Unprecedented Growth</vt:lpstr>
      <vt:lpstr>LG&amp;E-KU’s 2025 CPCN Proposals Provide Tools Needed to Power Kentucky’s Economic Growth Strategy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CPCN Application Kentucky Public Service Commission – Informal Technical Conference</dc:title>
  <dc:creator>Wilson, Stuart</dc:creator>
  <cp:lastModifiedBy>Clark, Caroline</cp:lastModifiedBy>
  <cp:revision>308</cp:revision>
  <cp:lastPrinted>2025-06-16T18:56:31Z</cp:lastPrinted>
  <dcterms:created xsi:type="dcterms:W3CDTF">2024-10-25T16:29:33Z</dcterms:created>
  <dcterms:modified xsi:type="dcterms:W3CDTF">2025-06-17T13:29:11Z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662fcd2-3ff9-4261-9b26-9dd5808d0bb4_Enabled">
    <vt:lpwstr>true</vt:lpwstr>
  </property>
  <property fmtid="{D5CDD505-2E9C-101B-9397-08002B2CF9AE}" pid="3" name="MSIP_Label_d662fcd2-3ff9-4261-9b26-9dd5808d0bb4_SetDate">
    <vt:lpwstr>2024-10-25T20:25:28Z</vt:lpwstr>
  </property>
  <property fmtid="{D5CDD505-2E9C-101B-9397-08002B2CF9AE}" pid="4" name="MSIP_Label_d662fcd2-3ff9-4261-9b26-9dd5808d0bb4_Method">
    <vt:lpwstr>Privileged</vt:lpwstr>
  </property>
  <property fmtid="{D5CDD505-2E9C-101B-9397-08002B2CF9AE}" pid="5" name="MSIP_Label_d662fcd2-3ff9-4261-9b26-9dd5808d0bb4_Name">
    <vt:lpwstr>d662fcd2-3ff9-4261-9b26-9dd5808d0bb4</vt:lpwstr>
  </property>
  <property fmtid="{D5CDD505-2E9C-101B-9397-08002B2CF9AE}" pid="6" name="MSIP_Label_d662fcd2-3ff9-4261-9b26-9dd5808d0bb4_SiteId">
    <vt:lpwstr>5ee3b0ba-a559-45ee-a69e-6d3e963a3e72</vt:lpwstr>
  </property>
  <property fmtid="{D5CDD505-2E9C-101B-9397-08002B2CF9AE}" pid="7" name="MSIP_Label_d662fcd2-3ff9-4261-9b26-9dd5808d0bb4_ActionId">
    <vt:lpwstr>f832d6dc-4eba-48e4-85da-527a7f27a26c</vt:lpwstr>
  </property>
  <property fmtid="{D5CDD505-2E9C-101B-9397-08002B2CF9AE}" pid="8" name="MSIP_Label_d662fcd2-3ff9-4261-9b26-9dd5808d0bb4_ContentBits">
    <vt:lpwstr>0</vt:lpwstr>
  </property>
  <property fmtid="{D5CDD505-2E9C-101B-9397-08002B2CF9AE}" pid="9" name="ContentTypeId">
    <vt:lpwstr>0x0101007FEB83C704E85841B77FA140AE2B7039</vt:lpwstr>
  </property>
  <property fmtid="{D5CDD505-2E9C-101B-9397-08002B2CF9AE}" pid="10" name="MSIP_Label_dcc6b311-06ac-4d45-8b7e-272c304377e9_Enabled">
    <vt:lpwstr>true</vt:lpwstr>
  </property>
  <property fmtid="{D5CDD505-2E9C-101B-9397-08002B2CF9AE}" pid="11" name="MSIP_Label_dcc6b311-06ac-4d45-8b7e-272c304377e9_SetDate">
    <vt:lpwstr>2025-06-03T14:02:02Z</vt:lpwstr>
  </property>
  <property fmtid="{D5CDD505-2E9C-101B-9397-08002B2CF9AE}" pid="12" name="MSIP_Label_dcc6b311-06ac-4d45-8b7e-272c304377e9_Method">
    <vt:lpwstr>Privileged</vt:lpwstr>
  </property>
  <property fmtid="{D5CDD505-2E9C-101B-9397-08002B2CF9AE}" pid="13" name="MSIP_Label_dcc6b311-06ac-4d45-8b7e-272c304377e9_Name">
    <vt:lpwstr>dcc6b311-06ac-4d45-8b7e-272c304377e9</vt:lpwstr>
  </property>
  <property fmtid="{D5CDD505-2E9C-101B-9397-08002B2CF9AE}" pid="14" name="MSIP_Label_dcc6b311-06ac-4d45-8b7e-272c304377e9_SiteId">
    <vt:lpwstr>25b79aa0-07c6-4d65-9c80-df92aacdc157</vt:lpwstr>
  </property>
  <property fmtid="{D5CDD505-2E9C-101B-9397-08002B2CF9AE}" pid="15" name="MSIP_Label_dcc6b311-06ac-4d45-8b7e-272c304377e9_ActionId">
    <vt:lpwstr>dc5bc214-50fb-4872-a2d3-6d3f511f8d62</vt:lpwstr>
  </property>
  <property fmtid="{D5CDD505-2E9C-101B-9397-08002B2CF9AE}" pid="16" name="MSIP_Label_dcc6b311-06ac-4d45-8b7e-272c304377e9_ContentBits">
    <vt:lpwstr>0</vt:lpwstr>
  </property>
  <property fmtid="{D5CDD505-2E9C-101B-9397-08002B2CF9AE}" pid="17" name="MSIP_Label_dcc6b311-06ac-4d45-8b7e-272c304377e9_Tag">
    <vt:lpwstr>10, 0, 1, 1</vt:lpwstr>
  </property>
</Properties>
</file>