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7" r:id="rId2"/>
    <p:sldId id="288" r:id="rId3"/>
    <p:sldId id="307" r:id="rId4"/>
    <p:sldId id="306" r:id="rId5"/>
    <p:sldId id="303" r:id="rId6"/>
    <p:sldId id="309" r:id="rId7"/>
    <p:sldId id="301" r:id="rId8"/>
    <p:sldId id="270" r:id="rId9"/>
    <p:sldId id="30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78CC035-3450-DA6E-5463-5770204347EC}" name="Noble, Sarah E (EEC)" initials="SN" userId="S::sarah.noble@ky.gov::ce61c87d-8909-41a8-92bd-8bafc8a5fd4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72" y="10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A8C1E4-BE70-4CDE-979E-EBE8FC94785E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CDDCCD-F891-4CF6-8C40-DA449F20E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9052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CDDCCD-F891-4CF6-8C40-DA449F20E5C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2987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CDDCCD-F891-4CF6-8C40-DA449F20E5C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5669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CDDCCD-F891-4CF6-8C40-DA449F20E5C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2264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F8BFB7-2C7B-0E5B-99A7-7D0FE401C0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0EE25C2-6C52-4261-D67C-B367E000AD3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6770EA6-E617-392F-9156-784F5D6ACA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270CB2-AA3D-7956-97A6-FC5BC82F45F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CDDCCD-F891-4CF6-8C40-DA449F20E5C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7584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CDDCCD-F891-4CF6-8C40-DA449F20E5C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8317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27A23A-1052-7292-0CAE-0E06697315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55BFFB2-81C5-5E44-70D6-8CD78F0658D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34EC4D8-2DE2-6935-CD8D-E140CB2686C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2B9746-6396-9173-8D5A-154212396A7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CDDCCD-F891-4CF6-8C40-DA449F20E5C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9567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CDDCCD-F891-4CF6-8C40-DA449F20E5C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398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538210"/>
            <a:ext cx="9144000" cy="1646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E60DE-7268-4441-A2AF-705C1EA146DC}" type="datetime1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F3D43-543B-43CB-84C9-766D41FC27D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509614" y="279154"/>
            <a:ext cx="11172775" cy="1097280"/>
          </a:xfrm>
          <a:solidFill>
            <a:srgbClr val="0070C0"/>
          </a:solidFill>
          <a:ln>
            <a:solidFill>
              <a:schemeClr val="tx1"/>
            </a:solidFill>
          </a:ln>
        </p:spPr>
        <p:txBody>
          <a:bodyPr/>
          <a:lstStyle>
            <a:lvl1pPr algn="ctr">
              <a:defRPr/>
            </a:lvl1pPr>
          </a:lstStyle>
          <a:p>
            <a:r>
              <a:rPr lang="en-US" b="1">
                <a:solidFill>
                  <a:schemeClr val="bg1"/>
                </a:solidFill>
              </a:rPr>
              <a:t>Heading</a:t>
            </a:r>
          </a:p>
        </p:txBody>
      </p:sp>
    </p:spTree>
    <p:extLst>
      <p:ext uri="{BB962C8B-B14F-4D97-AF65-F5344CB8AC3E}">
        <p14:creationId xmlns:p14="http://schemas.microsoft.com/office/powerpoint/2010/main" val="24045181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FC645-9652-4431-98B4-41D8F4549E34}" type="datetime1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F3D43-543B-43CB-84C9-766D41FC27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776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2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0D48E-3881-420E-8A44-0492C62DF2FE}" type="datetime1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F3D43-543B-43CB-84C9-766D41FC27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516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3" y="2367094"/>
            <a:ext cx="10363827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76CE-D0BF-43A4-A23D-645817F011AD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733D3-81E4-43E1-80C0-87C07401C5A7}" type="slidenum">
              <a:rPr lang="en-US" smtClean="0"/>
              <a:t>‹#›</a:t>
            </a:fld>
            <a:endParaRPr lang="en-US"/>
          </a:p>
        </p:txBody>
      </p:sp>
      <p:sp>
        <p:nvSpPr>
          <p:cNvPr id="3" name="Freeform 12">
            <a:extLst>
              <a:ext uri="{FF2B5EF4-FFF2-40B4-BE49-F238E27FC236}">
                <a16:creationId xmlns:a16="http://schemas.microsoft.com/office/drawing/2014/main" id="{96B41E8E-4F39-9BB6-80BE-B0F909494F8C}"/>
              </a:ext>
            </a:extLst>
          </p:cNvPr>
          <p:cNvSpPr/>
          <p:nvPr userDrawn="1"/>
        </p:nvSpPr>
        <p:spPr>
          <a:xfrm>
            <a:off x="10805411" y="5887016"/>
            <a:ext cx="1210826" cy="732006"/>
          </a:xfrm>
          <a:custGeom>
            <a:avLst/>
            <a:gdLst/>
            <a:ahLst/>
            <a:cxnLst/>
            <a:rect l="l" t="t" r="r" b="b"/>
            <a:pathLst>
              <a:path w="2049026" h="1073299">
                <a:moveTo>
                  <a:pt x="0" y="0"/>
                </a:moveTo>
                <a:lnTo>
                  <a:pt x="2049026" y="0"/>
                </a:lnTo>
                <a:lnTo>
                  <a:pt x="2049026" y="1073299"/>
                </a:lnTo>
                <a:lnTo>
                  <a:pt x="0" y="107329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8459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4C15F-3FDF-40D9-BCE8-552A84604A10}" type="datetime1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42943" y="6356354"/>
            <a:ext cx="2743200" cy="365125"/>
          </a:xfrm>
        </p:spPr>
        <p:txBody>
          <a:bodyPr/>
          <a:lstStyle/>
          <a:p>
            <a:fld id="{4C4F3D43-543B-43CB-84C9-766D41FC27D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reeform 12">
            <a:extLst>
              <a:ext uri="{FF2B5EF4-FFF2-40B4-BE49-F238E27FC236}">
                <a16:creationId xmlns:a16="http://schemas.microsoft.com/office/drawing/2014/main" id="{24CA8EAE-8AB7-BA7B-D38C-2B29B12DC96F}"/>
              </a:ext>
            </a:extLst>
          </p:cNvPr>
          <p:cNvSpPr/>
          <p:nvPr userDrawn="1"/>
        </p:nvSpPr>
        <p:spPr>
          <a:xfrm>
            <a:off x="10805411" y="5887016"/>
            <a:ext cx="1210826" cy="732006"/>
          </a:xfrm>
          <a:custGeom>
            <a:avLst/>
            <a:gdLst/>
            <a:ahLst/>
            <a:cxnLst/>
            <a:rect l="l" t="t" r="r" b="b"/>
            <a:pathLst>
              <a:path w="2049026" h="1073299">
                <a:moveTo>
                  <a:pt x="0" y="0"/>
                </a:moveTo>
                <a:lnTo>
                  <a:pt x="2049026" y="0"/>
                </a:lnTo>
                <a:lnTo>
                  <a:pt x="2049026" y="1073299"/>
                </a:lnTo>
                <a:lnTo>
                  <a:pt x="0" y="107329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213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66DB8-5407-484E-A183-7D6F438219F3}" type="datetime1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4887" y="6356354"/>
            <a:ext cx="2743200" cy="365125"/>
          </a:xfrm>
        </p:spPr>
        <p:txBody>
          <a:bodyPr/>
          <a:lstStyle/>
          <a:p>
            <a:fld id="{4C4F3D43-543B-43CB-84C9-766D41FC27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398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B14D4-BD1E-4B40-907E-96968DA4EA57}" type="datetime1">
              <a:rPr lang="en-US" smtClean="0"/>
              <a:t>6/1/2026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25228" y="6356354"/>
            <a:ext cx="2743200" cy="365125"/>
          </a:xfrm>
        </p:spPr>
        <p:txBody>
          <a:bodyPr/>
          <a:lstStyle/>
          <a:p>
            <a:fld id="{4C4F3D43-543B-43CB-84C9-766D41FC27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700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2C663-1F21-421D-8681-64CDF1E9C825}" type="datetime1">
              <a:rPr lang="en-US" smtClean="0"/>
              <a:t>6/1/2026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979777" y="6356354"/>
            <a:ext cx="2743200" cy="365125"/>
          </a:xfrm>
        </p:spPr>
        <p:txBody>
          <a:bodyPr/>
          <a:lstStyle/>
          <a:p>
            <a:fld id="{4C4F3D43-543B-43CB-84C9-766D41FC27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762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11A3F-22CC-4AF6-8C0D-EDC8012BAD4F}" type="datetime1">
              <a:rPr lang="en-US" smtClean="0"/>
              <a:t>6/1/2026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015515" y="6356353"/>
            <a:ext cx="2743200" cy="365125"/>
          </a:xfrm>
        </p:spPr>
        <p:txBody>
          <a:bodyPr/>
          <a:lstStyle/>
          <a:p>
            <a:fld id="{4C4F3D43-543B-43CB-84C9-766D41FC27D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 12">
            <a:extLst>
              <a:ext uri="{FF2B5EF4-FFF2-40B4-BE49-F238E27FC236}">
                <a16:creationId xmlns:a16="http://schemas.microsoft.com/office/drawing/2014/main" id="{ADA09650-A794-35B4-F189-BBE98B632C20}"/>
              </a:ext>
            </a:extLst>
          </p:cNvPr>
          <p:cNvSpPr/>
          <p:nvPr userDrawn="1"/>
        </p:nvSpPr>
        <p:spPr>
          <a:xfrm>
            <a:off x="10805411" y="5887016"/>
            <a:ext cx="1210826" cy="732006"/>
          </a:xfrm>
          <a:custGeom>
            <a:avLst/>
            <a:gdLst/>
            <a:ahLst/>
            <a:cxnLst/>
            <a:rect l="l" t="t" r="r" b="b"/>
            <a:pathLst>
              <a:path w="2049026" h="1073299">
                <a:moveTo>
                  <a:pt x="0" y="0"/>
                </a:moveTo>
                <a:lnTo>
                  <a:pt x="2049026" y="0"/>
                </a:lnTo>
                <a:lnTo>
                  <a:pt x="2049026" y="1073299"/>
                </a:lnTo>
                <a:lnTo>
                  <a:pt x="0" y="107329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688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0A390-7E4F-4157-94B2-7B975B5A1F54}" type="datetime1">
              <a:rPr lang="en-US" smtClean="0"/>
              <a:t>6/1/2026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153401" y="6356353"/>
            <a:ext cx="2173515" cy="365125"/>
          </a:xfrm>
        </p:spPr>
        <p:txBody>
          <a:bodyPr/>
          <a:lstStyle>
            <a:lvl1pPr>
              <a:defRPr sz="1600"/>
            </a:lvl1pPr>
          </a:lstStyle>
          <a:p>
            <a:fld id="{0B62D459-F165-4BBD-A877-E2F8961DECF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BFECFA1D-38CE-C29A-C40E-051A50B2FEA9}"/>
              </a:ext>
            </a:extLst>
          </p:cNvPr>
          <p:cNvSpPr/>
          <p:nvPr userDrawn="1"/>
        </p:nvSpPr>
        <p:spPr>
          <a:xfrm>
            <a:off x="10805411" y="5887016"/>
            <a:ext cx="1210826" cy="732006"/>
          </a:xfrm>
          <a:custGeom>
            <a:avLst/>
            <a:gdLst/>
            <a:ahLst/>
            <a:cxnLst/>
            <a:rect l="l" t="t" r="r" b="b"/>
            <a:pathLst>
              <a:path w="2049026" h="1073299">
                <a:moveTo>
                  <a:pt x="0" y="0"/>
                </a:moveTo>
                <a:lnTo>
                  <a:pt x="2049026" y="0"/>
                </a:lnTo>
                <a:lnTo>
                  <a:pt x="2049026" y="1073299"/>
                </a:lnTo>
                <a:lnTo>
                  <a:pt x="0" y="107329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021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685A4-208E-45AB-AB4C-6F553F72182D}" type="datetime1">
              <a:rPr lang="en-US" smtClean="0"/>
              <a:t>6/1/2026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26828" y="6356354"/>
            <a:ext cx="2743200" cy="365125"/>
          </a:xfrm>
        </p:spPr>
        <p:txBody>
          <a:bodyPr/>
          <a:lstStyle/>
          <a:p>
            <a:fld id="{4C4F3D43-543B-43CB-84C9-766D41FC27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97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9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339DF-A4DA-441D-AC74-D4BFF3F8B573}" type="datetime1">
              <a:rPr lang="en-US" smtClean="0"/>
              <a:t>6/1/2026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4428" y="6356354"/>
            <a:ext cx="2743200" cy="365125"/>
          </a:xfrm>
        </p:spPr>
        <p:txBody>
          <a:bodyPr/>
          <a:lstStyle/>
          <a:p>
            <a:fld id="{4C4F3D43-543B-43CB-84C9-766D41FC27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4907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36DE10-AAB3-403C-9887-08E6A4C3EB4F}" type="datetime1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4F3D43-543B-43CB-84C9-766D41FC27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324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eec.ky.gov/PFAS" TargetMode="External"/><Relationship Id="rId2" Type="http://schemas.openxmlformats.org/officeDocument/2006/relationships/hyperlink" Target="https://experience.arcgis.com/experience/983093f7bc2c4dd1a752b416cd4c037e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889" y="87464"/>
            <a:ext cx="8379581" cy="2152153"/>
          </a:xfrm>
          <a:solidFill>
            <a:srgbClr val="0070C0"/>
          </a:solidFill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algn="ctr"/>
            <a:br>
              <a:rPr lang="en-US" sz="4000"/>
            </a:br>
            <a:r>
              <a:rPr lang="en-US" sz="4000"/>
              <a:t>Kentucky PFAS Drinking Water Update</a:t>
            </a:r>
            <a:br>
              <a:rPr lang="en-US" sz="4000"/>
            </a:br>
            <a:br>
              <a:rPr lang="en-US" sz="1200"/>
            </a:br>
            <a:r>
              <a:rPr lang="en-US" sz="2400"/>
              <a:t>for the</a:t>
            </a:r>
            <a:br>
              <a:rPr lang="en-US" sz="2800"/>
            </a:br>
            <a:r>
              <a:rPr lang="en-US" sz="2800"/>
              <a:t>Interim Joint Committee on</a:t>
            </a:r>
            <a:br>
              <a:rPr lang="en-US" sz="2800"/>
            </a:br>
            <a:r>
              <a:rPr lang="en-US" sz="2800"/>
              <a:t>Natural Resources and Energy</a:t>
            </a:r>
            <a:br>
              <a:rPr lang="en-US" sz="2800"/>
            </a:br>
            <a:endParaRPr lang="en-US" sz="280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C522D81-13B1-45DE-D54B-23AD35EDE531}"/>
              </a:ext>
            </a:extLst>
          </p:cNvPr>
          <p:cNvSpPr>
            <a:spLocks noChangeAspect="1"/>
          </p:cNvSpPr>
          <p:nvPr/>
        </p:nvSpPr>
        <p:spPr>
          <a:xfrm>
            <a:off x="1915889" y="5052532"/>
            <a:ext cx="8379581" cy="1415772"/>
          </a:xfrm>
          <a:prstGeom prst="rect">
            <a:avLst/>
          </a:prstGeom>
          <a:noFill/>
          <a:ln w="28575" cmpd="thinThick">
            <a:noFill/>
          </a:ln>
          <a:effectLst/>
        </p:spPr>
        <p:txBody>
          <a:bodyPr wrap="square" lIns="91440" tIns="45720" rIns="91440" bIns="4572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altLang="en-US" sz="2800" b="1" cap="none" spc="0">
                <a:ln w="0"/>
                <a:solidFill>
                  <a:schemeClr val="tx1"/>
                </a:solidFill>
              </a:rPr>
              <a:t>Amanda W. LeFevre, Deputy Commissioner</a:t>
            </a:r>
          </a:p>
          <a:p>
            <a:pPr algn="ctr">
              <a:spcAft>
                <a:spcPts val="600"/>
              </a:spcAft>
            </a:pPr>
            <a:r>
              <a:rPr lang="en-US" altLang="en-US" sz="2400" b="1" cap="none" spc="0">
                <a:ln w="0"/>
                <a:solidFill>
                  <a:schemeClr val="tx1"/>
                </a:solidFill>
              </a:rPr>
              <a:t>Department for Environmental Protection</a:t>
            </a:r>
          </a:p>
          <a:p>
            <a:pPr algn="ctr">
              <a:spcAft>
                <a:spcPts val="600"/>
              </a:spcAft>
            </a:pPr>
            <a:r>
              <a:rPr lang="en-US" altLang="en-US" sz="2400" b="1" cap="none" spc="0">
                <a:ln w="0"/>
                <a:solidFill>
                  <a:schemeClr val="tx1"/>
                </a:solidFill>
              </a:rPr>
              <a:t>June 4, 2026</a:t>
            </a:r>
            <a:endParaRPr lang="en-US" sz="2400" b="1" cap="none" spc="0">
              <a:ln w="0"/>
              <a:solidFill>
                <a:schemeClr val="tx1"/>
              </a:solidFill>
            </a:endParaRPr>
          </a:p>
        </p:txBody>
      </p:sp>
      <p:sp>
        <p:nvSpPr>
          <p:cNvPr id="7" name="Freeform 12">
            <a:extLst>
              <a:ext uri="{FF2B5EF4-FFF2-40B4-BE49-F238E27FC236}">
                <a16:creationId xmlns:a16="http://schemas.microsoft.com/office/drawing/2014/main" id="{CA0334AF-ABC7-52C7-48B4-702F5F90CB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4111207" y="2733113"/>
            <a:ext cx="3969585" cy="2079305"/>
          </a:xfrm>
          <a:custGeom>
            <a:avLst/>
            <a:gdLst/>
            <a:ahLst/>
            <a:cxnLst/>
            <a:rect l="l" t="t" r="r" b="b"/>
            <a:pathLst>
              <a:path w="2049026" h="1073299">
                <a:moveTo>
                  <a:pt x="0" y="0"/>
                </a:moveTo>
                <a:lnTo>
                  <a:pt x="2049026" y="0"/>
                </a:lnTo>
                <a:lnTo>
                  <a:pt x="2049026" y="1073299"/>
                </a:lnTo>
                <a:lnTo>
                  <a:pt x="0" y="107329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5014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30"/>
            <a:ext cx="10515600" cy="958704"/>
          </a:xfrm>
        </p:spPr>
        <p:txBody>
          <a:bodyPr/>
          <a:lstStyle/>
          <a:p>
            <a:r>
              <a:rPr lang="en-US"/>
              <a:t>Per-/Poly Fluoroalkyl Substances (PFAS)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87606"/>
            <a:ext cx="10515600" cy="5233873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>
              <a:spcAft>
                <a:spcPts val="600"/>
              </a:spcAft>
            </a:pPr>
            <a:r>
              <a:rPr lang="en-US" sz="3200"/>
              <a:t>PFAS are a group of chemicals first developed in the 1940s that have been widely used around the world.</a:t>
            </a:r>
          </a:p>
          <a:p>
            <a:pPr lvl="1">
              <a:spcAft>
                <a:spcPts val="600"/>
              </a:spcAft>
            </a:pPr>
            <a:r>
              <a:rPr lang="en-US" sz="2800"/>
              <a:t>They consist of a carbon-fluorine bond, which is very strong.</a:t>
            </a:r>
          </a:p>
          <a:p>
            <a:pPr lvl="1">
              <a:spcAft>
                <a:spcPts val="600"/>
              </a:spcAft>
            </a:pPr>
            <a:r>
              <a:rPr lang="en-US" sz="2800"/>
              <a:t>They allow products to be resistant to heat, oils, stains, and water.</a:t>
            </a:r>
          </a:p>
          <a:p>
            <a:pPr>
              <a:spcAft>
                <a:spcPts val="600"/>
              </a:spcAft>
            </a:pPr>
            <a:r>
              <a:rPr lang="en-US" sz="3200"/>
              <a:t>They have been widely used in consumer and industrial products.</a:t>
            </a:r>
            <a:endParaRPr lang="en-US" sz="3200">
              <a:ea typeface="Calibri"/>
              <a:cs typeface="Calibri"/>
            </a:endParaRPr>
          </a:p>
          <a:p>
            <a:pPr lvl="1">
              <a:spcAft>
                <a:spcPts val="600"/>
              </a:spcAft>
            </a:pPr>
            <a:r>
              <a:rPr lang="en-US" sz="2800"/>
              <a:t>Food packaging and paper products</a:t>
            </a:r>
          </a:p>
          <a:p>
            <a:pPr lvl="1">
              <a:spcAft>
                <a:spcPts val="600"/>
              </a:spcAft>
            </a:pPr>
            <a:r>
              <a:rPr lang="en-US" sz="2800"/>
              <a:t>Aqueous Film Forming Foam (AFFF)</a:t>
            </a:r>
          </a:p>
          <a:p>
            <a:pPr lvl="1">
              <a:spcAft>
                <a:spcPts val="600"/>
              </a:spcAft>
            </a:pPr>
            <a:r>
              <a:rPr lang="en-US" sz="2800"/>
              <a:t>Industrial products </a:t>
            </a:r>
          </a:p>
          <a:p>
            <a:pPr>
              <a:spcAft>
                <a:spcPts val="600"/>
              </a:spcAft>
            </a:pPr>
            <a:r>
              <a:rPr lang="en-US" sz="3200"/>
              <a:t>Because of the strong bond, PFAS do not break down in the environment, so they migrate readily in groundwater and accumulate in aquatic organisms.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4C4F3D43-543B-43CB-84C9-766D41FC27D9}" type="slidenum">
              <a:rPr lang="en-US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 defTabSz="457200"/>
              <a:t>2</a:t>
            </a:fld>
            <a:endParaRPr lang="en-US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C47E2629-A7C3-C93E-282B-7EE1C4CB11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805411" y="5887016"/>
            <a:ext cx="1210826" cy="732006"/>
          </a:xfrm>
          <a:custGeom>
            <a:avLst/>
            <a:gdLst/>
            <a:ahLst/>
            <a:cxnLst/>
            <a:rect l="l" t="t" r="r" b="b"/>
            <a:pathLst>
              <a:path w="2049026" h="1073299">
                <a:moveTo>
                  <a:pt x="0" y="0"/>
                </a:moveTo>
                <a:lnTo>
                  <a:pt x="2049026" y="0"/>
                </a:lnTo>
                <a:lnTo>
                  <a:pt x="2049026" y="1073299"/>
                </a:lnTo>
                <a:lnTo>
                  <a:pt x="0" y="107329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9661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694B44-14B2-9611-D583-A71CAE7B52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90D114-25BE-35C7-453E-683232A449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Drinking Water Sampling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0650D1-E422-B2C6-1303-636C321BB2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761324" cy="4595594"/>
          </a:xfrm>
        </p:spPr>
        <p:txBody>
          <a:bodyPr>
            <a:normAutofit fontScale="92500" lnSpcReduction="10000"/>
          </a:bodyPr>
          <a:lstStyle/>
          <a:p>
            <a:pPr>
              <a:spcAft>
                <a:spcPts val="1200"/>
              </a:spcAft>
            </a:pPr>
            <a:r>
              <a:rPr lang="en-US"/>
              <a:t>The Energy and Environment Cabinet (Cabinet) began sampling drinking water in 2019 </a:t>
            </a:r>
          </a:p>
          <a:p>
            <a:pPr>
              <a:spcAft>
                <a:spcPts val="1200"/>
              </a:spcAft>
            </a:pPr>
            <a:r>
              <a:rPr lang="en-US"/>
              <a:t>The US Environmental Protection Agency (US EPA) issued National Primary Drinking Water Regulations in 2024</a:t>
            </a:r>
          </a:p>
          <a:p>
            <a:pPr>
              <a:spcAft>
                <a:spcPts val="1200"/>
              </a:spcAft>
            </a:pPr>
            <a:r>
              <a:rPr lang="en-US"/>
              <a:t>The US EPA requires initial monitoring to determine compliance monitoring frequency and the need for PFAS treatment </a:t>
            </a:r>
          </a:p>
          <a:p>
            <a:pPr>
              <a:spcAft>
                <a:spcPts val="1200"/>
              </a:spcAft>
            </a:pPr>
            <a:r>
              <a:rPr lang="en-US"/>
              <a:t>The Cabinet is currently monitoring 17 systems with at least one result above the current EPA Maximum Contaminant Levels (MCLs)</a:t>
            </a:r>
            <a:r>
              <a:rPr lang="en-US" sz="1800"/>
              <a:t>*</a:t>
            </a:r>
          </a:p>
          <a:p>
            <a:pPr>
              <a:spcAft>
                <a:spcPts val="1200"/>
              </a:spcAft>
            </a:pPr>
            <a:r>
              <a:rPr lang="en-US"/>
              <a:t>Less than 10% of public water systems that produce drinking water in Kentucky have had at least one result above an MCL</a:t>
            </a:r>
            <a:r>
              <a:rPr lang="en-US" sz="1800"/>
              <a:t>*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4FEE42-F78A-1BD1-5DB1-30F995B846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F3D43-543B-43CB-84C9-766D41FC27D9}" type="slidenum">
              <a:rPr lang="en-US" smtClean="0"/>
              <a:t>3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123FFE4-678D-364C-CA82-FFA8054D7FB9}"/>
              </a:ext>
            </a:extLst>
          </p:cNvPr>
          <p:cNvSpPr txBox="1"/>
          <p:nvPr/>
        </p:nvSpPr>
        <p:spPr>
          <a:xfrm>
            <a:off x="839344" y="6421219"/>
            <a:ext cx="95786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/>
              <a:t>* Based on available data from the Cabinet and the US EPA’s Fifth Unregulated Contaminant Monitoring Rule results, and evaluated using the US EPA’s</a:t>
            </a:r>
            <a:br>
              <a:rPr lang="en-US" sz="1200"/>
            </a:br>
            <a:r>
              <a:rPr lang="en-US" sz="1200"/>
              <a:t>   guidelines for significant figures and rounding</a:t>
            </a:r>
          </a:p>
          <a:p>
            <a:r>
              <a:rPr lang="en-US" sz="12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532754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A32E7A-4811-BDC3-4061-E6BEC619B0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CBED5478-E2BF-86DB-4332-B8A708A6F892}"/>
              </a:ext>
            </a:extLst>
          </p:cNvPr>
          <p:cNvSpPr txBox="1"/>
          <p:nvPr/>
        </p:nvSpPr>
        <p:spPr>
          <a:xfrm>
            <a:off x="838201" y="1819716"/>
            <a:ext cx="1051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/>
              <a:t>Water Treatment Plants with at Least One Result Above the 2024 PFAS MCLs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B3BC060-6ED9-463B-2F1D-CF2A7DB60D33}"/>
              </a:ext>
            </a:extLst>
          </p:cNvPr>
          <p:cNvSpPr txBox="1"/>
          <p:nvPr/>
        </p:nvSpPr>
        <p:spPr>
          <a:xfrm>
            <a:off x="2428872" y="6427876"/>
            <a:ext cx="73342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/>
              <a:t>Results based on US EPA compliance guidelines for significant figures and rounding, and data collected since 2019. </a:t>
            </a:r>
            <a:br>
              <a:rPr lang="en-US" sz="1200"/>
            </a:br>
            <a:r>
              <a:rPr lang="en-US" sz="1200"/>
              <a:t>Permanently closed plants have been removed.</a:t>
            </a:r>
          </a:p>
        </p:txBody>
      </p:sp>
      <p:pic>
        <p:nvPicPr>
          <p:cNvPr id="15" name="Picture 14" descr="Map of water treatment plants in the state with at least one result above an MCL">
            <a:extLst>
              <a:ext uri="{FF2B5EF4-FFF2-40B4-BE49-F238E27FC236}">
                <a16:creationId xmlns:a16="http://schemas.microsoft.com/office/drawing/2014/main" id="{9874EED1-08DB-6EA6-32F1-8D1A2DD478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4" t="8809" r="1177" b="30159"/>
          <a:stretch>
            <a:fillRect/>
          </a:stretch>
        </p:blipFill>
        <p:spPr>
          <a:xfrm>
            <a:off x="1723256" y="2235335"/>
            <a:ext cx="8745485" cy="418561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52EB8EB-5D80-06EC-0F34-235CA91F91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Drinking Water Results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019359-DC78-2DD0-5187-054906358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F3D43-543B-43CB-84C9-766D41FC27D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6371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8E401656-CD3A-5265-8178-CD90BE2AA8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32371C-B8AD-3412-65ED-517D6E619F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9588"/>
            <a:ext cx="10515600" cy="832480"/>
          </a:xfrm>
        </p:spPr>
        <p:txBody>
          <a:bodyPr/>
          <a:lstStyle/>
          <a:p>
            <a:r>
              <a:rPr lang="en-US"/>
              <a:t>National Primary Drinking Water Regulations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D39022-9716-EBC4-F4FE-505A1BEC6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4C4F3D43-543B-43CB-84C9-766D41FC27D9}" type="slidenum">
              <a:rPr lang="en-US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 defTabSz="457200"/>
              <a:t>5</a:t>
            </a:fld>
            <a:endParaRPr lang="en-US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graphicFrame>
        <p:nvGraphicFramePr>
          <p:cNvPr id="3" name="Table 2" descr="Table comparing the US EPA's 2024 drinking water rule with proposed updates">
            <a:extLst>
              <a:ext uri="{FF2B5EF4-FFF2-40B4-BE49-F238E27FC236}">
                <a16:creationId xmlns:a16="http://schemas.microsoft.com/office/drawing/2014/main" id="{5A798D11-0EA2-B235-5698-C4CAC28E11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6452789"/>
              </p:ext>
            </p:extLst>
          </p:nvPr>
        </p:nvGraphicFramePr>
        <p:xfrm>
          <a:off x="410299" y="1089624"/>
          <a:ext cx="11371401" cy="530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0068">
                  <a:extLst>
                    <a:ext uri="{9D8B030D-6E8A-4147-A177-3AD203B41FA5}">
                      <a16:colId xmlns:a16="http://schemas.microsoft.com/office/drawing/2014/main" val="3667788726"/>
                    </a:ext>
                  </a:extLst>
                </a:gridCol>
                <a:gridCol w="3105433">
                  <a:extLst>
                    <a:ext uri="{9D8B030D-6E8A-4147-A177-3AD203B41FA5}">
                      <a16:colId xmlns:a16="http://schemas.microsoft.com/office/drawing/2014/main" val="2017034398"/>
                    </a:ext>
                  </a:extLst>
                </a:gridCol>
                <a:gridCol w="4025900">
                  <a:extLst>
                    <a:ext uri="{9D8B030D-6E8A-4147-A177-3AD203B41FA5}">
                      <a16:colId xmlns:a16="http://schemas.microsoft.com/office/drawing/2014/main" val="293363728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1" u="sng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Maximum Contaminant Levels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2024 Final Rule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spc="-15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2026 Proposed Rule Updates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43820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  PFOA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4.0 ppt (parts per trillion)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No change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01237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  PFOS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4.0 ppt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No change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99853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  PFHxS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10 ppt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Rescind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60389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  PFNA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10 ppt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Rescind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14197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  HFPO-DA (GenX)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10 ppt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Rescind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96114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  Mixture of two or more: </a:t>
                      </a:r>
                      <a:br>
                        <a:rPr lang="en-US" sz="20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</a:br>
                      <a:r>
                        <a:rPr lang="en-US" sz="20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  PFHxS, PFNA, HFPO-DA, PFBS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Hazard Index: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Rescind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90065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u="sng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Deadlines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40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40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41424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Initial monitoring completed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April 2027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No change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10113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Compliance with the MCLs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April 2029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April 2029</a:t>
                      </a:r>
                      <a:br>
                        <a:rPr lang="en-US" sz="24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</a:br>
                      <a:r>
                        <a:rPr lang="en-US" sz="24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Systems may request an extension to April 2031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35184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01021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FE2B64-770C-638E-0799-6CD45359B8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210B89-ED30-76C1-4F29-AE2368C88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7029"/>
            <a:ext cx="10515600" cy="923331"/>
          </a:xfrm>
        </p:spPr>
        <p:txBody>
          <a:bodyPr/>
          <a:lstStyle/>
          <a:p>
            <a:r>
              <a:rPr lang="en-US"/>
              <a:t>Drinking Water Treatment and Potential Costs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4B27C4-05DF-0696-8D9A-DC95D2269A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3678" y="1321979"/>
            <a:ext cx="11478322" cy="329111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600"/>
              <a:t>US EPA-approved treatment options for PFAS: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/>
              <a:t>Granular activated carbon (GAC), anion exchange, reverse osmosis (RO), and nanofiltration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600"/>
              <a:t>Estimated capital costs for PFAS treatment: $2.5 million - $30 million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600"/>
              <a:t>Annual operation and maintenance costs per system: $350,000 - $2,000,000 </a:t>
            </a:r>
            <a:br>
              <a:rPr lang="en-US" sz="2600"/>
            </a:br>
            <a:r>
              <a:rPr lang="en-US" sz="2600"/>
              <a:t>based on plant capacity*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600"/>
              <a:t>Examples of treatment costs: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7B0ED8-C45A-9696-6626-7CCADF34B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F3D43-543B-43CB-84C9-766D41FC27D9}" type="slidenum">
              <a:rPr lang="en-US" smtClean="0"/>
              <a:t>6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97851E4-F8FB-A49A-F730-4F42A41948D2}"/>
              </a:ext>
            </a:extLst>
          </p:cNvPr>
          <p:cNvSpPr txBox="1"/>
          <p:nvPr/>
        </p:nvSpPr>
        <p:spPr>
          <a:xfrm>
            <a:off x="838200" y="6550223"/>
            <a:ext cx="52683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/>
              <a:t>* Based on US EPA estimates for a granular activated carbon system</a:t>
            </a:r>
          </a:p>
        </p:txBody>
      </p:sp>
      <p:graphicFrame>
        <p:nvGraphicFramePr>
          <p:cNvPr id="5" name="Table 4" descr="Examples of treatment costs in Kentucky">
            <a:extLst>
              <a:ext uri="{FF2B5EF4-FFF2-40B4-BE49-F238E27FC236}">
                <a16:creationId xmlns:a16="http://schemas.microsoft.com/office/drawing/2014/main" id="{E2D4FA68-BF88-67CD-B3CD-EBA9D97113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2906038"/>
              </p:ext>
            </p:extLst>
          </p:nvPr>
        </p:nvGraphicFramePr>
        <p:xfrm>
          <a:off x="1037445" y="4613097"/>
          <a:ext cx="8162311" cy="1854200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3544829">
                  <a:extLst>
                    <a:ext uri="{9D8B030D-6E8A-4147-A177-3AD203B41FA5}">
                      <a16:colId xmlns:a16="http://schemas.microsoft.com/office/drawing/2014/main" val="3554736761"/>
                    </a:ext>
                  </a:extLst>
                </a:gridCol>
                <a:gridCol w="3089765">
                  <a:extLst>
                    <a:ext uri="{9D8B030D-6E8A-4147-A177-3AD203B41FA5}">
                      <a16:colId xmlns:a16="http://schemas.microsoft.com/office/drawing/2014/main" val="4113920305"/>
                    </a:ext>
                  </a:extLst>
                </a:gridCol>
                <a:gridCol w="1527717">
                  <a:extLst>
                    <a:ext uri="{9D8B030D-6E8A-4147-A177-3AD203B41FA5}">
                      <a16:colId xmlns:a16="http://schemas.microsoft.com/office/drawing/2014/main" val="23338534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800" b="1">
                          <a:solidFill>
                            <a:schemeClr val="tx1"/>
                          </a:solidFill>
                        </a:rPr>
                        <a:t>Water System</a:t>
                      </a:r>
                      <a:endParaRPr lang="en-US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>
                          <a:solidFill>
                            <a:schemeClr val="tx1"/>
                          </a:solidFill>
                        </a:rPr>
                        <a:t>Treatment Technology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chemeClr val="tx1"/>
                          </a:solidFill>
                        </a:rPr>
                        <a:t>Costs</a:t>
                      </a:r>
                      <a:endParaRPr lang="en-US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38019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0">
                          <a:solidFill>
                            <a:schemeClr val="tx1"/>
                          </a:solidFill>
                        </a:rPr>
                        <a:t>Crittenden-Livingston Water District</a:t>
                      </a:r>
                      <a:endParaRPr lang="en-US" b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>
                          <a:solidFill>
                            <a:schemeClr val="tx1"/>
                          </a:solidFill>
                        </a:rPr>
                        <a:t>GAC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0">
                          <a:solidFill>
                            <a:schemeClr val="tx1"/>
                          </a:solidFill>
                        </a:rPr>
                        <a:t>$7.9 million</a:t>
                      </a:r>
                      <a:endParaRPr lang="en-US" b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98326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>
                          <a:solidFill>
                            <a:schemeClr val="tx1"/>
                          </a:solidFill>
                        </a:rPr>
                        <a:t>Cynthiana Municipal Water Works</a:t>
                      </a:r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tx1"/>
                          </a:solidFill>
                        </a:rPr>
                        <a:t>GAC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>
                          <a:solidFill>
                            <a:schemeClr val="tx1"/>
                          </a:solidFill>
                        </a:rPr>
                        <a:t>$14.3 million</a:t>
                      </a:r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40705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>
                          <a:solidFill>
                            <a:schemeClr val="tx1"/>
                          </a:solidFill>
                        </a:rPr>
                        <a:t>Morganfield Water Works</a:t>
                      </a:r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tx1"/>
                          </a:solidFill>
                        </a:rPr>
                        <a:t>GAC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>
                          <a:solidFill>
                            <a:schemeClr val="tx1"/>
                          </a:solidFill>
                        </a:rPr>
                        <a:t>$8.1 million</a:t>
                      </a:r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5651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>
                          <a:solidFill>
                            <a:schemeClr val="tx1"/>
                          </a:solidFill>
                        </a:rPr>
                        <a:t>Lewisport Municipal Water Works</a:t>
                      </a:r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tx1"/>
                          </a:solidFill>
                        </a:rPr>
                        <a:t>RO Water Treatment Plant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>
                          <a:solidFill>
                            <a:schemeClr val="tx1"/>
                          </a:solidFill>
                        </a:rPr>
                        <a:t>$18.0 million</a:t>
                      </a:r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70658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48377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C9E6D8-0ADB-04D8-3A95-785D2B7850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AA1501-D2E6-7599-A774-4A16735783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Federal Funding for PFAS in Drinking Water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D8269D-2F15-7E70-E530-B2C917786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F3D43-543B-43CB-84C9-766D41FC27D9}" type="slidenum">
              <a:rPr lang="en-US" smtClean="0"/>
              <a:t>7</a:t>
            </a:fld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921ECA9-91DC-58A4-22A2-E935887CE5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963674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/>
              <a:t>Emerging Contaminants in Small or Disadvantaged Communities Grant</a:t>
            </a:r>
          </a:p>
          <a:p>
            <a:pPr lvl="1"/>
            <a:r>
              <a:rPr lang="en-US" sz="3200"/>
              <a:t>2022-2026 allocation for Kentucky: $53.7 million</a:t>
            </a:r>
          </a:p>
          <a:p>
            <a:pPr lvl="1"/>
            <a:endParaRPr lang="en-US" sz="3200"/>
          </a:p>
          <a:p>
            <a:pPr marL="0" indent="0">
              <a:buNone/>
            </a:pPr>
            <a:r>
              <a:rPr lang="en-US" sz="3600"/>
              <a:t>Drinking Water State Revolving Funds – Emerging Contaminants</a:t>
            </a:r>
          </a:p>
          <a:p>
            <a:pPr lvl="1"/>
            <a:r>
              <a:rPr lang="en-US" sz="3200"/>
              <a:t>2022-2026: $34.3 million available for public water systems</a:t>
            </a:r>
          </a:p>
          <a:p>
            <a:pPr lvl="1"/>
            <a:endParaRPr lang="en-US" sz="3200"/>
          </a:p>
          <a:p>
            <a:endParaRPr lang="en-US" sz="3600"/>
          </a:p>
        </p:txBody>
      </p:sp>
    </p:spTree>
    <p:extLst>
      <p:ext uri="{BB962C8B-B14F-4D97-AF65-F5344CB8AC3E}">
        <p14:creationId xmlns:p14="http://schemas.microsoft.com/office/powerpoint/2010/main" val="37113354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Additional PFAS Monitoring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95854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>
                <a:solidFill>
                  <a:schemeClr val="tx1">
                    <a:lumMod val="95000"/>
                    <a:lumOff val="5000"/>
                  </a:schemeClr>
                </a:solidFill>
              </a:rPr>
              <a:t>The Cabinet continues to collect data to protect public health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>
                <a:solidFill>
                  <a:schemeClr val="tx1">
                    <a:lumMod val="95000"/>
                    <a:lumOff val="5000"/>
                  </a:schemeClr>
                </a:solidFill>
              </a:rPr>
              <a:t>PFAS sampling is part of ambient monitoring programs for rivers and groundwater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>
                <a:solidFill>
                  <a:schemeClr val="tx1">
                    <a:lumMod val="95000"/>
                    <a:lumOff val="5000"/>
                  </a:schemeClr>
                </a:solidFill>
              </a:rPr>
              <a:t>Many of these waters are sources for drinking water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>
                <a:solidFill>
                  <a:schemeClr val="tx1">
                    <a:lumMod val="95000"/>
                    <a:lumOff val="5000"/>
                  </a:schemeClr>
                </a:solidFill>
              </a:rPr>
              <a:t>Fish tissue sampling is targeted toward known fishing locations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/>
              <a:t>PFOS has been detected in every sample</a:t>
            </a:r>
            <a:endParaRPr lang="en-US" sz="280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>
                <a:solidFill>
                  <a:schemeClr val="tx1">
                    <a:lumMod val="95000"/>
                    <a:lumOff val="5000"/>
                  </a:schemeClr>
                </a:solidFill>
              </a:rPr>
              <a:t>The Cabinet has provided sampling at private wells near certain known PFAS releases</a:t>
            </a:r>
            <a:endParaRPr lang="en-US" sz="3200"/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endParaRPr lang="en-US" sz="320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en-US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4C4F3D43-543B-43CB-84C9-766D41FC27D9}" type="slidenum">
              <a:rPr lang="en-US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 defTabSz="457200"/>
              <a:t>8</a:t>
            </a:fld>
            <a:endParaRPr lang="en-US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7203525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8177F7-E4CE-ACB0-1AB3-173A110864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ACE2D0-FD3A-D65B-88AD-568CD8CAF5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Drinking Water Exposure Route</a:t>
            </a:r>
            <a:br>
              <a:rPr lang="en-US"/>
            </a:br>
            <a:r>
              <a:rPr lang="en-US"/>
              <a:t>The Top Priority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8E23B9-9AAE-FA5E-A0D6-10A0EF48E3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671628" cy="4351338"/>
          </a:xfrm>
        </p:spPr>
        <p:txBody>
          <a:bodyPr>
            <a:normAutofit lnSpcReduction="10000"/>
          </a:bodyPr>
          <a:lstStyle/>
          <a:p>
            <a:r>
              <a:rPr lang="en-US"/>
              <a:t>The Cabinet continues to support public water systems in addressing PFAS in drinking water</a:t>
            </a:r>
          </a:p>
          <a:p>
            <a:pPr lvl="1"/>
            <a:r>
              <a:rPr lang="en-US"/>
              <a:t>Technical assistance and sampling for systems with higher results</a:t>
            </a:r>
          </a:p>
          <a:p>
            <a:pPr lvl="1"/>
            <a:r>
              <a:rPr lang="en-US"/>
              <a:t>Sampling at small systems to meet federal initial monitoring requirements</a:t>
            </a:r>
          </a:p>
          <a:p>
            <a:pPr lvl="1"/>
            <a:r>
              <a:rPr lang="en-US"/>
              <a:t>The Cabinet has provided ongoing sampling assistance to 49% of systems at present</a:t>
            </a:r>
          </a:p>
          <a:p>
            <a:pPr lvl="1"/>
            <a:endParaRPr lang="en-US"/>
          </a:p>
          <a:p>
            <a:r>
              <a:rPr lang="en-US"/>
              <a:t>PFAS results are available on the </a:t>
            </a:r>
            <a:r>
              <a:rPr lang="en-US">
                <a:hlinkClick r:id="rId2"/>
              </a:rPr>
              <a:t>Kentucky PFAS Explorer</a:t>
            </a:r>
            <a:endParaRPr lang="en-US"/>
          </a:p>
          <a:p>
            <a:pPr marL="0" indent="0">
              <a:buNone/>
            </a:pPr>
            <a:endParaRPr lang="en-US" sz="2400"/>
          </a:p>
          <a:p>
            <a:r>
              <a:rPr lang="en-US"/>
              <a:t>Drinking water information and reports are available at </a:t>
            </a:r>
            <a:br>
              <a:rPr lang="en-US"/>
            </a:br>
            <a:r>
              <a:rPr lang="en-US">
                <a:hlinkClick r:id="rId3"/>
              </a:rPr>
              <a:t>https://eec.ky.gov/PFAS</a:t>
            </a:r>
            <a:r>
              <a:rPr lang="en-US"/>
              <a:t>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6B587D-1DBB-1973-F9C4-F1180990B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4C4F3D43-543B-43CB-84C9-766D41FC27D9}" type="slidenum">
              <a:rPr lang="en-US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 defTabSz="457200"/>
              <a:t>9</a:t>
            </a:fld>
            <a:endParaRPr lang="en-US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26997AD5-5DD4-BF61-1222-D4343BA04B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26136" y="3870434"/>
            <a:ext cx="1000759" cy="9941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5">
            <a:extLst>
              <a:ext uri="{FF2B5EF4-FFF2-40B4-BE49-F238E27FC236}">
                <a16:creationId xmlns:a16="http://schemas.microsoft.com/office/drawing/2014/main" id="{1D396D24-0C03-FFFB-7018-2224CBCB29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D5542A6-0A43-3E58-E143-1EDDB982B7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2491" y="5341950"/>
            <a:ext cx="1014404" cy="1014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627214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732</Words>
  <Application>Microsoft Office PowerPoint</Application>
  <PresentationFormat>Widescreen</PresentationFormat>
  <Paragraphs>113</Paragraphs>
  <Slides>9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Aptos</vt:lpstr>
      <vt:lpstr>Arial</vt:lpstr>
      <vt:lpstr>Calibri</vt:lpstr>
      <vt:lpstr>Calibri Light</vt:lpstr>
      <vt:lpstr>1_Office Theme</vt:lpstr>
      <vt:lpstr> Kentucky PFAS Drinking Water Update  for the Interim Joint Committee on Natural Resources and Energy </vt:lpstr>
      <vt:lpstr>Per-/Poly Fluoroalkyl Substances (PFAS)</vt:lpstr>
      <vt:lpstr>Drinking Water Sampling</vt:lpstr>
      <vt:lpstr>Drinking Water Results</vt:lpstr>
      <vt:lpstr>National Primary Drinking Water Regulations</vt:lpstr>
      <vt:lpstr>Drinking Water Treatment and Potential Costs</vt:lpstr>
      <vt:lpstr>Federal Funding for PFAS in Drinking Water</vt:lpstr>
      <vt:lpstr>Additional PFAS Monitoring</vt:lpstr>
      <vt:lpstr>Drinking Water Exposure Route The Top Priority</vt:lpstr>
    </vt:vector>
  </TitlesOfParts>
  <Company>Commonwealth of Kentucky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Hughes, Larry D (EEC)</dc:creator>
  <cp:lastModifiedBy>Hartley, Rachel (LRC)</cp:lastModifiedBy>
  <cp:revision>2</cp:revision>
  <dcterms:created xsi:type="dcterms:W3CDTF">2023-05-08T23:08:59Z</dcterms:created>
  <dcterms:modified xsi:type="dcterms:W3CDTF">2026-06-01T12:00:57Z</dcterms:modified>
</cp:coreProperties>
</file>