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7"/>
  </p:notesMasterIdLst>
  <p:sldIdLst>
    <p:sldId id="258" r:id="rId2"/>
    <p:sldId id="260" r:id="rId3"/>
    <p:sldId id="266" r:id="rId4"/>
    <p:sldId id="259" r:id="rId5"/>
    <p:sldId id="265"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C434"/>
    <a:srgbClr val="015A2C"/>
    <a:srgbClr val="8DD62F"/>
    <a:srgbClr val="F6A21D"/>
    <a:srgbClr val="4A53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3808" autoAdjust="0"/>
  </p:normalViewPr>
  <p:slideViewPr>
    <p:cSldViewPr snapToGrid="0">
      <p:cViewPr varScale="1">
        <p:scale>
          <a:sx n="57" d="100"/>
          <a:sy n="57" d="100"/>
        </p:scale>
        <p:origin x="84" y="10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AF2D1-4D79-4858-BCEE-590A56E20CDB}" type="datetimeFigureOut">
              <a:rPr lang="en-US" smtClean="0"/>
              <a:t>6/4/2026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C914F-0204-4647-AFFC-1025FD84D17D}" type="slidenum">
              <a:rPr lang="en-US" smtClean="0"/>
              <a:t>‹#›</a:t>
            </a:fld>
            <a:endParaRPr lang="en-US"/>
          </a:p>
        </p:txBody>
      </p:sp>
    </p:spTree>
    <p:extLst>
      <p:ext uri="{BB962C8B-B14F-4D97-AF65-F5344CB8AC3E}">
        <p14:creationId xmlns:p14="http://schemas.microsoft.com/office/powerpoint/2010/main" val="328392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PFAS are called “forever chemicals” because of their resistance to breaking down in the environment.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Once farmers spread sludge on their fields, PFAS can then be taken up by plants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From there, they make their way to us either by the plants being consumed directly or fed to livestock which we then eat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PFAS can also leach into water which can then be consumed directly by people, livestock, or put back on fields, including nearby farms, through irrigation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PFAS can also be spread through the air through emissions from industrial facilities or volatilization from contaminated soil or water and then deposited atmospherically onto farmland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Due to the </a:t>
            </a:r>
            <a:r>
              <a:rPr lang="en-US" dirty="0" err="1"/>
              <a:t>bioaccumulative</a:t>
            </a:r>
            <a:r>
              <a:rPr lang="en-US" dirty="0"/>
              <a:t> nature of PFAS in our systems, the health impacts can be ubiquitous. </a:t>
            </a:r>
          </a:p>
        </p:txBody>
      </p:sp>
      <p:sp>
        <p:nvSpPr>
          <p:cNvPr id="4" name="Slide Number Placeholder 3"/>
          <p:cNvSpPr>
            <a:spLocks noGrp="1"/>
          </p:cNvSpPr>
          <p:nvPr>
            <p:ph type="sldNum" sz="quarter" idx="5"/>
          </p:nvPr>
        </p:nvSpPr>
        <p:spPr/>
        <p:txBody>
          <a:bodyPr/>
          <a:lstStyle/>
          <a:p>
            <a:fld id="{E8CC914F-0204-4647-AFFC-1025FD84D17D}" type="slidenum">
              <a:rPr lang="en-US" smtClean="0"/>
              <a:t>1</a:t>
            </a:fld>
            <a:endParaRPr lang="en-US"/>
          </a:p>
        </p:txBody>
      </p:sp>
    </p:spTree>
    <p:extLst>
      <p:ext uri="{BB962C8B-B14F-4D97-AF65-F5344CB8AC3E}">
        <p14:creationId xmlns:p14="http://schemas.microsoft.com/office/powerpoint/2010/main" val="302273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where in the PFAS Cycle to sample. These include:</a:t>
            </a:r>
          </a:p>
          <a:p>
            <a:endParaRPr lang="en-US" dirty="0"/>
          </a:p>
          <a:p>
            <a:pPr marL="171450" indent="-171450">
              <a:buFont typeface="Arial" panose="020B0604020202020204" pitchFamily="34" charset="0"/>
              <a:buChar char="•"/>
            </a:pPr>
            <a:r>
              <a:rPr lang="en-US" dirty="0"/>
              <a:t>Air emissions testing at the facility 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Testing at Industrial wastewater sites</a:t>
            </a:r>
          </a:p>
          <a:p>
            <a:pPr marL="171450" indent="-171450">
              <a:buFont typeface="Arial" panose="020B0604020202020204" pitchFamily="34" charset="0"/>
              <a:buChar char="•"/>
            </a:pPr>
            <a:r>
              <a:rPr lang="en-US" dirty="0"/>
              <a:t>At Industrial stormwater sites</a:t>
            </a:r>
          </a:p>
          <a:p>
            <a:pPr marL="171450" indent="-171450">
              <a:buFont typeface="Arial" panose="020B0604020202020204" pitchFamily="34" charset="0"/>
              <a:buChar char="•"/>
            </a:pPr>
            <a:r>
              <a:rPr lang="en-US" dirty="0"/>
              <a:t>At municipal wastewater sites</a:t>
            </a:r>
          </a:p>
          <a:p>
            <a:endParaRPr lang="en-US" dirty="0"/>
          </a:p>
          <a:p>
            <a:r>
              <a:rPr lang="en-US" dirty="0"/>
              <a:t>The impact of these different sources on soil PFAS levels will vary. A single application of an amendment would likely have less of an impact than ongoing application of contaminated amendments or water. </a:t>
            </a:r>
          </a:p>
          <a:p>
            <a:endParaRPr lang="en-US" dirty="0"/>
          </a:p>
          <a:p>
            <a:r>
              <a:rPr lang="en-US" dirty="0"/>
              <a:t>So the basic questions for farmers will be: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649"/>
                </a:solidFill>
                <a:latin typeface="Garamond"/>
                <a:ea typeface="Garamond"/>
                <a:cs typeface="Garamond"/>
                <a:sym typeface="Garamond"/>
              </a:rPr>
              <a:t>How can I test my soil for PFAS?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649"/>
                </a:solidFill>
                <a:latin typeface="Garamond"/>
                <a:ea typeface="Garamond"/>
                <a:cs typeface="Garamond"/>
                <a:sym typeface="Garamond"/>
              </a:rPr>
              <a:t>How can I test my water for PFAS?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649"/>
                </a:solidFill>
                <a:latin typeface="Garamond"/>
                <a:ea typeface="Garamond"/>
                <a:cs typeface="Garamond"/>
                <a:sym typeface="Garamond"/>
              </a:rPr>
              <a:t>What do I do if I find PFAS in my soil or water?</a:t>
            </a:r>
            <a:endParaRPr lang="en-US" dirty="0"/>
          </a:p>
          <a:p>
            <a:endParaRPr lang="en-US" dirty="0"/>
          </a:p>
          <a:p>
            <a:r>
              <a:rPr lang="en-US" dirty="0"/>
              <a:t>Which brings me to the policy arena and some possible solutions</a:t>
            </a:r>
          </a:p>
        </p:txBody>
      </p:sp>
      <p:sp>
        <p:nvSpPr>
          <p:cNvPr id="4" name="Slide Number Placeholder 3"/>
          <p:cNvSpPr>
            <a:spLocks noGrp="1"/>
          </p:cNvSpPr>
          <p:nvPr>
            <p:ph type="sldNum" sz="quarter" idx="5"/>
          </p:nvPr>
        </p:nvSpPr>
        <p:spPr/>
        <p:txBody>
          <a:bodyPr/>
          <a:lstStyle/>
          <a:p>
            <a:fld id="{E8CC914F-0204-4647-AFFC-1025FD84D17D}" type="slidenum">
              <a:rPr lang="en-US" smtClean="0"/>
              <a:t>2</a:t>
            </a:fld>
            <a:endParaRPr lang="en-US"/>
          </a:p>
        </p:txBody>
      </p:sp>
    </p:spTree>
    <p:extLst>
      <p:ext uri="{BB962C8B-B14F-4D97-AF65-F5344CB8AC3E}">
        <p14:creationId xmlns:p14="http://schemas.microsoft.com/office/powerpoint/2010/main" val="413127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D9075-BF15-9B0D-08CA-2FAB40978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BD0F8-39C0-7C73-849B-7AA6E5040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3E8C3-B9A5-1DF0-B880-EABB0960AE3B}"/>
              </a:ext>
            </a:extLst>
          </p:cNvPr>
          <p:cNvSpPr>
            <a:spLocks noGrp="1"/>
          </p:cNvSpPr>
          <p:nvPr>
            <p:ph type="body" idx="1"/>
          </p:nvPr>
        </p:nvSpPr>
        <p:spPr/>
        <p:txBody>
          <a:bodyPr/>
          <a:lstStyle/>
          <a:p>
            <a:r>
              <a:rPr lang="en-US" dirty="0"/>
              <a:t>40 states, adopted over 400 policies</a:t>
            </a:r>
          </a:p>
          <a:p>
            <a:endParaRPr lang="en-US" dirty="0"/>
          </a:p>
        </p:txBody>
      </p:sp>
      <p:sp>
        <p:nvSpPr>
          <p:cNvPr id="4" name="Slide Number Placeholder 3">
            <a:extLst>
              <a:ext uri="{FF2B5EF4-FFF2-40B4-BE49-F238E27FC236}">
                <a16:creationId xmlns:a16="http://schemas.microsoft.com/office/drawing/2014/main" id="{544C873C-363A-365A-0E11-2486DCEA04EB}"/>
              </a:ext>
            </a:extLst>
          </p:cNvPr>
          <p:cNvSpPr>
            <a:spLocks noGrp="1"/>
          </p:cNvSpPr>
          <p:nvPr>
            <p:ph type="sldNum" sz="quarter" idx="5"/>
          </p:nvPr>
        </p:nvSpPr>
        <p:spPr/>
        <p:txBody>
          <a:bodyPr/>
          <a:lstStyle/>
          <a:p>
            <a:fld id="{E8CC914F-0204-4647-AFFC-1025FD84D17D}" type="slidenum">
              <a:rPr lang="en-US" smtClean="0"/>
              <a:t>3</a:t>
            </a:fld>
            <a:endParaRPr lang="en-US"/>
          </a:p>
        </p:txBody>
      </p:sp>
    </p:spTree>
    <p:extLst>
      <p:ext uri="{BB962C8B-B14F-4D97-AF65-F5344CB8AC3E}">
        <p14:creationId xmlns:p14="http://schemas.microsoft.com/office/powerpoint/2010/main" val="1772065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Maine was the first state to in the country to ban PFAS “forever chemicals” in all products in 2021 and has led the way with regard to state level policies to address PFAS contamination, including in drinking water, products with intentionally added PFAS, and in pesticides.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2022, Maine was the first state in the country to ban the </a:t>
            </a:r>
            <a:r>
              <a:rPr lang="en-US" b="0" i="0" dirty="0">
                <a:solidFill>
                  <a:srgbClr val="FFFFFF"/>
                </a:solidFill>
                <a:effectLst/>
                <a:latin typeface="Fira Sans" panose="020F0502020204030204" pitchFamily="34" charset="0"/>
              </a:rPr>
              <a:t>spreading of PFAS-Laden Sludge and sludge-derived compost as fertilizer.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FFFFFF"/>
              </a:solidFill>
              <a:effectLst/>
              <a:latin typeface="Fira Sans"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Fira Sans" panose="020F0502020204030204" pitchFamily="34" charset="0"/>
              </a:rPr>
              <a:t>The bill </a:t>
            </a:r>
            <a:r>
              <a:rPr lang="en-US" b="0" i="0" dirty="0">
                <a:solidFill>
                  <a:srgbClr val="000000"/>
                </a:solidFill>
                <a:effectLst/>
                <a:latin typeface="Open Sans" panose="020B0606030504020204" pitchFamily="34" charset="0"/>
              </a:rPr>
              <a:t>included $60 million dollars to set up a fund for impacted farmers, which would help with income replacement, buyback funds, medical monitoring funds (for both farmers and impacted well owners), and funding for research on cropping alternatives and an additional $9.2 million dollars to increase testing capacity and provide more staff to the Department of Agriculture, Conservation, and Forestry.</a:t>
            </a:r>
            <a:endParaRPr lang="en-US" b="0" i="0" dirty="0">
              <a:solidFill>
                <a:srgbClr val="FFFFFF"/>
              </a:solidFill>
              <a:effectLst/>
              <a:latin typeface="Fira Sans" panose="020F0502020204030204" pitchFamily="34" charset="0"/>
            </a:endParaRPr>
          </a:p>
        </p:txBody>
      </p:sp>
      <p:sp>
        <p:nvSpPr>
          <p:cNvPr id="4" name="Slide Number Placeholder 3"/>
          <p:cNvSpPr>
            <a:spLocks noGrp="1"/>
          </p:cNvSpPr>
          <p:nvPr>
            <p:ph type="sldNum" sz="quarter" idx="5"/>
          </p:nvPr>
        </p:nvSpPr>
        <p:spPr/>
        <p:txBody>
          <a:bodyPr/>
          <a:lstStyle/>
          <a:p>
            <a:fld id="{E8CC914F-0204-4647-AFFC-1025FD84D17D}" type="slidenum">
              <a:rPr lang="en-US" smtClean="0"/>
              <a:t>4</a:t>
            </a:fld>
            <a:endParaRPr lang="en-US"/>
          </a:p>
        </p:txBody>
      </p:sp>
    </p:spTree>
    <p:extLst>
      <p:ext uri="{BB962C8B-B14F-4D97-AF65-F5344CB8AC3E}">
        <p14:creationId xmlns:p14="http://schemas.microsoft.com/office/powerpoint/2010/main" val="251654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868EB-1332-7D1B-F1A2-8050A0142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473A1-38A1-534A-E5BA-1FDD1D170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78B35E-0B86-7016-DAE7-3376A24160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Many of the approaches that Maine has taken, as well as other states, with regard to PFAS in drinking water, consumer products, and pesticides are also provisions that have been considered in PFAS related legislation that I have filed.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A lot of my bills in particular are about starting the conversation. The first bill I filed was in 2021, and all it sought to do was direct our Energy and Environment Cabinet to monitor and regulate PFAS levels in our drinking water (based on federal guidelines) as well as prohibiting </a:t>
            </a:r>
            <a:r>
              <a:rPr lang="en-US" b="0" i="0" dirty="0">
                <a:solidFill>
                  <a:srgbClr val="333333"/>
                </a:solidFill>
                <a:effectLst/>
                <a:latin typeface="Helvetica Neue"/>
              </a:rPr>
              <a:t>use of personal protection equipment for firefighting or firefighting training that contains intentionally added PFAS chemicals. I had bipartisan support for this legislation and filed it again in 2022 and 2023. Nobody was really talking about PFAS on a policy level in Kentucky at that time, and it was a lot of conversations just to explain what PFAS were.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Helvetica Neue"/>
              </a:rPr>
              <a:t>In 2024 and 2025, my legislation around PFAS evolved to focus on identifying concentrations of PFAS throughout Kentucky based on health outcomes. The legislation would establish a PFAS Working Group; a reporting requirement for manufacturers that intentionally include PFAS in products manufactured for sale or distribution in the Commonwealth; a reporting requirement for PFAS release in the Commonwealth by manufacturers that intentionally include PFAS in manufactured products; and establish penalties for noncompliance with reporting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Helvetica Neue"/>
              </a:rPr>
              <a:t>Attached to the </a:t>
            </a:r>
            <a:r>
              <a:rPr lang="en-US" dirty="0"/>
              <a:t>Cabinet for Health and Family Services. The working group would include the commissioners of the Department for Public Health, Department for Environmental Protection, Department of Fish and Wildlife Resources, executive director of the Public Service Commission, director of the University of Louisville Center for Integrative Environmental Health Sciences, University of Kentucky Superfund Research Center, executive director of the Kentucky Conservation Committee, executive director of the Kentucky Resources Council, president of the Kentucky Association of Manufacturers, president of the Kentucky Retail Federation, 3 House Members and 3 Senators, AND county judges/executives for each of the five (5) counties with the highest PFAS chemical concentrations in their community public drinking water treatment plants.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 is to get these people in a room to share data and strategy and to have accountability.</a:t>
            </a:r>
          </a:p>
        </p:txBody>
      </p:sp>
      <p:sp>
        <p:nvSpPr>
          <p:cNvPr id="4" name="Slide Number Placeholder 3">
            <a:extLst>
              <a:ext uri="{FF2B5EF4-FFF2-40B4-BE49-F238E27FC236}">
                <a16:creationId xmlns:a16="http://schemas.microsoft.com/office/drawing/2014/main" id="{3FA78820-4489-F487-E693-7EF4645B64E6}"/>
              </a:ext>
            </a:extLst>
          </p:cNvPr>
          <p:cNvSpPr>
            <a:spLocks noGrp="1"/>
          </p:cNvSpPr>
          <p:nvPr>
            <p:ph type="sldNum" sz="quarter" idx="5"/>
          </p:nvPr>
        </p:nvSpPr>
        <p:spPr/>
        <p:txBody>
          <a:bodyPr/>
          <a:lstStyle/>
          <a:p>
            <a:fld id="{E8CC914F-0204-4647-AFFC-1025FD84D17D}" type="slidenum">
              <a:rPr lang="en-US" smtClean="0"/>
              <a:t>5</a:t>
            </a:fld>
            <a:endParaRPr lang="en-US"/>
          </a:p>
        </p:txBody>
      </p:sp>
    </p:spTree>
    <p:extLst>
      <p:ext uri="{BB962C8B-B14F-4D97-AF65-F5344CB8AC3E}">
        <p14:creationId xmlns:p14="http://schemas.microsoft.com/office/powerpoint/2010/main" val="113671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6/4/2026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6/4/2026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6/4/2026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6/4/2026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6/4/2026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6/4/2026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5356"/>
        </a:solidFill>
        <a:effectLst/>
      </p:bgPr>
    </p:bg>
    <p:spTree>
      <p:nvGrpSpPr>
        <p:cNvPr id="1" name=""/>
        <p:cNvGrpSpPr/>
        <p:nvPr/>
      </p:nvGrpSpPr>
      <p:grpSpPr>
        <a:xfrm>
          <a:off x="0" y="0"/>
          <a:ext cx="0" cy="0"/>
          <a:chOff x="0" y="0"/>
          <a:chExt cx="0" cy="0"/>
        </a:xfrm>
      </p:grpSpPr>
      <p:pic>
        <p:nvPicPr>
          <p:cNvPr id="11" name="Picture 10" descr="A diagram of a farm&#10;&#10;Description automatically generated">
            <a:extLst>
              <a:ext uri="{FF2B5EF4-FFF2-40B4-BE49-F238E27FC236}">
                <a16:creationId xmlns:a16="http://schemas.microsoft.com/office/drawing/2014/main" id="{223808EA-0857-2A20-8DDA-C18DD64A06E5}"/>
              </a:ext>
            </a:extLst>
          </p:cNvPr>
          <p:cNvPicPr>
            <a:picLocks noChangeAspect="1"/>
          </p:cNvPicPr>
          <p:nvPr/>
        </p:nvPicPr>
        <p:blipFill>
          <a:blip r:embed="rId3"/>
          <a:srcRect r="-1008" b="9764"/>
          <a:stretch/>
        </p:blipFill>
        <p:spPr>
          <a:xfrm>
            <a:off x="0" y="3172"/>
            <a:ext cx="12332043" cy="6854828"/>
          </a:xfrm>
          <a:prstGeom prst="rect">
            <a:avLst/>
          </a:prstGeom>
        </p:spPr>
      </p:pic>
      <p:pic>
        <p:nvPicPr>
          <p:cNvPr id="9" name="Picture 8">
            <a:extLst>
              <a:ext uri="{FF2B5EF4-FFF2-40B4-BE49-F238E27FC236}">
                <a16:creationId xmlns:a16="http://schemas.microsoft.com/office/drawing/2014/main" id="{4E6E1978-AEEA-DA7B-F160-949EF5C41E77}"/>
              </a:ext>
            </a:extLst>
          </p:cNvPr>
          <p:cNvPicPr>
            <a:picLocks noChangeAspect="1"/>
          </p:cNvPicPr>
          <p:nvPr/>
        </p:nvPicPr>
        <p:blipFill>
          <a:blip r:embed="rId4"/>
          <a:stretch>
            <a:fillRect/>
          </a:stretch>
        </p:blipFill>
        <p:spPr>
          <a:xfrm>
            <a:off x="0" y="0"/>
            <a:ext cx="2348653" cy="227037"/>
          </a:xfrm>
          <a:prstGeom prst="rect">
            <a:avLst/>
          </a:prstGeom>
        </p:spPr>
      </p:pic>
    </p:spTree>
    <p:extLst>
      <p:ext uri="{BB962C8B-B14F-4D97-AF65-F5344CB8AC3E}">
        <p14:creationId xmlns:p14="http://schemas.microsoft.com/office/powerpoint/2010/main" val="2930461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A5356"/>
        </a:solidFill>
        <a:effectLst/>
      </p:bgPr>
    </p:bg>
    <p:spTree>
      <p:nvGrpSpPr>
        <p:cNvPr id="1" name="">
          <a:extLst>
            <a:ext uri="{FF2B5EF4-FFF2-40B4-BE49-F238E27FC236}">
              <a16:creationId xmlns:a16="http://schemas.microsoft.com/office/drawing/2014/main" id="{44D12110-EF13-A96D-DE36-63AE90B48A64}"/>
            </a:ext>
          </a:extLst>
        </p:cNvPr>
        <p:cNvGrpSpPr/>
        <p:nvPr/>
      </p:nvGrpSpPr>
      <p:grpSpPr>
        <a:xfrm>
          <a:off x="0" y="0"/>
          <a:ext cx="0" cy="0"/>
          <a:chOff x="0" y="0"/>
          <a:chExt cx="0" cy="0"/>
        </a:xfrm>
      </p:grpSpPr>
      <p:pic>
        <p:nvPicPr>
          <p:cNvPr id="2" name="Content Placeholder 4" descr="A diagram of a river">
            <a:extLst>
              <a:ext uri="{FF2B5EF4-FFF2-40B4-BE49-F238E27FC236}">
                <a16:creationId xmlns:a16="http://schemas.microsoft.com/office/drawing/2014/main" id="{3867414F-427D-792C-DB6C-92CEF6288D4F}"/>
              </a:ext>
            </a:extLst>
          </p:cNvPr>
          <p:cNvPicPr>
            <a:picLocks noChangeAspect="1"/>
          </p:cNvPicPr>
          <p:nvPr/>
        </p:nvPicPr>
        <p:blipFill>
          <a:blip r:embed="rId3"/>
          <a:stretch>
            <a:fillRect/>
          </a:stretch>
        </p:blipFill>
        <p:spPr>
          <a:xfrm>
            <a:off x="0" y="0"/>
            <a:ext cx="12192000" cy="6858000"/>
          </a:xfrm>
          <a:prstGeom prst="rect">
            <a:avLst/>
          </a:prstGeom>
        </p:spPr>
      </p:pic>
      <p:pic>
        <p:nvPicPr>
          <p:cNvPr id="1026" name="Picture 2">
            <a:extLst>
              <a:ext uri="{FF2B5EF4-FFF2-40B4-BE49-F238E27FC236}">
                <a16:creationId xmlns:a16="http://schemas.microsoft.com/office/drawing/2014/main" id="{EC026F2F-DAC8-205A-6B00-D082D90617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62" t="92344" r="55355" b="2514"/>
          <a:stretch/>
        </p:blipFill>
        <p:spPr bwMode="auto">
          <a:xfrm>
            <a:off x="9169133" y="6573543"/>
            <a:ext cx="3022867" cy="28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44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06E70F43-3C62-4A9D-EEE5-26FDB0AAE1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032C9DB-0A4F-03C7-B5CD-A27A6D3FED87}"/>
              </a:ext>
            </a:extLst>
          </p:cNvPr>
          <p:cNvPicPr>
            <a:picLocks noChangeAspect="1"/>
          </p:cNvPicPr>
          <p:nvPr/>
        </p:nvPicPr>
        <p:blipFill>
          <a:blip r:embed="rId3"/>
          <a:stretch>
            <a:fillRect/>
          </a:stretch>
        </p:blipFill>
        <p:spPr>
          <a:xfrm>
            <a:off x="1066800" y="913956"/>
            <a:ext cx="10058400" cy="5641848"/>
          </a:xfrm>
          <a:prstGeom prst="rect">
            <a:avLst/>
          </a:prstGeom>
        </p:spPr>
      </p:pic>
      <p:sp>
        <p:nvSpPr>
          <p:cNvPr id="7" name="Rectangle 6">
            <a:extLst>
              <a:ext uri="{FF2B5EF4-FFF2-40B4-BE49-F238E27FC236}">
                <a16:creationId xmlns:a16="http://schemas.microsoft.com/office/drawing/2014/main" id="{D2AF729B-A0CC-691C-930A-FCBB63EFBD7A}"/>
              </a:ext>
            </a:extLst>
          </p:cNvPr>
          <p:cNvSpPr/>
          <p:nvPr/>
        </p:nvSpPr>
        <p:spPr>
          <a:xfrm>
            <a:off x="5038323" y="330749"/>
            <a:ext cx="522514" cy="393787"/>
          </a:xfrm>
          <a:prstGeom prst="rect">
            <a:avLst/>
          </a:prstGeom>
          <a:solidFill>
            <a:srgbClr val="015A2C"/>
          </a:solidFill>
          <a:ln>
            <a:solidFill>
              <a:srgbClr val="015A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B82C1A-4CF3-654F-AC01-8DA655DFB5C6}"/>
              </a:ext>
            </a:extLst>
          </p:cNvPr>
          <p:cNvSpPr/>
          <p:nvPr/>
        </p:nvSpPr>
        <p:spPr>
          <a:xfrm>
            <a:off x="2996711" y="302196"/>
            <a:ext cx="522514" cy="393787"/>
          </a:xfrm>
          <a:prstGeom prst="rect">
            <a:avLst/>
          </a:prstGeom>
          <a:solidFill>
            <a:srgbClr val="8DD62F"/>
          </a:solidFill>
          <a:ln>
            <a:solidFill>
              <a:srgbClr val="015A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2506A5-AEC5-6E02-A22B-3BB5E85722CF}"/>
              </a:ext>
            </a:extLst>
          </p:cNvPr>
          <p:cNvSpPr/>
          <p:nvPr/>
        </p:nvSpPr>
        <p:spPr>
          <a:xfrm>
            <a:off x="6828300" y="300571"/>
            <a:ext cx="522514" cy="423965"/>
          </a:xfrm>
          <a:prstGeom prst="rect">
            <a:avLst/>
          </a:prstGeom>
          <a:pattFill prst="wdUpDiag">
            <a:fgClr>
              <a:srgbClr val="015A2C"/>
            </a:fgClr>
            <a:bgClr>
              <a:srgbClr val="76C434"/>
            </a:bgClr>
          </a:pattFill>
          <a:ln cmpd="dbl">
            <a:gradFill>
              <a:gsLst>
                <a:gs pos="0">
                  <a:srgbClr val="76C434"/>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attFill prst="wdUpDiag">
                <a:fgClr>
                  <a:srgbClr val="015A2C"/>
                </a:fgClr>
                <a:bgClr>
                  <a:srgbClr val="76C434"/>
                </a:bgClr>
              </a:pattFill>
            </a:endParaRPr>
          </a:p>
        </p:txBody>
      </p:sp>
      <p:sp>
        <p:nvSpPr>
          <p:cNvPr id="14" name="TextBox 13">
            <a:extLst>
              <a:ext uri="{FF2B5EF4-FFF2-40B4-BE49-F238E27FC236}">
                <a16:creationId xmlns:a16="http://schemas.microsoft.com/office/drawing/2014/main" id="{2B6199B0-8AD6-97CB-DAE3-89425715657A}"/>
              </a:ext>
            </a:extLst>
          </p:cNvPr>
          <p:cNvSpPr txBox="1"/>
          <p:nvPr/>
        </p:nvSpPr>
        <p:spPr>
          <a:xfrm>
            <a:off x="3519225" y="355204"/>
            <a:ext cx="1253302" cy="369332"/>
          </a:xfrm>
          <a:prstGeom prst="rect">
            <a:avLst/>
          </a:prstGeom>
          <a:noFill/>
        </p:spPr>
        <p:txBody>
          <a:bodyPr wrap="square" rtlCol="0">
            <a:spAutoFit/>
          </a:bodyPr>
          <a:lstStyle/>
          <a:p>
            <a:r>
              <a:rPr lang="en-US" dirty="0"/>
              <a:t>Introduced</a:t>
            </a:r>
          </a:p>
        </p:txBody>
      </p:sp>
      <p:sp>
        <p:nvSpPr>
          <p:cNvPr id="16" name="TextBox 15">
            <a:extLst>
              <a:ext uri="{FF2B5EF4-FFF2-40B4-BE49-F238E27FC236}">
                <a16:creationId xmlns:a16="http://schemas.microsoft.com/office/drawing/2014/main" id="{6028EA5F-6BEB-24D5-BF8D-6378177DEFAA}"/>
              </a:ext>
            </a:extLst>
          </p:cNvPr>
          <p:cNvSpPr txBox="1"/>
          <p:nvPr/>
        </p:nvSpPr>
        <p:spPr>
          <a:xfrm>
            <a:off x="5560837" y="355204"/>
            <a:ext cx="1253303" cy="369332"/>
          </a:xfrm>
          <a:prstGeom prst="rect">
            <a:avLst/>
          </a:prstGeom>
          <a:noFill/>
        </p:spPr>
        <p:txBody>
          <a:bodyPr wrap="square" rtlCol="0">
            <a:spAutoFit/>
          </a:bodyPr>
          <a:lstStyle/>
          <a:p>
            <a:r>
              <a:rPr lang="en-US" dirty="0"/>
              <a:t>Adopted</a:t>
            </a:r>
          </a:p>
        </p:txBody>
      </p:sp>
      <p:sp>
        <p:nvSpPr>
          <p:cNvPr id="18" name="TextBox 17">
            <a:extLst>
              <a:ext uri="{FF2B5EF4-FFF2-40B4-BE49-F238E27FC236}">
                <a16:creationId xmlns:a16="http://schemas.microsoft.com/office/drawing/2014/main" id="{C446B853-7535-E4F6-194A-25F166F46673}"/>
              </a:ext>
            </a:extLst>
          </p:cNvPr>
          <p:cNvSpPr txBox="1"/>
          <p:nvPr/>
        </p:nvSpPr>
        <p:spPr>
          <a:xfrm>
            <a:off x="7350814" y="355204"/>
            <a:ext cx="2281445" cy="369332"/>
          </a:xfrm>
          <a:prstGeom prst="rect">
            <a:avLst/>
          </a:prstGeom>
          <a:noFill/>
        </p:spPr>
        <p:txBody>
          <a:bodyPr wrap="square" rtlCol="0">
            <a:spAutoFit/>
          </a:bodyPr>
          <a:lstStyle/>
          <a:p>
            <a:r>
              <a:rPr lang="en-US" dirty="0"/>
              <a:t>Introduced &amp; Adopted</a:t>
            </a:r>
          </a:p>
        </p:txBody>
      </p:sp>
    </p:spTree>
    <p:extLst>
      <p:ext uri="{BB962C8B-B14F-4D97-AF65-F5344CB8AC3E}">
        <p14:creationId xmlns:p14="http://schemas.microsoft.com/office/powerpoint/2010/main" val="230807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15" descr="A lighthouse on a rocky shore&#10;&#10;Description automatically generated">
            <a:extLst>
              <a:ext uri="{FF2B5EF4-FFF2-40B4-BE49-F238E27FC236}">
                <a16:creationId xmlns:a16="http://schemas.microsoft.com/office/drawing/2014/main" id="{E93D0285-AE70-AA46-75CF-A7ADAD68019F}"/>
              </a:ext>
            </a:extLst>
          </p:cNvPr>
          <p:cNvPicPr>
            <a:picLocks noChangeAspect="1"/>
          </p:cNvPicPr>
          <p:nvPr/>
        </p:nvPicPr>
        <p:blipFill>
          <a:blip r:embed="rId3">
            <a:alphaModFix amt="25000"/>
            <a:extLst>
              <a:ext uri="{BEBA8EAE-BF5A-486C-A8C5-ECC9F3942E4B}">
                <a14:imgProps xmlns:a14="http://schemas.microsoft.com/office/drawing/2010/main">
                  <a14:imgLayer r:embed="rId4">
                    <a14:imgEffect>
                      <a14:saturation sat="98000"/>
                    </a14:imgEffect>
                  </a14:imgLayer>
                </a14:imgProps>
              </a:ext>
            </a:extLst>
          </a:blip>
          <a:srcRect r="1666" b="14500"/>
          <a:stretch/>
        </p:blipFill>
        <p:spPr>
          <a:xfrm>
            <a:off x="0" y="9"/>
            <a:ext cx="12191358" cy="6857981"/>
          </a:xfrm>
          <a:prstGeom prst="rect">
            <a:avLst/>
          </a:prstGeom>
        </p:spPr>
      </p:pic>
      <p:sp>
        <p:nvSpPr>
          <p:cNvPr id="2" name="Title 1">
            <a:extLst>
              <a:ext uri="{FF2B5EF4-FFF2-40B4-BE49-F238E27FC236}">
                <a16:creationId xmlns:a16="http://schemas.microsoft.com/office/drawing/2014/main" id="{8813310B-A575-BDC1-12E2-7C30C0F65FB3}"/>
              </a:ext>
            </a:extLst>
          </p:cNvPr>
          <p:cNvSpPr>
            <a:spLocks noGrp="1"/>
          </p:cNvSpPr>
          <p:nvPr>
            <p:ph type="title"/>
          </p:nvPr>
        </p:nvSpPr>
        <p:spPr>
          <a:xfrm>
            <a:off x="804672" y="2841505"/>
            <a:ext cx="4487298" cy="1174991"/>
          </a:xfrm>
          <a:solidFill>
            <a:schemeClr val="tx1">
              <a:alpha val="60000"/>
            </a:schemeClr>
          </a:solidFill>
          <a:ln>
            <a:solidFill>
              <a:schemeClr val="bg1"/>
            </a:solidFill>
          </a:ln>
        </p:spPr>
        <p:txBody>
          <a:bodyPr vert="horz" lIns="182880" tIns="182880" rIns="182880" bIns="182880" rtlCol="0" anchor="ctr">
            <a:normAutofit/>
          </a:bodyPr>
          <a:lstStyle/>
          <a:p>
            <a:r>
              <a:rPr lang="en-US" sz="2400" dirty="0">
                <a:solidFill>
                  <a:schemeClr val="bg1"/>
                </a:solidFill>
              </a:rPr>
              <a:t>Maine</a:t>
            </a:r>
            <a:br>
              <a:rPr lang="en-US" sz="2400" dirty="0">
                <a:solidFill>
                  <a:schemeClr val="bg1"/>
                </a:solidFill>
              </a:rPr>
            </a:br>
            <a:r>
              <a:rPr lang="en-US" sz="2400" dirty="0">
                <a:solidFill>
                  <a:schemeClr val="bg1"/>
                </a:solidFill>
              </a:rPr>
              <a:t>(state-level)</a:t>
            </a:r>
          </a:p>
        </p:txBody>
      </p:sp>
      <p:sp>
        <p:nvSpPr>
          <p:cNvPr id="22" name="Rectangle 3">
            <a:extLst>
              <a:ext uri="{FF2B5EF4-FFF2-40B4-BE49-F238E27FC236}">
                <a16:creationId xmlns:a16="http://schemas.microsoft.com/office/drawing/2014/main" id="{5D99F4C9-E990-7B50-9243-9777BA4C3453}"/>
              </a:ext>
            </a:extLst>
          </p:cNvPr>
          <p:cNvSpPr>
            <a:spLocks noGrp="1" noChangeArrowheads="1"/>
          </p:cNvSpPr>
          <p:nvPr>
            <p:ph type="body" sz="half" idx="2"/>
          </p:nvPr>
        </p:nvSpPr>
        <p:spPr bwMode="auto">
          <a:xfrm>
            <a:off x="6096001" y="462804"/>
            <a:ext cx="6095357" cy="593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altLang="en-US" sz="1650" b="1" i="0" u="none" strike="noStrike" cap="none" normalizeH="0" baseline="0" dirty="0">
                <a:ln>
                  <a:noFill/>
                </a:ln>
                <a:solidFill>
                  <a:schemeClr val="tx1"/>
                </a:solidFill>
                <a:effectLst/>
                <a:latin typeface="Gill Sans MT" panose="020B0502020104020203" pitchFamily="34" charset="0"/>
              </a:rPr>
              <a:t>PFAS in Products Program:</a:t>
            </a:r>
            <a:endParaRPr kumimoji="0" lang="en-US" altLang="en-US" sz="1650" b="0" i="0" u="none" strike="noStrike" cap="none" normalizeH="0" baseline="0" dirty="0">
              <a:ln>
                <a:noFill/>
              </a:ln>
              <a:solidFill>
                <a:schemeClr val="tx1"/>
              </a:solidFill>
              <a:effectLst/>
              <a:latin typeface="Gill Sans MT" panose="020B0502020104020203"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650" b="0" i="0" u="none" strike="noStrike" cap="none" normalizeH="0" baseline="0" dirty="0">
                <a:ln>
                  <a:noFill/>
                </a:ln>
                <a:solidFill>
                  <a:schemeClr val="tx1"/>
                </a:solidFill>
                <a:effectLst/>
                <a:latin typeface="Gill Sans MT" panose="020B0502020104020203" pitchFamily="34" charset="0"/>
              </a:rPr>
              <a:t>Mandates manufacturers to report products containing intentionally added PFAS to the Maine Department of Environmental Protection. </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1650" b="1" i="0" u="none" strike="noStrike" cap="none" normalizeH="0" baseline="0" dirty="0">
              <a:ln>
                <a:noFill/>
              </a:ln>
              <a:solidFill>
                <a:schemeClr val="tx1"/>
              </a:solidFill>
              <a:effectLst/>
              <a:latin typeface="Gill Sans MT" panose="020B0502020104020203"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650" b="1" i="0" u="none" strike="noStrike" cap="none" normalizeH="0" baseline="0" dirty="0">
                <a:ln>
                  <a:noFill/>
                </a:ln>
                <a:solidFill>
                  <a:schemeClr val="tx1"/>
                </a:solidFill>
                <a:effectLst/>
                <a:latin typeface="Gill Sans MT" panose="020B0502020104020203" pitchFamily="34" charset="0"/>
              </a:rPr>
              <a:t>Prohibition of PFAS in Products:</a:t>
            </a:r>
            <a:endParaRPr kumimoji="0" lang="en-US" altLang="en-US" sz="1650" b="0" i="0" u="none" strike="noStrike" cap="none" normalizeH="0" baseline="0" dirty="0">
              <a:ln>
                <a:noFill/>
              </a:ln>
              <a:solidFill>
                <a:schemeClr val="tx1"/>
              </a:solidFill>
              <a:effectLst/>
              <a:latin typeface="Gill Sans MT" panose="020B0502020104020203"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650" b="0" i="0" u="none" strike="noStrike" cap="none" normalizeH="0" baseline="0" dirty="0">
                <a:ln>
                  <a:noFill/>
                </a:ln>
                <a:solidFill>
                  <a:schemeClr val="tx1"/>
                </a:solidFill>
                <a:effectLst/>
                <a:latin typeface="Gill Sans MT" panose="020B0502020104020203" pitchFamily="34" charset="0"/>
              </a:rPr>
              <a:t>Starting January 1, 2032, Maine will ban the sale of products with intentionally added PFAS, except for cases where the DEP identifies specific uses as "currently unavoidable." This determination will be reviewed every five years to adapt to technological advancements and availability of alternatives. </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1650" b="1" i="0" u="none" strike="noStrike" cap="none" normalizeH="0" baseline="0" dirty="0">
              <a:ln>
                <a:noFill/>
              </a:ln>
              <a:solidFill>
                <a:schemeClr val="tx1"/>
              </a:solidFill>
              <a:effectLst/>
              <a:latin typeface="Gill Sans MT" panose="020B0502020104020203"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650" b="1" i="0" u="none" strike="noStrike" cap="none" normalizeH="0" baseline="0" dirty="0">
                <a:ln>
                  <a:noFill/>
                </a:ln>
                <a:solidFill>
                  <a:schemeClr val="tx1"/>
                </a:solidFill>
                <a:effectLst/>
                <a:latin typeface="Gill Sans MT" panose="020B0502020104020203" pitchFamily="34" charset="0"/>
              </a:rPr>
              <a:t>Pesticide Regulations:</a:t>
            </a:r>
            <a:endParaRPr kumimoji="0" lang="en-US" altLang="en-US" sz="1650" b="0" i="0" u="none" strike="noStrike" cap="none" normalizeH="0" baseline="0" dirty="0">
              <a:ln>
                <a:noFill/>
              </a:ln>
              <a:solidFill>
                <a:schemeClr val="tx1"/>
              </a:solidFill>
              <a:effectLst/>
              <a:latin typeface="Gill Sans MT" panose="020B0502020104020203"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650" b="0" i="0" u="none" strike="noStrike" cap="none" normalizeH="0" baseline="0" dirty="0">
                <a:ln>
                  <a:noFill/>
                </a:ln>
                <a:solidFill>
                  <a:schemeClr val="tx1"/>
                </a:solidFill>
                <a:effectLst/>
                <a:latin typeface="Gill Sans MT" panose="020B0502020104020203" pitchFamily="34" charset="0"/>
              </a:rPr>
              <a:t>Effective January 1, 2030, Maine prohibits the sale and distribution of pesticides containing PFAS, aiming to prevent environmental contamination from agricultural sources. </a:t>
            </a:r>
          </a:p>
          <a:p>
            <a:pPr marL="0" marR="0" lvl="0" indent="0" algn="just" defTabSz="914400" rtl="0" eaLnBrk="0" fontAlgn="base" latinLnBrk="0" hangingPunct="0">
              <a:lnSpc>
                <a:spcPct val="100000"/>
              </a:lnSpc>
              <a:spcBef>
                <a:spcPct val="0"/>
              </a:spcBef>
              <a:spcAft>
                <a:spcPct val="0"/>
              </a:spcAft>
              <a:buClrTx/>
              <a:buSzTx/>
              <a:tabLst/>
            </a:pPr>
            <a:endParaRPr kumimoji="0" lang="en-US" altLang="en-US" sz="1650" b="1" i="0" u="none" strike="noStrike" cap="none" normalizeH="0" baseline="0" dirty="0">
              <a:ln>
                <a:noFill/>
              </a:ln>
              <a:solidFill>
                <a:schemeClr val="tx1"/>
              </a:solidFill>
              <a:effectLst/>
              <a:latin typeface="Gill Sans MT" panose="020B0502020104020203"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650" b="1" i="0" u="none" strike="noStrike" cap="none" normalizeH="0" baseline="0" dirty="0">
                <a:ln>
                  <a:noFill/>
                </a:ln>
                <a:solidFill>
                  <a:schemeClr val="tx1"/>
                </a:solidFill>
                <a:effectLst/>
                <a:latin typeface="Gill Sans MT" panose="020B0502020104020203" pitchFamily="34" charset="0"/>
              </a:rPr>
              <a:t>Drinking Water Standards:</a:t>
            </a:r>
            <a:endParaRPr kumimoji="0" lang="en-US" altLang="en-US" sz="1650" b="0" i="0" u="none" strike="noStrike" cap="none" normalizeH="0" baseline="0" dirty="0">
              <a:ln>
                <a:noFill/>
              </a:ln>
              <a:solidFill>
                <a:schemeClr val="tx1"/>
              </a:solidFill>
              <a:effectLst/>
              <a:latin typeface="Gill Sans MT" panose="020B0502020104020203"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650" b="0" i="0" u="none" strike="noStrike" cap="none" normalizeH="0" baseline="0" dirty="0">
                <a:ln>
                  <a:noFill/>
                </a:ln>
                <a:solidFill>
                  <a:schemeClr val="tx1"/>
                </a:solidFill>
                <a:effectLst/>
                <a:latin typeface="Gill Sans MT" panose="020B0502020104020203" pitchFamily="34" charset="0"/>
              </a:rPr>
              <a:t>The Maine Center for Disease Control and Prevention has established Maximum Contaminant Levels (MCLs) for six PFAS compounds in public water systems, ensuring safe drinking water for residents. Public water systems are required to monitor and report PFAS levels, with remediation plans mandated if concentrations exceed the set MCLs. </a:t>
            </a:r>
          </a:p>
        </p:txBody>
      </p:sp>
    </p:spTree>
    <p:extLst>
      <p:ext uri="{BB962C8B-B14F-4D97-AF65-F5344CB8AC3E}">
        <p14:creationId xmlns:p14="http://schemas.microsoft.com/office/powerpoint/2010/main" val="8574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CFAC2B2C-4C03-EF11-6AE2-1CB45373B8B3}"/>
            </a:ext>
          </a:extLst>
        </p:cNvPr>
        <p:cNvGrpSpPr/>
        <p:nvPr/>
      </p:nvGrpSpPr>
      <p:grpSpPr>
        <a:xfrm>
          <a:off x="0" y="0"/>
          <a:ext cx="0" cy="0"/>
          <a:chOff x="0" y="0"/>
          <a:chExt cx="0" cy="0"/>
        </a:xfrm>
      </p:grpSpPr>
      <p:pic>
        <p:nvPicPr>
          <p:cNvPr id="4" name="Picture 3" descr="A sunset over a forest">
            <a:extLst>
              <a:ext uri="{FF2B5EF4-FFF2-40B4-BE49-F238E27FC236}">
                <a16:creationId xmlns:a16="http://schemas.microsoft.com/office/drawing/2014/main" id="{54D15F6B-B873-09B4-E9AE-A3C0E389C15C}"/>
              </a:ext>
            </a:extLst>
          </p:cNvPr>
          <p:cNvPicPr>
            <a:picLocks noChangeAspect="1"/>
          </p:cNvPicPr>
          <p:nvPr/>
        </p:nvPicPr>
        <p:blipFill>
          <a:blip r:embed="rId3">
            <a:alphaModFix amt="30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5CC2EF-696B-9885-E5FA-688A496B97E0}"/>
              </a:ext>
            </a:extLst>
          </p:cNvPr>
          <p:cNvSpPr>
            <a:spLocks noGrp="1"/>
          </p:cNvSpPr>
          <p:nvPr>
            <p:ph type="title"/>
          </p:nvPr>
        </p:nvSpPr>
        <p:spPr>
          <a:xfrm>
            <a:off x="804672" y="2841505"/>
            <a:ext cx="4487298" cy="1174991"/>
          </a:xfrm>
          <a:solidFill>
            <a:schemeClr val="tx1">
              <a:alpha val="60000"/>
            </a:schemeClr>
          </a:solidFill>
          <a:ln>
            <a:solidFill>
              <a:schemeClr val="bg1"/>
            </a:solidFill>
          </a:ln>
        </p:spPr>
        <p:txBody>
          <a:bodyPr vert="horz" lIns="182880" tIns="182880" rIns="182880" bIns="182880" rtlCol="0" anchor="ctr">
            <a:normAutofit/>
          </a:bodyPr>
          <a:lstStyle/>
          <a:p>
            <a:r>
              <a:rPr lang="en-US" sz="2400" dirty="0">
                <a:solidFill>
                  <a:schemeClr val="bg1"/>
                </a:solidFill>
              </a:rPr>
              <a:t>Kentucky</a:t>
            </a:r>
            <a:endParaRPr lang="en-US" sz="2400" dirty="0">
              <a:solidFill>
                <a:schemeClr val="bg1"/>
              </a:solidFill>
              <a:latin typeface="+mn-lt"/>
            </a:endParaRPr>
          </a:p>
        </p:txBody>
      </p:sp>
      <p:sp>
        <p:nvSpPr>
          <p:cNvPr id="22" name="Rectangle 3">
            <a:extLst>
              <a:ext uri="{FF2B5EF4-FFF2-40B4-BE49-F238E27FC236}">
                <a16:creationId xmlns:a16="http://schemas.microsoft.com/office/drawing/2014/main" id="{03953B31-723B-4356-2904-7A224CE40707}"/>
              </a:ext>
            </a:extLst>
          </p:cNvPr>
          <p:cNvSpPr>
            <a:spLocks noGrp="1" noChangeArrowheads="1"/>
          </p:cNvSpPr>
          <p:nvPr>
            <p:ph type="body" sz="half" idx="2"/>
          </p:nvPr>
        </p:nvSpPr>
        <p:spPr bwMode="auto">
          <a:xfrm>
            <a:off x="6096001" y="292244"/>
            <a:ext cx="6095357" cy="627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rtl="0" eaLnBrk="1" latinLnBrk="0" hangingPunct="1">
              <a:spcBef>
                <a:spcPts val="1000"/>
              </a:spcBef>
              <a:buNone/>
            </a:pPr>
            <a:r>
              <a:rPr lang="en-US" sz="1800" b="1" u="sng" cap="all" dirty="0">
                <a:solidFill>
                  <a:srgbClr val="000000"/>
                </a:solidFill>
                <a:effectLst/>
              </a:rPr>
              <a:t>2021—2023</a:t>
            </a:r>
            <a:r>
              <a:rPr lang="en-US" sz="1800" b="1" cap="all" dirty="0">
                <a:solidFill>
                  <a:srgbClr val="000000"/>
                </a:solidFill>
                <a:effectLst/>
              </a:rPr>
              <a:t>:</a:t>
            </a:r>
          </a:p>
          <a:p>
            <a:pPr marL="0" indent="0" algn="just" rtl="0" eaLnBrk="1" latinLnBrk="0" hangingPunct="1">
              <a:spcBef>
                <a:spcPts val="1000"/>
              </a:spcBef>
              <a:buNone/>
            </a:pPr>
            <a:r>
              <a:rPr lang="en-US" sz="1800" b="0" i="0" dirty="0">
                <a:solidFill>
                  <a:srgbClr val="333333"/>
                </a:solidFill>
                <a:effectLst/>
              </a:rPr>
              <a:t>Called for the Cabinet to promulgate </a:t>
            </a:r>
            <a:r>
              <a:rPr lang="en-US" sz="1800" i="0" dirty="0">
                <a:solidFill>
                  <a:srgbClr val="333333"/>
                </a:solidFill>
                <a:effectLst/>
              </a:rPr>
              <a:t>administrative regulations </a:t>
            </a:r>
            <a:r>
              <a:rPr lang="en-US" sz="1800" b="1" i="0" dirty="0">
                <a:solidFill>
                  <a:srgbClr val="333333"/>
                </a:solidFill>
                <a:effectLst/>
              </a:rPr>
              <a:t>establishing maximum PFAS chemical limits and monitoring requirements for drinking water </a:t>
            </a:r>
            <a:r>
              <a:rPr lang="en-US" sz="1800" b="0" i="0" dirty="0">
                <a:solidFill>
                  <a:srgbClr val="333333"/>
                </a:solidFill>
                <a:effectLst/>
              </a:rPr>
              <a:t>and for discharges into the waters of the Commonwealth.</a:t>
            </a:r>
          </a:p>
          <a:p>
            <a:pPr marL="0" indent="0" algn="just" rtl="0" eaLnBrk="1" latinLnBrk="0" hangingPunct="1">
              <a:spcBef>
                <a:spcPts val="1000"/>
              </a:spcBef>
              <a:buNone/>
            </a:pPr>
            <a:r>
              <a:rPr lang="en-US" sz="1800" dirty="0">
                <a:solidFill>
                  <a:srgbClr val="333333"/>
                </a:solidFill>
              </a:rPr>
              <a:t>Re</a:t>
            </a:r>
            <a:r>
              <a:rPr lang="en-US" sz="1800" b="0" i="0" dirty="0">
                <a:solidFill>
                  <a:srgbClr val="333333"/>
                </a:solidFill>
                <a:effectLst/>
              </a:rPr>
              <a:t>quired that maximum PFAS chemical limits be designed to protect public health and be updated</a:t>
            </a:r>
            <a:r>
              <a:rPr lang="en-US" sz="1800" b="1" dirty="0">
                <a:solidFill>
                  <a:srgbClr val="000000"/>
                </a:solidFill>
              </a:rPr>
              <a:t> </a:t>
            </a:r>
          </a:p>
          <a:p>
            <a:pPr marL="0" indent="0" algn="just" rtl="0" eaLnBrk="1" latinLnBrk="0" hangingPunct="1">
              <a:spcBef>
                <a:spcPts val="1000"/>
              </a:spcBef>
              <a:buNone/>
            </a:pPr>
            <a:endParaRPr lang="en-US" sz="1800" b="1" dirty="0">
              <a:solidFill>
                <a:srgbClr val="000000"/>
              </a:solidFill>
            </a:endParaRPr>
          </a:p>
          <a:p>
            <a:pPr marL="0" indent="0" algn="just" rtl="0" eaLnBrk="1" latinLnBrk="0" hangingPunct="1">
              <a:spcBef>
                <a:spcPts val="1000"/>
              </a:spcBef>
              <a:buNone/>
            </a:pPr>
            <a:r>
              <a:rPr lang="en-US" sz="1800" b="1" u="sng" dirty="0">
                <a:solidFill>
                  <a:srgbClr val="000000"/>
                </a:solidFill>
              </a:rPr>
              <a:t>2024—2026</a:t>
            </a:r>
            <a:r>
              <a:rPr lang="en-US" sz="1800" b="1" dirty="0">
                <a:solidFill>
                  <a:srgbClr val="000000"/>
                </a:solidFill>
              </a:rPr>
              <a:t>:</a:t>
            </a:r>
          </a:p>
          <a:p>
            <a:pPr marL="0" indent="0" algn="just" rtl="0" eaLnBrk="1" latinLnBrk="0" hangingPunct="1">
              <a:spcBef>
                <a:spcPts val="1000"/>
              </a:spcBef>
              <a:buNone/>
            </a:pPr>
            <a:r>
              <a:rPr lang="en-US" sz="1800" b="1" dirty="0">
                <a:solidFill>
                  <a:schemeClr val="tx1"/>
                </a:solidFill>
                <a:latin typeface="Gill Sans MT" panose="020B0502020104020203" pitchFamily="34" charset="0"/>
              </a:rPr>
              <a:t>Establish a PFAS Working Group </a:t>
            </a:r>
            <a:r>
              <a:rPr lang="en-US" sz="1800" dirty="0">
                <a:solidFill>
                  <a:schemeClr val="tx1"/>
                </a:solidFill>
                <a:latin typeface="Gill Sans MT" panose="020B0502020104020203" pitchFamily="34" charset="0"/>
              </a:rPr>
              <a:t>to: (a) Review the latest research on the effect that exposure to PFAS has on health outcomes amongst individuals within the Commonwealth; (b) Share state-level data gathered from studies conducted by members of the working group and others within the Commonwealth; (c) Consult with any federal, state, or local agencies, nonprofit organizations, private industry, or other impacted stakeholders on the presence and effect of PFAS within the Commonwealth; and, (d) Develop recommendations for the mitigation of the effect of PFAS on health outcomes in the Commonwealth. </a:t>
            </a:r>
          </a:p>
        </p:txBody>
      </p:sp>
    </p:spTree>
    <p:extLst>
      <p:ext uri="{BB962C8B-B14F-4D97-AF65-F5344CB8AC3E}">
        <p14:creationId xmlns:p14="http://schemas.microsoft.com/office/powerpoint/2010/main" val="79919178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401</TotalTime>
  <Words>1140</Words>
  <Application>Microsoft Office PowerPoint</Application>
  <PresentationFormat>Widescreen</PresentationFormat>
  <Paragraphs>69</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Aptos</vt:lpstr>
      <vt:lpstr>Arial</vt:lpstr>
      <vt:lpstr>Fira Sans</vt:lpstr>
      <vt:lpstr>Garamond</vt:lpstr>
      <vt:lpstr>Gill Sans MT</vt:lpstr>
      <vt:lpstr>Helvetica Neue</vt:lpstr>
      <vt:lpstr>Open Sans</vt:lpstr>
      <vt:lpstr>Parcel</vt:lpstr>
      <vt:lpstr>PowerPoint Presentation</vt:lpstr>
      <vt:lpstr>PowerPoint Presentation</vt:lpstr>
      <vt:lpstr>PowerPoint Presentation</vt:lpstr>
      <vt:lpstr>Maine (state-level)</vt:lpstr>
      <vt:lpstr>Kentucky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Nima Kulkarni</dc:creator>
  <cp:lastModifiedBy>Hartley, Rachel (LRC)</cp:lastModifiedBy>
  <cp:revision>6</cp:revision>
  <dcterms:created xsi:type="dcterms:W3CDTF">2025-01-23T18:15:00Z</dcterms:created>
  <dcterms:modified xsi:type="dcterms:W3CDTF">2026-06-04T16:26:32Z</dcterms:modified>
</cp:coreProperties>
</file>