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5"/>
  </p:notesMasterIdLst>
  <p:sldIdLst>
    <p:sldId id="258" r:id="rId6"/>
    <p:sldId id="327" r:id="rId7"/>
    <p:sldId id="329" r:id="rId8"/>
    <p:sldId id="330" r:id="rId9"/>
    <p:sldId id="309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05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2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4DBF2-0E29-4584-B6E2-CF68DEB8F89B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E56B2-D797-41D9-8923-A2038489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7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56B2-D797-41D9-8923-A203848923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6FB68-2575-4575-A3E9-F3288BCF7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8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56B2-D797-41D9-8923-A203848923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7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4503-630C-9FBD-6CC9-3ED3DD838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55F66-949F-5477-FBCC-AE13BD9CE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BD35-9605-C567-A54E-E2DB31D1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23A-674C-5D92-4AE6-360A1FD7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56126-32A6-F387-D028-DF47D973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839A-3242-BCC5-3E67-96A15F73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6CE6E-C7F2-D9F7-1714-8D97CA257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827B2-F1C6-5E69-D880-49AA964D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AF39C-C077-8766-CDC5-794EBE22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5368D-274E-778B-B861-AEB530C2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998CE-79A1-C0F7-9FFE-02D7F4B64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4B39D-6B4E-37A9-0A95-3EFFA4E6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AFA8-D494-E1C0-CA27-A5AFBA09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BEF08-7D1D-204D-64CC-45669B55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40B47-6DED-D552-3635-5867ECC7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7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11B4-0615-428A-8BB5-2E871144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363-6A2C-4152-AF76-0DDF1F2F12F3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D7527-E268-4C08-B91D-4024E283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8E404-9940-413A-ABE0-263F2E98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878BB-E90B-4368-8C02-DDF575015DAA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F6FFB-8EE8-426E-B80B-B384D4BF2EFD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br>
              <a:rPr lang="en-US" sz="800"/>
            </a:br>
            <a:br>
              <a:rPr lang="en-US" sz="1100"/>
            </a:br>
            <a:br>
              <a:rPr lang="en-US" sz="1100"/>
            </a:br>
            <a:endParaRPr lang="en-US" sz="110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D6735375-96A8-4668-940F-0E2295CE2C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517" y="6206861"/>
            <a:ext cx="1187080" cy="621804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9544BE49-577C-4BB1-BF89-0DCF189F48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23" y="776570"/>
            <a:ext cx="5582151" cy="29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8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E41736-F673-4B14-9776-858B4D78CC77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EB302-324A-4201-BCB1-60B4E3CB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25D9C-14F1-4D3C-8D97-93F1B3DD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95FA2-DC68-43E5-8C89-2BAFE03B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EE65-6CEF-494E-B623-A3385368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5403" y="6361776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7CFF0-8AF3-4D5D-9D11-7D9475288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96516-FC95-455C-A5D5-7990EB75F2EA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B626BD3A-9F67-4923-B40B-8D99CB67E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517" y="6206861"/>
            <a:ext cx="1187080" cy="62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0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56E6-99AC-A920-DE0D-117B54BF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A28DE-5BB5-69B5-8C76-4D7790E90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71740-62FC-9FA6-2943-13817C33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DEB6-3652-34F9-892C-F6AE8B31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C2CF4-BF2C-48F4-EAFB-B7D43FE9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84AB-32C8-A300-036E-C6534492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5BF-9A29-0360-1EBF-7DC6CAE35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BAC9C-DE3A-00D3-3F52-16061951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16751-506F-D454-C353-49888588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EF59E-1B34-54F3-7EAA-29FE3E6E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7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B508-89C4-B7A5-1725-D7FFC422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B412-0866-FBD0-E686-FF485082A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F8566-2788-0EBA-8663-2B95EB037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EE080-43F3-9367-AD48-22CA1683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14F5C-7CE1-98C4-5B9C-85360FD5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B5F10-6240-5D2E-D9AD-76BD651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A5BC-C39E-D066-EDD6-A0213017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F759C-A3FC-DA94-B648-4F1DF1B7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DBC11-8F70-07A2-9C4E-5B01B8414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62486-C472-F6DA-3A36-B448A8068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9F066-5E74-10D8-9A3E-40CB65D4B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47D6E-6E6E-2D88-3FFC-E3B69E92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C6807C-5A01-5A31-91C4-1AEE44C2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40DC0-7830-5806-C2BD-7C4593BD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0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93F0-0E16-77E6-877D-E87A0768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64F3-A8F2-370E-09E9-90467E1A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78ABC-B0A6-79E4-A057-10246C26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F53A6-45ED-32F3-C02D-3F72E525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1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54E9C-14BF-1A59-7330-43ECBB6E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87F27-28AC-5598-77B0-B812C1C3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3650-3B6E-7C4D-C792-5A3F5B3C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5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AB7D-9368-FB94-E5F5-72BA9CE7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149B-DAE1-EDE6-4BCD-2386E47B4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809FE-4D7B-754E-423E-6DFDE9632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E5F0F-C2F4-56A1-E394-508FE92C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97B74-25D5-94C4-40FF-E5182176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DE787-8EC6-41B5-11F9-2D2A1686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553E-E4C9-DAD0-1AEF-13939BD3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EA772-0897-FFEC-9836-C194A75A1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33E42-BCD3-17C6-7145-355C6C45C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5C005-EEA1-1BCB-477D-D6E7D60B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3955D-B3F2-FF8C-0DDD-45E97E5E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9A6A1-600F-E0C7-BC95-20598CA1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57CF6-6EE7-7FBD-9614-EEA251AD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5E73F-6726-E754-B803-F78D12D8C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889CB-82A0-CFC6-4DD3-3A290B513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A4F18-8A1D-465B-B2A6-2805EC5F07DD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D816-3485-FEDE-ACAF-A4B8922F1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0883B-EF5F-B367-82DC-73B2727A6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5268B0-289A-4346-A02C-1CD8654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3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BBB3A-E606-4DAE-8E3E-9C71A265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36ABF-CC4F-4F0B-B289-049618AF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C93AE-916D-4932-BDF6-BD10D02EA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C363-6A2C-4152-AF76-0DDF1F2F12F3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058C9-06A0-4D1B-8B1C-8EE2ACAB9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D2DA5-95AE-4027-B16A-0A033E996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E688BF-ABCD-B316-AFBD-5FD33BB597AC}"/>
              </a:ext>
            </a:extLst>
          </p:cNvPr>
          <p:cNvSpPr txBox="1"/>
          <p:nvPr/>
        </p:nvSpPr>
        <p:spPr>
          <a:xfrm>
            <a:off x="1922352" y="4649484"/>
            <a:ext cx="83472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>
              <a:ln w="0"/>
            </a:endParaRPr>
          </a:p>
          <a:p>
            <a:pPr algn="ctr"/>
            <a:r>
              <a:rPr lang="en-US">
                <a:ln w="0"/>
              </a:rPr>
              <a:t>Shannon </a:t>
            </a:r>
            <a:r>
              <a:rPr lang="en-US" dirty="0">
                <a:ln w="0"/>
              </a:rPr>
              <a:t>Hall, Executive Advisor, DCBS</a:t>
            </a:r>
          </a:p>
          <a:p>
            <a:pPr algn="ctr"/>
            <a:r>
              <a:rPr lang="en-US" dirty="0">
                <a:ln w="0"/>
              </a:rPr>
              <a:t>Roger McCann, Director, DFS</a:t>
            </a:r>
          </a:p>
          <a:p>
            <a:pPr algn="ctr"/>
            <a:endParaRPr lang="en-US" sz="1400" dirty="0">
              <a:ln w="0"/>
            </a:endParaRPr>
          </a:p>
          <a:p>
            <a:pPr algn="ctr"/>
            <a:r>
              <a:rPr lang="en-US" sz="1400" dirty="0">
                <a:ln w="0"/>
              </a:rPr>
              <a:t>July 2, 2026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BBE09-E9E2-8F5D-DBB9-0B3395CBD218}"/>
              </a:ext>
            </a:extLst>
          </p:cNvPr>
          <p:cNvSpPr txBox="1"/>
          <p:nvPr/>
        </p:nvSpPr>
        <p:spPr>
          <a:xfrm>
            <a:off x="1130300" y="3818487"/>
            <a:ext cx="98298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Low-Income Home Energy Assistance Program (LIHEAP)</a:t>
            </a:r>
            <a:b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</a:br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27 FFY Preliminary State Plan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9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6145-C8BB-B28A-4802-2B248F66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SFY 2026 LIHEAP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30EE-FD47-0C23-B3EE-231DDE4B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346872"/>
            <a:ext cx="9474199" cy="4335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56,956 households received Summer Cooling Subsidy Benefits</a:t>
            </a:r>
          </a:p>
          <a:p>
            <a:pPr marL="0" indent="0">
              <a:buNone/>
            </a:pPr>
            <a:r>
              <a:rPr lang="en-US" dirty="0"/>
              <a:t>	 -Average benefit: $164</a:t>
            </a:r>
          </a:p>
          <a:p>
            <a:pPr marL="0" indent="0">
              <a:buNone/>
            </a:pPr>
            <a:r>
              <a:rPr lang="en-US" dirty="0"/>
              <a:t>	 -Total of $9.3 million</a:t>
            </a:r>
          </a:p>
          <a:p>
            <a:pPr marL="0" indent="0">
              <a:buNone/>
            </a:pPr>
            <a:r>
              <a:rPr lang="en-US" dirty="0"/>
              <a:t>63,681  households received Fall subsidy Benefits</a:t>
            </a:r>
          </a:p>
          <a:p>
            <a:pPr marL="0" indent="0">
              <a:buNone/>
            </a:pPr>
            <a:r>
              <a:rPr lang="en-US" dirty="0"/>
              <a:t>	 - Average benefit: $157</a:t>
            </a:r>
          </a:p>
          <a:p>
            <a:pPr marL="0" indent="0">
              <a:buNone/>
            </a:pPr>
            <a:r>
              <a:rPr lang="en-US" dirty="0"/>
              <a:t>	 -Total of $10 million</a:t>
            </a:r>
          </a:p>
          <a:p>
            <a:pPr marL="0" indent="0">
              <a:buNone/>
            </a:pPr>
            <a:r>
              <a:rPr lang="en-US" dirty="0"/>
              <a:t>68,617 households received Crisis Benefits </a:t>
            </a:r>
          </a:p>
          <a:p>
            <a:pPr marL="0" indent="0">
              <a:buNone/>
            </a:pPr>
            <a:r>
              <a:rPr lang="en-US" dirty="0"/>
              <a:t>	 -Average benefit: $356</a:t>
            </a:r>
          </a:p>
          <a:p>
            <a:pPr marL="0" indent="0">
              <a:buNone/>
            </a:pPr>
            <a:r>
              <a:rPr lang="en-US" dirty="0"/>
              <a:t>	 -Total of $24.4 million</a:t>
            </a:r>
          </a:p>
          <a:p>
            <a:pPr marL="0" indent="0">
              <a:buNone/>
            </a:pPr>
            <a:r>
              <a:rPr lang="en-US" dirty="0"/>
              <a:t>45,761 households received Spring Subsidy Benefits</a:t>
            </a:r>
          </a:p>
          <a:p>
            <a:pPr marL="0" indent="0">
              <a:buNone/>
            </a:pPr>
            <a:r>
              <a:rPr lang="en-US" dirty="0"/>
              <a:t>	 -Average Benefit: $164</a:t>
            </a:r>
          </a:p>
          <a:p>
            <a:pPr marL="0" indent="0">
              <a:buNone/>
            </a:pPr>
            <a:r>
              <a:rPr lang="en-US" dirty="0"/>
              <a:t>	 -Total of $7.4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2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5B79-C80B-7DFB-F281-E9FCD9BD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LIHEAP Weatherization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63DF4-5E4E-F070-F52A-E3C4F30BC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n w="0"/>
              </a:rPr>
              <a:t>Increase energy efficiency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sz="2800" dirty="0">
                <a:ln w="0"/>
              </a:rPr>
              <a:t>Reduce energy costs of dwellings</a:t>
            </a:r>
            <a:endParaRPr lang="en-US" dirty="0">
              <a:ea typeface="Calibri"/>
              <a:cs typeface="Calibri"/>
            </a:endParaRPr>
          </a:p>
          <a:p>
            <a:r>
              <a:rPr lang="en-US" sz="2800" dirty="0">
                <a:ln w="0"/>
                <a:ea typeface="Calibri"/>
                <a:cs typeface="Calibri"/>
              </a:rPr>
              <a:t>Reduce need for other assistance programs</a:t>
            </a:r>
          </a:p>
          <a:p>
            <a:r>
              <a:rPr lang="en-US" sz="2800" dirty="0">
                <a:ln w="0"/>
                <a:ea typeface="Calibri"/>
                <a:cs typeface="Calibri"/>
              </a:rPr>
              <a:t>Reduces risk of utility disconnect</a:t>
            </a:r>
          </a:p>
          <a:p>
            <a:r>
              <a:rPr lang="en-US" sz="2800" dirty="0">
                <a:ln w="0"/>
                <a:ea typeface="Calibri"/>
                <a:cs typeface="Calibri"/>
              </a:rPr>
              <a:t>Improves Health and Safety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9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E9C0-EC26-DD81-8B5D-1AAC01B9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LIHEAP Weatherization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6A58E-7AD7-F429-67B2-43AD621E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800" dirty="0">
                <a:ln w="0"/>
                <a:ea typeface="Calibri"/>
                <a:cs typeface="Calibri"/>
              </a:rPr>
              <a:t>Partnership with Kentucky Housing Corporation (KHC) </a:t>
            </a:r>
            <a:endParaRPr lang="en-US" dirty="0"/>
          </a:p>
          <a:p>
            <a:pPr marL="457200" indent="-457200"/>
            <a:r>
              <a:rPr lang="en-US" sz="2800" dirty="0">
                <a:ln w="0"/>
              </a:rPr>
              <a:t>Funds home repairs related to energy efficiency  </a:t>
            </a:r>
            <a:endParaRPr lang="en-US" sz="2800" dirty="0">
              <a:ln w="0"/>
              <a:ea typeface="Calibri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</a:rPr>
              <a:t>Serves low-income households if income does not exceed 200% of the Federal Poverty Guidelines</a:t>
            </a:r>
            <a:endParaRPr lang="en-US" sz="2800" dirty="0">
              <a:ln w="0"/>
              <a:ea typeface="Calibri"/>
              <a:cs typeface="Calibri"/>
            </a:endParaRPr>
          </a:p>
          <a:p>
            <a:pPr marL="457200" indent="-457200"/>
            <a:r>
              <a:rPr lang="en-US" sz="2800" dirty="0">
                <a:ln w="0"/>
              </a:rPr>
              <a:t>Two hundred and </a:t>
            </a:r>
            <a:r>
              <a:rPr lang="en-US" dirty="0">
                <a:ln w="0"/>
              </a:rPr>
              <a:t>seventy-two</a:t>
            </a:r>
            <a:r>
              <a:rPr lang="en-US" sz="2800" dirty="0">
                <a:ln w="0"/>
              </a:rPr>
              <a:t> (272) homes weatherized from July 2025 through May 31, 2026 </a:t>
            </a:r>
          </a:p>
          <a:p>
            <a:pPr marL="457200" indent="-457200"/>
            <a:r>
              <a:rPr lang="en-US" sz="2800" dirty="0">
                <a:ln w="0"/>
              </a:rPr>
              <a:t>Average benefit of $11,875 using a combination of Division of Energy (DOE) and LIHEAP funds.</a:t>
            </a:r>
          </a:p>
        </p:txBody>
      </p:sp>
    </p:spTree>
    <p:extLst>
      <p:ext uri="{BB962C8B-B14F-4D97-AF65-F5344CB8AC3E}">
        <p14:creationId xmlns:p14="http://schemas.microsoft.com/office/powerpoint/2010/main" val="187926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E99C-2747-6EAB-2A1F-E3C93C1E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/>
              </a:rPr>
              <a:t>Weatherization Priorities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3574-D4BF-C7F2-1F04-39E52686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n w="0"/>
              </a:rPr>
              <a:t>Households containing elderly, disabled, or children</a:t>
            </a:r>
            <a:endParaRPr lang="en-US" sz="2800" dirty="0">
              <a:ln w="0"/>
              <a:ea typeface="Calibri"/>
              <a:cs typeface="Calibri"/>
            </a:endParaRPr>
          </a:p>
          <a:p>
            <a:r>
              <a:rPr lang="en-US" sz="2800" dirty="0">
                <a:ln w="0"/>
              </a:rPr>
              <a:t>Households with young children at risk of removal from the home due to substandard conditions</a:t>
            </a:r>
            <a:endParaRPr lang="en-US" sz="2800" dirty="0">
              <a:ln w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3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07B45-85EC-4B4B-ECC0-B9EA01F4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Weatherization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5F15-0F57-AB97-DA73-F79ACF4F7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Measures are evaluated by "Savings to Investment Ratio or SIR"</a:t>
            </a:r>
          </a:p>
          <a:p>
            <a:pPr lvl="1"/>
            <a:r>
              <a:rPr lang="en-US"/>
              <a:t>"return on investment" </a:t>
            </a:r>
          </a:p>
          <a:p>
            <a:r>
              <a:rPr lang="en-US"/>
              <a:t>Common Weatherization Activities or “Measures"</a:t>
            </a:r>
          </a:p>
          <a:p>
            <a:pPr lvl="1"/>
            <a:r>
              <a:rPr lang="en-US"/>
              <a:t>Air sealing</a:t>
            </a:r>
          </a:p>
          <a:p>
            <a:pPr lvl="1"/>
            <a:r>
              <a:rPr lang="en-US"/>
              <a:t>Insulation</a:t>
            </a:r>
          </a:p>
          <a:p>
            <a:pPr lvl="1"/>
            <a:r>
              <a:rPr lang="en-US"/>
              <a:t>Caulking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1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AC61-1A7C-2F8F-BA1B-F413C30A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Weatherization Health and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AC9E-D631-76FA-C822-140D6F31B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Testing for gas leaks, carbon monoxide, and other health and safety issues</a:t>
            </a:r>
          </a:p>
          <a:p>
            <a:r>
              <a:rPr lang="en-US" sz="2400"/>
              <a:t>Checking combustible appliances, such as stoves, furnaces, and water heaters</a:t>
            </a:r>
          </a:p>
          <a:p>
            <a:r>
              <a:rPr lang="en-US" sz="2400"/>
              <a:t>Installing fire and carbon monoxide detectors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5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8247-FC73-7F2B-DC3D-22BB1966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LIHEAP and Community Action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C134E1-5407-F94D-8927-415507D24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490" y="2033589"/>
            <a:ext cx="4758877" cy="23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5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C880-7DD5-9C03-2883-38A72489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LIHEAP and Community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6AEC-893E-4636-03F4-70AF4F97D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LIHEAP is operated in partnership with Community Action Kentucky, Inc. (CAK) </a:t>
            </a:r>
          </a:p>
          <a:p>
            <a:r>
              <a:rPr lang="en-US"/>
              <a:t>23 subcontracting agencies</a:t>
            </a:r>
          </a:p>
          <a:p>
            <a:r>
              <a:rPr lang="en-US"/>
              <a:t>Kentucky’s Community Action Agencies administer LIHEAP assistance in all Kentucky counties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2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map of kentucky with different colored states&#10;&#10;AI-generated content may be incorrect.">
            <a:extLst>
              <a:ext uri="{FF2B5EF4-FFF2-40B4-BE49-F238E27FC236}">
                <a16:creationId xmlns:a16="http://schemas.microsoft.com/office/drawing/2014/main" id="{FF76504B-59E3-FC38-F179-FC7B951F0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t="13931" r="21603" b="11330"/>
          <a:stretch>
            <a:fillRect/>
          </a:stretch>
        </p:blipFill>
        <p:spPr>
          <a:xfrm>
            <a:off x="2362201" y="629313"/>
            <a:ext cx="7306733" cy="54107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287C5-9689-DB8D-E4B4-E7892B95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3977" y="6289675"/>
            <a:ext cx="4465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727CFF0-8AF3-4D5D-9D11-7D9475288EEF}" type="slidenum">
              <a:rPr lang="en-US" smtClean="0">
                <a:solidFill>
                  <a:schemeClr val="bg1"/>
                </a:solidFill>
              </a:rPr>
              <a:pPr defTabSz="914400">
                <a:spcAft>
                  <a:spcPts val="600"/>
                </a:spcAft>
              </a:pPr>
              <a:t>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36B8E-F2DE-861D-D043-AD5129456872}"/>
              </a:ext>
            </a:extLst>
          </p:cNvPr>
          <p:cNvSpPr txBox="1"/>
          <p:nvPr/>
        </p:nvSpPr>
        <p:spPr>
          <a:xfrm>
            <a:off x="3635734" y="1679915"/>
            <a:ext cx="727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2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07C3-E703-FBCF-43EA-D6ABFE0C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2E5A83-AC81-B001-8AC8-D32314A0E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330" y="1771894"/>
            <a:ext cx="3444539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9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84D4-C804-5DD1-A6C3-9BA00E4A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AC61D-FDF8-CC9A-B341-71E81555B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705" y="145140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Low-Income Home Energy Assistance Program - established in 1982</a:t>
            </a:r>
          </a:p>
          <a:p>
            <a:r>
              <a:rPr lang="en-US" sz="2800" dirty="0"/>
              <a:t>Created to help </a:t>
            </a:r>
            <a:r>
              <a:rPr lang="en-US" sz="2800" dirty="0">
                <a:ea typeface="Calibri"/>
                <a:cs typeface="Calibri"/>
              </a:rPr>
              <a:t>households with the lowest incomes that pay a high proportion of their income for home energy</a:t>
            </a:r>
          </a:p>
          <a:p>
            <a:r>
              <a:rPr lang="en-US" dirty="0">
                <a:ea typeface="Calibri"/>
                <a:cs typeface="Calibri"/>
              </a:rPr>
              <a:t>Program Goals:</a:t>
            </a:r>
            <a:endParaRPr lang="en-US" sz="2800" dirty="0">
              <a:ea typeface="Calibri"/>
              <a:cs typeface="Calibri"/>
            </a:endParaRPr>
          </a:p>
          <a:p>
            <a:pPr lvl="1"/>
            <a:r>
              <a:rPr lang="en-US" dirty="0"/>
              <a:t>Helps households manage high energy costs</a:t>
            </a:r>
          </a:p>
          <a:p>
            <a:pPr lvl="1"/>
            <a:r>
              <a:rPr lang="en-US" dirty="0"/>
              <a:t>Reduces disconnects</a:t>
            </a:r>
          </a:p>
          <a:p>
            <a:pPr lvl="1"/>
            <a:r>
              <a:rPr lang="en-US" dirty="0"/>
              <a:t>Reduces need for assistance through weatherization</a:t>
            </a:r>
          </a:p>
          <a:p>
            <a:pPr lvl="1"/>
            <a:r>
              <a:rPr lang="en-US" dirty="0"/>
              <a:t>Promotes responsibility through "Assurance 16"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7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5C89-09C5-5CDE-5C39-1AA2D349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71211-2E8B-D7E2-BE5E-2DB35A501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466" y="1638301"/>
            <a:ext cx="10329333" cy="3835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LIHEAP funds spent to date FFY 2026 total $46.9 million</a:t>
            </a:r>
          </a:p>
          <a:p>
            <a:r>
              <a:rPr lang="en-US" dirty="0"/>
              <a:t>Anticipated amount of funding for FFY 2027 is $54 million*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100% federally funded </a:t>
            </a:r>
          </a:p>
          <a:p>
            <a:r>
              <a:rPr lang="en-US" dirty="0"/>
              <a:t>Payments are made directly to vendors / utilities, no cash payments are made to households</a:t>
            </a: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*President's proposed FFY27 budget would eliminate LIHEAP program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495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6802-B238-8E3E-47DF-1C6DADC4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F5E6-D59B-7170-E19E-275AFC6E3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$64,000 is retained by DCBS for the Preventive Assistance Program to assist families receiving child protective services with a needed energy payment</a:t>
            </a:r>
          </a:p>
          <a:p>
            <a:r>
              <a:rPr lang="en-US" dirty="0"/>
              <a:t>Up to 15% of the amount can be allocated for weatherization</a:t>
            </a:r>
          </a:p>
          <a:p>
            <a:r>
              <a:rPr lang="en-US" dirty="0"/>
              <a:t>Up to 10% of the amount can be used for administrative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67B5E-5A74-4D39-8AB3-56DEEDD6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439" y="6345451"/>
            <a:ext cx="460513" cy="365125"/>
          </a:xfrm>
        </p:spPr>
        <p:txBody>
          <a:bodyPr/>
          <a:lstStyle/>
          <a:p>
            <a:fld id="{413B8C1A-B3FA-4E19-85F6-8AA27377C971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984745-C2F7-4074-BD7B-DFAAF6079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07023"/>
              </p:ext>
            </p:extLst>
          </p:nvPr>
        </p:nvGraphicFramePr>
        <p:xfrm>
          <a:off x="2847333" y="1765300"/>
          <a:ext cx="6316361" cy="4176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9767">
                  <a:extLst>
                    <a:ext uri="{9D8B030D-6E8A-4147-A177-3AD203B41FA5}">
                      <a16:colId xmlns:a16="http://schemas.microsoft.com/office/drawing/2014/main" val="2591811121"/>
                    </a:ext>
                  </a:extLst>
                </a:gridCol>
                <a:gridCol w="3526594">
                  <a:extLst>
                    <a:ext uri="{9D8B030D-6E8A-4147-A177-3AD203B41FA5}">
                      <a16:colId xmlns:a16="http://schemas.microsoft.com/office/drawing/2014/main" val="1106737584"/>
                    </a:ext>
                  </a:extLst>
                </a:gridCol>
              </a:tblGrid>
              <a:tr h="217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>
                          <a:effectLst/>
                          <a:latin typeface="+mn-lt"/>
                        </a:rPr>
                        <a:t>Household Size</a:t>
                      </a:r>
                      <a:endParaRPr lang="en-US" sz="1400" b="1" u="none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>
                          <a:effectLst/>
                          <a:latin typeface="+mn-lt"/>
                        </a:rPr>
                        <a:t>Monthly Income</a:t>
                      </a:r>
                      <a:endParaRPr lang="en-US" sz="1400" b="1" u="none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6142984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1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$ 1,995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90908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>
                          <a:effectLst/>
                          <a:latin typeface="+mn-lt"/>
                        </a:rPr>
                        <a:t>2</a:t>
                      </a:r>
                      <a:endParaRPr lang="en-US" sz="20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$ 2,705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982267"/>
                  </a:ext>
                </a:extLst>
              </a:tr>
              <a:tr h="421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3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$ 3,415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584224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>
                          <a:effectLst/>
                          <a:latin typeface="+mn-lt"/>
                        </a:rPr>
                        <a:t>4</a:t>
                      </a:r>
                      <a:endParaRPr lang="en-US" sz="20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 $ 4,125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10805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>
                          <a:effectLst/>
                          <a:latin typeface="+mn-lt"/>
                        </a:rPr>
                        <a:t>5</a:t>
                      </a:r>
                      <a:endParaRPr lang="en-US" sz="20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 $ 4,835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16493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>
                          <a:effectLst/>
                          <a:latin typeface="+mn-lt"/>
                        </a:rPr>
                        <a:t>6</a:t>
                      </a:r>
                      <a:endParaRPr lang="en-US" sz="20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 $ 5,545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35679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7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 $ 6,255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29636"/>
                  </a:ext>
                </a:extLst>
              </a:tr>
              <a:tr h="37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>
                          <a:effectLst/>
                          <a:latin typeface="+mn-lt"/>
                        </a:rPr>
                        <a:t>8</a:t>
                      </a:r>
                      <a:endParaRPr lang="en-US" sz="2000" u="none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+mn-lt"/>
                        </a:rPr>
                        <a:t> $ 6,965</a:t>
                      </a:r>
                      <a:endParaRPr lang="en-US" sz="20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4828"/>
                  </a:ext>
                </a:extLst>
              </a:tr>
              <a:tr h="9235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</a:rPr>
                        <a:t>For each additional household member above 8, add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$710  </a:t>
                      </a:r>
                      <a:r>
                        <a:rPr lang="en-US" sz="1400" u="sng" dirty="0">
                          <a:effectLst/>
                          <a:latin typeface="+mn-lt"/>
                        </a:rPr>
                        <a:t>to the monthly income limit.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1619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8E2B6A-C449-44E8-82EF-4A74802E9D6F}"/>
              </a:ext>
            </a:extLst>
          </p:cNvPr>
          <p:cNvSpPr/>
          <p:nvPr/>
        </p:nvSpPr>
        <p:spPr>
          <a:xfrm>
            <a:off x="2348103" y="1207475"/>
            <a:ext cx="7314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0038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150% of the 2026 Federal Poverty Guidelines (percent of poverty)</a:t>
            </a:r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7986E9C-0255-9055-A7A9-DB46B430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85667" cy="993775"/>
          </a:xfrm>
        </p:spPr>
        <p:txBody>
          <a:bodyPr/>
          <a:lstStyle/>
          <a:p>
            <a:r>
              <a:rPr lang="en-US"/>
              <a:t>LIHEAP Eligibility</a:t>
            </a:r>
          </a:p>
        </p:txBody>
      </p:sp>
    </p:spTree>
    <p:extLst>
      <p:ext uri="{BB962C8B-B14F-4D97-AF65-F5344CB8AC3E}">
        <p14:creationId xmlns:p14="http://schemas.microsoft.com/office/powerpoint/2010/main" val="221974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2941-0B3B-37E4-47A3-02E0DA50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LIHEAP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36D0-4E2C-D890-B95C-66D73DCD0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LIHEAP offers the following types of benefits to Kentucky citizens:</a:t>
            </a:r>
          </a:p>
          <a:p>
            <a:r>
              <a:rPr lang="en-US" sz="2400"/>
              <a:t>Bill payment assistance for heating and cooling:</a:t>
            </a:r>
            <a:endParaRPr lang="en-US" sz="240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/>
              <a:t>- Subsidy component</a:t>
            </a:r>
          </a:p>
          <a:p>
            <a:pPr marL="457200" lvl="1" indent="0">
              <a:buNone/>
            </a:pPr>
            <a:r>
              <a:rPr lang="en-US" sz="2400"/>
              <a:t>- Crisis component</a:t>
            </a:r>
          </a:p>
          <a:p>
            <a:r>
              <a:rPr lang="en-US" sz="2400"/>
              <a:t>Emergency assistance </a:t>
            </a:r>
          </a:p>
          <a:p>
            <a:r>
              <a:rPr lang="en-US" sz="2400"/>
              <a:t>Weatherization activities to increase the energy efficiency, health, and safety of eligible low-income individual’s dwellings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D27BF-0216-4FFD-68D6-731AB72D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LIHEAP Fall Subsidy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E9CD-AE29-2846-785A-57CC3DF7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9842"/>
          </a:xfrm>
        </p:spPr>
        <p:txBody>
          <a:bodyPr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One time credit on the household's bill</a:t>
            </a:r>
            <a:endParaRPr lang="en-US" dirty="0"/>
          </a:p>
          <a:p>
            <a:r>
              <a:rPr lang="en-US" sz="2400" dirty="0">
                <a:ea typeface="Calibri"/>
                <a:cs typeface="Calibri"/>
              </a:rPr>
              <a:t>Prevents disconnects during colder winter months</a:t>
            </a:r>
          </a:p>
          <a:p>
            <a:r>
              <a:rPr lang="en-US" sz="2400" dirty="0"/>
              <a:t>Benefits are a fixed amount based on energy type and household income</a:t>
            </a:r>
          </a:p>
          <a:p>
            <a:r>
              <a:rPr lang="en-US" sz="2400" dirty="0"/>
              <a:t>Application process begins in early November, ending Mid-December</a:t>
            </a:r>
          </a:p>
          <a:p>
            <a:pPr lvl="1"/>
            <a:r>
              <a:rPr lang="en-US" sz="2400" dirty="0"/>
              <a:t>Early applications accepted in October for the elderly and individuals with disabilities  </a:t>
            </a:r>
          </a:p>
          <a:p>
            <a:pPr lvl="1"/>
            <a:r>
              <a:rPr lang="en-US" sz="2400" dirty="0"/>
              <a:t>Appointments are available for working individuals</a:t>
            </a:r>
          </a:p>
          <a:p>
            <a:r>
              <a:rPr lang="en-US" sz="2400" dirty="0"/>
              <a:t>No payments are made to households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94AA-A3F7-943E-10EF-89ABBE9B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LIHEAP Winter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CD3E-D9BE-8E24-E9A1-CD9BB1BF9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Assistance to prevent crisis disconnects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Household must demonstrate a crisis, such as "disconnect notice"</a:t>
            </a:r>
            <a:endParaRPr lang="en-US" sz="2400" dirty="0"/>
          </a:p>
          <a:p>
            <a:r>
              <a:rPr lang="en-US" sz="2400" dirty="0"/>
              <a:t>Application process begins early January through mid-March or longer pending availability of funding</a:t>
            </a:r>
          </a:p>
          <a:p>
            <a:r>
              <a:rPr lang="en-US" sz="2400" dirty="0"/>
              <a:t>Benefits are limited to the amount necessary to relieve the crisis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Maximum amount is capped based on the fuel type</a:t>
            </a:r>
          </a:p>
          <a:p>
            <a:r>
              <a:rPr lang="en-US" sz="2400" dirty="0">
                <a:ea typeface="Calibri"/>
                <a:cs typeface="Calibri"/>
              </a:rPr>
              <a:t>No payments are made to households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7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718D4-01E1-9B5F-E846-C049E99A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 Spring and Summer Subsidy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21B1-0788-C810-5CAE-CCE3121B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76008"/>
          </a:xfrm>
        </p:spPr>
        <p:txBody>
          <a:bodyPr/>
          <a:lstStyle/>
          <a:p>
            <a:r>
              <a:rPr lang="en-US" dirty="0"/>
              <a:t>Prevents disconnects during summer months</a:t>
            </a:r>
            <a:endParaRPr lang="en-US" sz="2800" dirty="0"/>
          </a:p>
          <a:p>
            <a:r>
              <a:rPr lang="en-US" sz="2800" dirty="0"/>
              <a:t>Offsets home cooling costs (Electric utilities)</a:t>
            </a:r>
          </a:p>
          <a:p>
            <a:r>
              <a:rPr lang="en-US" sz="2800" dirty="0">
                <a:cs typeface="Arial" panose="020B0604020202020204" pitchFamily="34" charset="0"/>
              </a:rPr>
              <a:t>Benefits are a fixed amount based on household income</a:t>
            </a:r>
          </a:p>
          <a:p>
            <a:r>
              <a:rPr lang="en-US" sz="2800" dirty="0"/>
              <a:t>Application process is during spring and summer months pending availability of funding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5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8552A9E056C48B0901725067BA2BB" ma:contentTypeVersion="10" ma:contentTypeDescription="Create a new document." ma:contentTypeScope="" ma:versionID="505708303719a707bb5e12579ecc021f">
  <xsd:schema xmlns:xsd="http://www.w3.org/2001/XMLSchema" xmlns:xs="http://www.w3.org/2001/XMLSchema" xmlns:p="http://schemas.microsoft.com/office/2006/metadata/properties" xmlns:ns2="03646921-8c34-44df-83fb-588a0a458d37" targetNamespace="http://schemas.microsoft.com/office/2006/metadata/properties" ma:root="true" ma:fieldsID="920d668c61f6559b08878b47f803bd7f" ns2:_="">
    <xsd:import namespace="03646921-8c34-44df-83fb-588a0a458d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46921-8c34-44df-83fb-588a0a458d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646921-8c34-44df-83fb-588a0a458d3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76860E-64CE-4902-B785-16E2D1A5E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646921-8c34-44df-83fb-588a0a458d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88C489-2EA7-43B0-9F92-05EBFE3F0EEE}">
  <ds:schemaRefs>
    <ds:schemaRef ds:uri="03646921-8c34-44df-83fb-588a0a458d3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FEDD62-669C-4612-B946-8A1B06890A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777</Words>
  <Application>Microsoft Office PowerPoint</Application>
  <PresentationFormat>Widescreen</PresentationFormat>
  <Paragraphs>124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Office Theme</vt:lpstr>
      <vt:lpstr>2_Office Theme</vt:lpstr>
      <vt:lpstr>PowerPoint Presentation</vt:lpstr>
      <vt:lpstr>LIHEAP</vt:lpstr>
      <vt:lpstr>LIHEAP</vt:lpstr>
      <vt:lpstr>LIHEAP</vt:lpstr>
      <vt:lpstr>LIHEAP Eligibility</vt:lpstr>
      <vt:lpstr>LIHEAP Components</vt:lpstr>
      <vt:lpstr>LIHEAP Fall Subsidy</vt:lpstr>
      <vt:lpstr>LIHEAP Winter Crisis</vt:lpstr>
      <vt:lpstr>LIHEAP Spring and Summer Subsidy</vt:lpstr>
      <vt:lpstr>SFY 2026 LIHEAP Components</vt:lpstr>
      <vt:lpstr>LIHEAP Weatherization Program</vt:lpstr>
      <vt:lpstr>LIHEAP Weatherization</vt:lpstr>
      <vt:lpstr>Weatherization Priorities</vt:lpstr>
      <vt:lpstr>Weatherization Measures</vt:lpstr>
      <vt:lpstr>Weatherization Health and Safety</vt:lpstr>
      <vt:lpstr>LIHEAP and Community Action</vt:lpstr>
      <vt:lpstr>LIHEAP and Community Action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McCann, Roger B (CHFS DCBS DFS)</dc:creator>
  <cp:lastModifiedBy>Hartley, Rachel (LRC)</cp:lastModifiedBy>
  <cp:revision>21</cp:revision>
  <dcterms:created xsi:type="dcterms:W3CDTF">2025-07-12T17:17:09Z</dcterms:created>
  <dcterms:modified xsi:type="dcterms:W3CDTF">2026-07-01T17:57:37Z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0x01010059A8552A9E056C48B0901725067BA2BB</vt:lpwstr>
  </property>
  <property fmtid="{D5CDD505-2E9C-101B-9397-08002B2CF9AE}" pid="3" name="MediaServiceImageTags">
    <vt:lpwstr/>
  </property>
</Properties>
</file>