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7010400" cy="9296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7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6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1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3"/>
          <p:cNvSpPr/>
          <p:nvPr/>
        </p:nvSpPr>
        <p:spPr>
          <a:xfrm>
            <a:off x="640080" y="2148840"/>
            <a:ext cx="5486400" cy="1737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4400"/>
              </a:lnSpc>
              <a:buNone/>
            </a:pPr>
            <a:r>
              <a:rPr lang="en-US" sz="4000" b="1" dirty="0">
                <a:solidFill>
                  <a:srgbClr val="009999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KENTUCKY LILYPAD</a:t>
            </a:r>
            <a:endParaRPr lang="en-US" sz="4000" dirty="0">
              <a:solidFill>
                <a:srgbClr val="009999"/>
              </a:solidFill>
            </a:endParaRPr>
          </a:p>
          <a:p>
            <a:pPr marL="0" indent="0">
              <a:lnSpc>
                <a:spcPts val="4400"/>
              </a:lnSpc>
              <a:buNone/>
            </a:pPr>
            <a:r>
              <a:rPr lang="en-US" sz="4000" b="1" dirty="0">
                <a:solidFill>
                  <a:srgbClr val="009999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INITIATIVE</a:t>
            </a:r>
            <a:endParaRPr lang="en-US" sz="4000" dirty="0">
              <a:solidFill>
                <a:srgbClr val="009999"/>
              </a:solidFill>
            </a:endParaRPr>
          </a:p>
        </p:txBody>
      </p:sp>
      <p:sp>
        <p:nvSpPr>
          <p:cNvPr id="8" name="Shape 4"/>
          <p:cNvSpPr/>
          <p:nvPr/>
        </p:nvSpPr>
        <p:spPr>
          <a:xfrm>
            <a:off x="658368" y="3794760"/>
            <a:ext cx="457200" cy="27432"/>
          </a:xfrm>
          <a:prstGeom prst="rect">
            <a:avLst/>
          </a:prstGeom>
          <a:solidFill>
            <a:srgbClr val="C99A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640080" y="3977640"/>
            <a:ext cx="5486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9FC6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Legislative Presentation</a:t>
            </a:r>
            <a:endParaRPr lang="en-US" sz="2800" dirty="0"/>
          </a:p>
        </p:txBody>
      </p:sp>
      <p:sp>
        <p:nvSpPr>
          <p:cNvPr id="10" name="Text 6"/>
          <p:cNvSpPr/>
          <p:nvPr/>
        </p:nvSpPr>
        <p:spPr>
          <a:xfrm>
            <a:off x="640080" y="452628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00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Frankfort, Kentucky  ·  July 2, 2026</a:t>
            </a:r>
            <a:endParaRPr lang="en-US" sz="2000" dirty="0">
              <a:solidFill>
                <a:srgbClr val="009999"/>
              </a:solidFill>
            </a:endParaRPr>
          </a:p>
        </p:txBody>
      </p:sp>
      <p:sp>
        <p:nvSpPr>
          <p:cNvPr id="12" name="Text 8"/>
          <p:cNvSpPr/>
          <p:nvPr/>
        </p:nvSpPr>
        <p:spPr>
          <a:xfrm>
            <a:off x="612807" y="5283468"/>
            <a:ext cx="3635141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00" i="1" dirty="0">
                <a:solidFill>
                  <a:srgbClr val="00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Jason Underwood  </a:t>
            </a:r>
          </a:p>
          <a:p>
            <a:pPr algn="ctr"/>
            <a:r>
              <a:rPr lang="en-US" sz="2000" i="1" dirty="0">
                <a:solidFill>
                  <a:srgbClr val="00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 Hogg</a:t>
            </a:r>
          </a:p>
          <a:p>
            <a:pPr algn="ctr"/>
            <a:r>
              <a:rPr lang="en-US" sz="2000" i="1" dirty="0">
                <a:solidFill>
                  <a:srgbClr val="00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Steve Combest</a:t>
            </a:r>
            <a:endParaRPr lang="en-US" sz="2000" dirty="0">
              <a:solidFill>
                <a:srgbClr val="009999"/>
              </a:solidFill>
            </a:endParaRPr>
          </a:p>
        </p:txBody>
      </p:sp>
      <p:pic>
        <p:nvPicPr>
          <p:cNvPr id="14" name="Picture 13" descr="Turn Thirst into Hope.&#10;&#10;AI-generated content may be incorrect.">
            <a:extLst>
              <a:ext uri="{FF2B5EF4-FFF2-40B4-BE49-F238E27FC236}">
                <a16:creationId xmlns:a16="http://schemas.microsoft.com/office/drawing/2014/main" id="{66AEB8AB-17A4-6D6F-ADC4-85FA3E40A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03" y="600777"/>
            <a:ext cx="3361951" cy="1075946"/>
          </a:xfrm>
          <a:prstGeom prst="rect">
            <a:avLst/>
          </a:prstGeom>
        </p:spPr>
      </p:pic>
      <p:pic>
        <p:nvPicPr>
          <p:cNvPr id="2" name="Image 0" descr="/home/claude/deck/img/stream.jpg"/>
          <p:cNvPicPr>
            <a:picLocks noChangeAspect="1"/>
          </p:cNvPicPr>
          <p:nvPr/>
        </p:nvPicPr>
        <p:blipFill>
          <a:blip r:embed="rId4"/>
          <a:srcRect l="16605" r="9322"/>
          <a:stretch>
            <a:fillRect/>
          </a:stretch>
        </p:blipFill>
        <p:spPr>
          <a:xfrm>
            <a:off x="6144769" y="0"/>
            <a:ext cx="6047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deck/img/laur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748253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482535" y="0"/>
            <a:ext cx="470916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hape 1"/>
          <p:cNvSpPr/>
          <p:nvPr/>
        </p:nvSpPr>
        <p:spPr>
          <a:xfrm>
            <a:off x="7635014" y="1572768"/>
            <a:ext cx="658368" cy="658368"/>
          </a:xfrm>
          <a:prstGeom prst="ellipse">
            <a:avLst/>
          </a:prstGeom>
          <a:solidFill>
            <a:srgbClr val="065A8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635014" y="1572768"/>
            <a:ext cx="6583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8445861" y="1417320"/>
            <a:ext cx="3520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E2A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MARK HOGG</a:t>
            </a:r>
            <a:endParaRPr lang="en-US" sz="2700" dirty="0"/>
          </a:p>
        </p:txBody>
      </p:sp>
      <p:sp>
        <p:nvSpPr>
          <p:cNvPr id="7" name="Text 4"/>
          <p:cNvSpPr/>
          <p:nvPr/>
        </p:nvSpPr>
        <p:spPr>
          <a:xfrm>
            <a:off x="8445861" y="1901952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WaterStep  · Founder &amp; CEO </a:t>
            </a: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8157106" y="2790685"/>
            <a:ext cx="352044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i="1" dirty="0">
                <a:solidFill>
                  <a:srgbClr val="0E2A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“When the water stops, everything stops.”</a:t>
            </a:r>
            <a:endParaRPr lang="en-US" sz="4400" dirty="0"/>
          </a:p>
        </p:txBody>
      </p:sp>
      <p:pic>
        <p:nvPicPr>
          <p:cNvPr id="9" name="Picture 8" descr="Turn Thirst into Hope.&#10;&#10;AI-generated content may be incorrect.">
            <a:extLst>
              <a:ext uri="{FF2B5EF4-FFF2-40B4-BE49-F238E27FC236}">
                <a16:creationId xmlns:a16="http://schemas.microsoft.com/office/drawing/2014/main" id="{00F13C6B-F657-0168-E8AD-86917AA72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745" y="341374"/>
            <a:ext cx="3361951" cy="10759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deck/img/local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80463" y="165113"/>
            <a:ext cx="7527742" cy="423446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/>
          <p:nvPr/>
        </p:nvSpPr>
        <p:spPr>
          <a:xfrm>
            <a:off x="1371599" y="4462765"/>
            <a:ext cx="9448495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800" b="1" dirty="0">
                <a:latin typeface="Cambria" pitchFamily="34" charset="0"/>
                <a:ea typeface="Cambria" pitchFamily="34" charset="-122"/>
                <a:cs typeface="Cambria" pitchFamily="34" charset="-120"/>
              </a:rPr>
              <a:t>Kentucky has the partners.</a:t>
            </a:r>
            <a:endParaRPr lang="en-US" sz="2800" dirty="0"/>
          </a:p>
          <a:p>
            <a:pPr marL="0" indent="0" algn="ctr">
              <a:lnSpc>
                <a:spcPts val="3400"/>
              </a:lnSpc>
              <a:buNone/>
            </a:pPr>
            <a:r>
              <a:rPr lang="en-US" sz="2800" b="1" dirty="0">
                <a:latin typeface="Cambria" pitchFamily="34" charset="0"/>
                <a:ea typeface="Cambria" pitchFamily="34" charset="-122"/>
                <a:cs typeface="Cambria" pitchFamily="34" charset="-120"/>
              </a:rPr>
              <a:t>Kentucky has the relationships.</a:t>
            </a:r>
            <a:endParaRPr lang="en-US" sz="2800" dirty="0"/>
          </a:p>
          <a:p>
            <a:pPr marL="0" indent="0" algn="ctr">
              <a:lnSpc>
                <a:spcPts val="3400"/>
              </a:lnSpc>
              <a:buNone/>
            </a:pPr>
            <a:r>
              <a:rPr lang="en-US" sz="2800" b="1" dirty="0">
                <a:latin typeface="Cambria" pitchFamily="34" charset="0"/>
                <a:ea typeface="Cambria" pitchFamily="34" charset="-122"/>
                <a:cs typeface="Cambria" pitchFamily="34" charset="-120"/>
              </a:rPr>
              <a:t>Kentucky has the need.</a:t>
            </a:r>
            <a:endParaRPr lang="en-US" sz="2800" dirty="0"/>
          </a:p>
        </p:txBody>
      </p:sp>
      <p:sp>
        <p:nvSpPr>
          <p:cNvPr id="7" name="Text 3"/>
          <p:cNvSpPr/>
          <p:nvPr/>
        </p:nvSpPr>
        <p:spPr>
          <a:xfrm>
            <a:off x="1427746" y="6246524"/>
            <a:ext cx="944849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i="1" dirty="0">
                <a:latin typeface="Cambria" pitchFamily="34" charset="0"/>
                <a:ea typeface="Cambria" pitchFamily="34" charset="-122"/>
                <a:cs typeface="Cambria" pitchFamily="34" charset="-120"/>
              </a:rPr>
              <a:t>What Kentucky needs now is the investment.</a:t>
            </a:r>
            <a:endParaRPr lang="en-US" sz="2400" dirty="0"/>
          </a:p>
        </p:txBody>
      </p:sp>
      <p:pic>
        <p:nvPicPr>
          <p:cNvPr id="9" name="Picture 8" descr="Turn Thirst into Hope.&#10;&#10;AI-generated content may be incorrect.">
            <a:extLst>
              <a:ext uri="{FF2B5EF4-FFF2-40B4-BE49-F238E27FC236}">
                <a16:creationId xmlns:a16="http://schemas.microsoft.com/office/drawing/2014/main" id="{50744D20-B4C4-B5AA-DDC8-0167851D4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8" y="412838"/>
            <a:ext cx="2067177" cy="661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61FD5B-35D9-DDC7-ED37-D12F8CD87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5962" y="1307931"/>
            <a:ext cx="1460568" cy="1099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E4C156-1C06-1723-CD94-614C977D4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1666" y="74123"/>
            <a:ext cx="1786591" cy="11841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E373B2-6F5C-D3F8-495B-ED9113763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5875" y="2779943"/>
            <a:ext cx="2311756" cy="8462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5D132B-60CC-9BAC-0A68-BC4A164564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91" y="1226636"/>
            <a:ext cx="2127872" cy="9672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B43216-9796-70C0-EE0D-624E9C3994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664" y="5140114"/>
            <a:ext cx="1313124" cy="13131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35AF17-0675-00FD-BBDB-972DEA7EB2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18" y="2407414"/>
            <a:ext cx="1934862" cy="11841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0E2DE4-9F98-DCC7-12D7-601BD63317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383" y="3858518"/>
            <a:ext cx="1835863" cy="885148"/>
          </a:xfrm>
          <a:prstGeom prst="rect">
            <a:avLst/>
          </a:prstGeom>
        </p:spPr>
      </p:pic>
      <p:pic>
        <p:nvPicPr>
          <p:cNvPr id="5" name="Picture 4" descr="The image depicts a clean, minimalist blue circular logo with a stylized water droplet emblem, symbolizing the acronym ASDWA.&#10;&#10;AI-generated content may be incorrect.">
            <a:extLst>
              <a:ext uri="{FF2B5EF4-FFF2-40B4-BE49-F238E27FC236}">
                <a16:creationId xmlns:a16="http://schemas.microsoft.com/office/drawing/2014/main" id="{804A3A88-3B31-207B-3B42-10D06C3686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9998" y="4027885"/>
            <a:ext cx="2292497" cy="608945"/>
          </a:xfrm>
          <a:prstGeom prst="rect">
            <a:avLst/>
          </a:prstGeom>
        </p:spPr>
      </p:pic>
      <p:pic>
        <p:nvPicPr>
          <p:cNvPr id="12" name="Picture 11" descr="502 EQUIPMENT&#10;&#10;AI-generated content may be incorrect.">
            <a:extLst>
              <a:ext uri="{FF2B5EF4-FFF2-40B4-BE49-F238E27FC236}">
                <a16:creationId xmlns:a16="http://schemas.microsoft.com/office/drawing/2014/main" id="{D66D8D7D-907E-290A-87AE-413C7427E54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6725" t="18347" r="7599" b="20716"/>
          <a:stretch>
            <a:fillRect/>
          </a:stretch>
        </p:blipFill>
        <p:spPr>
          <a:xfrm>
            <a:off x="9987364" y="4873090"/>
            <a:ext cx="2048778" cy="14571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hape 1"/>
          <p:cNvSpPr/>
          <p:nvPr/>
        </p:nvSpPr>
        <p:spPr>
          <a:xfrm>
            <a:off x="192987" y="1512568"/>
            <a:ext cx="658368" cy="658368"/>
          </a:xfrm>
          <a:prstGeom prst="ellipse">
            <a:avLst/>
          </a:prstGeom>
          <a:solidFill>
            <a:srgbClr val="065A8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215774" y="1512568"/>
            <a:ext cx="6583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100199" y="1417320"/>
            <a:ext cx="3520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E2A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STEVE COMBEST</a:t>
            </a:r>
            <a:endParaRPr lang="en-US" sz="2700" dirty="0"/>
          </a:p>
        </p:txBody>
      </p:sp>
      <p:sp>
        <p:nvSpPr>
          <p:cNvPr id="7" name="Text 4"/>
          <p:cNvSpPr/>
          <p:nvPr/>
        </p:nvSpPr>
        <p:spPr>
          <a:xfrm>
            <a:off x="1100199" y="1901952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WaterStep  ·  COO</a:t>
            </a: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367015" y="2842774"/>
            <a:ext cx="3520440" cy="2796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i="1" dirty="0">
                <a:solidFill>
                  <a:srgbClr val="0E2A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“We didn’t show them a video. We drank the water.”</a:t>
            </a:r>
            <a:endParaRPr lang="en-US" sz="4000" dirty="0"/>
          </a:p>
        </p:txBody>
      </p:sp>
      <p:pic>
        <p:nvPicPr>
          <p:cNvPr id="10" name="Picture 9" descr="Turn Thirst into Hope.&#10;&#10;AI-generated content may be incorrect.">
            <a:extLst>
              <a:ext uri="{FF2B5EF4-FFF2-40B4-BE49-F238E27FC236}">
                <a16:creationId xmlns:a16="http://schemas.microsoft.com/office/drawing/2014/main" id="{B4D3B230-580B-3E88-95D1-5153EE34E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67" y="233842"/>
            <a:ext cx="3365284" cy="1079086"/>
          </a:xfrm>
          <a:prstGeom prst="rect">
            <a:avLst/>
          </a:prstGeom>
        </p:spPr>
      </p:pic>
      <p:pic>
        <p:nvPicPr>
          <p:cNvPr id="12" name="Picture 11" descr="The image shows a group of people engaged in an aquatic research activity, using a large, transparent fish tank and various equipment near a body of water.&#10;&#10;AI-generated content may be incorrect.">
            <a:extLst>
              <a:ext uri="{FF2B5EF4-FFF2-40B4-BE49-F238E27FC236}">
                <a16:creationId xmlns:a16="http://schemas.microsoft.com/office/drawing/2014/main" id="{53C8EA91-8A3C-6F66-FA51-8C0941B859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42"/>
          <a:stretch>
            <a:fillRect/>
          </a:stretch>
        </p:blipFill>
        <p:spPr>
          <a:xfrm>
            <a:off x="3856331" y="671838"/>
            <a:ext cx="8268815" cy="56414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482535" cy="6858000"/>
          </a:xfrm>
          <a:prstGeom prst="rect">
            <a:avLst/>
          </a:prstGeom>
          <a:solidFill>
            <a:srgbClr val="E7F0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342900"/>
            <a:ext cx="6751015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E2A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Kentucky’s LilyPad Network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57988" y="1051560"/>
            <a:ext cx="675101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5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Statewide coverage — one Mission-Ready Safe Water Package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5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every EOC region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350215" y="1851660"/>
            <a:ext cx="6766560" cy="4302905"/>
          </a:xfrm>
          <a:prstGeom prst="roundRect">
            <a:avLst>
              <a:gd name="adj" fmla="val 1275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6" name="Image 0" descr="/home/claude/deck/img/ky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88" y="2100232"/>
            <a:ext cx="6309360" cy="384570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7482535" y="0"/>
            <a:ext cx="470916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705000" y="1499616"/>
            <a:ext cx="658368" cy="658368"/>
          </a:xfrm>
          <a:prstGeom prst="ellipse">
            <a:avLst/>
          </a:prstGeom>
          <a:solidFill>
            <a:srgbClr val="065A8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718908" y="1517707"/>
            <a:ext cx="6583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8550134" y="1417320"/>
            <a:ext cx="3520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E2A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MARK HOGG</a:t>
            </a:r>
            <a:endParaRPr lang="en-US" sz="2700" dirty="0"/>
          </a:p>
        </p:txBody>
      </p:sp>
      <p:sp>
        <p:nvSpPr>
          <p:cNvPr id="11" name="Text 8"/>
          <p:cNvSpPr/>
          <p:nvPr/>
        </p:nvSpPr>
        <p:spPr>
          <a:xfrm>
            <a:off x="8550134" y="1901952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WaterStep  - Founder &amp; CEO</a:t>
            </a: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8076895" y="2514600"/>
            <a:ext cx="35204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065A8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$10M</a:t>
            </a:r>
            <a:r>
              <a:rPr lang="en-US" sz="1200" b="1" dirty="0">
                <a:solidFill>
                  <a:srgbClr val="5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5-YEAR APPROPRIATION</a:t>
            </a:r>
            <a:endParaRPr lang="en-US" sz="4600" dirty="0"/>
          </a:p>
        </p:txBody>
      </p:sp>
      <p:sp>
        <p:nvSpPr>
          <p:cNvPr id="13" name="Text 10"/>
          <p:cNvSpPr/>
          <p:nvPr/>
        </p:nvSpPr>
        <p:spPr>
          <a:xfrm>
            <a:off x="7718908" y="3693782"/>
            <a:ext cx="4351666" cy="25418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i="1" dirty="0">
                <a:solidFill>
                  <a:srgbClr val="0E2A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“Director Gibson gave us the roadmap… </a:t>
            </a:r>
          </a:p>
          <a:p>
            <a:pPr marL="0" indent="0">
              <a:buNone/>
            </a:pPr>
            <a:r>
              <a:rPr lang="en-US" sz="3600" i="1" dirty="0">
                <a:solidFill>
                  <a:srgbClr val="0E2A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we are asking you to fund it.”</a:t>
            </a:r>
            <a:endParaRPr lang="en-US" sz="3600" dirty="0"/>
          </a:p>
        </p:txBody>
      </p:sp>
      <p:pic>
        <p:nvPicPr>
          <p:cNvPr id="15" name="Picture 14" descr="Turn Thirst into Hope.&#10;&#10;AI-generated content may be incorrect.">
            <a:extLst>
              <a:ext uri="{FF2B5EF4-FFF2-40B4-BE49-F238E27FC236}">
                <a16:creationId xmlns:a16="http://schemas.microsoft.com/office/drawing/2014/main" id="{C7F5E435-6650-32CB-7E69-B72D0AECD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295" y="275455"/>
            <a:ext cx="3359187" cy="10729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126</Words>
  <Application>Microsoft Office PowerPoint</Application>
  <PresentationFormat>Widescreen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LilyPad Initiative - Legislative Presentation</dc:title>
  <dc:subject>PptxGenJS Presentation</dc:subject>
  <dc:creator>WaterStep</dc:creator>
  <cp:lastModifiedBy>Hartley, Rachel (LRC)</cp:lastModifiedBy>
  <cp:revision>4</cp:revision>
  <cp:lastPrinted>2026-07-01T19:38:34Z</cp:lastPrinted>
  <dcterms:created xsi:type="dcterms:W3CDTF">2026-07-01T14:16:25Z</dcterms:created>
  <dcterms:modified xsi:type="dcterms:W3CDTF">2026-07-01T19:40:08Z</dcterms:modified>
</cp:coreProperties>
</file>