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6" r:id="rId4"/>
    <p:sldId id="278" r:id="rId5"/>
    <p:sldId id="279" r:id="rId6"/>
    <p:sldId id="257" r:id="rId7"/>
    <p:sldId id="258" r:id="rId8"/>
    <p:sldId id="259" r:id="rId9"/>
    <p:sldId id="260" r:id="rId10"/>
    <p:sldId id="261" r:id="rId11"/>
    <p:sldId id="262" r:id="rId12"/>
    <p:sldId id="265" r:id="rId13"/>
    <p:sldId id="305" r:id="rId14"/>
    <p:sldId id="280" r:id="rId15"/>
    <p:sldId id="281" r:id="rId16"/>
    <p:sldId id="263" r:id="rId17"/>
    <p:sldId id="264" r:id="rId18"/>
    <p:sldId id="275" r:id="rId19"/>
    <p:sldId id="266" r:id="rId20"/>
    <p:sldId id="267" r:id="rId21"/>
    <p:sldId id="269" r:id="rId22"/>
    <p:sldId id="270" r:id="rId23"/>
    <p:sldId id="271" r:id="rId24"/>
    <p:sldId id="272" r:id="rId25"/>
    <p:sldId id="273" r:id="rId26"/>
    <p:sldId id="738" r:id="rId27"/>
    <p:sldId id="268" r:id="rId28"/>
    <p:sldId id="276" r:id="rId29"/>
    <p:sldId id="27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A1"/>
    <a:srgbClr val="33B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83" autoAdjust="0"/>
    <p:restoredTop sz="94726"/>
  </p:normalViewPr>
  <p:slideViewPr>
    <p:cSldViewPr snapToGrid="0">
      <p:cViewPr>
        <p:scale>
          <a:sx n="80" d="100"/>
          <a:sy n="80" d="100"/>
        </p:scale>
        <p:origin x="488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047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15 minutes. Three acts: why, what, who.</a:t>
            </a:r>
          </a:p>
          <a:p>
            <a:endParaRPr dirty="0"/>
          </a:p>
          <a:p>
            <a:r>
              <a:rPr dirty="0"/>
              <a:t>Opening line: for fifty years a data center battery did exactly one job. In the last three years it picked up four more. That is the whole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056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50BB-5597-C543-BD98-1B632D98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75BD-9724-443B-8308-1C10ADB6E6A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0522C-0A08-E0F7-BC7A-232D13A45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32078-048E-C9CB-5B3D-79891A2EB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6775-0E6C-43FB-9913-37057612512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7C0159-29BB-C8E3-61C8-F70EDFF312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3687" y="2134343"/>
            <a:ext cx="6524625" cy="634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</a:defRPr>
            </a:lvl2pPr>
            <a:lvl3pPr>
              <a:defRPr>
                <a:solidFill>
                  <a:srgbClr val="0033A1"/>
                </a:solidFill>
              </a:defRPr>
            </a:lvl3pPr>
            <a:lvl4pPr>
              <a:defRPr>
                <a:solidFill>
                  <a:srgbClr val="0033A1"/>
                </a:solidFill>
              </a:defRPr>
            </a:lvl4pPr>
            <a:lvl5pPr>
              <a:defRPr>
                <a:solidFill>
                  <a:srgbClr val="0033A1"/>
                </a:solidFill>
              </a:defRPr>
            </a:lvl5pPr>
          </a:lstStyle>
          <a:p>
            <a:pPr lvl="0"/>
            <a:r>
              <a:rPr lang="en-US" dirty="0"/>
              <a:t>TITLE OPTION #1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A53D73-A806-EA7C-ECFF-EF48FE8EB3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6864" y="2845671"/>
            <a:ext cx="5364163" cy="635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Presenter, Subtitle, Date, etc.</a:t>
            </a:r>
          </a:p>
        </p:txBody>
      </p:sp>
    </p:spTree>
    <p:extLst>
      <p:ext uri="{BB962C8B-B14F-4D97-AF65-F5344CB8AC3E}">
        <p14:creationId xmlns:p14="http://schemas.microsoft.com/office/powerpoint/2010/main" val="40618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E5157F-5FF0-C3DF-ACC3-89A2883D3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8333" y="2007112"/>
            <a:ext cx="5695335" cy="69184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TITLE OPTION #2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73AD38-38F5-A790-F151-D27B22E2D7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705" y="2826621"/>
            <a:ext cx="4444590" cy="4819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Presenter, Date, Other Info</a:t>
            </a:r>
          </a:p>
        </p:txBody>
      </p:sp>
    </p:spTree>
    <p:extLst>
      <p:ext uri="{BB962C8B-B14F-4D97-AF65-F5344CB8AC3E}">
        <p14:creationId xmlns:p14="http://schemas.microsoft.com/office/powerpoint/2010/main" val="516342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83E30-69AA-0956-3478-37A61BA0D9E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BLANK SLIDE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EC3AC8D-8B6E-C441-6737-ECAAB33EB4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CF19B236-3474-C431-A339-BF2F24A580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</p:spTree>
    <p:extLst>
      <p:ext uri="{BB962C8B-B14F-4D97-AF65-F5344CB8AC3E}">
        <p14:creationId xmlns:p14="http://schemas.microsoft.com/office/powerpoint/2010/main" val="1977783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s with 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83E30-69AA-0956-3478-37A61BA0D9E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BLANK SLIDE w/ Bullets Only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EC3AC8D-8B6E-C441-6737-ECAAB33EB4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CF19B236-3474-C431-A339-BF2F24A580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7A6CC-2C06-EEC8-3B60-20ECE27FB11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6225" y="1323975"/>
            <a:ext cx="11263313" cy="47783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963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ictur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5EA17B1-0113-607F-ECF1-4F4F718BF5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508" y="1421770"/>
            <a:ext cx="4894677" cy="46004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91C26EE-B1C4-14BD-BCDB-56F83872F1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95925" y="1421769"/>
            <a:ext cx="5870575" cy="46004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625C7C1-9C6E-6243-B3A1-2C2971B21FC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SINGLE PICTURE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90BF2978-7241-BC47-4975-C88F26A41E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385F187-3B1D-C4B3-37E2-95AB1294A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</p:spTree>
    <p:extLst>
      <p:ext uri="{BB962C8B-B14F-4D97-AF65-F5344CB8AC3E}">
        <p14:creationId xmlns:p14="http://schemas.microsoft.com/office/powerpoint/2010/main" val="189302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icture 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F18B08-3FA3-09E3-8DC1-82CE21DCAD30}"/>
              </a:ext>
            </a:extLst>
          </p:cNvPr>
          <p:cNvSpPr/>
          <p:nvPr userDrawn="1"/>
        </p:nvSpPr>
        <p:spPr>
          <a:xfrm>
            <a:off x="489666" y="1280160"/>
            <a:ext cx="3562570" cy="2743200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8D6895-9158-A06C-D73A-FFE6B7C22095}"/>
              </a:ext>
            </a:extLst>
          </p:cNvPr>
          <p:cNvSpPr/>
          <p:nvPr userDrawn="1"/>
        </p:nvSpPr>
        <p:spPr>
          <a:xfrm>
            <a:off x="637872" y="5222573"/>
            <a:ext cx="10928242" cy="642219"/>
          </a:xfrm>
          <a:prstGeom prst="rect">
            <a:avLst/>
          </a:prstGeom>
          <a:solidFill>
            <a:srgbClr val="003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C9A201-73F3-8C75-E503-86A8B73678EC}"/>
              </a:ext>
            </a:extLst>
          </p:cNvPr>
          <p:cNvSpPr/>
          <p:nvPr userDrawn="1"/>
        </p:nvSpPr>
        <p:spPr>
          <a:xfrm>
            <a:off x="495224" y="5274156"/>
            <a:ext cx="381551" cy="45719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427EF5-5AB7-9E2D-4D8C-FF0BC8BEA701}"/>
              </a:ext>
            </a:extLst>
          </p:cNvPr>
          <p:cNvSpPr/>
          <p:nvPr userDrawn="1"/>
        </p:nvSpPr>
        <p:spPr>
          <a:xfrm>
            <a:off x="495224" y="5370832"/>
            <a:ext cx="381551" cy="45719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9FA52-A093-CF78-D62E-CCB2AF900D09}"/>
              </a:ext>
            </a:extLst>
          </p:cNvPr>
          <p:cNvSpPr/>
          <p:nvPr userDrawn="1"/>
        </p:nvSpPr>
        <p:spPr>
          <a:xfrm>
            <a:off x="495224" y="5467509"/>
            <a:ext cx="381551" cy="45719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3F2822-E71F-7C6E-3B9F-91114BAD9CE0}"/>
              </a:ext>
            </a:extLst>
          </p:cNvPr>
          <p:cNvSpPr/>
          <p:nvPr userDrawn="1"/>
        </p:nvSpPr>
        <p:spPr>
          <a:xfrm>
            <a:off x="495224" y="5564186"/>
            <a:ext cx="381551" cy="45719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E944DB-3055-115F-36CD-97FF34DBE99E}"/>
              </a:ext>
            </a:extLst>
          </p:cNvPr>
          <p:cNvSpPr/>
          <p:nvPr userDrawn="1"/>
        </p:nvSpPr>
        <p:spPr>
          <a:xfrm>
            <a:off x="495224" y="5664890"/>
            <a:ext cx="381551" cy="45719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677823-750B-DA36-9543-C518B6E20514}"/>
              </a:ext>
            </a:extLst>
          </p:cNvPr>
          <p:cNvSpPr/>
          <p:nvPr userDrawn="1"/>
        </p:nvSpPr>
        <p:spPr>
          <a:xfrm>
            <a:off x="495224" y="5761566"/>
            <a:ext cx="381551" cy="45719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42720-0AFC-E63D-EBD7-174827F8167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2513" y="5330704"/>
            <a:ext cx="10377487" cy="463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 Text or Other Main Point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5EA17B1-0113-607F-ECF1-4F4F718BF5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7872" y="1421770"/>
            <a:ext cx="4532313" cy="34813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91C26EE-B1C4-14BD-BCDB-56F83872F1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95925" y="1421770"/>
            <a:ext cx="5870575" cy="348201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625C7C1-9C6E-6243-B3A1-2C2971B21FC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SINGLE PICTURE +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90BF2978-7241-BC47-4975-C88F26A41E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385F187-3B1D-C4B3-37E2-95AB1294A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</p:spTree>
    <p:extLst>
      <p:ext uri="{BB962C8B-B14F-4D97-AF65-F5344CB8AC3E}">
        <p14:creationId xmlns:p14="http://schemas.microsoft.com/office/powerpoint/2010/main" val="317445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1C42E340-CF33-70E1-315D-0B7CE04C6CF0}"/>
              </a:ext>
            </a:extLst>
          </p:cNvPr>
          <p:cNvSpPr txBox="1">
            <a:spLocks/>
          </p:cNvSpPr>
          <p:nvPr userDrawn="1"/>
        </p:nvSpPr>
        <p:spPr>
          <a:xfrm>
            <a:off x="2205910" y="6225730"/>
            <a:ext cx="3603875" cy="498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 GOES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90A3995-318E-E798-C490-B96DC0F7515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TWO PICTURE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9D7C1A2-50E2-658D-DDB3-708085EBB1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6CE9F5-F39F-F5A6-4076-66C2D59BD6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5508" y="1361295"/>
            <a:ext cx="3703637" cy="4749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189FEE40-8330-323F-C10B-0B640DDE18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128592" y="1361295"/>
            <a:ext cx="3703637" cy="47490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0290E0-9822-A8AE-1443-CD148573AB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59199" y="1362075"/>
            <a:ext cx="2782887" cy="474821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70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C16973-3628-6103-39E3-4E2D52F607CD}"/>
              </a:ext>
            </a:extLst>
          </p:cNvPr>
          <p:cNvSpPr/>
          <p:nvPr userDrawn="1"/>
        </p:nvSpPr>
        <p:spPr>
          <a:xfrm>
            <a:off x="4687003" y="1338147"/>
            <a:ext cx="2817994" cy="3316581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FFF6DA-89FE-51BB-7DA5-05C53D56395B}"/>
              </a:ext>
            </a:extLst>
          </p:cNvPr>
          <p:cNvCxnSpPr/>
          <p:nvPr userDrawn="1"/>
        </p:nvCxnSpPr>
        <p:spPr>
          <a:xfrm>
            <a:off x="6170092" y="4883988"/>
            <a:ext cx="0" cy="12505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10B719-19B8-6356-D9E4-B4F9CEB5C3AF}"/>
              </a:ext>
            </a:extLst>
          </p:cNvPr>
          <p:cNvCxnSpPr/>
          <p:nvPr userDrawn="1"/>
        </p:nvCxnSpPr>
        <p:spPr>
          <a:xfrm>
            <a:off x="8943408" y="4883988"/>
            <a:ext cx="0" cy="12505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94238B-00E2-2459-1BC2-CA9E35308D94}"/>
              </a:ext>
            </a:extLst>
          </p:cNvPr>
          <p:cNvCxnSpPr/>
          <p:nvPr userDrawn="1"/>
        </p:nvCxnSpPr>
        <p:spPr>
          <a:xfrm>
            <a:off x="3345209" y="4883988"/>
            <a:ext cx="0" cy="12505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90A3995-318E-E798-C490-B96DC0F7515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TWO PICTURE +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9D7C1A2-50E2-658D-DDB3-708085EBB1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6CE9F5-F39F-F5A6-4076-66C2D59BD6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82663" y="1361295"/>
            <a:ext cx="3703637" cy="32934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70705B8-4F3D-B8AA-17F7-F5053D1FAFA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504997" y="1361295"/>
            <a:ext cx="3703637" cy="32934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EE0ED7C-A381-43F4-6B93-92FF1432B4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72038" y="1484313"/>
            <a:ext cx="2497137" cy="303847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 for text or bullets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E36FC3D5-C1DA-47C0-923E-42E7BC0C9D3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982663" y="4883552"/>
            <a:ext cx="1879600" cy="1250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Content Placeholder 31">
            <a:extLst>
              <a:ext uri="{FF2B5EF4-FFF2-40B4-BE49-F238E27FC236}">
                <a16:creationId xmlns:a16="http://schemas.microsoft.com/office/drawing/2014/main" id="{F87EA04A-1A0F-9FCE-A9E0-95268EA1D9A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808508" y="4883552"/>
            <a:ext cx="1879600" cy="1250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1">
            <a:extLst>
              <a:ext uri="{FF2B5EF4-FFF2-40B4-BE49-F238E27FC236}">
                <a16:creationId xmlns:a16="http://schemas.microsoft.com/office/drawing/2014/main" id="{AB9F4261-A097-8D94-F9A5-2A03E9AD133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639269" y="4883552"/>
            <a:ext cx="1879600" cy="1250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Content Placeholder 31">
            <a:extLst>
              <a:ext uri="{FF2B5EF4-FFF2-40B4-BE49-F238E27FC236}">
                <a16:creationId xmlns:a16="http://schemas.microsoft.com/office/drawing/2014/main" id="{456B8E35-AF4B-D43C-FFC1-E554DBE655E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9329034" y="4883552"/>
            <a:ext cx="1879600" cy="1250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35472DF1-F794-3EA6-7C2A-A3B4B87630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</p:spTree>
    <p:extLst>
      <p:ext uri="{BB962C8B-B14F-4D97-AF65-F5344CB8AC3E}">
        <p14:creationId xmlns:p14="http://schemas.microsoft.com/office/powerpoint/2010/main" val="328628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6F2EF-CC79-54E5-8871-B89E852E209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THREE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F3B2F9-40F0-4760-916F-C0D9AFEE5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75507" y="1627188"/>
            <a:ext cx="2890479" cy="18780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E2A0C10-AAF3-08DF-A9F4-4FB865CB79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5507" y="3748088"/>
            <a:ext cx="2890479" cy="17414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D3B173A-AFCE-726D-8884-CD703C3162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E1428B0-30A7-612C-9801-62CABBE1398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57563" y="1627188"/>
            <a:ext cx="2949575" cy="38623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B96C1B4D-3311-382A-1B7F-85DACE832E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98326" y="1627188"/>
            <a:ext cx="5172974" cy="38623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</a:defRPr>
            </a:lvl1pPr>
            <a:lvl2pPr>
              <a:defRPr>
                <a:solidFill>
                  <a:srgbClr val="0033A1"/>
                </a:solidFill>
              </a:defRPr>
            </a:lvl2pPr>
          </a:lstStyle>
          <a:p>
            <a:pPr lvl="0"/>
            <a:r>
              <a:rPr lang="en-US" dirty="0"/>
              <a:t>Bullet Points </a:t>
            </a:r>
          </a:p>
          <a:p>
            <a:pPr lvl="1"/>
            <a:r>
              <a:rPr lang="en-US" dirty="0"/>
              <a:t>As Needed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4D1566B6-C62C-353C-E85E-903357ED83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44987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C80AFB-A132-293D-207D-BF63572B4470}"/>
              </a:ext>
            </a:extLst>
          </p:cNvPr>
          <p:cNvSpPr/>
          <p:nvPr userDrawn="1"/>
        </p:nvSpPr>
        <p:spPr>
          <a:xfrm>
            <a:off x="275508" y="4090287"/>
            <a:ext cx="2016813" cy="1499086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8C6F8B-1A88-9A61-D0BD-92C47B649AED}"/>
              </a:ext>
            </a:extLst>
          </p:cNvPr>
          <p:cNvSpPr/>
          <p:nvPr userDrawn="1"/>
        </p:nvSpPr>
        <p:spPr>
          <a:xfrm>
            <a:off x="275508" y="1536709"/>
            <a:ext cx="2016813" cy="1499086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93205F-4C09-5D25-A5BC-9C2C364E2846}"/>
              </a:ext>
            </a:extLst>
          </p:cNvPr>
          <p:cNvSpPr/>
          <p:nvPr userDrawn="1"/>
        </p:nvSpPr>
        <p:spPr>
          <a:xfrm>
            <a:off x="4399176" y="1536709"/>
            <a:ext cx="2016814" cy="1499086"/>
          </a:xfrm>
          <a:prstGeom prst="rect">
            <a:avLst/>
          </a:prstGeom>
          <a:solidFill>
            <a:srgbClr val="33BE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6F2EF-CC79-54E5-8871-B89E852E209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THREE PICTURE EXAMPLE+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F3B2F9-40F0-4760-916F-C0D9AFEE5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9706" y="1627188"/>
            <a:ext cx="2689882" cy="18780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E2A0C10-AAF3-08DF-A9F4-4FB865CB79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9706" y="3748088"/>
            <a:ext cx="2689882" cy="17414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D3B173A-AFCE-726D-8884-CD703C3162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E1428B0-30A7-612C-9801-62CABBE1398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57563" y="1627188"/>
            <a:ext cx="2949575" cy="38623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B96C1B4D-3311-382A-1B7F-85DACE832E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050" y="1627188"/>
            <a:ext cx="4921250" cy="38623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</a:defRPr>
            </a:lvl1pPr>
            <a:lvl2pPr>
              <a:defRPr>
                <a:solidFill>
                  <a:srgbClr val="0033A1"/>
                </a:solidFill>
              </a:defRPr>
            </a:lvl2pPr>
          </a:lstStyle>
          <a:p>
            <a:pPr lvl="0"/>
            <a:r>
              <a:rPr lang="en-US" dirty="0"/>
              <a:t>Bullet Points </a:t>
            </a:r>
          </a:p>
          <a:p>
            <a:pPr lvl="1"/>
            <a:r>
              <a:rPr lang="en-US" dirty="0"/>
              <a:t>As Needed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4D1566B6-C62C-353C-E85E-903357ED83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5181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/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Background pattern&#10;&#10;Description automatically generated">
            <a:extLst>
              <a:ext uri="{FF2B5EF4-FFF2-40B4-BE49-F238E27FC236}">
                <a16:creationId xmlns:a16="http://schemas.microsoft.com/office/drawing/2014/main" id="{3C60DE18-4D7A-DFD5-8229-977DBD84B3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2" t="69027" r="17914" b="12248"/>
          <a:stretch/>
        </p:blipFill>
        <p:spPr>
          <a:xfrm rot="10800000">
            <a:off x="5627772" y="1977126"/>
            <a:ext cx="2328750" cy="481664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07C073EC-68D8-BABE-B096-F02EEC37BE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2" t="69027" r="17914" b="12248"/>
          <a:stretch/>
        </p:blipFill>
        <p:spPr>
          <a:xfrm rot="10800000">
            <a:off x="387603" y="1977126"/>
            <a:ext cx="2339287" cy="481664"/>
          </a:xfrm>
          <a:prstGeom prst="rect">
            <a:avLst/>
          </a:prstGeom>
        </p:spPr>
      </p:pic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1B919BE3-0D32-3822-0507-30962A549068}"/>
              </a:ext>
            </a:extLst>
          </p:cNvPr>
          <p:cNvSpPr/>
          <p:nvPr userDrawn="1"/>
        </p:nvSpPr>
        <p:spPr>
          <a:xfrm>
            <a:off x="394408" y="1338784"/>
            <a:ext cx="2332483" cy="979767"/>
          </a:xfrm>
          <a:prstGeom prst="round2Diag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Background pattern&#10;&#10;Description automatically generated">
            <a:extLst>
              <a:ext uri="{FF2B5EF4-FFF2-40B4-BE49-F238E27FC236}">
                <a16:creationId xmlns:a16="http://schemas.microsoft.com/office/drawing/2014/main" id="{19409842-0F88-A26F-859A-BB39DD622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2" t="69027" r="17914" b="12248"/>
          <a:stretch/>
        </p:blipFill>
        <p:spPr>
          <a:xfrm rot="10800000">
            <a:off x="2948217" y="1977126"/>
            <a:ext cx="2452110" cy="481664"/>
          </a:xfrm>
          <a:prstGeom prst="rect">
            <a:avLst/>
          </a:prstGeom>
        </p:spPr>
      </p:pic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35A66BF8-5012-8FDC-4F5B-0A27D83336AA}"/>
              </a:ext>
            </a:extLst>
          </p:cNvPr>
          <p:cNvSpPr/>
          <p:nvPr userDrawn="1"/>
        </p:nvSpPr>
        <p:spPr>
          <a:xfrm>
            <a:off x="2948972" y="1338784"/>
            <a:ext cx="2452110" cy="979767"/>
          </a:xfrm>
          <a:prstGeom prst="round2Diag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E460ACC2-C205-2B45-1416-503EC9FF1116}"/>
              </a:ext>
            </a:extLst>
          </p:cNvPr>
          <p:cNvSpPr/>
          <p:nvPr userDrawn="1"/>
        </p:nvSpPr>
        <p:spPr>
          <a:xfrm>
            <a:off x="5634765" y="1338784"/>
            <a:ext cx="2332483" cy="979767"/>
          </a:xfrm>
          <a:prstGeom prst="round2Diag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Diagonal Corners Rounded 29">
            <a:extLst>
              <a:ext uri="{FF2B5EF4-FFF2-40B4-BE49-F238E27FC236}">
                <a16:creationId xmlns:a16="http://schemas.microsoft.com/office/drawing/2014/main" id="{9E0D22B8-3075-BF75-4F69-AB9304285FA9}"/>
              </a:ext>
            </a:extLst>
          </p:cNvPr>
          <p:cNvSpPr/>
          <p:nvPr userDrawn="1"/>
        </p:nvSpPr>
        <p:spPr>
          <a:xfrm>
            <a:off x="3040745" y="1398051"/>
            <a:ext cx="2452110" cy="979767"/>
          </a:xfrm>
          <a:prstGeom prst="round2DiagRect">
            <a:avLst/>
          </a:prstGeom>
          <a:noFill/>
          <a:ln w="19050">
            <a:solidFill>
              <a:srgbClr val="33BE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Diagonal Corners Rounded 38">
            <a:extLst>
              <a:ext uri="{FF2B5EF4-FFF2-40B4-BE49-F238E27FC236}">
                <a16:creationId xmlns:a16="http://schemas.microsoft.com/office/drawing/2014/main" id="{EE17F9F3-8B48-D565-BE20-4081F06AE442}"/>
              </a:ext>
            </a:extLst>
          </p:cNvPr>
          <p:cNvSpPr/>
          <p:nvPr userDrawn="1"/>
        </p:nvSpPr>
        <p:spPr>
          <a:xfrm>
            <a:off x="5725146" y="1398051"/>
            <a:ext cx="2332483" cy="979767"/>
          </a:xfrm>
          <a:prstGeom prst="round2DiagRect">
            <a:avLst/>
          </a:prstGeom>
          <a:noFill/>
          <a:ln w="19050">
            <a:solidFill>
              <a:srgbClr val="33BE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Diagonal Corners Rounded 39">
            <a:extLst>
              <a:ext uri="{FF2B5EF4-FFF2-40B4-BE49-F238E27FC236}">
                <a16:creationId xmlns:a16="http://schemas.microsoft.com/office/drawing/2014/main" id="{C440DC93-7CCF-45D8-BEA6-C8A9435203C3}"/>
              </a:ext>
            </a:extLst>
          </p:cNvPr>
          <p:cNvSpPr/>
          <p:nvPr userDrawn="1"/>
        </p:nvSpPr>
        <p:spPr>
          <a:xfrm>
            <a:off x="479377" y="1398051"/>
            <a:ext cx="2332483" cy="979767"/>
          </a:xfrm>
          <a:prstGeom prst="round2DiagRect">
            <a:avLst/>
          </a:prstGeom>
          <a:noFill/>
          <a:ln w="19050">
            <a:solidFill>
              <a:srgbClr val="33BE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AA70EA9-6C0A-9121-5348-F3DFCC056CF0}"/>
              </a:ext>
            </a:extLst>
          </p:cNvPr>
          <p:cNvGrpSpPr/>
          <p:nvPr userDrawn="1"/>
        </p:nvGrpSpPr>
        <p:grpSpPr>
          <a:xfrm>
            <a:off x="8051209" y="3784247"/>
            <a:ext cx="678686" cy="948306"/>
            <a:chOff x="8906890" y="-843209"/>
            <a:chExt cx="381551" cy="533129"/>
          </a:xfrm>
          <a:solidFill>
            <a:srgbClr val="33BEAD"/>
          </a:solid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57B86EB-253F-2896-5C87-57FD3CE90E7F}"/>
                </a:ext>
              </a:extLst>
            </p:cNvPr>
            <p:cNvSpPr/>
            <p:nvPr/>
          </p:nvSpPr>
          <p:spPr>
            <a:xfrm>
              <a:off x="8906890" y="-843209"/>
              <a:ext cx="38155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0CDC2E3-C670-7A5C-13FE-D711312C17F2}"/>
                </a:ext>
              </a:extLst>
            </p:cNvPr>
            <p:cNvSpPr/>
            <p:nvPr/>
          </p:nvSpPr>
          <p:spPr>
            <a:xfrm>
              <a:off x="8906890" y="-746533"/>
              <a:ext cx="38155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DF4D015-6A9A-CAD1-F669-01FF48A223E4}"/>
                </a:ext>
              </a:extLst>
            </p:cNvPr>
            <p:cNvSpPr/>
            <p:nvPr/>
          </p:nvSpPr>
          <p:spPr>
            <a:xfrm>
              <a:off x="8906890" y="-649856"/>
              <a:ext cx="38155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72F5D84-0D51-AFE0-6CD7-2A349A8C7315}"/>
                </a:ext>
              </a:extLst>
            </p:cNvPr>
            <p:cNvSpPr/>
            <p:nvPr/>
          </p:nvSpPr>
          <p:spPr>
            <a:xfrm>
              <a:off x="8906890" y="-553179"/>
              <a:ext cx="38155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29AB7E0-E686-F3C1-3CB1-F4F1FD864BCD}"/>
                </a:ext>
              </a:extLst>
            </p:cNvPr>
            <p:cNvSpPr/>
            <p:nvPr/>
          </p:nvSpPr>
          <p:spPr>
            <a:xfrm>
              <a:off x="8906890" y="-452475"/>
              <a:ext cx="38155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C737465-3CA4-6B84-A9B4-C59FEC7347DB}"/>
                </a:ext>
              </a:extLst>
            </p:cNvPr>
            <p:cNvSpPr/>
            <p:nvPr/>
          </p:nvSpPr>
          <p:spPr>
            <a:xfrm>
              <a:off x="8906890" y="-355799"/>
              <a:ext cx="38155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F1F271-325A-2584-38D4-220F6800768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THREE COLUMNS w/ TITLES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6048E7B-B6A2-6F98-D220-DDD894C65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71EE7A-411F-907D-EE66-C0E550844C2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86916" y="1338263"/>
            <a:ext cx="3805083" cy="55197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67BE80-6D9D-16A5-9742-BE076DFE22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425" y="2644775"/>
            <a:ext cx="2247900" cy="3378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Bullet List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924A991C-47B8-9037-0A4B-93D29EC163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C54841C-AE1F-D153-748A-18C0C68155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63031" y="2644015"/>
            <a:ext cx="2337295" cy="3378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Bullet List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11CBC0-C545-5D57-C4D4-B8EF303D7F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20335" y="2651700"/>
            <a:ext cx="2236188" cy="3378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Bullet List</a:t>
            </a:r>
          </a:p>
          <a:p>
            <a:pPr lvl="1"/>
            <a:r>
              <a:rPr lang="en-US" dirty="0"/>
              <a:t>Level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E78DBF-CE46-A5B8-90FC-19AEDFE770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3842" y="1693103"/>
            <a:ext cx="2333483" cy="3097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TITLE 1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E1F2582-EC72-CA93-D3F8-A788279C3F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60573" y="1686632"/>
            <a:ext cx="2446747" cy="3097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TITLE 2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0C4F707A-D527-E740-F7C0-F0EAB54DE6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41003" y="1692970"/>
            <a:ext cx="2322511" cy="3097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TITLE 3</a:t>
            </a:r>
          </a:p>
        </p:txBody>
      </p:sp>
    </p:spTree>
    <p:extLst>
      <p:ext uri="{BB962C8B-B14F-4D97-AF65-F5344CB8AC3E}">
        <p14:creationId xmlns:p14="http://schemas.microsoft.com/office/powerpoint/2010/main" val="2944038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625C7C1-9C6E-6243-B3A1-2C2971B21FC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5508" y="353916"/>
            <a:ext cx="8869362" cy="3945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3pPr>
            <a:lvl4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4pPr>
            <a:lvl5pPr>
              <a:defRPr>
                <a:solidFill>
                  <a:srgbClr val="0033A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VIDEO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90BF2978-7241-BC47-4975-C88F26A41E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6001" y="835785"/>
            <a:ext cx="8869362" cy="373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385F187-3B1D-C4B3-37E2-95AB1294A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3663" y="6293483"/>
            <a:ext cx="428466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33BE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CATEGORY/DEPT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DF77225-37FC-4F66-F2BB-DBA3A747FCEB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276225" y="1381125"/>
            <a:ext cx="8869363" cy="46418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91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p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50BB-5597-C543-BD98-1B632D98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75BD-9724-443B-8308-1C10ADB6E6A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0522C-0A08-E0F7-BC7A-232D13A45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32078-048E-C9CB-5B3D-79891A2EB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6775-0E6C-43FB-9913-37057612512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7C0159-29BB-C8E3-61C8-F70EDFF312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3687" y="2134343"/>
            <a:ext cx="6524625" cy="6349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rgbClr val="0033A1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rgbClr val="0033A1"/>
                </a:solidFill>
              </a:defRPr>
            </a:lvl2pPr>
            <a:lvl3pPr>
              <a:defRPr>
                <a:solidFill>
                  <a:srgbClr val="0033A1"/>
                </a:solidFill>
              </a:defRPr>
            </a:lvl3pPr>
            <a:lvl4pPr>
              <a:defRPr>
                <a:solidFill>
                  <a:srgbClr val="0033A1"/>
                </a:solidFill>
              </a:defRPr>
            </a:lvl4pPr>
            <a:lvl5pPr>
              <a:defRPr>
                <a:solidFill>
                  <a:srgbClr val="0033A1"/>
                </a:solidFill>
              </a:defRPr>
            </a:lvl5pPr>
          </a:lstStyle>
          <a:p>
            <a:pPr lvl="0"/>
            <a:r>
              <a:rPr lang="en-US" dirty="0"/>
              <a:t>TITLE OPTION #1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A53D73-A806-EA7C-ECFF-EF48FE8EB3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6864" y="2845671"/>
            <a:ext cx="5364163" cy="635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Presenter, Subtitle, Date, etc.</a:t>
            </a:r>
          </a:p>
        </p:txBody>
      </p:sp>
    </p:spTree>
    <p:extLst>
      <p:ext uri="{BB962C8B-B14F-4D97-AF65-F5344CB8AC3E}">
        <p14:creationId xmlns:p14="http://schemas.microsoft.com/office/powerpoint/2010/main" val="136934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9873" y="64450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0B152B91-0BB5-DC43-9B51-50DC2D4868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7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6.gif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E82C0-00E4-6676-8AF6-2A5ED9C88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E575BD-9724-443B-8308-1C10ADB6E6A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E49A8-F15A-8194-D08B-161C24BC4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A7556-DC87-1644-C458-F5FCA8D0B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E76775-0E6C-43FB-9913-370576125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0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E2F2BD9-D04C-B79C-F12C-CA2E6AFB74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66"/>
          <a:stretch/>
        </p:blipFill>
        <p:spPr>
          <a:xfrm rot="16200000">
            <a:off x="-1084999" y="3055312"/>
            <a:ext cx="3054174" cy="884175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FE546C1-C6AE-0258-0801-57B06CF6D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" b="58205"/>
          <a:stretch/>
        </p:blipFill>
        <p:spPr>
          <a:xfrm rot="16200000">
            <a:off x="10250770" y="3083257"/>
            <a:ext cx="3054174" cy="828287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965DAD2E-CD79-20D4-0B43-F1565E0351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613" y="5792661"/>
            <a:ext cx="2724664" cy="5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1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FA734E2D-A8A8-7053-0EF8-1D3F8297D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65" r="29590" b="-3156"/>
          <a:stretch/>
        </p:blipFill>
        <p:spPr>
          <a:xfrm rot="10800000">
            <a:off x="9702800" y="281745"/>
            <a:ext cx="2489199" cy="56567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FE13C05-3683-843D-15FF-6A43873AF8B0}"/>
              </a:ext>
            </a:extLst>
          </p:cNvPr>
          <p:cNvSpPr txBox="1">
            <a:spLocks/>
          </p:cNvSpPr>
          <p:nvPr userDrawn="1"/>
        </p:nvSpPr>
        <p:spPr>
          <a:xfrm>
            <a:off x="883663" y="6248032"/>
            <a:ext cx="2833048" cy="439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CAER</a:t>
            </a:r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ABBD2C30-8C5C-7633-A3A4-AD8BD0D5470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67" y="6202907"/>
            <a:ext cx="484496" cy="48449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BC3F684-4F1D-46F0-F03C-ED4E02C480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02051" y="6295538"/>
            <a:ext cx="1367589" cy="34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9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6" r:id="rId2"/>
    <p:sldLayoutId id="2147483681" r:id="rId3"/>
    <p:sldLayoutId id="2147483674" r:id="rId4"/>
    <p:sldLayoutId id="2147483680" r:id="rId5"/>
    <p:sldLayoutId id="2147483676" r:id="rId6"/>
    <p:sldLayoutId id="2147483682" r:id="rId7"/>
    <p:sldLayoutId id="2147483677" r:id="rId8"/>
    <p:sldLayoutId id="2147483678" r:id="rId9"/>
    <p:sldLayoutId id="2147483683" r:id="rId10"/>
    <p:sldLayoutId id="2147483687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463040" y="1965960"/>
            <a:ext cx="9262872" cy="1188720"/>
          </a:xfrm>
        </p:spPr>
        <p:txBody>
          <a:bodyPr/>
          <a:lstStyle/>
          <a:p>
            <a:r>
              <a:rPr lang="en-US" dirty="0"/>
              <a:t>Applications for Energy Storage for Data Centers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377440" y="3474721"/>
            <a:ext cx="7434072" cy="457200"/>
          </a:xfrm>
        </p:spPr>
        <p:txBody>
          <a:bodyPr/>
          <a:lstStyle/>
          <a:p>
            <a:pPr algn="ctr">
              <a:defRPr sz="2500"/>
            </a:pPr>
            <a:r>
              <a:rPr sz="2000" dirty="0">
                <a:solidFill>
                  <a:srgbClr val="0033A1"/>
                </a:solidFill>
                <a:latin typeface="Aptos"/>
              </a:rPr>
              <a:t>Why the backup battery stopped being a backup battery</a:t>
            </a:r>
          </a:p>
        </p:txBody>
      </p:sp>
      <p:pic>
        <p:nvPicPr>
          <p:cNvPr id="4" name="Picture 3" descr="caer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502" y="731520"/>
            <a:ext cx="2779776" cy="555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7440" y="4343400"/>
            <a:ext cx="743407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5000"/>
              </a:lnSpc>
              <a:defRPr sz="1800"/>
            </a:pPr>
            <a:r>
              <a:rPr sz="1800" b="0" i="0">
                <a:solidFill>
                  <a:srgbClr val="0033A1"/>
                </a:solidFill>
                <a:latin typeface="Aptos"/>
              </a:rPr>
              <a:t>Rodney Andrews, PhD, PE</a:t>
            </a:r>
          </a:p>
          <a:p>
            <a:pPr algn="ctr">
              <a:lnSpc>
                <a:spcPct val="135000"/>
              </a:lnSpc>
              <a:defRPr sz="1800"/>
            </a:pPr>
            <a:r>
              <a:rPr sz="1800" b="0" i="0">
                <a:solidFill>
                  <a:srgbClr val="0033A1"/>
                </a:solidFill>
                <a:latin typeface="Aptos"/>
              </a:rPr>
              <a:t>Director, Center for Applied Energy Research</a:t>
            </a:r>
          </a:p>
          <a:p>
            <a:pPr algn="ctr">
              <a:lnSpc>
                <a:spcPct val="135000"/>
              </a:lnSpc>
              <a:defRPr sz="1800"/>
            </a:pPr>
            <a:r>
              <a:rPr sz="1800" b="0" i="0">
                <a:solidFill>
                  <a:srgbClr val="0033A1"/>
                </a:solidFill>
                <a:latin typeface="Aptos"/>
              </a:rPr>
              <a:t>Senior Associate Vice President for 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8A3A898-464D-A3D6-EAA8-D7749F76E0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13663" y="6293483"/>
            <a:ext cx="4284663" cy="423862"/>
          </a:xfrm>
        </p:spPr>
        <p:txBody>
          <a:bodyPr/>
          <a:lstStyle/>
          <a:p>
            <a:r>
              <a:rPr lang="en-US" dirty="0"/>
              <a:t>Long-term growth</a:t>
            </a: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8E2A20C2-8278-81F4-3928-E0651C6136B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8"/>
          <a:stretch>
            <a:fillRect/>
          </a:stretch>
        </p:blipFill>
        <p:spPr>
          <a:xfrm>
            <a:off x="1439783" y="1348576"/>
            <a:ext cx="9312434" cy="4787585"/>
          </a:xfrm>
          <a:prstGeom prst="rect">
            <a:avLst/>
          </a:prstGeom>
          <a:noFill/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593D49-1526-29B1-685D-D23720DE36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2489" y="396137"/>
            <a:ext cx="8869362" cy="394522"/>
          </a:xfrm>
        </p:spPr>
        <p:txBody>
          <a:bodyPr/>
          <a:lstStyle/>
          <a:p>
            <a:r>
              <a:rPr lang="en-US" b="1" dirty="0">
                <a:latin typeface="+mj-lt"/>
              </a:rPr>
              <a:t>Long-term driver for energy demand</a:t>
            </a:r>
          </a:p>
        </p:txBody>
      </p:sp>
    </p:spTree>
    <p:extLst>
      <p:ext uri="{BB962C8B-B14F-4D97-AF65-F5344CB8AC3E}">
        <p14:creationId xmlns:p14="http://schemas.microsoft.com/office/powerpoint/2010/main" val="328660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5E040E87-E667-5CF2-D21D-F7EABBB598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5508" y="353916"/>
            <a:ext cx="9208734" cy="394522"/>
          </a:xfrm>
        </p:spPr>
        <p:txBody>
          <a:bodyPr/>
          <a:lstStyle/>
          <a:p>
            <a:r>
              <a:rPr lang="en-US" b="1" dirty="0">
                <a:latin typeface="+mj-lt"/>
              </a:rPr>
              <a:t>But… data center demand is still small in 2050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82F5C78-E63F-1DF5-4773-C12FB47DE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5508" y="1012425"/>
            <a:ext cx="8869362" cy="373837"/>
          </a:xfrm>
        </p:spPr>
        <p:txBody>
          <a:bodyPr/>
          <a:lstStyle/>
          <a:p>
            <a:r>
              <a:rPr lang="en-US" dirty="0"/>
              <a:t>This will be enough to cause issues if not planned well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DC6018B-F4F8-82E1-EAF7-EAE77BE7B3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13663" y="6293483"/>
            <a:ext cx="4284663" cy="423862"/>
          </a:xfrm>
        </p:spPr>
        <p:txBody>
          <a:bodyPr/>
          <a:lstStyle/>
          <a:p>
            <a:r>
              <a:rPr lang="en-US" dirty="0"/>
              <a:t>Long-term growth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9EF3A4F-DACA-7569-245C-634A475945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71993" y="1650250"/>
            <a:ext cx="7772400" cy="38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9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Oval 1"/>
          <p:cNvSpPr/>
          <p:nvPr/>
        </p:nvSpPr>
        <p:spPr>
          <a:xfrm>
            <a:off x="822959" y="2606040"/>
            <a:ext cx="1143000" cy="1143000"/>
          </a:xfrm>
          <a:prstGeom prst="ellipse">
            <a:avLst/>
          </a:prstGeom>
          <a:solidFill>
            <a:srgbClr val="33BE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59" y="2606040"/>
            <a:ext cx="1143000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 sz="5400"/>
            </a:pPr>
            <a:r>
              <a:rPr sz="54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2514600"/>
            <a:ext cx="8686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6400"/>
            </a:pPr>
            <a:r>
              <a:rPr sz="6400" b="1" i="0">
                <a:solidFill>
                  <a:srgbClr val="0033A1"/>
                </a:solidFill>
                <a:latin typeface="Aptos Display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560" y="3337560"/>
            <a:ext cx="86868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2000"/>
            </a:pPr>
            <a:r>
              <a:rPr sz="2000" b="0" i="0" dirty="0">
                <a:solidFill>
                  <a:srgbClr val="5F5F5A"/>
                </a:solidFill>
                <a:latin typeface="Aptos"/>
              </a:rPr>
              <a:t>What changed and why anyone is spending money on this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41670"/>
            <a:ext cx="9326880" cy="536647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One job became five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1508760"/>
            <a:ext cx="11265408" cy="749808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59" y="1370537"/>
            <a:ext cx="667512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0" i="0">
                <a:solidFill>
                  <a:srgbClr val="5F5F5A"/>
                </a:solidFill>
                <a:latin typeface="Aptos"/>
              </a:rPr>
              <a:t>Ride-through until the diesels start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0" y="1508760"/>
            <a:ext cx="22860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>
                <a:solidFill>
                  <a:srgbClr val="5F5F5A"/>
                </a:solidFill>
                <a:latin typeface="Aptos"/>
              </a:rPr>
              <a:t>10 s - 15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0" y="1508760"/>
            <a:ext cx="146304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0" i="0" spc="100">
                <a:solidFill>
                  <a:srgbClr val="5F5F5A"/>
                </a:solidFill>
                <a:latin typeface="Aptos"/>
              </a:rPr>
              <a:t>since 1975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2377440"/>
            <a:ext cx="11265408" cy="749808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59" y="2377440"/>
            <a:ext cx="667512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0" i="0">
                <a:solidFill>
                  <a:srgbClr val="5F5F5A"/>
                </a:solidFill>
                <a:latin typeface="Aptos"/>
              </a:rPr>
              <a:t>Cooling ride-through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0" y="2377440"/>
            <a:ext cx="22860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>
                <a:solidFill>
                  <a:srgbClr val="5F5F5A"/>
                </a:solidFill>
                <a:latin typeface="Aptos"/>
              </a:rPr>
              <a:t>10 - 45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0" y="2377440"/>
            <a:ext cx="146304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0" i="0" spc="100">
                <a:solidFill>
                  <a:srgbClr val="5F5F5A"/>
                </a:solidFill>
                <a:latin typeface="Aptos"/>
              </a:rPr>
              <a:t>since 1975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" y="3246120"/>
            <a:ext cx="11265408" cy="749808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59" y="3246120"/>
            <a:ext cx="667512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1" i="0">
                <a:solidFill>
                  <a:srgbClr val="1A1A1A"/>
                </a:solidFill>
                <a:latin typeface="Aptos"/>
              </a:rPr>
              <a:t>Smoothing the AI load's own swings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0" y="3246120"/>
            <a:ext cx="22860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>
                <a:solidFill>
                  <a:srgbClr val="0F8578"/>
                </a:solidFill>
                <a:latin typeface="Aptos"/>
              </a:rPr>
              <a:t>1 ms - 10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4080" y="3246120"/>
            <a:ext cx="146304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1" i="0" spc="100">
                <a:solidFill>
                  <a:srgbClr val="0F8578"/>
                </a:solidFill>
                <a:latin typeface="Aptos"/>
              </a:rPr>
              <a:t>NEW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4320" y="4114800"/>
            <a:ext cx="11265408" cy="749808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59" y="4114800"/>
            <a:ext cx="667512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1" i="0">
                <a:solidFill>
                  <a:srgbClr val="1A1A1A"/>
                </a:solidFill>
                <a:latin typeface="Aptos"/>
              </a:rPr>
              <a:t>Grid-facing energy and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0" y="4114800"/>
            <a:ext cx="22860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>
                <a:solidFill>
                  <a:srgbClr val="0F8578"/>
                </a:solidFill>
                <a:latin typeface="Aptos"/>
              </a:rPr>
              <a:t>1 - 100 hours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80" y="4114800"/>
            <a:ext cx="146304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1" i="0" spc="100">
                <a:solidFill>
                  <a:srgbClr val="0F8578"/>
                </a:solidFill>
                <a:latin typeface="Aptos"/>
              </a:rPr>
              <a:t>NEW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" y="4983480"/>
            <a:ext cx="11265408" cy="749808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59" y="4983480"/>
            <a:ext cx="667512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1" i="0">
                <a:solidFill>
                  <a:srgbClr val="1A1A1A"/>
                </a:solidFill>
                <a:latin typeface="Aptos"/>
              </a:rPr>
              <a:t>Substituting for a grid connection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0" y="4983480"/>
            <a:ext cx="22860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>
                <a:solidFill>
                  <a:srgbClr val="0F8578"/>
                </a:solidFill>
                <a:latin typeface="Aptos"/>
              </a:rPr>
              <a:t>months - years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84080" y="4983480"/>
            <a:ext cx="146304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1" i="0" spc="100">
                <a:solidFill>
                  <a:srgbClr val="0F8578"/>
                </a:solidFill>
                <a:latin typeface="Aptos"/>
              </a:rPr>
              <a:t>NEW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3ABDA74-6AD2-A1B3-0061-56AC7915D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83127" y="343690"/>
            <a:ext cx="9326880" cy="566928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You can't get a grid connection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5544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5F5F5A"/>
                </a:solidFill>
                <a:latin typeface="Aptos"/>
              </a:rPr>
              <a:t>Build the data center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" y="1938528"/>
            <a:ext cx="2194560" cy="566928"/>
          </a:xfrm>
          <a:prstGeom prst="roundRect">
            <a:avLst>
              <a:gd name="adj" fmla="val 6000"/>
            </a:avLst>
          </a:prstGeom>
          <a:solidFill>
            <a:srgbClr val="33BE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1938528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18 - 24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288036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5F5F5A"/>
                </a:solidFill>
                <a:latin typeface="Aptos"/>
              </a:rPr>
              <a:t>Get it interconnected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3264408"/>
            <a:ext cx="7680960" cy="566928"/>
          </a:xfrm>
          <a:prstGeom prst="roundRect">
            <a:avLst>
              <a:gd name="adj" fmla="val 6000"/>
            </a:avLst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74320" y="3264408"/>
            <a:ext cx="7680960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3 - 7 years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" y="4389120"/>
            <a:ext cx="11265408" cy="100584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4389120"/>
            <a:ext cx="10533888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 i="0">
                <a:solidFill>
                  <a:srgbClr val="1A1A1A"/>
                </a:solidFill>
                <a:latin typeface="Aptos"/>
              </a:rPr>
              <a:t>Storage installs on the short timeline and stands in for the missing connection. This is the driver moving the most money - not emissions, not arbitrage.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87081" y="372143"/>
            <a:ext cx="9326880" cy="561465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What a training run looks like to the grid</a:t>
            </a:r>
          </a:p>
        </p:txBody>
      </p:sp>
      <p:sp>
        <p:nvSpPr>
          <p:cNvPr id="4" name="Rectangle 3"/>
          <p:cNvSpPr/>
          <p:nvPr/>
        </p:nvSpPr>
        <p:spPr>
          <a:xfrm>
            <a:off x="1179576" y="1691640"/>
            <a:ext cx="10972" cy="283464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4526280"/>
            <a:ext cx="7406640" cy="10972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0040" y="1819656"/>
            <a:ext cx="77724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3831335"/>
            <a:ext cx="77724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30%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188720" y="2971800"/>
            <a:ext cx="7132320" cy="1"/>
          </a:xfrm>
          <a:prstGeom prst="bentConnector3">
            <a:avLst/>
          </a:prstGeom>
          <a:ln w="31750">
            <a:solidFill>
              <a:srgbClr val="33BEA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165860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188720" y="1943100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057400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080260" y="3954779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948940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971800" y="1943100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840479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863339" y="3954779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732019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754880" y="1943100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623559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646420" y="3954779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515099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37959" y="1943100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406640" y="1965960"/>
            <a:ext cx="45720" cy="2011679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429500" y="3954779"/>
            <a:ext cx="891540" cy="45720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88720" y="4663440"/>
            <a:ext cx="71323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one cycle  =  1 to 10 seconds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88720" y="5193792"/>
            <a:ext cx="146304" cy="146304"/>
          </a:xfrm>
          <a:prstGeom prst="rect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426464" y="5102352"/>
            <a:ext cx="26517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what the cluster draws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6240" y="5193792"/>
            <a:ext cx="146304" cy="146304"/>
          </a:xfrm>
          <a:prstGeom prst="rect">
            <a:avLst/>
          </a:prstGeom>
          <a:solidFill>
            <a:srgbClr val="33BE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443984" y="5102352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what the grid was built for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06840" y="1828800"/>
            <a:ext cx="2532888" cy="2651760"/>
          </a:xfrm>
          <a:prstGeom prst="roundRect">
            <a:avLst>
              <a:gd name="adj" fmla="val 6000"/>
            </a:avLst>
          </a:prstGeom>
          <a:solidFill>
            <a:srgbClr val="FAE8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006840" y="2121408"/>
            <a:ext cx="253288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>
                <a:solidFill>
                  <a:srgbClr val="D9542B"/>
                </a:solidFill>
                <a:latin typeface="Aptos Display"/>
              </a:rPr>
              <a:t>67 MW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35440" y="3017520"/>
            <a:ext cx="2075688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8A3A1C"/>
                </a:solidFill>
                <a:latin typeface="Aptos"/>
              </a:rPr>
              <a:t>swing at the meter for a 100,000-GPU cluster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EA0B3817-C307-96EF-1B69-4FCD1DC4B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42421" y="339818"/>
            <a:ext cx="9326880" cy="506600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Four more reasons</a:t>
            </a:r>
            <a:r>
              <a:rPr lang="en-US" sz="3400" b="1" dirty="0">
                <a:solidFill>
                  <a:srgbClr val="0033A1"/>
                </a:solidFill>
                <a:latin typeface="Aptos Display"/>
              </a:rPr>
              <a:t> that influence costs</a:t>
            </a:r>
            <a:endParaRPr sz="3400" b="1" dirty="0">
              <a:solidFill>
                <a:srgbClr val="0033A1"/>
              </a:solidFill>
              <a:latin typeface="Aptos Display"/>
            </a:endParaRPr>
          </a:p>
        </p:txBody>
      </p:sp>
      <p:sp>
        <p:nvSpPr>
          <p:cNvPr id="4" name="Oval 3"/>
          <p:cNvSpPr/>
          <p:nvPr/>
        </p:nvSpPr>
        <p:spPr>
          <a:xfrm>
            <a:off x="274320" y="1673352"/>
            <a:ext cx="566928" cy="566928"/>
          </a:xfrm>
          <a:prstGeom prst="ellipse">
            <a:avLst/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1673352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F8578"/>
                </a:solidFill>
                <a:latin typeface="Aptos Display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600200"/>
            <a:ext cx="1025956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>
                <a:solidFill>
                  <a:srgbClr val="0033A1"/>
                </a:solidFill>
                <a:latin typeface="Aptos Display"/>
              </a:rPr>
              <a:t>Grid services revenue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975104"/>
            <a:ext cx="102595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The backup asset you already bought can earn money.</a:t>
            </a:r>
          </a:p>
        </p:txBody>
      </p:sp>
      <p:sp>
        <p:nvSpPr>
          <p:cNvPr id="8" name="Oval 7"/>
          <p:cNvSpPr/>
          <p:nvPr/>
        </p:nvSpPr>
        <p:spPr>
          <a:xfrm>
            <a:off x="274320" y="2724911"/>
            <a:ext cx="566928" cy="566928"/>
          </a:xfrm>
          <a:prstGeom prst="ellipse">
            <a:avLst/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74320" y="2724911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F8578"/>
                </a:solidFill>
                <a:latin typeface="Aptos Display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651759"/>
            <a:ext cx="1025956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>
                <a:solidFill>
                  <a:srgbClr val="0033A1"/>
                </a:solidFill>
                <a:latin typeface="Aptos Display"/>
              </a:rPr>
              <a:t>Demand response obligations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026663"/>
            <a:ext cx="102595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Increasingly written into the power contract itself.</a:t>
            </a:r>
          </a:p>
        </p:txBody>
      </p:sp>
      <p:sp>
        <p:nvSpPr>
          <p:cNvPr id="12" name="Oval 11"/>
          <p:cNvSpPr/>
          <p:nvPr/>
        </p:nvSpPr>
        <p:spPr>
          <a:xfrm>
            <a:off x="274320" y="3776472"/>
            <a:ext cx="566928" cy="566928"/>
          </a:xfrm>
          <a:prstGeom prst="ellipse">
            <a:avLst/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74320" y="3776472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F8578"/>
                </a:solidFill>
                <a:latin typeface="Aptos Display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703320"/>
            <a:ext cx="1025956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>
                <a:solidFill>
                  <a:srgbClr val="0033A1"/>
                </a:solidFill>
                <a:latin typeface="Aptos Display"/>
              </a:rPr>
              <a:t>Getting off diesel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4078224"/>
            <a:ext cx="102595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Emissions targets, air permits, and community pressure.</a:t>
            </a:r>
          </a:p>
        </p:txBody>
      </p:sp>
      <p:sp>
        <p:nvSpPr>
          <p:cNvPr id="16" name="Oval 15"/>
          <p:cNvSpPr/>
          <p:nvPr/>
        </p:nvSpPr>
        <p:spPr>
          <a:xfrm>
            <a:off x="274320" y="4828031"/>
            <a:ext cx="566928" cy="566928"/>
          </a:xfrm>
          <a:prstGeom prst="ellipse">
            <a:avLst/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4320" y="4828031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F8578"/>
                </a:solidFill>
                <a:latin typeface="Aptos Display"/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754879"/>
            <a:ext cx="1025956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>
                <a:solidFill>
                  <a:srgbClr val="0033A1"/>
                </a:solidFill>
                <a:latin typeface="Aptos Display"/>
              </a:rPr>
              <a:t>Bill management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129783"/>
            <a:ext cx="102595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Demand charges run 30-70% of a commercial electricity bill.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Oval 1"/>
          <p:cNvSpPr/>
          <p:nvPr/>
        </p:nvSpPr>
        <p:spPr>
          <a:xfrm>
            <a:off x="822959" y="2606040"/>
            <a:ext cx="1143000" cy="1143000"/>
          </a:xfrm>
          <a:prstGeom prst="ellipse">
            <a:avLst/>
          </a:prstGeom>
          <a:solidFill>
            <a:srgbClr val="33BE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59" y="2606040"/>
            <a:ext cx="1143000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 sz="5400"/>
            </a:pPr>
            <a:r>
              <a:rPr sz="54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2514600"/>
            <a:ext cx="8686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6400"/>
            </a:pPr>
            <a:r>
              <a:rPr sz="6400" b="1" i="0">
                <a:solidFill>
                  <a:srgbClr val="0033A1"/>
                </a:solidFill>
                <a:latin typeface="Aptos Display"/>
              </a:rPr>
              <a:t>What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560" y="3337560"/>
            <a:ext cx="86868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2000"/>
            </a:pPr>
            <a:r>
              <a:rPr sz="2000" b="0" i="0" dirty="0">
                <a:solidFill>
                  <a:srgbClr val="5F5F5A"/>
                </a:solidFill>
                <a:latin typeface="Aptos"/>
              </a:rPr>
              <a:t>The </a:t>
            </a:r>
            <a:r>
              <a:rPr lang="en-US" sz="2000" b="0" i="0" dirty="0">
                <a:solidFill>
                  <a:srgbClr val="5F5F5A"/>
                </a:solidFill>
                <a:latin typeface="Aptos"/>
              </a:rPr>
              <a:t>technology options and selection criteria</a:t>
            </a:r>
            <a:endParaRPr sz="2000" b="0" i="0" dirty="0">
              <a:solidFill>
                <a:srgbClr val="5F5F5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03799" y="356616"/>
            <a:ext cx="9326880" cy="502920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Nothing does all the durations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417320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0" i="0">
                <a:solidFill>
                  <a:srgbClr val="1A1A1A"/>
                </a:solidFill>
                <a:latin typeface="Aptos"/>
              </a:rPr>
              <a:t>Supercapacitor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17520" y="1527048"/>
            <a:ext cx="881390" cy="292608"/>
          </a:xfrm>
          <a:prstGeom prst="roundRect">
            <a:avLst>
              <a:gd name="adj" fmla="val 6000"/>
            </a:avLst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36070" y="141732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D9542B"/>
                </a:solidFill>
                <a:latin typeface="Aptos"/>
              </a:rPr>
              <a:t>1 second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2039112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0" i="0">
                <a:solidFill>
                  <a:srgbClr val="1A1A1A"/>
                </a:solidFill>
                <a:latin typeface="Aptos"/>
              </a:rPr>
              <a:t>Flywheel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17520" y="2148840"/>
            <a:ext cx="1912559" cy="292608"/>
          </a:xfrm>
          <a:prstGeom prst="roundRect">
            <a:avLst>
              <a:gd name="adj" fmla="val 6000"/>
            </a:avLst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67239" y="2039112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D9542B"/>
                </a:solidFill>
                <a:latin typeface="Aptos"/>
              </a:rPr>
              <a:t>15 seconds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2660904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0" i="0">
                <a:solidFill>
                  <a:srgbClr val="1A1A1A"/>
                </a:solidFill>
                <a:latin typeface="Aptos"/>
              </a:rPr>
              <a:t>UPS battery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17520" y="2770632"/>
            <a:ext cx="3473714" cy="292608"/>
          </a:xfrm>
          <a:prstGeom prst="roundRect">
            <a:avLst>
              <a:gd name="adj" fmla="val 6000"/>
            </a:avLst>
          </a:prstGeom>
          <a:solidFill>
            <a:srgbClr val="003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8394" y="2660904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033A1"/>
                </a:solidFill>
                <a:latin typeface="Aptos"/>
              </a:rPr>
              <a:t>15 minutes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3282696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0" i="0">
                <a:solidFill>
                  <a:srgbClr val="1A1A1A"/>
                </a:solidFill>
                <a:latin typeface="Aptos"/>
              </a:rPr>
              <a:t>Li-ion BESS (LFP)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17520" y="3392424"/>
            <a:ext cx="4533686" cy="292608"/>
          </a:xfrm>
          <a:prstGeom prst="roundRect">
            <a:avLst>
              <a:gd name="adj" fmla="val 6000"/>
            </a:avLst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88366" y="328269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F8578"/>
                </a:solidFill>
                <a:latin typeface="Aptos"/>
              </a:rPr>
              <a:t>4 hours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" y="3904488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0" i="0">
                <a:solidFill>
                  <a:srgbClr val="1A1A1A"/>
                </a:solidFill>
                <a:latin typeface="Aptos"/>
              </a:rPr>
              <a:t>CO2 battery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017520" y="4014216"/>
            <a:ext cx="5219212" cy="292608"/>
          </a:xfrm>
          <a:prstGeom prst="roundRect">
            <a:avLst>
              <a:gd name="adj" fmla="val 6000"/>
            </a:avLst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73892" y="3904488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F8578"/>
                </a:solidFill>
                <a:latin typeface="Aptos"/>
              </a:rPr>
              <a:t>24 hours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320" y="4526280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0" i="0">
                <a:solidFill>
                  <a:srgbClr val="1A1A1A"/>
                </a:solidFill>
                <a:latin typeface="Aptos"/>
              </a:rPr>
              <a:t>Iron-air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017520" y="4636008"/>
            <a:ext cx="5760720" cy="292608"/>
          </a:xfrm>
          <a:prstGeom prst="roundRect">
            <a:avLst>
              <a:gd name="adj" fmla="val 6000"/>
            </a:avLst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15400" y="45262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F8578"/>
                </a:solidFill>
                <a:latin typeface="Aptos"/>
              </a:rPr>
              <a:t>100 hours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17520" y="519379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1">
                <a:solidFill>
                  <a:srgbClr val="5F5F5A"/>
                </a:solidFill>
                <a:latin typeface="Aptos"/>
              </a:rPr>
              <a:t>logarithmic scale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4320" y="5486400"/>
            <a:ext cx="11265408" cy="658368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0080" y="5569363"/>
            <a:ext cx="1053388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600"/>
            </a:pPr>
            <a:r>
              <a:rPr sz="1600" b="0" i="0" dirty="0">
                <a:solidFill>
                  <a:srgbClr val="1A1A1A"/>
                </a:solidFill>
                <a:latin typeface="Aptos"/>
              </a:rPr>
              <a:t>Beyond ~10 hours, lithium stops making sense: energy cost scales linearly with duration and there is no power/energy decoupling. That gap is the opening for iron-air, CO</a:t>
            </a:r>
            <a:r>
              <a:rPr sz="1600" b="0" i="0" baseline="-25000" dirty="0">
                <a:solidFill>
                  <a:srgbClr val="1A1A1A"/>
                </a:solidFill>
                <a:latin typeface="Aptos"/>
              </a:rPr>
              <a:t>2</a:t>
            </a:r>
            <a:r>
              <a:rPr sz="1600" b="0" i="0" dirty="0">
                <a:solidFill>
                  <a:srgbClr val="1A1A1A"/>
                </a:solidFill>
                <a:latin typeface="Aptos"/>
              </a:rPr>
              <a:t> and flow.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94ABC9-F467-B248-AB0E-85DEB413F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969" y="412694"/>
            <a:ext cx="3920490" cy="205112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sz="2700" dirty="0"/>
              <a:t>Applicable power ranges and discharge power duration of different energy storage technologies 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8397C2-9526-3947-B627-73597E14F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09" y="363762"/>
            <a:ext cx="6818305" cy="5511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80AEAC-E530-674D-B5FF-1D21AB0A3285}"/>
              </a:ext>
            </a:extLst>
          </p:cNvPr>
          <p:cNvSpPr txBox="1"/>
          <p:nvPr/>
        </p:nvSpPr>
        <p:spPr>
          <a:xfrm>
            <a:off x="4724090" y="5985979"/>
            <a:ext cx="3623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sz="800" dirty="0"/>
              <a:t>E. </a:t>
            </a:r>
            <a:r>
              <a:rPr lang="fr" sz="800" dirty="0" err="1"/>
              <a:t>Barbour</a:t>
            </a:r>
            <a:r>
              <a:rPr lang="fr" sz="800" dirty="0"/>
              <a:t>. (2014) </a:t>
            </a:r>
            <a:r>
              <a:rPr lang="fr" sz="800" i="1" dirty="0" err="1"/>
              <a:t>Energy</a:t>
            </a:r>
            <a:r>
              <a:rPr lang="fr" sz="800" i="1" dirty="0"/>
              <a:t> Storage Technologies </a:t>
            </a:r>
            <a:r>
              <a:rPr lang="fr" sz="800" dirty="0"/>
              <a:t>[Online]. http://</a:t>
            </a:r>
            <a:r>
              <a:rPr lang="fr" sz="800" dirty="0" err="1"/>
              <a:t>energystoragesense.com</a:t>
            </a:r>
            <a:r>
              <a:rPr lang="fr" sz="800" dirty="0"/>
              <a:t>/</a:t>
            </a:r>
            <a:r>
              <a:rPr lang="fr" sz="800" dirty="0" err="1"/>
              <a:t>energy</a:t>
            </a:r>
            <a:r>
              <a:rPr lang="fr" sz="800" dirty="0"/>
              <a:t>-</a:t>
            </a:r>
            <a:r>
              <a:rPr lang="fr" sz="800" dirty="0" err="1"/>
              <a:t>storage</a:t>
            </a:r>
            <a:r>
              <a:rPr lang="fr" sz="800" dirty="0"/>
              <a:t>-technologies/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84A4E6-F6F8-39AA-006A-6283C2575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075" y="3304240"/>
            <a:ext cx="3017075" cy="21798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5876DB-8D65-6749-E3E9-53916604396E}"/>
              </a:ext>
            </a:extLst>
          </p:cNvPr>
          <p:cNvSpPr txBox="1"/>
          <p:nvPr/>
        </p:nvSpPr>
        <p:spPr>
          <a:xfrm>
            <a:off x="8219439" y="5644841"/>
            <a:ext cx="346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D. </a:t>
            </a:r>
            <a:r>
              <a:rPr lang="en-US" sz="800" dirty="0" err="1"/>
              <a:t>Rastler</a:t>
            </a:r>
            <a:r>
              <a:rPr lang="en-US" sz="800" dirty="0"/>
              <a:t>, “Electric energy storage technology options: A white paper primer on applications, costs, and benefits,” EPRI, Palo Alto, CA, Tech. Rep. 1020676, 2010. </a:t>
            </a:r>
          </a:p>
        </p:txBody>
      </p:sp>
    </p:spTree>
    <p:extLst>
      <p:ext uri="{BB962C8B-B14F-4D97-AF65-F5344CB8AC3E}">
        <p14:creationId xmlns:p14="http://schemas.microsoft.com/office/powerpoint/2010/main" val="133467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84F8BA5-E5C2-5BBB-F6BA-9C1559615F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213663" y="1312897"/>
            <a:ext cx="7166311" cy="4980586"/>
          </a:xfrm>
          <a:prstGeom prst="rect">
            <a:avLst/>
          </a:prstGeom>
          <a:noFill/>
        </p:spPr>
      </p:pic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4AA110DC-EAE3-8522-E6F6-59E4A020FD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5508" y="353916"/>
            <a:ext cx="9208734" cy="394522"/>
          </a:xfrm>
        </p:spPr>
        <p:txBody>
          <a:bodyPr/>
          <a:lstStyle/>
          <a:p>
            <a:r>
              <a:rPr lang="en-US" b="1" dirty="0">
                <a:latin typeface="+mj-lt"/>
              </a:rPr>
              <a:t>Large expansion in battery storage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F0AED0E-D2FB-481D-65B7-3C3E8F989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7489" y="889035"/>
            <a:ext cx="8869362" cy="373837"/>
          </a:xfrm>
        </p:spPr>
        <p:txBody>
          <a:bodyPr/>
          <a:lstStyle/>
          <a:p>
            <a:r>
              <a:rPr lang="en-US" dirty="0"/>
              <a:t>Projected additional 54 GW through 2028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44E53BE-B6C8-8370-9506-B8364E9FAD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13663" y="6293483"/>
            <a:ext cx="4284663" cy="423862"/>
          </a:xfrm>
        </p:spPr>
        <p:txBody>
          <a:bodyPr/>
          <a:lstStyle/>
          <a:p>
            <a:r>
              <a:rPr lang="en-US" dirty="0"/>
              <a:t>Long-term growth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C300BA-A517-75E8-65E9-6B172C463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341" y="3086431"/>
            <a:ext cx="2627659" cy="6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81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BB0884-6B61-673F-7E05-BA767E81E6B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75508" y="1043645"/>
            <a:ext cx="7353446" cy="5220946"/>
          </a:xfrm>
          <a:prstGeom prst="rect">
            <a:avLst/>
          </a:prstGeom>
          <a:noFill/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EB6CF69E-7759-7C16-84C1-0BF67146DD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5508" y="353916"/>
            <a:ext cx="8869362" cy="394522"/>
          </a:xfrm>
        </p:spPr>
        <p:txBody>
          <a:bodyPr/>
          <a:lstStyle/>
          <a:p>
            <a:r>
              <a:rPr lang="en-US" b="1" dirty="0">
                <a:latin typeface="+mj-lt"/>
              </a:rPr>
              <a:t>Batteries catching up with hydro storage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AAF3714-2520-33EC-ED69-86E95EEA69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13663" y="6293483"/>
            <a:ext cx="4284663" cy="423862"/>
          </a:xfrm>
        </p:spPr>
        <p:txBody>
          <a:bodyPr/>
          <a:lstStyle/>
          <a:p>
            <a:r>
              <a:rPr lang="en-US" dirty="0"/>
              <a:t>Storage technologies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C28512-1905-4620-97AD-FD00FAD6C43B}"/>
              </a:ext>
            </a:extLst>
          </p:cNvPr>
          <p:cNvSpPr txBox="1"/>
          <p:nvPr/>
        </p:nvSpPr>
        <p:spPr>
          <a:xfrm>
            <a:off x="6802025" y="6293483"/>
            <a:ext cx="3411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Center for Sustainable Systems, University of Michigan. 2026. "U.S. Energy Storage Factsheet." Pub. No. CSS15-17.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606CDF-F776-AD23-C544-0538A6A4C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887" y="2301353"/>
            <a:ext cx="4068555" cy="27579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330451-6911-8549-2CEA-ADA070076C1B}"/>
              </a:ext>
            </a:extLst>
          </p:cNvPr>
          <p:cNvSpPr/>
          <p:nvPr/>
        </p:nvSpPr>
        <p:spPr>
          <a:xfrm flipH="1" flipV="1">
            <a:off x="3962399" y="1102638"/>
            <a:ext cx="678425" cy="405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46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8347" y="328235"/>
            <a:ext cx="9326880" cy="843148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Where it sits decides what it can 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1417320"/>
            <a:ext cx="11265408" cy="4343400"/>
          </a:xfrm>
          <a:prstGeom prst="roundRect">
            <a:avLst>
              <a:gd name="adj" fmla="val 6000"/>
            </a:avLst>
          </a:prstGeom>
          <a:solidFill>
            <a:srgbClr val="F5FAF9"/>
          </a:solidFill>
          <a:ln w="9525">
            <a:solidFill>
              <a:srgbClr val="33BE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563624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F8578"/>
                </a:solidFill>
                <a:latin typeface="Aptos"/>
              </a:rPr>
              <a:t>Tier 3   -   Outside the 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56362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hours to days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901952"/>
            <a:ext cx="1071676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 dirty="0">
                <a:solidFill>
                  <a:srgbClr val="1A1A1A"/>
                </a:solidFill>
                <a:latin typeface="Aptos"/>
              </a:rPr>
              <a:t>Containerized LFP  -  iron-air  -  CO</a:t>
            </a:r>
            <a:r>
              <a:rPr sz="1600" b="0" i="0" baseline="-25000" dirty="0">
                <a:solidFill>
                  <a:srgbClr val="1A1A1A"/>
                </a:solidFill>
                <a:latin typeface="Aptos"/>
              </a:rPr>
              <a:t>2</a:t>
            </a:r>
            <a:r>
              <a:rPr sz="1600" b="0" i="0" dirty="0">
                <a:solidFill>
                  <a:srgbClr val="1A1A1A"/>
                </a:solidFill>
                <a:latin typeface="Aptos"/>
              </a:rPr>
              <a:t> battery  -  flow  -  CAES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450591"/>
            <a:ext cx="10442448" cy="288036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596896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F8578"/>
                </a:solidFill>
                <a:latin typeface="Aptos"/>
              </a:rPr>
              <a:t>Tier 2   -   The electrical room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0" y="2596896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600"/>
            </a:pPr>
            <a:r>
              <a:rPr sz="1600" b="0" i="0">
                <a:solidFill>
                  <a:srgbClr val="0F8578"/>
                </a:solidFill>
                <a:latin typeface="Aptos"/>
              </a:rPr>
              <a:t>seconds to 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935224"/>
            <a:ext cx="989380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UPS batteries - lithium 54%, lead-acid 36%, nickel-zinc rising.  Plus chilled-water tanks for cooling ride-through.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97280" y="3685032"/>
            <a:ext cx="9619488" cy="1463040"/>
          </a:xfrm>
          <a:prstGeom prst="roundRect">
            <a:avLst>
              <a:gd name="adj" fmla="val 6000"/>
            </a:avLst>
          </a:prstGeom>
          <a:solidFill>
            <a:srgbClr val="FAE8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71600" y="3831336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8A3A1C"/>
                </a:solidFill>
                <a:latin typeface="Aptos"/>
              </a:rPr>
              <a:t>Tier 1   -   Inside the rack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3831336"/>
            <a:ext cx="2926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600"/>
            </a:pPr>
            <a:r>
              <a:rPr sz="1600" b="0" i="0">
                <a:solidFill>
                  <a:srgbClr val="8A3A1C"/>
                </a:solidFill>
                <a:latin typeface="Aptos"/>
              </a:rPr>
              <a:t>milliseconds to seconds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4187952"/>
            <a:ext cx="90708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Supercapacitors  -  lithium titanate (LTO)  -  rack battery backup units  -  flywheels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544568"/>
            <a:ext cx="9070848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1">
                <a:solidFill>
                  <a:srgbClr val="8A3A1C"/>
                </a:solidFill>
                <a:latin typeface="Aptos"/>
              </a:rPr>
              <a:t>Supercapacitors hold charge on carbon surfaces - no chemical reaction, so they cycle almost forever and store almost nothing. LTO trades energy density for 15,000+ cycles and abusive fast charging.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02022" y="340242"/>
            <a:ext cx="9326880" cy="570609"/>
          </a:xfrm>
        </p:spPr>
        <p:txBody>
          <a:bodyPr/>
          <a:lstStyle/>
          <a:p>
            <a:pPr>
              <a:defRPr sz="3400"/>
            </a:pPr>
            <a:r>
              <a:rPr lang="en-US" sz="3400" b="1" dirty="0">
                <a:solidFill>
                  <a:srgbClr val="0033A1"/>
                </a:solidFill>
                <a:latin typeface="Aptos Display"/>
              </a:rPr>
              <a:t>Lithium Iron Phosphate – safety wins</a:t>
            </a:r>
            <a:endParaRPr sz="3400" b="1" dirty="0">
              <a:solidFill>
                <a:srgbClr val="0033A1"/>
              </a:solidFill>
              <a:latin typeface="Aptos Display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74320" y="1417320"/>
            <a:ext cx="5449824" cy="3611880"/>
          </a:xfrm>
          <a:prstGeom prst="roundRect">
            <a:avLst>
              <a:gd name="adj" fmla="val 6000"/>
            </a:avLst>
          </a:prstGeom>
          <a:solidFill>
            <a:srgbClr val="FAE8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59" y="1554480"/>
            <a:ext cx="4809744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8A3A1C"/>
                </a:solidFill>
                <a:latin typeface="Aptos Display"/>
              </a:rPr>
              <a:t>NMC  -  layered oxide</a:t>
            </a:r>
          </a:p>
        </p:txBody>
      </p:sp>
      <p:sp>
        <p:nvSpPr>
          <p:cNvPr id="6" name="Oval 5"/>
          <p:cNvSpPr/>
          <p:nvPr/>
        </p:nvSpPr>
        <p:spPr>
          <a:xfrm>
            <a:off x="1325880" y="1984248"/>
            <a:ext cx="219456" cy="219456"/>
          </a:xfrm>
          <a:prstGeom prst="ellipse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 flipV="1">
            <a:off x="1435608" y="2240280"/>
            <a:ext cx="1" cy="548640"/>
          </a:xfrm>
          <a:prstGeom prst="bentConnector3">
            <a:avLst/>
          </a:prstGeom>
          <a:ln w="19050">
            <a:solidFill>
              <a:srgbClr val="D954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194560" y="1837943"/>
            <a:ext cx="219456" cy="219456"/>
          </a:xfrm>
          <a:prstGeom prst="ellipse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 flipV="1">
            <a:off x="2304288" y="2240280"/>
            <a:ext cx="1" cy="548640"/>
          </a:xfrm>
          <a:prstGeom prst="bentConnector3">
            <a:avLst/>
          </a:prstGeom>
          <a:ln w="19050">
            <a:solidFill>
              <a:srgbClr val="D954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063239" y="1984248"/>
            <a:ext cx="219456" cy="219456"/>
          </a:xfrm>
          <a:prstGeom prst="ellipse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 flipV="1">
            <a:off x="3172968" y="2240280"/>
            <a:ext cx="1" cy="548640"/>
          </a:xfrm>
          <a:prstGeom prst="bentConnector3">
            <a:avLst/>
          </a:prstGeom>
          <a:ln w="19050">
            <a:solidFill>
              <a:srgbClr val="D954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3931920" y="1837943"/>
            <a:ext cx="219456" cy="219456"/>
          </a:xfrm>
          <a:prstGeom prst="ellipse">
            <a:avLst/>
          </a:prstGeom>
          <a:solidFill>
            <a:srgbClr val="D95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 flipV="1">
            <a:off x="4041648" y="2240280"/>
            <a:ext cx="1" cy="548640"/>
          </a:xfrm>
          <a:prstGeom prst="bentConnector3">
            <a:avLst/>
          </a:prstGeom>
          <a:ln w="19050">
            <a:solidFill>
              <a:srgbClr val="D954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51560" y="2898648"/>
            <a:ext cx="3657600" cy="182880"/>
          </a:xfrm>
          <a:prstGeom prst="rect">
            <a:avLst/>
          </a:prstGeom>
          <a:solidFill>
            <a:srgbClr val="B8B5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51560" y="3282696"/>
            <a:ext cx="3657600" cy="182880"/>
          </a:xfrm>
          <a:prstGeom prst="rect">
            <a:avLst/>
          </a:prstGeom>
          <a:solidFill>
            <a:srgbClr val="B8B5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51560" y="3666744"/>
            <a:ext cx="3657600" cy="182880"/>
          </a:xfrm>
          <a:prstGeom prst="rect">
            <a:avLst/>
          </a:prstGeom>
          <a:solidFill>
            <a:srgbClr val="B8B5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59" y="4114800"/>
            <a:ext cx="480974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 dirty="0">
                <a:solidFill>
                  <a:srgbClr val="8A3A1C"/>
                </a:solidFill>
                <a:latin typeface="Aptos"/>
              </a:rPr>
              <a:t>Decomposition frees oxygen from the lattice. The oxygen feeds the fire, which frees more oxygen. The cell is its own oxidizer.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89904" y="1417320"/>
            <a:ext cx="5449824" cy="361188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9944" y="1554480"/>
            <a:ext cx="4809744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0F8578"/>
                </a:solidFill>
                <a:latin typeface="Aptos Display"/>
              </a:rPr>
              <a:t>LFP  -  phosphate framework</a:t>
            </a:r>
          </a:p>
        </p:txBody>
      </p:sp>
      <p:sp>
        <p:nvSpPr>
          <p:cNvPr id="20" name="Isosceles Triangle 19"/>
          <p:cNvSpPr/>
          <p:nvPr/>
        </p:nvSpPr>
        <p:spPr>
          <a:xfrm>
            <a:off x="7050024" y="1965960"/>
            <a:ext cx="914400" cy="822960"/>
          </a:xfrm>
          <a:prstGeom prst="triangle">
            <a:avLst/>
          </a:prstGeom>
          <a:solidFill>
            <a:srgbClr val="FFFFFF"/>
          </a:solidFill>
          <a:ln w="19050">
            <a:solidFill>
              <a:srgbClr val="0F85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415783" y="2359152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232904" y="2551176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598664" y="2551176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Isosceles Triangle 23"/>
          <p:cNvSpPr/>
          <p:nvPr/>
        </p:nvSpPr>
        <p:spPr>
          <a:xfrm>
            <a:off x="8284464" y="1965960"/>
            <a:ext cx="914400" cy="822960"/>
          </a:xfrm>
          <a:prstGeom prst="triangle">
            <a:avLst/>
          </a:prstGeom>
          <a:solidFill>
            <a:srgbClr val="FFFFFF"/>
          </a:solidFill>
          <a:ln w="19050">
            <a:solidFill>
              <a:srgbClr val="0F85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50224" y="2359152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467344" y="2551176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833104" y="2551176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Isosceles Triangle 27"/>
          <p:cNvSpPr/>
          <p:nvPr/>
        </p:nvSpPr>
        <p:spPr>
          <a:xfrm>
            <a:off x="9518904" y="1965960"/>
            <a:ext cx="914400" cy="822960"/>
          </a:xfrm>
          <a:prstGeom prst="triangle">
            <a:avLst/>
          </a:prstGeom>
          <a:solidFill>
            <a:srgbClr val="FFFFFF"/>
          </a:solidFill>
          <a:ln w="19050">
            <a:solidFill>
              <a:srgbClr val="0F85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884664" y="2359152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9701784" y="2551176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067544" y="2551176"/>
            <a:ext cx="182880" cy="182880"/>
          </a:xfrm>
          <a:prstGeom prst="ellipse">
            <a:avLst/>
          </a:prstGeom>
          <a:solidFill>
            <a:srgbClr val="0F85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867144" y="2898648"/>
            <a:ext cx="3657600" cy="182880"/>
          </a:xfrm>
          <a:prstGeom prst="rect">
            <a:avLst/>
          </a:prstGeom>
          <a:solidFill>
            <a:srgbClr val="B8B5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867144" y="3282696"/>
            <a:ext cx="3657600" cy="182880"/>
          </a:xfrm>
          <a:prstGeom prst="rect">
            <a:avLst/>
          </a:prstGeom>
          <a:solidFill>
            <a:srgbClr val="B8B5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867144" y="3666744"/>
            <a:ext cx="3657600" cy="182880"/>
          </a:xfrm>
          <a:prstGeom prst="rect">
            <a:avLst/>
          </a:prstGeom>
          <a:solidFill>
            <a:srgbClr val="B8B5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79637" y="4114800"/>
            <a:ext cx="507035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 dirty="0">
                <a:solidFill>
                  <a:srgbClr val="0F8578"/>
                </a:solidFill>
                <a:latin typeface="Aptos"/>
              </a:rPr>
              <a:t>Oxygen </a:t>
            </a:r>
            <a:r>
              <a:rPr lang="en-US" sz="1600" b="0" i="0" dirty="0">
                <a:solidFill>
                  <a:srgbClr val="0F8578"/>
                </a:solidFill>
                <a:latin typeface="Aptos"/>
              </a:rPr>
              <a:t>is </a:t>
            </a:r>
            <a:r>
              <a:rPr sz="1600" b="0" i="0" dirty="0">
                <a:solidFill>
                  <a:srgbClr val="0F8578"/>
                </a:solidFill>
                <a:latin typeface="Aptos"/>
              </a:rPr>
              <a:t>locked behind covalent P-O bonds and does not come out. Runaway onset ~270 C, against 150-200 C.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4320" y="5449824"/>
            <a:ext cx="1126540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0033A1"/>
                </a:solidFill>
                <a:latin typeface="Aptos Display"/>
              </a:rPr>
              <a:t>NMC brings its own oxygen to the fire.  LFP doesn't.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280732"/>
            <a:ext cx="9326880" cy="561465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Sodium-ion: real, and about two years 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1417320"/>
            <a:ext cx="3602736" cy="292608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581912"/>
            <a:ext cx="3054096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0F8578"/>
                </a:solidFill>
                <a:latin typeface="Aptos Display"/>
              </a:rPr>
              <a:t>What's good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039112"/>
            <a:ext cx="3054096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No lithium. Sodium is abundant everywhere and cheaper to extract. Holds over 90% of capacity at -20 C, where LFP falls off badly. 10,000+ cycles.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05655" y="1417320"/>
            <a:ext cx="3602736" cy="2926080"/>
          </a:xfrm>
          <a:prstGeom prst="roundRect">
            <a:avLst>
              <a:gd name="adj" fmla="val 6000"/>
            </a:avLst>
          </a:prstGeom>
          <a:solidFill>
            <a:srgbClr val="FAE8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79975" y="1581912"/>
            <a:ext cx="3054096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8A3A1C"/>
                </a:solidFill>
                <a:latin typeface="Aptos Display"/>
              </a:rPr>
              <a:t>What it costs 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79975" y="2039112"/>
            <a:ext cx="3054096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LFP cells run about $70-80/kWh. Sodium-ion runs $70-120/kWh. It costs more, not less. Abundant materials set a lower cost floor, not a lower price today.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36992" y="1417320"/>
            <a:ext cx="3602736" cy="292608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11312" y="1581912"/>
            <a:ext cx="3054096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5F5F5A"/>
                </a:solidFill>
                <a:latin typeface="Aptos Display"/>
              </a:rPr>
              <a:t>Where it's made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1312" y="2039112"/>
            <a:ext cx="3054096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China holds over 95% of world sodium-ion capacity. Parity with LFP is projected for 2027-28. Natron, the US entrant, ceased operations in September 2025.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" y="4617720"/>
            <a:ext cx="11265408" cy="914400"/>
          </a:xfrm>
          <a:prstGeom prst="roundRect">
            <a:avLst>
              <a:gd name="adj" fmla="val 6000"/>
            </a:avLst>
          </a:prstGeom>
          <a:solidFill>
            <a:srgbClr val="F5FAF9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4797921"/>
            <a:ext cx="10533888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dirty="0">
                <a:solidFill>
                  <a:srgbClr val="0033A1"/>
                </a:solidFill>
                <a:latin typeface="Aptos"/>
              </a:rPr>
              <a:t>The cold-weather advantage is real and underrated. </a:t>
            </a:r>
            <a:br>
              <a:rPr lang="en-US" sz="1800" b="1" i="0" dirty="0">
                <a:solidFill>
                  <a:srgbClr val="0033A1"/>
                </a:solidFill>
                <a:latin typeface="Aptos"/>
              </a:rPr>
            </a:br>
            <a:r>
              <a:rPr sz="1800" b="1" i="0" dirty="0">
                <a:solidFill>
                  <a:srgbClr val="0033A1"/>
                </a:solidFill>
                <a:latin typeface="Aptos"/>
              </a:rPr>
              <a:t>The cost advantage is a 2028 statement, not a 2026 one.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42367"/>
            <a:ext cx="9326880" cy="515745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The cheapest storage stores cold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1417320"/>
            <a:ext cx="5449824" cy="214884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59" y="1554480"/>
            <a:ext cx="4809744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0033A1"/>
                </a:solidFill>
                <a:latin typeface="Aptos Display"/>
              </a:rPr>
              <a:t>The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59" y="1938528"/>
            <a:ext cx="480974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When the grid drops, the UPS carries the IT load instantly. The chillers don't - they're on the generator bus.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59" y="2788920"/>
            <a:ext cx="480974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D9542B"/>
                </a:solidFill>
                <a:latin typeface="Aptos"/>
              </a:rPr>
              <a:t>10 - 45 seconds with no active cooling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9904" y="1417320"/>
            <a:ext cx="5449824" cy="214884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9944" y="1554480"/>
            <a:ext cx="4809744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0F8578"/>
                </a:solidFill>
                <a:latin typeface="Aptos Display"/>
              </a:rPr>
              <a:t>The fix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9944" y="1938528"/>
            <a:ext cx="480974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A stratified chilled-water tank. Cold at the bottom, warm return at the top. Discharges instantly.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9944" y="2788920"/>
            <a:ext cx="480974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1" i="0">
                <a:solidFill>
                  <a:srgbClr val="0F8578"/>
                </a:solidFill>
                <a:latin typeface="Aptos"/>
              </a:rPr>
              <a:t>Hundred-year-old technology, suddenly load-bearing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" y="3886200"/>
            <a:ext cx="11265408" cy="1417320"/>
          </a:xfrm>
          <a:prstGeom prst="roundRect">
            <a:avLst>
              <a:gd name="adj" fmla="val 6000"/>
            </a:avLst>
          </a:prstGeom>
          <a:solidFill>
            <a:srgbClr val="F5FAF9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3886200"/>
            <a:ext cx="10533888" cy="1417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 i="0">
                <a:solidFill>
                  <a:srgbClr val="1A1A1A"/>
                </a:solidFill>
                <a:latin typeface="Aptos"/>
              </a:rPr>
              <a:t>At 80-130 kW AI racks this stops being a footnote and becomes a design constraint. And the economics are demand charges, not energy - those run 30 to 70 percent of a commercial electricity bill.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65760"/>
            <a:ext cx="9326880" cy="470025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Fuel cells generate. They don't store.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417320"/>
            <a:ext cx="1126540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700" b="0" i="0" dirty="0">
                <a:solidFill>
                  <a:srgbClr val="1A1A1A"/>
                </a:solidFill>
                <a:latin typeface="Aptos"/>
              </a:rPr>
              <a:t>They offer</a:t>
            </a:r>
            <a:r>
              <a:rPr sz="1700" b="0" i="0" dirty="0">
                <a:solidFill>
                  <a:srgbClr val="1A1A1A"/>
                </a:solidFill>
                <a:latin typeface="Aptos"/>
              </a:rPr>
              <a:t> speed </a:t>
            </a:r>
            <a:r>
              <a:rPr lang="en-US" sz="1700" b="0" i="0" dirty="0">
                <a:solidFill>
                  <a:srgbClr val="1A1A1A"/>
                </a:solidFill>
                <a:latin typeface="Aptos"/>
              </a:rPr>
              <a:t>and may offer advantages over</a:t>
            </a:r>
            <a:r>
              <a:rPr sz="1700" b="0" i="0" dirty="0">
                <a:solidFill>
                  <a:srgbClr val="1A1A1A"/>
                </a:solidFill>
                <a:latin typeface="Aptos"/>
              </a:rPr>
              <a:t> batteries.</a:t>
            </a:r>
            <a:r>
              <a:rPr lang="en-US" sz="1700" b="0" i="0" dirty="0">
                <a:solidFill>
                  <a:srgbClr val="1A1A1A"/>
                </a:solidFill>
                <a:latin typeface="Aptos"/>
              </a:rPr>
              <a:t>  Someday.</a:t>
            </a:r>
            <a:endParaRPr sz="1700" b="0" i="0" dirty="0">
              <a:solidFill>
                <a:srgbClr val="1A1A1A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4320" y="2148840"/>
            <a:ext cx="3602736" cy="192024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2331720"/>
            <a:ext cx="36027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>
                <a:solidFill>
                  <a:srgbClr val="0F8578"/>
                </a:solidFill>
                <a:latin typeface="Aptos Display"/>
              </a:rPr>
              <a:t>55 days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127248"/>
            <a:ext cx="31455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Bloom's delivery of a working</a:t>
            </a:r>
          </a:p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system to Oracle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05655" y="2148840"/>
            <a:ext cx="3602736" cy="192024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05655" y="2331720"/>
            <a:ext cx="36027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>
                <a:solidFill>
                  <a:srgbClr val="0033A1"/>
                </a:solidFill>
                <a:latin typeface="Aptos Display"/>
              </a:rPr>
              <a:t>2.8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4255" y="3127248"/>
            <a:ext cx="31455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Oracle master agreement,</a:t>
            </a:r>
          </a:p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1.2 GW already contracted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36992" y="2148840"/>
            <a:ext cx="3602736" cy="192024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36992" y="2331720"/>
            <a:ext cx="36027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>
                <a:solidFill>
                  <a:srgbClr val="0033A1"/>
                </a:solidFill>
                <a:latin typeface="Aptos Display"/>
              </a:rPr>
              <a:t>$2.65B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65592" y="3127248"/>
            <a:ext cx="31455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AEP 20-year offtake</a:t>
            </a:r>
          </a:p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for up to 1 GW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4320" y="4434840"/>
            <a:ext cx="11265408" cy="1051560"/>
          </a:xfrm>
          <a:prstGeom prst="roundRect">
            <a:avLst>
              <a:gd name="adj" fmla="val 6000"/>
            </a:avLst>
          </a:prstGeom>
          <a:solidFill>
            <a:srgbClr val="F5FAF9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4714399"/>
            <a:ext cx="1053388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600" b="0" i="0" dirty="0">
                <a:solidFill>
                  <a:srgbClr val="1A1A1A"/>
                </a:solidFill>
                <a:latin typeface="Aptos"/>
              </a:rPr>
              <a:t>But </a:t>
            </a:r>
            <a:r>
              <a:rPr sz="1600" b="0" i="0" dirty="0">
                <a:solidFill>
                  <a:srgbClr val="1A1A1A"/>
                </a:solidFill>
                <a:latin typeface="Aptos"/>
              </a:rPr>
              <a:t>solid-oxide fuel cells cost a premium per kWh against combined-cycle gas. Customers are paying it for speed and siting flexibility. Same motivation as the batteries, different physics.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92243"/>
            <a:ext cx="9326880" cy="470025"/>
          </a:xfrm>
        </p:spPr>
        <p:txBody>
          <a:bodyPr/>
          <a:lstStyle/>
          <a:p>
            <a:pPr>
              <a:defRPr sz="3400"/>
            </a:pPr>
            <a:r>
              <a:rPr lang="en-US" sz="3400" b="1" dirty="0">
                <a:solidFill>
                  <a:srgbClr val="0033A1"/>
                </a:solidFill>
                <a:latin typeface="Aptos Display"/>
              </a:rPr>
              <a:t>Geothermal</a:t>
            </a:r>
            <a:r>
              <a:rPr sz="3400" b="1" dirty="0">
                <a:solidFill>
                  <a:srgbClr val="0033A1"/>
                </a:solidFill>
                <a:latin typeface="Aptos Display"/>
              </a:rPr>
              <a:t>: skip the battery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417320"/>
            <a:ext cx="11265408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0" i="0" dirty="0">
                <a:solidFill>
                  <a:srgbClr val="1A1A1A"/>
                </a:solidFill>
                <a:latin typeface="Aptos"/>
              </a:rPr>
              <a:t>Enhanced geothermal drills </a:t>
            </a:r>
            <a:r>
              <a:rPr lang="en-US" sz="1700" b="0" i="0" dirty="0">
                <a:solidFill>
                  <a:srgbClr val="1A1A1A"/>
                </a:solidFill>
                <a:latin typeface="Aptos"/>
              </a:rPr>
              <a:t>and</a:t>
            </a:r>
            <a:r>
              <a:rPr sz="1700" b="0" i="0" dirty="0">
                <a:solidFill>
                  <a:srgbClr val="1A1A1A"/>
                </a:solidFill>
                <a:latin typeface="Aptos"/>
              </a:rPr>
              <a:t> fractures hot dry rock </a:t>
            </a:r>
            <a:r>
              <a:rPr lang="en-US" sz="1700" b="0" i="0" dirty="0">
                <a:solidFill>
                  <a:srgbClr val="1A1A1A"/>
                </a:solidFill>
                <a:latin typeface="Aptos"/>
              </a:rPr>
              <a:t>to</a:t>
            </a:r>
            <a:r>
              <a:rPr sz="1700" b="0" i="0" dirty="0">
                <a:solidFill>
                  <a:srgbClr val="1A1A1A"/>
                </a:solidFill>
                <a:latin typeface="Aptos"/>
              </a:rPr>
              <a:t> circulates water through it. The output is firm and round-the-clock </a:t>
            </a:r>
            <a:r>
              <a:rPr lang="en-US" sz="1700" b="0" i="0" dirty="0">
                <a:solidFill>
                  <a:srgbClr val="1A1A1A"/>
                </a:solidFill>
                <a:latin typeface="Aptos"/>
              </a:rPr>
              <a:t>meaning</a:t>
            </a:r>
            <a:r>
              <a:rPr sz="1700" b="0" i="0" dirty="0">
                <a:solidFill>
                  <a:srgbClr val="1A1A1A"/>
                </a:solidFill>
                <a:latin typeface="Aptos"/>
              </a:rPr>
              <a:t> no storage is needed</a:t>
            </a:r>
            <a:r>
              <a:rPr lang="en-US" sz="1700" dirty="0">
                <a:solidFill>
                  <a:srgbClr val="1A1A1A"/>
                </a:solidFill>
              </a:rPr>
              <a:t> whatever share of load it covers</a:t>
            </a:r>
            <a:r>
              <a:rPr sz="1700" b="0" i="0" dirty="0">
                <a:solidFill>
                  <a:srgbClr val="1A1A1A"/>
                </a:solidFill>
                <a:latin typeface="Aptos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" y="2194560"/>
            <a:ext cx="3602736" cy="196596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2377440"/>
            <a:ext cx="36027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800" b="1" i="0">
                <a:solidFill>
                  <a:srgbClr val="0F8578"/>
                </a:solidFill>
                <a:latin typeface="Aptos Display"/>
              </a:rPr>
              <a:t>396 MW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488" y="3200400"/>
            <a:ext cx="3200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Fervo-Google power purchase</a:t>
            </a:r>
          </a:p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agreement, announced 1 Sept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05655" y="2194560"/>
            <a:ext cx="3602736" cy="196596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05655" y="2377440"/>
            <a:ext cx="36027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800" b="1" i="0">
                <a:solidFill>
                  <a:srgbClr val="0033A1"/>
                </a:solidFill>
                <a:latin typeface="Aptos Display"/>
              </a:rPr>
              <a:t>~1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06823" y="3200400"/>
            <a:ext cx="3200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option to expand the same</a:t>
            </a:r>
          </a:p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agreement by June 2030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36992" y="2194560"/>
            <a:ext cx="3602736" cy="196596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36992" y="2377440"/>
            <a:ext cx="36027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800" b="1" i="0">
                <a:solidFill>
                  <a:srgbClr val="0033A1"/>
                </a:solidFill>
                <a:latin typeface="Aptos Display"/>
              </a:rPr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3200400"/>
            <a:ext cx="3200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when Cape Station, Utah</a:t>
            </a:r>
          </a:p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delivers against 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4320" y="4526280"/>
            <a:ext cx="11265408" cy="1051560"/>
          </a:xfrm>
          <a:prstGeom prst="roundRect">
            <a:avLst>
              <a:gd name="adj" fmla="val 6000"/>
            </a:avLst>
          </a:prstGeom>
          <a:solidFill>
            <a:srgbClr val="F5FAF9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4805839"/>
            <a:ext cx="1053388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 dirty="0">
                <a:solidFill>
                  <a:srgbClr val="1A1A1A"/>
                </a:solidFill>
                <a:latin typeface="Aptos"/>
              </a:rPr>
              <a:t>Phase I begins delivering to the grid in late 2026, reaching about 100 MW by early 2027. </a:t>
            </a:r>
            <a:r>
              <a:rPr lang="en-US" sz="1600" b="0" i="0" dirty="0">
                <a:solidFill>
                  <a:srgbClr val="1A1A1A"/>
                </a:solidFill>
                <a:latin typeface="Aptos"/>
              </a:rPr>
              <a:t>Here </a:t>
            </a:r>
            <a:r>
              <a:rPr lang="en-US" sz="1600" dirty="0">
                <a:solidFill>
                  <a:srgbClr val="1A1A1A"/>
                </a:solidFill>
                <a:latin typeface="Aptos"/>
              </a:rPr>
              <a:t>f</a:t>
            </a:r>
            <a:r>
              <a:rPr sz="1600" b="0" i="0" dirty="0">
                <a:solidFill>
                  <a:srgbClr val="1A1A1A"/>
                </a:solidFill>
                <a:latin typeface="Aptos"/>
              </a:rPr>
              <a:t>irm generation and storage are competing </a:t>
            </a:r>
            <a:r>
              <a:rPr lang="en-US" sz="1600" b="0" i="0" dirty="0">
                <a:solidFill>
                  <a:srgbClr val="1A1A1A"/>
                </a:solidFill>
                <a:latin typeface="Aptos"/>
              </a:rPr>
              <a:t>for investment. Sept 1 announcement of Google Cape Station deal (Utah).</a:t>
            </a:r>
            <a:endParaRPr sz="1600" b="0" i="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Oval 1"/>
          <p:cNvSpPr/>
          <p:nvPr/>
        </p:nvSpPr>
        <p:spPr>
          <a:xfrm>
            <a:off x="822959" y="2606040"/>
            <a:ext cx="1143000" cy="1143000"/>
          </a:xfrm>
          <a:prstGeom prst="ellipse">
            <a:avLst/>
          </a:prstGeom>
          <a:solidFill>
            <a:srgbClr val="33BE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59" y="2606040"/>
            <a:ext cx="1143000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 sz="5400"/>
            </a:pPr>
            <a:r>
              <a:rPr sz="54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2514600"/>
            <a:ext cx="8686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6400"/>
            </a:pPr>
            <a:r>
              <a:rPr sz="6400" b="1" i="0">
                <a:solidFill>
                  <a:srgbClr val="0033A1"/>
                </a:solidFill>
                <a:latin typeface="Aptos Display"/>
              </a:rPr>
              <a:t>Who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560" y="3337560"/>
            <a:ext cx="86868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2000"/>
            </a:pPr>
            <a:r>
              <a:rPr sz="2000" b="0" i="0" dirty="0">
                <a:solidFill>
                  <a:srgbClr val="5F5F5A"/>
                </a:solidFill>
                <a:latin typeface="Aptos"/>
              </a:rPr>
              <a:t>Who is </a:t>
            </a:r>
            <a:r>
              <a:rPr lang="en-US" sz="2000" b="0" i="0" dirty="0">
                <a:solidFill>
                  <a:srgbClr val="5F5F5A"/>
                </a:solidFill>
                <a:latin typeface="Aptos"/>
              </a:rPr>
              <a:t>building out</a:t>
            </a:r>
            <a:r>
              <a:rPr sz="2000" b="0" i="0" dirty="0">
                <a:solidFill>
                  <a:srgbClr val="5F5F5A"/>
                </a:solidFill>
                <a:latin typeface="Aptos"/>
              </a:rPr>
              <a:t> and what it cost them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09029" y="343134"/>
            <a:ext cx="9326880" cy="478465"/>
          </a:xfrm>
        </p:spPr>
        <p:txBody>
          <a:bodyPr/>
          <a:lstStyle/>
          <a:p>
            <a:pPr>
              <a:defRPr sz="3400"/>
            </a:pPr>
            <a:r>
              <a:rPr sz="3400" b="1" dirty="0" err="1">
                <a:solidFill>
                  <a:srgbClr val="0033A1"/>
                </a:solidFill>
                <a:latin typeface="Aptos Display"/>
              </a:rPr>
              <a:t>xAI</a:t>
            </a:r>
            <a:r>
              <a:rPr sz="3400" b="1" dirty="0">
                <a:solidFill>
                  <a:srgbClr val="0033A1"/>
                </a:solidFill>
                <a:latin typeface="Aptos Display"/>
              </a:rPr>
              <a:t> Colossus, Memphis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1463040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F8578"/>
                </a:solidFill>
                <a:latin typeface="Aptos Display"/>
              </a:rPr>
              <a:t>156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0840" y="2039112"/>
            <a:ext cx="4818888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Tesla Megapacks at Colossus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2651760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F8578"/>
                </a:solidFill>
                <a:latin typeface="Aptos Display"/>
              </a:rPr>
              <a:t>420 MW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0840" y="3227832"/>
            <a:ext cx="4818888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of on-site gas turbines alongside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3840480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F8578"/>
                </a:solidFill>
                <a:latin typeface="Aptos Display"/>
              </a:rPr>
              <a:t>97 days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4416552"/>
            <a:ext cx="4818888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to build a substation that normally takes 2.5 years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5029200"/>
            <a:ext cx="481888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Nationally, about a third of announced on-site data center battery capacity is co-located with fossil generation. Storage is going in alongside gas, not instead of it.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C2C5221-C66A-ECEE-945C-8F25FD83D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2C49F03-0950-00DC-1FD8-EC6873818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29" y="914400"/>
            <a:ext cx="5586569" cy="58521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370F7A-1A0B-6523-0079-F6FA7246759F}"/>
              </a:ext>
            </a:extLst>
          </p:cNvPr>
          <p:cNvSpPr txBox="1"/>
          <p:nvPr/>
        </p:nvSpPr>
        <p:spPr>
          <a:xfrm>
            <a:off x="5995598" y="6520339"/>
            <a:ext cx="2360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Credit: Epoch AI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46621"/>
            <a:ext cx="9326880" cy="659219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Google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463040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F8578"/>
                </a:solidFill>
                <a:latin typeface="Aptos Display"/>
              </a:rPr>
              <a:t>1 GW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2039112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of contracted demand response across five utilities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2651760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F8578"/>
                </a:solidFill>
                <a:latin typeface="Aptos Display"/>
              </a:rPr>
              <a:t>30 GWh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3227832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of iron-air with Xcel at Pine Island, Minnesota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3840480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F8578"/>
                </a:solidFill>
                <a:latin typeface="Aptos Display"/>
              </a:rPr>
              <a:t>100 hours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4416552"/>
            <a:ext cx="48188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of discharge - the largest yet announced, anywhere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5029200"/>
            <a:ext cx="481888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Demand response and 100-hour storage solve the same problem from opposite ends: one moves the load, the other moves the energy.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185A34-BFA8-1DC1-12C1-EE1C78E04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646" y="1106848"/>
            <a:ext cx="6155010" cy="40818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DFD107-1967-20CF-80AB-3A47E783DE23}"/>
              </a:ext>
            </a:extLst>
          </p:cNvPr>
          <p:cNvSpPr txBox="1"/>
          <p:nvPr/>
        </p:nvSpPr>
        <p:spPr>
          <a:xfrm>
            <a:off x="10427526" y="5289696"/>
            <a:ext cx="1414130" cy="25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Credit: Form Energy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35596"/>
            <a:ext cx="9326880" cy="543177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Same battery, three different questions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1554480"/>
            <a:ext cx="3602736" cy="260604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1828800"/>
            <a:ext cx="360273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200" b="1" i="0">
                <a:solidFill>
                  <a:srgbClr val="5F5F5A"/>
                </a:solidFill>
                <a:latin typeface="Aptos Display"/>
              </a:rPr>
              <a:t>$117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2715768"/>
            <a:ext cx="36027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5F5F5A"/>
                </a:solidFill>
                <a:latin typeface="Aptos"/>
              </a:rPr>
              <a:t>per kWh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154680"/>
            <a:ext cx="31455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Turnkey 4-hour system,</a:t>
            </a:r>
          </a:p>
          <a:p>
            <a:pPr algn="ctr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global average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05655" y="1554480"/>
            <a:ext cx="3602736" cy="2606040"/>
          </a:xfrm>
          <a:prstGeom prst="roundRect">
            <a:avLst>
              <a:gd name="adj" fmla="val 6000"/>
            </a:avLst>
          </a:prstGeom>
          <a:solidFill>
            <a:srgbClr val="DD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05655" y="1828800"/>
            <a:ext cx="360273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200" b="1" i="0">
                <a:solidFill>
                  <a:srgbClr val="0F8578"/>
                </a:solidFill>
                <a:latin typeface="Aptos Display"/>
              </a:rPr>
              <a:t>$219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5655" y="2715768"/>
            <a:ext cx="36027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0F8578"/>
                </a:solidFill>
                <a:latin typeface="Aptos"/>
              </a:rPr>
              <a:t>per kWh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4255" y="3154680"/>
            <a:ext cx="31455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Turnkey 4-hour system,</a:t>
            </a:r>
          </a:p>
          <a:p>
            <a:pPr algn="ctr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United States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36992" y="1554480"/>
            <a:ext cx="3602736" cy="2606040"/>
          </a:xfrm>
          <a:prstGeom prst="roundRect">
            <a:avLst>
              <a:gd name="adj" fmla="val 6000"/>
            </a:avLst>
          </a:prstGeom>
          <a:solidFill>
            <a:srgbClr val="FAE8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36992" y="1828800"/>
            <a:ext cx="360273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200" b="1" i="0">
                <a:solidFill>
                  <a:srgbClr val="D9542B"/>
                </a:solidFill>
                <a:latin typeface="Aptos Display"/>
              </a:rPr>
              <a:t>$334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6992" y="2715768"/>
            <a:ext cx="36027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D9542B"/>
                </a:solidFill>
                <a:latin typeface="Aptos"/>
              </a:rPr>
              <a:t>per kWh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5592" y="3154680"/>
            <a:ext cx="3145536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Fully loaded US project -</a:t>
            </a:r>
          </a:p>
          <a:p>
            <a:pPr algn="ctr">
              <a:defRPr sz="1600"/>
            </a:pPr>
            <a:r>
              <a:rPr sz="1600" b="0" i="0">
                <a:solidFill>
                  <a:srgbClr val="1A1A1A"/>
                </a:solidFill>
                <a:latin typeface="Aptos"/>
              </a:rPr>
              <a:t>labor, permitting, margin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" y="4480560"/>
            <a:ext cx="1126540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0033A1"/>
                </a:solidFill>
                <a:latin typeface="Aptos Display"/>
              </a:rPr>
              <a:t>Anyone quoting the first number to justify the third is going to have a bad day.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" y="5394959"/>
            <a:ext cx="112654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600"/>
            </a:pPr>
            <a:r>
              <a:rPr sz="1600" b="0" i="1">
                <a:solidFill>
                  <a:srgbClr val="5F5F5A"/>
                </a:solidFill>
                <a:latin typeface="Aptos"/>
              </a:rPr>
              <a:t>Turnkey figures: BloombergNEF, 2025. Fully loaded figure: NREL bottom-up benchmark, 2024 reference year.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44E058-336D-C409-58F9-57F3D2622C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76562" y="2794052"/>
            <a:ext cx="6524625" cy="634948"/>
          </a:xfrm>
        </p:spPr>
        <p:txBody>
          <a:bodyPr/>
          <a:lstStyle/>
          <a:p>
            <a:r>
              <a:rPr lang="en-US" sz="4400" dirty="0"/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0E422-FA58-D86F-B3D5-00B290B89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56793" y="3505380"/>
            <a:ext cx="5364163" cy="635000"/>
          </a:xfrm>
        </p:spPr>
        <p:txBody>
          <a:bodyPr/>
          <a:lstStyle/>
          <a:p>
            <a:pPr algn="ctr"/>
            <a:r>
              <a:rPr lang="en-US" dirty="0"/>
              <a:t>Rodney Andrews</a:t>
            </a:r>
          </a:p>
          <a:p>
            <a:pPr algn="ctr"/>
            <a:r>
              <a:rPr lang="en-US" dirty="0" err="1"/>
              <a:t>rodney.andrews@uky.edu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24FDD-5414-58F6-116F-2950278BA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874" y="914392"/>
            <a:ext cx="2794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72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46687"/>
            <a:ext cx="9326880" cy="489098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Two problems nobody has solved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1417320"/>
            <a:ext cx="11265408" cy="178308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53388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033A1"/>
                </a:solidFill>
                <a:latin typeface="Aptos Display"/>
              </a:rPr>
              <a:t>Long-duration off-grid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993392"/>
            <a:ext cx="10533888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dirty="0">
                <a:solidFill>
                  <a:srgbClr val="1A1A1A"/>
                </a:solidFill>
                <a:latin typeface="Aptos"/>
              </a:rPr>
              <a:t>Short-duration storage for a hyperscale facility is a solved, purchasable problem. Running one off-grid for days is not. There is no cost-effective long-duration option on the market - which is why every off-grid campus you hear about is really batteries plus gas turbines.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" y="3429000"/>
            <a:ext cx="11265408" cy="1783080"/>
          </a:xfrm>
          <a:prstGeom prst="roundRect">
            <a:avLst>
              <a:gd name="adj" fmla="val 6000"/>
            </a:avLst>
          </a:prstGeom>
          <a:solidFill>
            <a:srgbClr val="EC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3566160"/>
            <a:ext cx="10533888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033A1"/>
                </a:solidFill>
                <a:latin typeface="Aptos Display"/>
              </a:rPr>
              <a:t>Waste heat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005072"/>
            <a:ext cx="10533888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1A1A1A"/>
                </a:solidFill>
                <a:latin typeface="Aptos"/>
              </a:rPr>
              <a:t>Capturing the heat is routine - district heating loops are common. Converting it into a form you can store and turn back into electricity is not solved. Beyond warming the building in cold weather, there is no good answer today.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61507"/>
            <a:ext cx="9326880" cy="520995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Full technology comparison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" y="1417320"/>
          <a:ext cx="11265408" cy="409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0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Technology</a:t>
                      </a:r>
                    </a:p>
                  </a:txBody>
                  <a:tcPr marL="82296" marT="18288" marB="18288" anchor="ctr">
                    <a:solidFill>
                      <a:srgbClr val="0033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Duration</a:t>
                      </a:r>
                    </a:p>
                  </a:txBody>
                  <a:tcPr marL="82296" marT="18288" marB="18288" anchor="ctr">
                    <a:solidFill>
                      <a:srgbClr val="0033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Strength</a:t>
                      </a:r>
                    </a:p>
                  </a:txBody>
                  <a:tcPr marL="82296" marT="18288" marB="18288" anchor="ctr">
                    <a:solidFill>
                      <a:srgbClr val="0033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Limit</a:t>
                      </a:r>
                    </a:p>
                  </a:txBody>
                  <a:tcPr marL="82296" marT="18288" marB="18288" anchor="ctr">
                    <a:solidFill>
                      <a:srgbClr val="003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Supercapacitor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1 ms - 10 s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Cycles indefinitely, no chemistry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Holds almost no energy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Flywheel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seconds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No aging, outdoor-rated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Seconds only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Li-ion LTO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seconds - minutes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15,000+ cycles, abusive fast charge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Low energy density, costly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VRLA lead-acid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10 - 15 min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Cheapest capex, mature recycling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4-5 yr life, needs 25 C room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Li-ion LFP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15 min - 4 hr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8-10 yr life, half the footprint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Higher capex, fire engineering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Nickel-zinc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10 - 15 min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No thermal runaway pathway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Niche supply, higher $/kWh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Sodium-ion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2 - 4 hr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Works cold, no lithium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Costs more than LFP today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Second-life EV packs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2 - 4 hr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~Half the installed cost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Heterogeneous state of health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Iron-air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up to 100 hr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Cheap, abundant materials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Low efficiency, large footprint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CO2 battery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8 - 24 hr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No lithium, no geology needed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Early commercial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Vanadium flow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8+ hr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Power and energy decoupled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Capex; supply concentration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CAES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8 - 24 hr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40+ years of operating history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42-54% efficiency, geology-limited</a:t>
                      </a:r>
                    </a:p>
                  </a:txBody>
                  <a:tcPr marL="82296" marT="18288" marB="18288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Chilled-water TES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10 - 45 s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Cheapest in the building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Aptos"/>
                        </a:rPr>
                        <a:t>Large tank footprint</a:t>
                      </a:r>
                    </a:p>
                  </a:txBody>
                  <a:tcPr marL="82296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393075"/>
            <a:ext cx="9326880" cy="470024"/>
          </a:xfrm>
        </p:spPr>
        <p:txBody>
          <a:bodyPr/>
          <a:lstStyle/>
          <a:p>
            <a:pPr>
              <a:defRPr sz="3400"/>
            </a:pPr>
            <a:r>
              <a:rPr sz="3400" b="1" dirty="0">
                <a:solidFill>
                  <a:srgbClr val="0033A1"/>
                </a:solidFill>
                <a:latin typeface="Aptos Display"/>
              </a:rPr>
              <a:t>Acronyms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141732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AGM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5920" y="141732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absorbed glass mat - a type of VRLA battery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79" y="175564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178308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BBU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78308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battery backup unit - one per server rack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214884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BESS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14884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battery energy storage system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2879" y="248716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0" y="251460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BMS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251460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battery management 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288036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CAES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20" y="288036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compressed air energy storage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79" y="321868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4320" y="324612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EGS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20" y="324612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enhanced geothermal system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320" y="3611879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GPU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3611879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graphics processing unit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2879" y="3950207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74320" y="3977639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GW / GWh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5920" y="3977639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gigawatt (power) / gigawatt-hour (energy)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434340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HESS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20" y="434340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hybrid energy storage system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82879" y="468172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74320" y="470916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LFP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5920" y="470916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lithium iron phosphate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" y="507492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LTO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45920" y="507492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lithium titanate oxide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82879" y="541324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74320" y="544068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MW / MWh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45920" y="544068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megawatt / megawatt-hour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89320" y="141732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NiZn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60920" y="141732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nickel-zinc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97880" y="175564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989320" y="178308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NMC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60920" y="178308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nickel manganese cobalt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89320" y="214884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PCC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60920" y="214884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point of common coupling - the utility meter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97880" y="248716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989320" y="251460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PPA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60920" y="251460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power purchase agreement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89320" y="288036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PSC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60920" y="288036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Public Service Commission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97880" y="321868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989320" y="324612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SCR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60920" y="324612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selective catalytic reduction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989320" y="3611879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SMES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60920" y="3611879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superconducting magnetic energy storage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897880" y="3950207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5989320" y="3977639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SOFC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360920" y="3977639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solid oxide fuel cell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89320" y="434340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TES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60920" y="434340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thermal energy storage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897880" y="4681728"/>
            <a:ext cx="5440680" cy="36576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989320" y="470916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UPS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60920" y="470916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uninterruptible power supply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89320" y="5074920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1" i="0">
                <a:solidFill>
                  <a:srgbClr val="0F8578"/>
                </a:solidFill>
                <a:latin typeface="Aptos"/>
              </a:rPr>
              <a:t>VRLA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360920" y="5074920"/>
            <a:ext cx="39319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 sz="1500"/>
            </a:pPr>
            <a:r>
              <a:rPr sz="1500" b="0" i="0">
                <a:solidFill>
                  <a:srgbClr val="1A1A1A"/>
                </a:solidFill>
                <a:latin typeface="Aptos"/>
              </a:rPr>
              <a:t>valve-regulated lead-acid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F5F11485-695D-3D85-6066-01DD21CEE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Option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ER Powerpoint Template w.Graphics - Copy" id="{ACDD50C8-69A7-44D5-BFB9-9F2F4B2FDAEC}" vid="{18DF433C-DE15-4107-8B52-CC4FDC5D7FC5}"/>
    </a:ext>
  </a:extLst>
</a:theme>
</file>

<file path=ppt/theme/theme2.xml><?xml version="1.0" encoding="utf-8"?>
<a:theme xmlns:a="http://schemas.openxmlformats.org/drawingml/2006/main" name="Title Option 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ER Powerpoint Template w.Graphics - Copy" id="{ACDD50C8-69A7-44D5-BFB9-9F2F4B2FDAEC}" vid="{26C916A2-498B-4C48-9C46-DADD93ECD4CE}"/>
    </a:ext>
  </a:extLst>
</a:theme>
</file>

<file path=ppt/theme/theme3.xml><?xml version="1.0" encoding="utf-8"?>
<a:theme xmlns:a="http://schemas.openxmlformats.org/drawingml/2006/main" name="Main 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ER Powerpoint Template w.Graphics - Copy" id="{ACDD50C8-69A7-44D5-BFB9-9F2F4B2FDAEC}" vid="{DE896C83-8AED-4521-B14A-FC35F0EEBA7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3110</TotalTime>
  <Words>1786</Words>
  <Application>Microsoft Macintosh PowerPoint</Application>
  <PresentationFormat>Widescreen</PresentationFormat>
  <Paragraphs>291</Paragraphs>
  <Slides>27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Arial Black</vt:lpstr>
      <vt:lpstr>Title Option 1</vt:lpstr>
      <vt:lpstr>Title Option 2</vt:lpstr>
      <vt:lpstr>Main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Applicable power ranges and discharge power duration of different energy storage technologies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Andrews, Rodney</dc:creator>
  <cp:keywords/>
  <dc:description/>
  <cp:lastModifiedBy>Andrews, Rodney</cp:lastModifiedBy>
  <cp:revision>48</cp:revision>
  <dcterms:created xsi:type="dcterms:W3CDTF">2026-09-01T16:50:00Z</dcterms:created>
  <dcterms:modified xsi:type="dcterms:W3CDTF">2026-09-02T15:21:19Z</dcterms:modified>
  <cp:category/>
  <cp:contentStatus/>
</cp:coreProperties>
</file>