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8" r:id="rId5"/>
  </p:sldMasterIdLst>
  <p:notesMasterIdLst>
    <p:notesMasterId r:id="rId30"/>
  </p:notesMasterIdLst>
  <p:sldIdLst>
    <p:sldId id="256" r:id="rId6"/>
    <p:sldId id="1070" r:id="rId7"/>
    <p:sldId id="1071" r:id="rId8"/>
    <p:sldId id="1072" r:id="rId9"/>
    <p:sldId id="1075" r:id="rId10"/>
    <p:sldId id="1080" r:id="rId11"/>
    <p:sldId id="1076" r:id="rId12"/>
    <p:sldId id="1077" r:id="rId13"/>
    <p:sldId id="1078" r:id="rId14"/>
    <p:sldId id="1081" r:id="rId15"/>
    <p:sldId id="1083" r:id="rId16"/>
    <p:sldId id="756" r:id="rId17"/>
    <p:sldId id="994" r:id="rId18"/>
    <p:sldId id="1028" r:id="rId19"/>
    <p:sldId id="998" r:id="rId20"/>
    <p:sldId id="1018" r:id="rId21"/>
    <p:sldId id="999" r:id="rId22"/>
    <p:sldId id="1019" r:id="rId23"/>
    <p:sldId id="1069" r:id="rId24"/>
    <p:sldId id="1030" r:id="rId25"/>
    <p:sldId id="1060" r:id="rId26"/>
    <p:sldId id="1032" r:id="rId27"/>
    <p:sldId id="1035" r:id="rId28"/>
    <p:sldId id="100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5C341B-84EA-404B-A976-ED54733B59BE}" v="6" dt="2026-08-30T20:28:41.963"/>
    <p1510:client id="{ED1A72B6-4821-4617-857F-D642B0DF170A}" v="6" dt="2026-08-31T14:03:15.8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57" autoAdjust="0"/>
  </p:normalViewPr>
  <p:slideViewPr>
    <p:cSldViewPr snapToGrid="0" snapToObjects="1">
      <p:cViewPr varScale="1">
        <p:scale>
          <a:sx n="47" d="100"/>
          <a:sy n="47" d="100"/>
        </p:scale>
        <p:origin x="72" y="106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node1NoLn">
    <dgm:fillClrLst meth="repeat">
      <a:schemeClr val="accent3"/>
    </dgm:fillClrLst>
    <dgm:linClrLst meth="repeat">
      <a:schemeClr val="lt1">
        <a:alpha val="0"/>
      </a:schemeClr>
    </dgm:linClrLst>
    <dgm:effectClrLst/>
    <dgm:txLinClrLst/>
    <dgm:txFillClrLst/>
    <dgm:txEffectClrLst/>
  </dgm:styleLbl>
  <dgm:styleLbl name="ltNode1NoLn">
    <dgm:fillClrLst meth="repeat">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2NoLn">
    <dgm:fillClrLst meth="repeat">
      <a:schemeClr val="accent3"/>
    </dgm:fillClrLst>
    <dgm:linClrLst meth="repeat">
      <a:schemeClr val="lt1">
        <a:alpha val="0"/>
      </a:schemeClr>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3NoLn">
    <dgm:fillClrLst meth="repeat">
      <a:schemeClr val="accent3"/>
    </dgm:fillClrLst>
    <dgm:linClrLst meth="repeat">
      <a:schemeClr val="lt1">
        <a:alpha val="0"/>
      </a:schemeClr>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node4NoLn">
    <dgm:fillClrLst meth="repeat">
      <a:schemeClr val="accent3"/>
    </dgm:fillClrLst>
    <dgm:linClrLst meth="repeat">
      <a:schemeClr val="lt1">
        <a:alpha val="0"/>
      </a:schemeClr>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DB6EBBB-CDC4-4266-805A-956704D69072}" type="doc">
      <dgm:prSet loTypeId="urn:microsoft.com/office/officeart/2005/8/layout/process2" loCatId="process" qsTypeId="urn:microsoft.com/office/officeart/2005/8/quickstyle/simple1#1" qsCatId="simple" csTypeId="urn:microsoft.com/office/officeart/2005/8/colors/accent3_2#1" csCatId="accent3" phldr="1"/>
      <dgm:spPr/>
      <dgm:t>
        <a:bodyPr/>
        <a:lstStyle/>
        <a:p>
          <a:endParaRPr lang="en-US"/>
        </a:p>
      </dgm:t>
    </dgm:pt>
    <dgm:pt modelId="{A3DE80AE-B5EB-4F8E-92AC-B10591EA7B91}">
      <dgm:prSet phldrT="[Text]"/>
      <dgm:spPr/>
      <dgm:t>
        <a:bodyPr/>
        <a:lstStyle/>
        <a:p>
          <a:r>
            <a:rPr lang="en-US" dirty="0"/>
            <a:t>Environment</a:t>
          </a:r>
        </a:p>
      </dgm:t>
    </dgm:pt>
    <dgm:pt modelId="{6DFD778B-C131-4064-A085-867D4D5EAE6F}" type="parTrans" cxnId="{78255ECD-CFC8-4AC8-AA5A-A0A952372D64}">
      <dgm:prSet/>
      <dgm:spPr/>
      <dgm:t>
        <a:bodyPr/>
        <a:lstStyle/>
        <a:p>
          <a:endParaRPr lang="en-US"/>
        </a:p>
      </dgm:t>
    </dgm:pt>
    <dgm:pt modelId="{45AEA8AA-8358-4C58-88EF-6F257BDB5CC2}" type="sibTrans" cxnId="{78255ECD-CFC8-4AC8-AA5A-A0A952372D64}">
      <dgm:prSet/>
      <dgm:spPr/>
      <dgm:t>
        <a:bodyPr/>
        <a:lstStyle/>
        <a:p>
          <a:endParaRPr lang="en-US"/>
        </a:p>
      </dgm:t>
    </dgm:pt>
    <dgm:pt modelId="{3072CE4B-35B2-40F5-B613-7C31A96DAE4A}">
      <dgm:prSet phldrT="[Text]"/>
      <dgm:spPr/>
      <dgm:t>
        <a:bodyPr/>
        <a:lstStyle/>
        <a:p>
          <a:r>
            <a:rPr lang="en-US" dirty="0"/>
            <a:t>Water</a:t>
          </a:r>
        </a:p>
      </dgm:t>
    </dgm:pt>
    <dgm:pt modelId="{97989BA6-8007-4F9A-9B6B-DEC9757226EE}" type="parTrans" cxnId="{5BEB8394-7140-4D7B-8D76-0ACA15D50F6F}">
      <dgm:prSet/>
      <dgm:spPr/>
      <dgm:t>
        <a:bodyPr/>
        <a:lstStyle/>
        <a:p>
          <a:endParaRPr lang="en-US"/>
        </a:p>
      </dgm:t>
    </dgm:pt>
    <dgm:pt modelId="{222011BF-06B6-49C4-938F-2770AA3724DB}" type="sibTrans" cxnId="{5BEB8394-7140-4D7B-8D76-0ACA15D50F6F}">
      <dgm:prSet/>
      <dgm:spPr/>
      <dgm:t>
        <a:bodyPr/>
        <a:lstStyle/>
        <a:p>
          <a:endParaRPr lang="en-US"/>
        </a:p>
      </dgm:t>
    </dgm:pt>
    <dgm:pt modelId="{010C06FA-EB90-4285-8151-0B7C32D433FA}">
      <dgm:prSet phldrT="[Text]" phldr="0"/>
      <dgm:spPr/>
      <dgm:t>
        <a:bodyPr/>
        <a:lstStyle/>
        <a:p>
          <a:r>
            <a:rPr lang="en-US" dirty="0"/>
            <a:t>Organisms</a:t>
          </a:r>
        </a:p>
      </dgm:t>
    </dgm:pt>
    <dgm:pt modelId="{25F6FD88-E527-431F-9C6B-09EC36F32B50}" type="parTrans" cxnId="{43483D6A-ECBB-4857-B838-952C6E0C5040}">
      <dgm:prSet/>
      <dgm:spPr/>
      <dgm:t>
        <a:bodyPr/>
        <a:lstStyle/>
        <a:p>
          <a:endParaRPr lang="en-US"/>
        </a:p>
      </dgm:t>
    </dgm:pt>
    <dgm:pt modelId="{4B260AE4-AFE9-4704-86B9-0305676FA3AB}" type="sibTrans" cxnId="{43483D6A-ECBB-4857-B838-952C6E0C5040}">
      <dgm:prSet/>
      <dgm:spPr/>
      <dgm:t>
        <a:bodyPr/>
        <a:lstStyle/>
        <a:p>
          <a:endParaRPr lang="en-US"/>
        </a:p>
      </dgm:t>
    </dgm:pt>
    <dgm:pt modelId="{7BBEA669-636E-4AB8-B2A3-AC59130427E9}">
      <dgm:prSet phldrT="[Text]" phldr="0"/>
      <dgm:spPr/>
      <dgm:t>
        <a:bodyPr/>
        <a:lstStyle/>
        <a:p>
          <a:r>
            <a:rPr lang="en-US" dirty="0"/>
            <a:t>Food Supply/Drinking Water</a:t>
          </a:r>
        </a:p>
      </dgm:t>
    </dgm:pt>
    <dgm:pt modelId="{366C1F21-AA15-4BA8-BBEA-C0A9FA08E65F}" type="parTrans" cxnId="{4A8811BF-98B7-42F5-A996-EFFCA40D0066}">
      <dgm:prSet/>
      <dgm:spPr/>
      <dgm:t>
        <a:bodyPr/>
        <a:lstStyle/>
        <a:p>
          <a:endParaRPr lang="en-US"/>
        </a:p>
      </dgm:t>
    </dgm:pt>
    <dgm:pt modelId="{88559170-8069-43B4-AE20-FB71EDA22D77}" type="sibTrans" cxnId="{4A8811BF-98B7-42F5-A996-EFFCA40D0066}">
      <dgm:prSet/>
      <dgm:spPr/>
      <dgm:t>
        <a:bodyPr/>
        <a:lstStyle/>
        <a:p>
          <a:endParaRPr lang="en-US"/>
        </a:p>
      </dgm:t>
    </dgm:pt>
    <dgm:pt modelId="{0B21DE0E-AFE5-455C-A1F7-92107CC3741C}">
      <dgm:prSet phldrT="[Text]" phldr="0"/>
      <dgm:spPr/>
      <dgm:t>
        <a:bodyPr/>
        <a:lstStyle/>
        <a:p>
          <a:r>
            <a:rPr lang="en-US"/>
            <a:t>Human Exposure</a:t>
          </a:r>
          <a:endParaRPr lang="en-US" dirty="0"/>
        </a:p>
      </dgm:t>
    </dgm:pt>
    <dgm:pt modelId="{6A6994CB-F2F4-4438-9B7C-60DBFAF111D9}" type="parTrans" cxnId="{EBA3EEFD-98C9-4AC6-B3C8-24C23FBFB907}">
      <dgm:prSet/>
      <dgm:spPr/>
      <dgm:t>
        <a:bodyPr/>
        <a:lstStyle/>
        <a:p>
          <a:endParaRPr lang="en-US"/>
        </a:p>
      </dgm:t>
    </dgm:pt>
    <dgm:pt modelId="{864F4FF8-E811-4FDA-84AD-97354926BAC5}" type="sibTrans" cxnId="{EBA3EEFD-98C9-4AC6-B3C8-24C23FBFB907}">
      <dgm:prSet/>
      <dgm:spPr/>
      <dgm:t>
        <a:bodyPr/>
        <a:lstStyle/>
        <a:p>
          <a:endParaRPr lang="en-US"/>
        </a:p>
      </dgm:t>
    </dgm:pt>
    <dgm:pt modelId="{0960258B-7E96-4F3B-AB1A-9BA1829C5B11}" type="pres">
      <dgm:prSet presAssocID="{BDB6EBBB-CDC4-4266-805A-956704D69072}" presName="linearFlow" presStyleCnt="0">
        <dgm:presLayoutVars>
          <dgm:resizeHandles val="exact"/>
        </dgm:presLayoutVars>
      </dgm:prSet>
      <dgm:spPr/>
    </dgm:pt>
    <dgm:pt modelId="{EFB67F7C-51A2-415C-A89C-48863AA99B63}" type="pres">
      <dgm:prSet presAssocID="{A3DE80AE-B5EB-4F8E-92AC-B10591EA7B91}" presName="node" presStyleLbl="node1" presStyleIdx="0" presStyleCnt="5">
        <dgm:presLayoutVars>
          <dgm:bulletEnabled val="1"/>
        </dgm:presLayoutVars>
      </dgm:prSet>
      <dgm:spPr/>
    </dgm:pt>
    <dgm:pt modelId="{FDB73539-D4B3-4558-80D3-6B83ADE76F99}" type="pres">
      <dgm:prSet presAssocID="{45AEA8AA-8358-4C58-88EF-6F257BDB5CC2}" presName="sibTrans" presStyleLbl="sibTrans2D1" presStyleIdx="0" presStyleCnt="4"/>
      <dgm:spPr/>
    </dgm:pt>
    <dgm:pt modelId="{BF1F3D2A-BFB2-4DAC-A95C-28ABEC1041FF}" type="pres">
      <dgm:prSet presAssocID="{45AEA8AA-8358-4C58-88EF-6F257BDB5CC2}" presName="connectorText" presStyleLbl="sibTrans2D1" presStyleIdx="0" presStyleCnt="4"/>
      <dgm:spPr/>
    </dgm:pt>
    <dgm:pt modelId="{C4127C34-E789-46B5-BA5D-415189D5C308}" type="pres">
      <dgm:prSet presAssocID="{3072CE4B-35B2-40F5-B613-7C31A96DAE4A}" presName="node" presStyleLbl="node1" presStyleIdx="1" presStyleCnt="5">
        <dgm:presLayoutVars>
          <dgm:bulletEnabled val="1"/>
        </dgm:presLayoutVars>
      </dgm:prSet>
      <dgm:spPr/>
    </dgm:pt>
    <dgm:pt modelId="{79B60DC0-8B2E-4878-AD35-2DC8E268CB45}" type="pres">
      <dgm:prSet presAssocID="{222011BF-06B6-49C4-938F-2770AA3724DB}" presName="sibTrans" presStyleLbl="sibTrans2D1" presStyleIdx="1" presStyleCnt="4"/>
      <dgm:spPr/>
    </dgm:pt>
    <dgm:pt modelId="{E988693B-62A9-42FA-BE51-1262E1AAFB4C}" type="pres">
      <dgm:prSet presAssocID="{222011BF-06B6-49C4-938F-2770AA3724DB}" presName="connectorText" presStyleLbl="sibTrans2D1" presStyleIdx="1" presStyleCnt="4"/>
      <dgm:spPr/>
    </dgm:pt>
    <dgm:pt modelId="{D96A91AC-FB31-4EFB-A646-3BCC119466FE}" type="pres">
      <dgm:prSet presAssocID="{010C06FA-EB90-4285-8151-0B7C32D433FA}" presName="node" presStyleLbl="node1" presStyleIdx="2" presStyleCnt="5">
        <dgm:presLayoutVars>
          <dgm:bulletEnabled val="1"/>
        </dgm:presLayoutVars>
      </dgm:prSet>
      <dgm:spPr/>
    </dgm:pt>
    <dgm:pt modelId="{FDFB4EC8-072A-428A-8CE3-C99DE9528124}" type="pres">
      <dgm:prSet presAssocID="{4B260AE4-AFE9-4704-86B9-0305676FA3AB}" presName="sibTrans" presStyleLbl="sibTrans2D1" presStyleIdx="2" presStyleCnt="4"/>
      <dgm:spPr/>
    </dgm:pt>
    <dgm:pt modelId="{1AEC4A97-A8A2-4362-AD15-3E3C7EF9019C}" type="pres">
      <dgm:prSet presAssocID="{4B260AE4-AFE9-4704-86B9-0305676FA3AB}" presName="connectorText" presStyleLbl="sibTrans2D1" presStyleIdx="2" presStyleCnt="4"/>
      <dgm:spPr/>
    </dgm:pt>
    <dgm:pt modelId="{09E2D116-A570-43DA-BEA5-0447F7574DC4}" type="pres">
      <dgm:prSet presAssocID="{7BBEA669-636E-4AB8-B2A3-AC59130427E9}" presName="node" presStyleLbl="node1" presStyleIdx="3" presStyleCnt="5">
        <dgm:presLayoutVars>
          <dgm:bulletEnabled val="1"/>
        </dgm:presLayoutVars>
      </dgm:prSet>
      <dgm:spPr/>
    </dgm:pt>
    <dgm:pt modelId="{AED2BD1B-EB77-4E1B-956E-C0D620B9CBCA}" type="pres">
      <dgm:prSet presAssocID="{88559170-8069-43B4-AE20-FB71EDA22D77}" presName="sibTrans" presStyleLbl="sibTrans2D1" presStyleIdx="3" presStyleCnt="4"/>
      <dgm:spPr/>
    </dgm:pt>
    <dgm:pt modelId="{A0CD25A9-C3B0-4DB6-8187-B060DA1C7D06}" type="pres">
      <dgm:prSet presAssocID="{88559170-8069-43B4-AE20-FB71EDA22D77}" presName="connectorText" presStyleLbl="sibTrans2D1" presStyleIdx="3" presStyleCnt="4"/>
      <dgm:spPr/>
    </dgm:pt>
    <dgm:pt modelId="{452D5DA1-0BFC-4BFC-BDF9-F3ECA6EF1786}" type="pres">
      <dgm:prSet presAssocID="{0B21DE0E-AFE5-455C-A1F7-92107CC3741C}" presName="node" presStyleLbl="node1" presStyleIdx="4" presStyleCnt="5">
        <dgm:presLayoutVars>
          <dgm:bulletEnabled val="1"/>
        </dgm:presLayoutVars>
      </dgm:prSet>
      <dgm:spPr/>
    </dgm:pt>
  </dgm:ptLst>
  <dgm:cxnLst>
    <dgm:cxn modelId="{4C26EE13-B6FA-4F07-B2A3-059F239F7FD9}" type="presOf" srcId="{0B21DE0E-AFE5-455C-A1F7-92107CC3741C}" destId="{452D5DA1-0BFC-4BFC-BDF9-F3ECA6EF1786}" srcOrd="0" destOrd="0" presId="urn:microsoft.com/office/officeart/2005/8/layout/process2"/>
    <dgm:cxn modelId="{2726061F-D63F-4627-9988-4D01F692438A}" type="presOf" srcId="{4B260AE4-AFE9-4704-86B9-0305676FA3AB}" destId="{FDFB4EC8-072A-428A-8CE3-C99DE9528124}" srcOrd="0" destOrd="0" presId="urn:microsoft.com/office/officeart/2005/8/layout/process2"/>
    <dgm:cxn modelId="{240DAD2F-742E-4845-BEF1-B69536D84A4D}" type="presOf" srcId="{222011BF-06B6-49C4-938F-2770AA3724DB}" destId="{E988693B-62A9-42FA-BE51-1262E1AAFB4C}" srcOrd="1" destOrd="0" presId="urn:microsoft.com/office/officeart/2005/8/layout/process2"/>
    <dgm:cxn modelId="{37EE103F-7570-4C29-8B3A-AB7B93B944C0}" type="presOf" srcId="{222011BF-06B6-49C4-938F-2770AA3724DB}" destId="{79B60DC0-8B2E-4878-AD35-2DC8E268CB45}" srcOrd="0" destOrd="0" presId="urn:microsoft.com/office/officeart/2005/8/layout/process2"/>
    <dgm:cxn modelId="{1FF1DE3F-E44E-4EA8-87AF-79C32C988A4B}" type="presOf" srcId="{010C06FA-EB90-4285-8151-0B7C32D433FA}" destId="{D96A91AC-FB31-4EFB-A646-3BCC119466FE}" srcOrd="0" destOrd="0" presId="urn:microsoft.com/office/officeart/2005/8/layout/process2"/>
    <dgm:cxn modelId="{43483D6A-ECBB-4857-B838-952C6E0C5040}" srcId="{BDB6EBBB-CDC4-4266-805A-956704D69072}" destId="{010C06FA-EB90-4285-8151-0B7C32D433FA}" srcOrd="2" destOrd="0" parTransId="{25F6FD88-E527-431F-9C6B-09EC36F32B50}" sibTransId="{4B260AE4-AFE9-4704-86B9-0305676FA3AB}"/>
    <dgm:cxn modelId="{414D1051-10AA-49C0-BE3B-10C0667F7558}" type="presOf" srcId="{7BBEA669-636E-4AB8-B2A3-AC59130427E9}" destId="{09E2D116-A570-43DA-BEA5-0447F7574DC4}" srcOrd="0" destOrd="0" presId="urn:microsoft.com/office/officeart/2005/8/layout/process2"/>
    <dgm:cxn modelId="{17C01E53-3E5C-49CD-8915-1B60F7ED56D8}" type="presOf" srcId="{88559170-8069-43B4-AE20-FB71EDA22D77}" destId="{AED2BD1B-EB77-4E1B-956E-C0D620B9CBCA}" srcOrd="0" destOrd="0" presId="urn:microsoft.com/office/officeart/2005/8/layout/process2"/>
    <dgm:cxn modelId="{5BEB8394-7140-4D7B-8D76-0ACA15D50F6F}" srcId="{BDB6EBBB-CDC4-4266-805A-956704D69072}" destId="{3072CE4B-35B2-40F5-B613-7C31A96DAE4A}" srcOrd="1" destOrd="0" parTransId="{97989BA6-8007-4F9A-9B6B-DEC9757226EE}" sibTransId="{222011BF-06B6-49C4-938F-2770AA3724DB}"/>
    <dgm:cxn modelId="{9914B796-0C0A-4DD1-8E0B-52082D698DA0}" type="presOf" srcId="{45AEA8AA-8358-4C58-88EF-6F257BDB5CC2}" destId="{FDB73539-D4B3-4558-80D3-6B83ADE76F99}" srcOrd="0" destOrd="0" presId="urn:microsoft.com/office/officeart/2005/8/layout/process2"/>
    <dgm:cxn modelId="{B1BFC9A7-6B0A-4D48-9575-B6E6D7E435F1}" type="presOf" srcId="{88559170-8069-43B4-AE20-FB71EDA22D77}" destId="{A0CD25A9-C3B0-4DB6-8187-B060DA1C7D06}" srcOrd="1" destOrd="0" presId="urn:microsoft.com/office/officeart/2005/8/layout/process2"/>
    <dgm:cxn modelId="{4148BFAA-B53B-47E6-B0B0-E8EF087C8F12}" type="presOf" srcId="{3072CE4B-35B2-40F5-B613-7C31A96DAE4A}" destId="{C4127C34-E789-46B5-BA5D-415189D5C308}" srcOrd="0" destOrd="0" presId="urn:microsoft.com/office/officeart/2005/8/layout/process2"/>
    <dgm:cxn modelId="{4A41D7AF-8670-4741-926A-8C9848816FD4}" type="presOf" srcId="{4B260AE4-AFE9-4704-86B9-0305676FA3AB}" destId="{1AEC4A97-A8A2-4362-AD15-3E3C7EF9019C}" srcOrd="1" destOrd="0" presId="urn:microsoft.com/office/officeart/2005/8/layout/process2"/>
    <dgm:cxn modelId="{4A8811BF-98B7-42F5-A996-EFFCA40D0066}" srcId="{BDB6EBBB-CDC4-4266-805A-956704D69072}" destId="{7BBEA669-636E-4AB8-B2A3-AC59130427E9}" srcOrd="3" destOrd="0" parTransId="{366C1F21-AA15-4BA8-BBEA-C0A9FA08E65F}" sibTransId="{88559170-8069-43B4-AE20-FB71EDA22D77}"/>
    <dgm:cxn modelId="{78255ECD-CFC8-4AC8-AA5A-A0A952372D64}" srcId="{BDB6EBBB-CDC4-4266-805A-956704D69072}" destId="{A3DE80AE-B5EB-4F8E-92AC-B10591EA7B91}" srcOrd="0" destOrd="0" parTransId="{6DFD778B-C131-4064-A085-867D4D5EAE6F}" sibTransId="{45AEA8AA-8358-4C58-88EF-6F257BDB5CC2}"/>
    <dgm:cxn modelId="{2381ADCD-341F-4ABD-86E6-709F16BD501B}" type="presOf" srcId="{45AEA8AA-8358-4C58-88EF-6F257BDB5CC2}" destId="{BF1F3D2A-BFB2-4DAC-A95C-28ABEC1041FF}" srcOrd="1" destOrd="0" presId="urn:microsoft.com/office/officeart/2005/8/layout/process2"/>
    <dgm:cxn modelId="{16A6CCE9-646D-46A7-96E7-A3E9A7BD3E66}" type="presOf" srcId="{A3DE80AE-B5EB-4F8E-92AC-B10591EA7B91}" destId="{EFB67F7C-51A2-415C-A89C-48863AA99B63}" srcOrd="0" destOrd="0" presId="urn:microsoft.com/office/officeart/2005/8/layout/process2"/>
    <dgm:cxn modelId="{0C9F1BFA-BF75-4279-8B8B-C1DF566DC307}" type="presOf" srcId="{BDB6EBBB-CDC4-4266-805A-956704D69072}" destId="{0960258B-7E96-4F3B-AB1A-9BA1829C5B11}" srcOrd="0" destOrd="0" presId="urn:microsoft.com/office/officeart/2005/8/layout/process2"/>
    <dgm:cxn modelId="{EBA3EEFD-98C9-4AC6-B3C8-24C23FBFB907}" srcId="{BDB6EBBB-CDC4-4266-805A-956704D69072}" destId="{0B21DE0E-AFE5-455C-A1F7-92107CC3741C}" srcOrd="4" destOrd="0" parTransId="{6A6994CB-F2F4-4438-9B7C-60DBFAF111D9}" sibTransId="{864F4FF8-E811-4FDA-84AD-97354926BAC5}"/>
    <dgm:cxn modelId="{96F6D282-D54E-4134-B1AF-9AE66709F4EE}" type="presParOf" srcId="{0960258B-7E96-4F3B-AB1A-9BA1829C5B11}" destId="{EFB67F7C-51A2-415C-A89C-48863AA99B63}" srcOrd="0" destOrd="0" presId="urn:microsoft.com/office/officeart/2005/8/layout/process2"/>
    <dgm:cxn modelId="{1C7D833D-E0BD-49ED-8F92-39E468ADA0EA}" type="presParOf" srcId="{0960258B-7E96-4F3B-AB1A-9BA1829C5B11}" destId="{FDB73539-D4B3-4558-80D3-6B83ADE76F99}" srcOrd="1" destOrd="0" presId="urn:microsoft.com/office/officeart/2005/8/layout/process2"/>
    <dgm:cxn modelId="{BB3F3DE7-8EB5-44B2-9F63-0C27B2814462}" type="presParOf" srcId="{FDB73539-D4B3-4558-80D3-6B83ADE76F99}" destId="{BF1F3D2A-BFB2-4DAC-A95C-28ABEC1041FF}" srcOrd="0" destOrd="0" presId="urn:microsoft.com/office/officeart/2005/8/layout/process2"/>
    <dgm:cxn modelId="{53EAA146-7123-4085-AAF2-2BE121F50622}" type="presParOf" srcId="{0960258B-7E96-4F3B-AB1A-9BA1829C5B11}" destId="{C4127C34-E789-46B5-BA5D-415189D5C308}" srcOrd="2" destOrd="0" presId="urn:microsoft.com/office/officeart/2005/8/layout/process2"/>
    <dgm:cxn modelId="{ABD4A866-CF26-4072-835D-961088CDBE63}" type="presParOf" srcId="{0960258B-7E96-4F3B-AB1A-9BA1829C5B11}" destId="{79B60DC0-8B2E-4878-AD35-2DC8E268CB45}" srcOrd="3" destOrd="0" presId="urn:microsoft.com/office/officeart/2005/8/layout/process2"/>
    <dgm:cxn modelId="{9B107231-D87A-4C80-B809-DA6D4DA387E2}" type="presParOf" srcId="{79B60DC0-8B2E-4878-AD35-2DC8E268CB45}" destId="{E988693B-62A9-42FA-BE51-1262E1AAFB4C}" srcOrd="0" destOrd="0" presId="urn:microsoft.com/office/officeart/2005/8/layout/process2"/>
    <dgm:cxn modelId="{1E21F165-ACC5-4DD3-9F8D-05F95E20708F}" type="presParOf" srcId="{0960258B-7E96-4F3B-AB1A-9BA1829C5B11}" destId="{D96A91AC-FB31-4EFB-A646-3BCC119466FE}" srcOrd="4" destOrd="0" presId="urn:microsoft.com/office/officeart/2005/8/layout/process2"/>
    <dgm:cxn modelId="{991CE351-7CE4-4E1C-B943-CF0D01634AC5}" type="presParOf" srcId="{0960258B-7E96-4F3B-AB1A-9BA1829C5B11}" destId="{FDFB4EC8-072A-428A-8CE3-C99DE9528124}" srcOrd="5" destOrd="0" presId="urn:microsoft.com/office/officeart/2005/8/layout/process2"/>
    <dgm:cxn modelId="{7DD6072E-BDBA-484A-96AF-708FE8612ED5}" type="presParOf" srcId="{FDFB4EC8-072A-428A-8CE3-C99DE9528124}" destId="{1AEC4A97-A8A2-4362-AD15-3E3C7EF9019C}" srcOrd="0" destOrd="0" presId="urn:microsoft.com/office/officeart/2005/8/layout/process2"/>
    <dgm:cxn modelId="{5644E84A-C512-487E-9D4E-EED6777637D8}" type="presParOf" srcId="{0960258B-7E96-4F3B-AB1A-9BA1829C5B11}" destId="{09E2D116-A570-43DA-BEA5-0447F7574DC4}" srcOrd="6" destOrd="0" presId="urn:microsoft.com/office/officeart/2005/8/layout/process2"/>
    <dgm:cxn modelId="{844A061A-8514-469F-ADC0-E4BC4E99D969}" type="presParOf" srcId="{0960258B-7E96-4F3B-AB1A-9BA1829C5B11}" destId="{AED2BD1B-EB77-4E1B-956E-C0D620B9CBCA}" srcOrd="7" destOrd="0" presId="urn:microsoft.com/office/officeart/2005/8/layout/process2"/>
    <dgm:cxn modelId="{B6345E7F-5ACB-4823-B720-B29A6427341D}" type="presParOf" srcId="{AED2BD1B-EB77-4E1B-956E-C0D620B9CBCA}" destId="{A0CD25A9-C3B0-4DB6-8187-B060DA1C7D06}" srcOrd="0" destOrd="0" presId="urn:microsoft.com/office/officeart/2005/8/layout/process2"/>
    <dgm:cxn modelId="{3AD1E2CA-1430-4026-B340-EA642FC500DF}" type="presParOf" srcId="{0960258B-7E96-4F3B-AB1A-9BA1829C5B11}" destId="{452D5DA1-0BFC-4BFC-BDF9-F3ECA6EF1786}" srcOrd="8"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67F7C-51A2-415C-A89C-48863AA99B63}">
      <dsp:nvSpPr>
        <dsp:cNvPr id="0" name=""/>
        <dsp:cNvSpPr/>
      </dsp:nvSpPr>
      <dsp:spPr>
        <a:xfrm>
          <a:off x="329855" y="546"/>
          <a:ext cx="2236179" cy="6394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Environment</a:t>
          </a:r>
        </a:p>
      </dsp:txBody>
      <dsp:txXfrm>
        <a:off x="348583" y="19274"/>
        <a:ext cx="2198723" cy="601951"/>
      </dsp:txXfrm>
    </dsp:sp>
    <dsp:sp modelId="{FDB73539-D4B3-4558-80D3-6B83ADE76F99}">
      <dsp:nvSpPr>
        <dsp:cNvPr id="0" name=""/>
        <dsp:cNvSpPr/>
      </dsp:nvSpPr>
      <dsp:spPr>
        <a:xfrm rot="5400000">
          <a:off x="1328056" y="655939"/>
          <a:ext cx="239777" cy="287733"/>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1361626" y="679917"/>
        <a:ext cx="172639" cy="167844"/>
      </dsp:txXfrm>
    </dsp:sp>
    <dsp:sp modelId="{C4127C34-E789-46B5-BA5D-415189D5C308}">
      <dsp:nvSpPr>
        <dsp:cNvPr id="0" name=""/>
        <dsp:cNvSpPr/>
      </dsp:nvSpPr>
      <dsp:spPr>
        <a:xfrm>
          <a:off x="329855" y="959658"/>
          <a:ext cx="2236179" cy="6394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Water</a:t>
          </a:r>
        </a:p>
      </dsp:txBody>
      <dsp:txXfrm>
        <a:off x="348583" y="978386"/>
        <a:ext cx="2198723" cy="601951"/>
      </dsp:txXfrm>
    </dsp:sp>
    <dsp:sp modelId="{79B60DC0-8B2E-4878-AD35-2DC8E268CB45}">
      <dsp:nvSpPr>
        <dsp:cNvPr id="0" name=""/>
        <dsp:cNvSpPr/>
      </dsp:nvSpPr>
      <dsp:spPr>
        <a:xfrm rot="5400000">
          <a:off x="1328056" y="1615051"/>
          <a:ext cx="239777" cy="287733"/>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1361626" y="1639029"/>
        <a:ext cx="172639" cy="167844"/>
      </dsp:txXfrm>
    </dsp:sp>
    <dsp:sp modelId="{D96A91AC-FB31-4EFB-A646-3BCC119466FE}">
      <dsp:nvSpPr>
        <dsp:cNvPr id="0" name=""/>
        <dsp:cNvSpPr/>
      </dsp:nvSpPr>
      <dsp:spPr>
        <a:xfrm>
          <a:off x="329855" y="1918770"/>
          <a:ext cx="2236179" cy="6394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Organisms</a:t>
          </a:r>
        </a:p>
      </dsp:txBody>
      <dsp:txXfrm>
        <a:off x="348583" y="1937498"/>
        <a:ext cx="2198723" cy="601951"/>
      </dsp:txXfrm>
    </dsp:sp>
    <dsp:sp modelId="{FDFB4EC8-072A-428A-8CE3-C99DE9528124}">
      <dsp:nvSpPr>
        <dsp:cNvPr id="0" name=""/>
        <dsp:cNvSpPr/>
      </dsp:nvSpPr>
      <dsp:spPr>
        <a:xfrm rot="5400000">
          <a:off x="1328056" y="2574163"/>
          <a:ext cx="239777" cy="287733"/>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1361626" y="2598141"/>
        <a:ext cx="172639" cy="167844"/>
      </dsp:txXfrm>
    </dsp:sp>
    <dsp:sp modelId="{09E2D116-A570-43DA-BEA5-0447F7574DC4}">
      <dsp:nvSpPr>
        <dsp:cNvPr id="0" name=""/>
        <dsp:cNvSpPr/>
      </dsp:nvSpPr>
      <dsp:spPr>
        <a:xfrm>
          <a:off x="329855" y="2877882"/>
          <a:ext cx="2236179" cy="6394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Food Supply/Drinking Water</a:t>
          </a:r>
        </a:p>
      </dsp:txBody>
      <dsp:txXfrm>
        <a:off x="348583" y="2896610"/>
        <a:ext cx="2198723" cy="601951"/>
      </dsp:txXfrm>
    </dsp:sp>
    <dsp:sp modelId="{AED2BD1B-EB77-4E1B-956E-C0D620B9CBCA}">
      <dsp:nvSpPr>
        <dsp:cNvPr id="0" name=""/>
        <dsp:cNvSpPr/>
      </dsp:nvSpPr>
      <dsp:spPr>
        <a:xfrm rot="5400000">
          <a:off x="1328056" y="3533275"/>
          <a:ext cx="239777" cy="287733"/>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1361626" y="3557253"/>
        <a:ext cx="172639" cy="167844"/>
      </dsp:txXfrm>
    </dsp:sp>
    <dsp:sp modelId="{452D5DA1-0BFC-4BFC-BDF9-F3ECA6EF1786}">
      <dsp:nvSpPr>
        <dsp:cNvPr id="0" name=""/>
        <dsp:cNvSpPr/>
      </dsp:nvSpPr>
      <dsp:spPr>
        <a:xfrm>
          <a:off x="329855" y="3836994"/>
          <a:ext cx="2236179" cy="6394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Human Exposure</a:t>
          </a:r>
          <a:endParaRPr lang="en-US" sz="1700" kern="1200" dirty="0"/>
        </a:p>
      </dsp:txBody>
      <dsp:txXfrm>
        <a:off x="348583" y="3855722"/>
        <a:ext cx="2198723" cy="60195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40AC76-9705-4F00-A38F-C4DB9FECCDD7}"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814B81-9A22-4112-9507-DDB851169C19}" type="slidenum">
              <a:rPr lang="en-US" smtClean="0"/>
              <a:t>‹#›</a:t>
            </a:fld>
            <a:endParaRPr lang="en-US"/>
          </a:p>
        </p:txBody>
      </p:sp>
    </p:spTree>
    <p:extLst>
      <p:ext uri="{BB962C8B-B14F-4D97-AF65-F5344CB8AC3E}">
        <p14:creationId xmlns:p14="http://schemas.microsoft.com/office/powerpoint/2010/main" val="120582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8ACE4-21FB-C199-DCC9-1DDFA335F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0D724-0BA1-D137-7006-AE4417BE6D80}"/>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72D614B2-E01F-DEF5-50AA-514A4B63787D}"/>
              </a:ext>
            </a:extLst>
          </p:cNvPr>
          <p:cNvSpPr>
            <a:spLocks noGrp="1"/>
          </p:cNvSpPr>
          <p:nvPr>
            <p:ph type="body" idx="1"/>
          </p:nvPr>
        </p:nvSpPr>
        <p:spPr/>
        <p:txBody>
          <a:bodyPr>
            <a:normAutofit/>
          </a:bodyPr>
          <a:lstStyle/>
          <a:p>
            <a:r>
              <a:rPr lang="en-US" dirty="0"/>
              <a:t>So, some background about this project.  I believe everyone knows that Plastic pollution </a:t>
            </a:r>
            <a:r>
              <a:rPr lang="en-US" altLang="zh-CN" dirty="0"/>
              <a:t>is </a:t>
            </a:r>
            <a:r>
              <a:rPr lang="en-US" dirty="0"/>
              <a:t>one of the most pressing environmental issues. Too many plastics are simply discarded into environment. The plastic debris in the environment can gradually break into smaller particles under the physical and chemical impacts, such as UV irradiation and mechanical abrasion. These small sized plastics, often referred as micro and </a:t>
            </a:r>
            <a:r>
              <a:rPr lang="en-US" dirty="0" err="1"/>
              <a:t>nanoplastics</a:t>
            </a:r>
            <a:r>
              <a:rPr lang="en-US" dirty="0"/>
              <a:t> (MNPs) have been found in rivers, groundwater, oceans and sediments. </a:t>
            </a:r>
            <a:r>
              <a:rPr lang="en-US" altLang="zh-CN" dirty="0"/>
              <a:t>However,</a:t>
            </a:r>
            <a:r>
              <a:rPr lang="zh-CN" altLang="en-US" dirty="0"/>
              <a:t> </a:t>
            </a:r>
            <a:r>
              <a:rPr lang="en-US" dirty="0"/>
              <a:t>currently, the exact definition of micro- and nano-plastics remains a topic of debate in the scientific community.  Some researchers use a definition that MPs are plastic particles ranging from 100 nm to 5 mm and NPs are plastic particles with a size less than 100 nm, This is in consist with the definition of nanomaterials. However, more recently, more and more researchers are adopting a definition where </a:t>
            </a:r>
            <a:r>
              <a:rPr lang="en-US" dirty="0" err="1"/>
              <a:t>NpPs</a:t>
            </a:r>
            <a:r>
              <a:rPr lang="en-US" dirty="0"/>
              <a:t> are classified as plastic particles with a size below 1 um. This is driven by the growing evidence that plastic particles under1 um would exhibit distinctly different colloid behavior as compared to the larger counterparts. So in this study, I adopt the latter definition for NPs.</a:t>
            </a:r>
          </a:p>
          <a:p>
            <a:endParaRPr lang="en-US" dirty="0"/>
          </a:p>
          <a:p>
            <a:r>
              <a:rPr lang="en-US" dirty="0"/>
              <a:t> </a:t>
            </a:r>
          </a:p>
        </p:txBody>
      </p:sp>
      <p:sp>
        <p:nvSpPr>
          <p:cNvPr id="4" name="Slide Number Placeholder 3">
            <a:extLst>
              <a:ext uri="{FF2B5EF4-FFF2-40B4-BE49-F238E27FC236}">
                <a16:creationId xmlns:a16="http://schemas.microsoft.com/office/drawing/2014/main" id="{258CEA88-7B04-A1A8-F22F-5DB35517A76C}"/>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2102470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Kentucky researchers are developing new tools to address an emerging water-quality challenge.</a:t>
            </a:r>
          </a:p>
        </p:txBody>
      </p:sp>
      <p:sp>
        <p:nvSpPr>
          <p:cNvPr id="4" name="Slide Number Placeholder 3"/>
          <p:cNvSpPr>
            <a:spLocks noGrp="1"/>
          </p:cNvSpPr>
          <p:nvPr>
            <p:ph type="sldNum" sz="quarter" idx="5"/>
          </p:nvPr>
        </p:nvSpPr>
        <p:spPr/>
        <p:txBody>
          <a:bodyPr/>
          <a:lstStyle/>
          <a:p>
            <a:fld id="{E66374AC-7C8E-4EDD-BF08-CCC81FA16768}" type="slidenum">
              <a:rPr lang="en-US" smtClean="0"/>
              <a:t>9</a:t>
            </a:fld>
            <a:endParaRPr lang="en-US"/>
          </a:p>
        </p:txBody>
      </p:sp>
    </p:spTree>
    <p:extLst>
      <p:ext uri="{BB962C8B-B14F-4D97-AF65-F5344CB8AC3E}">
        <p14:creationId xmlns:p14="http://schemas.microsoft.com/office/powerpoint/2010/main" val="312923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So, some background about this project.  I believe everyone knows that Plastic pollution </a:t>
            </a:r>
            <a:r>
              <a:rPr lang="en-US" altLang="zh-CN" dirty="0"/>
              <a:t>is </a:t>
            </a:r>
            <a:r>
              <a:rPr lang="en-US" dirty="0"/>
              <a:t>one of the most pressing environmental issues. Too many plastics are simply discarded into environment. The plastic debris in the environment can gradually break into smaller particles under the physical and chemical impacts, such as UV irradiation and mechanical abrasion. These small sized plastics, often referred as micro and </a:t>
            </a:r>
            <a:r>
              <a:rPr lang="en-US" dirty="0" err="1"/>
              <a:t>nanoplastics</a:t>
            </a:r>
            <a:r>
              <a:rPr lang="en-US" dirty="0"/>
              <a:t> (MNPs) have been found in rivers, groundwater, oceans and sediments. </a:t>
            </a:r>
            <a:r>
              <a:rPr lang="en-US" altLang="zh-CN" dirty="0"/>
              <a:t>However,</a:t>
            </a:r>
            <a:r>
              <a:rPr lang="zh-CN" altLang="en-US" dirty="0"/>
              <a:t> </a:t>
            </a:r>
            <a:r>
              <a:rPr lang="en-US" dirty="0"/>
              <a:t>currently, the exact definition of micro- and nano-plastics remains a topic of debate in the scientific community.  Some researchers use a definition that MPs are plastic particles ranging from 100 nm to 5 mm and NPs are plastic particles with a size less than 100 nm, This is in consist with the definition of nanomaterials. However, more recently, more and more researchers are adopting a definition where </a:t>
            </a:r>
            <a:r>
              <a:rPr lang="en-US" dirty="0" err="1"/>
              <a:t>NpPs</a:t>
            </a:r>
            <a:r>
              <a:rPr lang="en-US" dirty="0"/>
              <a:t> are classified as plastic particles with a size below 1 um. This is driven by the growing evidence that plastic particles under1 um would exhibit distinctly different colloid behavior as compared to the larger counterparts. So in this study, I adopt the latter definition for NPs.</a:t>
            </a:r>
          </a:p>
          <a:p>
            <a:endParaRPr lang="en-US" dirty="0"/>
          </a:p>
          <a:p>
            <a:r>
              <a:rPr lang="en-US" dirty="0"/>
              <a:t>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1351929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Recently, MNPs, especially the </a:t>
            </a:r>
            <a:r>
              <a:rPr lang="en-US" dirty="0" err="1"/>
              <a:t>nanoplastics</a:t>
            </a:r>
            <a:r>
              <a:rPr lang="en-US" dirty="0"/>
              <a:t>, have become a worldwide concern because of the potential human exposure to them which is hard to notice. Due to the small size and lightweight, NPs can be easily suspended and distributed  in water and are more possible to be ingested. This facilitates them to bio-migrate and bioaccumulate in organisms via the food chain or through the drinking water. And This bioaccumulation of </a:t>
            </a:r>
            <a:r>
              <a:rPr lang="en-US" dirty="0" err="1"/>
              <a:t>nanoplastics</a:t>
            </a:r>
            <a:r>
              <a:rPr lang="en-US" dirty="0"/>
              <a:t> could cause adverse impact on ecosystems and human health.</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2767523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Given these fact, more and more researchers are dedicating to this field. However, The tiny size of </a:t>
            </a:r>
            <a:r>
              <a:rPr lang="en-US" dirty="0" err="1"/>
              <a:t>nanoplastics</a:t>
            </a:r>
            <a:r>
              <a:rPr lang="en-US" dirty="0"/>
              <a:t>, their diverse types, and their low concentration in the environment leads to many challenges in this field, especially considering the lack of suitable detection and removal methods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2523986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Back to topic of lignin Based HDES, after evaluating their properties and potential environmental impact, i finally chose five DESs out from the 19 DES for further application. These five DESs are made from Men, Thy, and </a:t>
            </a:r>
            <a:r>
              <a:rPr lang="en-US" dirty="0" err="1"/>
              <a:t>Dmp</a:t>
            </a:r>
            <a:r>
              <a:rPr lang="en-US" dirty="0"/>
              <a:t>. Menthol and thymol are biomolecules that can be extracted from mint and thyme, respectively. Additionally, they can be also commercially produced from meta-cresol, which is a product from lignin pyrolysis. </a:t>
            </a:r>
            <a:r>
              <a:rPr lang="en-US" dirty="0" err="1"/>
              <a:t>Dmp</a:t>
            </a:r>
            <a:r>
              <a:rPr lang="en-US" dirty="0"/>
              <a:t>, also known as </a:t>
            </a:r>
            <a:r>
              <a:rPr lang="en-US" dirty="0" err="1"/>
              <a:t>syringol</a:t>
            </a:r>
            <a:r>
              <a:rPr lang="en-US" dirty="0"/>
              <a:t>, is another major product of lignin pyrolysis and is responsible for the smoky aroma in smoked foods. These compounds can be found as ingredients in everyday products, such as perfumes and mouthwash. As a result, we believe that DES composed of these compounds are likely to exhibit low toxicity and have a reduced environmental impact.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032583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So aiming to advance this field, we conducted a fundamental work to study the extraction of NPs from water using HDES. We hope this kind of work may help the development of the NP detection and removal methods in the future.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279027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Due to the challenges in obtain the </a:t>
            </a:r>
            <a:r>
              <a:rPr lang="en-US" dirty="0" err="1"/>
              <a:t>nanoplastic</a:t>
            </a:r>
            <a:r>
              <a:rPr lang="en-US" dirty="0"/>
              <a:t> samples from environment,  In this study, we obtained </a:t>
            </a:r>
            <a:r>
              <a:rPr lang="en-US" dirty="0" err="1"/>
              <a:t>nanoplastic</a:t>
            </a:r>
            <a:r>
              <a:rPr lang="en-US" dirty="0"/>
              <a:t> water suspension using a dissolution and precipitation method The suspensions were able to be stable for at least three weeks. </a:t>
            </a:r>
            <a:r>
              <a:rPr lang="en-US" altLang="zh-CN" dirty="0"/>
              <a:t>The </a:t>
            </a:r>
            <a:r>
              <a:rPr lang="en-US" altLang="zh-CN" dirty="0" err="1"/>
              <a:t>zetasizer</a:t>
            </a:r>
            <a:r>
              <a:rPr lang="en-US" altLang="zh-CN" dirty="0"/>
              <a:t> and SEM results confirmed that the plastic particles obtained were nano sized.</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2494309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Here is the efficiency of different HDESs on the removal of PET and PS </a:t>
            </a:r>
            <a:r>
              <a:rPr lang="en-US" dirty="0" err="1"/>
              <a:t>nanoplastics</a:t>
            </a:r>
            <a:r>
              <a:rPr lang="en-US" dirty="0"/>
              <a:t>. It is exciting the lignin-based HDES can reach a high removal efficiency up to 95%, which indicates that these DESs are effective for the </a:t>
            </a:r>
            <a:r>
              <a:rPr lang="en-US" dirty="0" err="1"/>
              <a:t>nanoplastic</a:t>
            </a:r>
            <a:r>
              <a:rPr lang="en-US" dirty="0"/>
              <a:t> removal as compared to the blank control. We also observed differences in the removal efficiency among different HDES. For example, ….. This motivated us to investigate the mechanism behind, which help us better understand this process.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829223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Before go to the next results, I would like to introduce some theoretical background here. </a:t>
            </a:r>
            <a:r>
              <a:rPr lang="en-US" altLang="zh-CN" dirty="0"/>
              <a:t>Generally</a:t>
            </a:r>
            <a:r>
              <a:rPr lang="zh-CN" altLang="en-US" dirty="0"/>
              <a:t>，</a:t>
            </a:r>
            <a:r>
              <a:rPr lang="en-US" altLang="zh-CN" dirty="0"/>
              <a:t>in the molecular level, the extraction process involves two steps: 1) transporting NPs from the bulk liquid to the surface of extractants, also called diffusion and 2) retaining NPs with extractants by their interactions. In our case, using different HDES mainly influence the second step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1366687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To study the mechanism behind, I did several investigations such as contact angle measurements and FTIR. It is clear that DES has a higher affinity with the plastics as indicated by the smaller contact angles between plastics and DES compared to that between plastics and water. And FTIR results indicate this affinity mainly comes from physical interactions. I also found HDES have some dissolution effects for PS at room temperature, which may contribute to its removal from water. This interactions provide the drive force for movement of plastic from aqueous phase to the DES phase as well as their retention with HDES.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996264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Another factor need to be take into account is the liquid-liquid interface. When mixing HDES with water, there will be an interfacial layer between them. This interface layer serves as a junction between the bulk water and HDES, and its features can also impact the mass transfer between the two phases. So I used MD simulations to study the </a:t>
            </a:r>
            <a:r>
              <a:rPr lang="en-US" dirty="0" err="1"/>
              <a:t>interfical</a:t>
            </a:r>
            <a:r>
              <a:rPr lang="en-US" dirty="0"/>
              <a:t> properties and found the accumulation of </a:t>
            </a:r>
            <a:r>
              <a:rPr lang="en-US" dirty="0" err="1"/>
              <a:t>Dmp</a:t>
            </a:r>
            <a:r>
              <a:rPr lang="en-US" dirty="0"/>
              <a:t> within the interface. This trend may explain the previous observation that the HDES with higher </a:t>
            </a:r>
            <a:r>
              <a:rPr lang="en-US" dirty="0" err="1"/>
              <a:t>Dmp</a:t>
            </a:r>
            <a:r>
              <a:rPr lang="en-US" dirty="0"/>
              <a:t> shows better performance. This is because </a:t>
            </a:r>
            <a:r>
              <a:rPr lang="en-US" dirty="0" err="1"/>
              <a:t>Dmp</a:t>
            </a:r>
            <a:r>
              <a:rPr lang="en-US" dirty="0"/>
              <a:t> is more active to form interactions than other components of the HDES, in view of their chemical structures.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079541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To further understand the extraction behavior of N</a:t>
            </a:r>
            <a:r>
              <a:rPr lang="en-US" altLang="zh-CN" dirty="0"/>
              <a:t>P using HDES, I conducted the kinetic and isotherm studies and used models to fit the experimental results.. Here we can see the kinetic results. It was found that High order model fits better the experimental data, which means the removal process is rapid and the second step, namely, the retention of NPs with HDES is the rate-limiting step in the whole process.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427778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From the isotherm study we can estimated that the adsorption capacity of the HDES is high, which can reach up to hundreds </a:t>
            </a:r>
            <a:r>
              <a:rPr lang="en-US" dirty="0" err="1"/>
              <a:t>millgram</a:t>
            </a:r>
            <a:r>
              <a:rPr lang="en-US" dirty="0"/>
              <a:t> per </a:t>
            </a:r>
            <a:r>
              <a:rPr lang="en-US" dirty="0" err="1"/>
              <a:t>mL.</a:t>
            </a:r>
            <a:r>
              <a:rPr lang="zh-CN" altLang="en-US" dirty="0"/>
              <a:t> </a:t>
            </a:r>
            <a:r>
              <a:rPr lang="en-US" altLang="zh-CN" dirty="0"/>
              <a:t>This</a:t>
            </a:r>
            <a:r>
              <a:rPr lang="zh-CN" altLang="en-US" dirty="0"/>
              <a:t> </a:t>
            </a:r>
            <a:r>
              <a:rPr lang="en-US" altLang="zh-CN" dirty="0"/>
              <a:t>is</a:t>
            </a:r>
            <a:r>
              <a:rPr lang="en-US" dirty="0"/>
              <a:t> much higher than other adsorbents like active carbon. The isotherm exponent &gt;2 indicates the a multiple-layer mechanism. This implies that the removal process is likely driven by physical interactions, which is consistent with the FTIR results.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1038299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A brief summary,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B0AA0D-AE27-4D40-AC9D-8862C4E4DB75}" type="slidenum">
              <a:rPr kumimoji="1" lang="en-US" sz="1200" b="0" i="0" u="none" strike="noStrike" kern="1200" cap="none" spc="0" normalizeH="0" baseline="0" noProof="0" smtClean="0">
                <a:ln>
                  <a:noFill/>
                </a:ln>
                <a:solidFill>
                  <a:prstClr val="black"/>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1" lang="en-US" sz="1200" b="0" i="0" u="none" strike="noStrike" kern="1200" cap="none" spc="0" normalizeH="0" baseline="0" noProof="0">
              <a:ln>
                <a:noFill/>
              </a:ln>
              <a:solidFill>
                <a:prstClr val="black"/>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558383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CEA2FFA-9519-E947-A77B-3629CB771031}"/>
              </a:ext>
            </a:extLst>
          </p:cNvPr>
          <p:cNvSpPr>
            <a:spLocks noGrp="1"/>
          </p:cNvSpPr>
          <p:nvPr>
            <p:ph type="dt" sz="half" idx="10"/>
          </p:nvPr>
        </p:nvSpPr>
        <p:spPr/>
        <p:txBody>
          <a:bodyPr/>
          <a:lstStyle/>
          <a:p>
            <a:fld id="{7DE54394-0A55-9E4B-9093-4E3BE26D1CC3}" type="datetimeFigureOut">
              <a:rPr lang="en-US" smtClean="0">
                <a:latin typeface="Helvetica" pitchFamily="2" charset="0"/>
              </a:rPr>
              <a:pPr/>
              <a:t>9/1/2026</a:t>
            </a:fld>
            <a:endParaRPr lang="en-US" dirty="0">
              <a:latin typeface="Helvetica" pitchFamily="2" charset="0"/>
            </a:endParaRPr>
          </a:p>
        </p:txBody>
      </p:sp>
      <p:sp>
        <p:nvSpPr>
          <p:cNvPr id="4" name="Footer Placeholder 3">
            <a:extLst>
              <a:ext uri="{FF2B5EF4-FFF2-40B4-BE49-F238E27FC236}">
                <a16:creationId xmlns:a16="http://schemas.microsoft.com/office/drawing/2014/main" id="{918BA114-198C-2A45-8320-BA9851F6AA54}"/>
              </a:ext>
            </a:extLst>
          </p:cNvPr>
          <p:cNvSpPr>
            <a:spLocks noGrp="1"/>
          </p:cNvSpPr>
          <p:nvPr>
            <p:ph type="ftr" sz="quarter" idx="11"/>
          </p:nvPr>
        </p:nvSpPr>
        <p:spPr/>
        <p:txBody>
          <a:bodyPr/>
          <a:lstStyle/>
          <a:p>
            <a:r>
              <a:rPr lang="en-US"/>
              <a:t>Add department / title name</a:t>
            </a:r>
            <a:endParaRPr lang="en-US" dirty="0"/>
          </a:p>
        </p:txBody>
      </p:sp>
      <p:sp>
        <p:nvSpPr>
          <p:cNvPr id="5" name="Slide Number Placeholder 4">
            <a:extLst>
              <a:ext uri="{FF2B5EF4-FFF2-40B4-BE49-F238E27FC236}">
                <a16:creationId xmlns:a16="http://schemas.microsoft.com/office/drawing/2014/main" id="{B65C6B9B-694E-564C-ACDD-2B9AA1B3F727}"/>
              </a:ext>
            </a:extLst>
          </p:cNvPr>
          <p:cNvSpPr>
            <a:spLocks noGrp="1"/>
          </p:cNvSpPr>
          <p:nvPr>
            <p:ph type="sldNum" sz="quarter" idx="12"/>
          </p:nvPr>
        </p:nvSpPr>
        <p:spPr/>
        <p:txBody>
          <a:bodyPr/>
          <a:lstStyle/>
          <a:p>
            <a:fld id="{8A16B8CB-D56F-2744-807F-154426EF1DF6}" type="slidenum">
              <a:rPr lang="en-US" smtClean="0"/>
              <a:pPr/>
              <a:t>‹#›</a:t>
            </a:fld>
            <a:endParaRPr lang="en-US" dirty="0"/>
          </a:p>
        </p:txBody>
      </p:sp>
      <p:pic>
        <p:nvPicPr>
          <p:cNvPr id="12" name="Picture 11">
            <a:extLst>
              <a:ext uri="{FF2B5EF4-FFF2-40B4-BE49-F238E27FC236}">
                <a16:creationId xmlns:a16="http://schemas.microsoft.com/office/drawing/2014/main" id="{8D757754-485B-A54B-B778-34B895C82AC4}"/>
              </a:ext>
            </a:extLst>
          </p:cNvPr>
          <p:cNvPicPr>
            <a:picLocks noChangeAspect="1"/>
          </p:cNvPicPr>
          <p:nvPr userDrawn="1"/>
        </p:nvPicPr>
        <p:blipFill>
          <a:blip r:embed="rId2"/>
          <a:stretch>
            <a:fillRect/>
          </a:stretch>
        </p:blipFill>
        <p:spPr>
          <a:xfrm>
            <a:off x="6822" y="0"/>
            <a:ext cx="12193471" cy="6858000"/>
          </a:xfrm>
          <a:prstGeom prst="rect">
            <a:avLst/>
          </a:prstGeom>
        </p:spPr>
      </p:pic>
      <p:sp>
        <p:nvSpPr>
          <p:cNvPr id="6" name="Title Placeholder 12">
            <a:extLst>
              <a:ext uri="{FF2B5EF4-FFF2-40B4-BE49-F238E27FC236}">
                <a16:creationId xmlns:a16="http://schemas.microsoft.com/office/drawing/2014/main" id="{6E5775B4-F0E7-4A48-BF5D-AF263FA2D60C}"/>
              </a:ext>
            </a:extLst>
          </p:cNvPr>
          <p:cNvSpPr>
            <a:spLocks noGrp="1"/>
          </p:cNvSpPr>
          <p:nvPr>
            <p:ph type="title" hasCustomPrompt="1"/>
          </p:nvPr>
        </p:nvSpPr>
        <p:spPr>
          <a:xfrm>
            <a:off x="677014" y="592266"/>
            <a:ext cx="10515600" cy="4424856"/>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7" name="Text Placeholder 2">
            <a:extLst>
              <a:ext uri="{FF2B5EF4-FFF2-40B4-BE49-F238E27FC236}">
                <a16:creationId xmlns:a16="http://schemas.microsoft.com/office/drawing/2014/main" id="{9B9DD850-EB65-E74F-922F-F4E9D2D6B834}"/>
              </a:ext>
            </a:extLst>
          </p:cNvPr>
          <p:cNvSpPr>
            <a:spLocks noGrp="1"/>
          </p:cNvSpPr>
          <p:nvPr>
            <p:ph idx="1"/>
          </p:nvPr>
        </p:nvSpPr>
        <p:spPr>
          <a:xfrm>
            <a:off x="690100" y="5059446"/>
            <a:ext cx="9376067" cy="804591"/>
          </a:xfrm>
          <a:prstGeom prst="rect">
            <a:avLst/>
          </a:prstGeom>
        </p:spPr>
        <p:txBody>
          <a:bodyPr vert="horz" lIns="91440" tIns="45720" rIns="91440" bIns="45720" rtlCol="0">
            <a:normAutofit/>
          </a:bodyPr>
          <a:lstStyle>
            <a:lvl1pPr>
              <a:defRPr>
                <a:solidFill>
                  <a:schemeClr val="bg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3151906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6C2608-EBCA-CD43-998A-13A8FDB5E2D0}"/>
              </a:ext>
            </a:extLst>
          </p:cNvPr>
          <p:cNvSpPr>
            <a:spLocks noGrp="1"/>
          </p:cNvSpPr>
          <p:nvPr>
            <p:ph type="dt" sz="half" idx="10"/>
          </p:nvPr>
        </p:nvSpPr>
        <p:spPr/>
        <p:txBody>
          <a:bodyPr/>
          <a:lstStyle>
            <a:lvl1pPr>
              <a:defRPr b="0" i="0">
                <a:latin typeface="Helvetica" pitchFamily="2" charset="0"/>
              </a:defRPr>
            </a:lvl1pPr>
          </a:lstStyle>
          <a:p>
            <a:r>
              <a:rPr lang="en-US" dirty="0"/>
              <a:t>9/3/26</a:t>
            </a:r>
          </a:p>
        </p:txBody>
      </p:sp>
      <p:sp>
        <p:nvSpPr>
          <p:cNvPr id="5" name="Footer Placeholder 4">
            <a:extLst>
              <a:ext uri="{FF2B5EF4-FFF2-40B4-BE49-F238E27FC236}">
                <a16:creationId xmlns:a16="http://schemas.microsoft.com/office/drawing/2014/main" id="{76342C9E-A648-8948-B2CE-DAE4F9E993AE}"/>
              </a:ext>
            </a:extLst>
          </p:cNvPr>
          <p:cNvSpPr>
            <a:spLocks noGrp="1"/>
          </p:cNvSpPr>
          <p:nvPr>
            <p:ph type="ftr" sz="quarter" idx="11"/>
          </p:nvPr>
        </p:nvSpPr>
        <p:spPr/>
        <p:txBody>
          <a:bodyPr/>
          <a:lstStyle>
            <a:lvl1pPr>
              <a:defRPr/>
            </a:lvl1pPr>
          </a:lstStyle>
          <a:p>
            <a:r>
              <a:rPr lang="en-US" dirty="0"/>
              <a:t>Biosystems and Agricultural Engineering</a:t>
            </a:r>
          </a:p>
        </p:txBody>
      </p:sp>
      <p:sp>
        <p:nvSpPr>
          <p:cNvPr id="6" name="Slide Number Placeholder 5">
            <a:extLst>
              <a:ext uri="{FF2B5EF4-FFF2-40B4-BE49-F238E27FC236}">
                <a16:creationId xmlns:a16="http://schemas.microsoft.com/office/drawing/2014/main" id="{13290DC5-CC32-C048-B807-7FB3B1AB72CA}"/>
              </a:ext>
            </a:extLst>
          </p:cNvPr>
          <p:cNvSpPr>
            <a:spLocks noGrp="1"/>
          </p:cNvSpPr>
          <p:nvPr>
            <p:ph type="sldNum" sz="quarter" idx="12"/>
          </p:nvPr>
        </p:nvSpPr>
        <p:spPr/>
        <p:txBody>
          <a:bodyPr/>
          <a:lstStyle/>
          <a:p>
            <a:fld id="{8A16B8CB-D56F-2744-807F-154426EF1DF6}" type="slidenum">
              <a:rPr lang="en-US" smtClean="0"/>
              <a:t>‹#›</a:t>
            </a:fld>
            <a:endParaRPr lang="en-US"/>
          </a:p>
        </p:txBody>
      </p:sp>
      <p:sp>
        <p:nvSpPr>
          <p:cNvPr id="9" name="Title Placeholder 1">
            <a:extLst>
              <a:ext uri="{FF2B5EF4-FFF2-40B4-BE49-F238E27FC236}">
                <a16:creationId xmlns:a16="http://schemas.microsoft.com/office/drawing/2014/main" id="{8734DBAE-BB9B-FD48-B664-5EB48F2D27FA}"/>
              </a:ext>
            </a:extLst>
          </p:cNvPr>
          <p:cNvSpPr>
            <a:spLocks noGrp="1"/>
          </p:cNvSpPr>
          <p:nvPr>
            <p:ph type="title" hasCustomPrompt="1"/>
          </p:nvPr>
        </p:nvSpPr>
        <p:spPr>
          <a:xfrm>
            <a:off x="1201000" y="177422"/>
            <a:ext cx="11299785" cy="594601"/>
          </a:xfrm>
          <a:prstGeom prst="rect">
            <a:avLst/>
          </a:prstGeom>
        </p:spPr>
        <p:txBody>
          <a:bodyPr vert="horz" lIns="91440" tIns="45720" rIns="91440" bIns="45720" rtlCol="0" anchor="ctr">
            <a:normAutofit/>
          </a:bodyPr>
          <a:lstStyle>
            <a:lvl1pPr algn="l">
              <a:defRPr sz="3200" kern="1300" baseline="0">
                <a:solidFill>
                  <a:schemeClr val="tx1"/>
                </a:solidFill>
                <a:latin typeface="Georgia" panose="02040502050405020303" pitchFamily="18" charset="0"/>
              </a:defRPr>
            </a:lvl1pPr>
          </a:lstStyle>
          <a:p>
            <a:r>
              <a:rPr lang="en-US" dirty="0"/>
              <a:t>Click to edit title style</a:t>
            </a:r>
          </a:p>
        </p:txBody>
      </p:sp>
      <p:sp>
        <p:nvSpPr>
          <p:cNvPr id="12" name="Text Placeholder 2">
            <a:extLst>
              <a:ext uri="{FF2B5EF4-FFF2-40B4-BE49-F238E27FC236}">
                <a16:creationId xmlns:a16="http://schemas.microsoft.com/office/drawing/2014/main" id="{7A233D3F-0958-F94B-9E02-539A512A0CAC}"/>
              </a:ext>
            </a:extLst>
          </p:cNvPr>
          <p:cNvSpPr>
            <a:spLocks noGrp="1"/>
          </p:cNvSpPr>
          <p:nvPr>
            <p:ph idx="1"/>
          </p:nvPr>
        </p:nvSpPr>
        <p:spPr>
          <a:xfrm>
            <a:off x="1357952" y="1324950"/>
            <a:ext cx="10218201" cy="4475349"/>
          </a:xfrm>
          <a:prstGeom prst="rect">
            <a:avLst/>
          </a:prstGeom>
        </p:spPr>
        <p:txBody>
          <a:bodyPr vert="horz" lIns="91440" tIns="45720" rIns="91440" bIns="45720" rtlCol="0">
            <a:normAutofit/>
          </a:bodyPr>
          <a:lstStyle>
            <a:lvl1pPr algn="l">
              <a:defRPr sz="2400" cap="none" baseline="0">
                <a:solidFill>
                  <a:srgbClr val="0033A0"/>
                </a:solidFill>
              </a:defRPr>
            </a:lvl1pPr>
            <a:lvl2pPr marL="800080" indent="-342891" algn="l">
              <a:buFont typeface="Wingdings" pitchFamily="2" charset="2"/>
              <a:buChar char="§"/>
              <a:defRPr sz="2000" b="0" i="0">
                <a:solidFill>
                  <a:srgbClr val="0033A0"/>
                </a:solidFill>
                <a:latin typeface="Helvetica" pitchFamily="2" charset="0"/>
              </a:defRPr>
            </a:lvl2pPr>
            <a:lvl3pPr marL="1257269" indent="-342891" algn="l">
              <a:buFont typeface="Wingdings" pitchFamily="2" charset="2"/>
              <a:buChar char="§"/>
              <a:defRPr sz="1800" b="0" i="0">
                <a:solidFill>
                  <a:srgbClr val="0033A0"/>
                </a:solidFill>
                <a:latin typeface="Helvetica" pitchFamily="2" charset="0"/>
              </a:defRPr>
            </a:lvl3pPr>
            <a:lvl4pPr marL="1657309" indent="-285744" algn="l">
              <a:buFont typeface="Wingdings" pitchFamily="2" charset="2"/>
              <a:buChar char="§"/>
              <a:defRPr sz="1600" b="0" i="0">
                <a:solidFill>
                  <a:srgbClr val="0033A0"/>
                </a:solidFill>
                <a:latin typeface="Helvetica" pitchFamily="2" charset="0"/>
              </a:defRPr>
            </a:lvl4pPr>
            <a:lvl5pPr marL="2114498" indent="-285744" algn="l">
              <a:buFont typeface="Wingdings" pitchFamily="2" charset="2"/>
              <a:buChar char="§"/>
              <a:defRPr sz="1600" b="0" i="0">
                <a:solidFill>
                  <a:srgbClr val="0033A0"/>
                </a:solidFill>
                <a:latin typeface="Helvetica"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0407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6C2608-EBCA-CD43-998A-13A8FDB5E2D0}"/>
              </a:ext>
            </a:extLst>
          </p:cNvPr>
          <p:cNvSpPr>
            <a:spLocks noGrp="1"/>
          </p:cNvSpPr>
          <p:nvPr>
            <p:ph type="dt" sz="half" idx="10"/>
          </p:nvPr>
        </p:nvSpPr>
        <p:spPr/>
        <p:txBody>
          <a:bodyPr/>
          <a:lstStyle>
            <a:lvl1pPr>
              <a:defRPr b="0" i="0">
                <a:latin typeface="Helvetica" pitchFamily="2" charset="0"/>
              </a:defRPr>
            </a:lvl1pPr>
          </a:lstStyle>
          <a:p>
            <a:r>
              <a:rPr lang="en-US" dirty="0"/>
              <a:t>Fall 2025</a:t>
            </a:r>
          </a:p>
        </p:txBody>
      </p:sp>
      <p:sp>
        <p:nvSpPr>
          <p:cNvPr id="5" name="Footer Placeholder 4">
            <a:extLst>
              <a:ext uri="{FF2B5EF4-FFF2-40B4-BE49-F238E27FC236}">
                <a16:creationId xmlns:a16="http://schemas.microsoft.com/office/drawing/2014/main" id="{76342C9E-A648-8948-B2CE-DAE4F9E993AE}"/>
              </a:ext>
            </a:extLst>
          </p:cNvPr>
          <p:cNvSpPr>
            <a:spLocks noGrp="1"/>
          </p:cNvSpPr>
          <p:nvPr>
            <p:ph type="ftr" sz="quarter" idx="11"/>
          </p:nvPr>
        </p:nvSpPr>
        <p:spPr/>
        <p:txBody>
          <a:bodyPr/>
          <a:lstStyle/>
          <a:p>
            <a:r>
              <a:rPr lang="en-US" dirty="0"/>
              <a:t>BAE 400 Senior Seminar</a:t>
            </a:r>
          </a:p>
        </p:txBody>
      </p:sp>
      <p:sp>
        <p:nvSpPr>
          <p:cNvPr id="6" name="Slide Number Placeholder 5">
            <a:extLst>
              <a:ext uri="{FF2B5EF4-FFF2-40B4-BE49-F238E27FC236}">
                <a16:creationId xmlns:a16="http://schemas.microsoft.com/office/drawing/2014/main" id="{13290DC5-CC32-C048-B807-7FB3B1AB72CA}"/>
              </a:ext>
            </a:extLst>
          </p:cNvPr>
          <p:cNvSpPr>
            <a:spLocks noGrp="1"/>
          </p:cNvSpPr>
          <p:nvPr>
            <p:ph type="sldNum" sz="quarter" idx="12"/>
          </p:nvPr>
        </p:nvSpPr>
        <p:spPr/>
        <p:txBody>
          <a:bodyPr/>
          <a:lstStyle/>
          <a:p>
            <a:fld id="{8A16B8CB-D56F-2744-807F-154426EF1DF6}" type="slidenum">
              <a:rPr lang="en-US" smtClean="0"/>
              <a:t>‹#›</a:t>
            </a:fld>
            <a:endParaRPr lang="en-US"/>
          </a:p>
        </p:txBody>
      </p:sp>
      <p:sp>
        <p:nvSpPr>
          <p:cNvPr id="9" name="Title Placeholder 1">
            <a:extLst>
              <a:ext uri="{FF2B5EF4-FFF2-40B4-BE49-F238E27FC236}">
                <a16:creationId xmlns:a16="http://schemas.microsoft.com/office/drawing/2014/main" id="{8734DBAE-BB9B-FD48-B664-5EB48F2D27FA}"/>
              </a:ext>
            </a:extLst>
          </p:cNvPr>
          <p:cNvSpPr>
            <a:spLocks noGrp="1"/>
          </p:cNvSpPr>
          <p:nvPr>
            <p:ph type="title" hasCustomPrompt="1"/>
          </p:nvPr>
        </p:nvSpPr>
        <p:spPr>
          <a:xfrm>
            <a:off x="1201000" y="177422"/>
            <a:ext cx="11299785" cy="594601"/>
          </a:xfrm>
          <a:prstGeom prst="rect">
            <a:avLst/>
          </a:prstGeom>
        </p:spPr>
        <p:txBody>
          <a:bodyPr vert="horz" lIns="91440" tIns="45720" rIns="91440" bIns="45720" rtlCol="0" anchor="ctr">
            <a:normAutofit/>
          </a:bodyPr>
          <a:lstStyle>
            <a:lvl1pPr algn="l">
              <a:defRPr sz="3200" kern="1300" baseline="0">
                <a:solidFill>
                  <a:schemeClr val="tx1"/>
                </a:solidFill>
                <a:latin typeface="Georgia" panose="02040502050405020303" pitchFamily="18" charset="0"/>
              </a:defRPr>
            </a:lvl1pPr>
          </a:lstStyle>
          <a:p>
            <a:r>
              <a:rPr lang="en-US" dirty="0"/>
              <a:t>Click to edit title style</a:t>
            </a:r>
          </a:p>
        </p:txBody>
      </p:sp>
      <p:sp>
        <p:nvSpPr>
          <p:cNvPr id="12" name="Text Placeholder 2">
            <a:extLst>
              <a:ext uri="{FF2B5EF4-FFF2-40B4-BE49-F238E27FC236}">
                <a16:creationId xmlns:a16="http://schemas.microsoft.com/office/drawing/2014/main" id="{7A233D3F-0958-F94B-9E02-539A512A0CAC}"/>
              </a:ext>
            </a:extLst>
          </p:cNvPr>
          <p:cNvSpPr>
            <a:spLocks noGrp="1"/>
          </p:cNvSpPr>
          <p:nvPr>
            <p:ph idx="1"/>
          </p:nvPr>
        </p:nvSpPr>
        <p:spPr>
          <a:xfrm>
            <a:off x="1357952" y="1324951"/>
            <a:ext cx="10218201" cy="2104049"/>
          </a:xfrm>
          <a:prstGeom prst="rect">
            <a:avLst/>
          </a:prstGeom>
        </p:spPr>
        <p:txBody>
          <a:bodyPr vert="horz" lIns="91440" tIns="45720" rIns="91440" bIns="45720" rtlCol="0">
            <a:normAutofit/>
          </a:bodyPr>
          <a:lstStyle>
            <a:lvl1pPr algn="l">
              <a:defRPr sz="2400" cap="none" baseline="0">
                <a:solidFill>
                  <a:srgbClr val="0033A0"/>
                </a:solidFill>
              </a:defRPr>
            </a:lvl1pPr>
            <a:lvl2pPr marL="800080" indent="-342891" algn="l">
              <a:buFont typeface="Wingdings" pitchFamily="2" charset="2"/>
              <a:buChar char="§"/>
              <a:defRPr sz="2000" b="0" i="0">
                <a:solidFill>
                  <a:srgbClr val="0033A0"/>
                </a:solidFill>
                <a:latin typeface="Helvetica" pitchFamily="2" charset="0"/>
              </a:defRPr>
            </a:lvl2pPr>
            <a:lvl3pPr marL="1257269" indent="-342891" algn="l">
              <a:buFont typeface="Wingdings" pitchFamily="2" charset="2"/>
              <a:buChar char="§"/>
              <a:defRPr sz="1800" b="0" i="0">
                <a:solidFill>
                  <a:srgbClr val="0033A0"/>
                </a:solidFill>
                <a:latin typeface="Helvetica" pitchFamily="2" charset="0"/>
              </a:defRPr>
            </a:lvl3pPr>
            <a:lvl4pPr marL="1657309" indent="-285744" algn="l">
              <a:buFont typeface="Wingdings" pitchFamily="2" charset="2"/>
              <a:buChar char="§"/>
              <a:defRPr sz="1600" b="0" i="0">
                <a:solidFill>
                  <a:srgbClr val="0033A0"/>
                </a:solidFill>
                <a:latin typeface="Helvetica" pitchFamily="2" charset="0"/>
              </a:defRPr>
            </a:lvl4pPr>
            <a:lvl5pPr marL="2114498" indent="-285744" algn="l">
              <a:buFont typeface="Wingdings" pitchFamily="2" charset="2"/>
              <a:buChar char="§"/>
              <a:defRPr sz="1600" b="0" i="0">
                <a:solidFill>
                  <a:srgbClr val="0033A0"/>
                </a:solidFill>
                <a:latin typeface="Helvetica"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id="{4B4E966E-9182-084D-80B5-B92D86963622}"/>
              </a:ext>
            </a:extLst>
          </p:cNvPr>
          <p:cNvSpPr>
            <a:spLocks noGrp="1"/>
          </p:cNvSpPr>
          <p:nvPr>
            <p:ph idx="13"/>
          </p:nvPr>
        </p:nvSpPr>
        <p:spPr>
          <a:xfrm>
            <a:off x="1357952" y="3538331"/>
            <a:ext cx="10218201" cy="2261968"/>
          </a:xfrm>
          <a:prstGeom prst="rect">
            <a:avLst/>
          </a:prstGeom>
        </p:spPr>
        <p:txBody>
          <a:bodyPr vert="horz" lIns="91440" tIns="45720" rIns="91440" bIns="45720" rtlCol="0">
            <a:normAutofit/>
          </a:bodyPr>
          <a:lstStyle>
            <a:lvl1pPr algn="l">
              <a:defRPr sz="2400" cap="none" baseline="0">
                <a:solidFill>
                  <a:srgbClr val="0033A0"/>
                </a:solidFill>
              </a:defRPr>
            </a:lvl1pPr>
            <a:lvl2pPr marL="800080" indent="-342891" algn="l">
              <a:buFont typeface="Wingdings" pitchFamily="2" charset="2"/>
              <a:buChar char="§"/>
              <a:defRPr sz="2000" b="0" i="0">
                <a:solidFill>
                  <a:srgbClr val="0033A0"/>
                </a:solidFill>
                <a:latin typeface="Helvetica" pitchFamily="2" charset="0"/>
              </a:defRPr>
            </a:lvl2pPr>
            <a:lvl3pPr marL="1257269" indent="-342891" algn="l">
              <a:buFont typeface="Wingdings" pitchFamily="2" charset="2"/>
              <a:buChar char="§"/>
              <a:defRPr sz="1800" b="0" i="0">
                <a:solidFill>
                  <a:srgbClr val="0033A0"/>
                </a:solidFill>
                <a:latin typeface="Helvetica" pitchFamily="2" charset="0"/>
              </a:defRPr>
            </a:lvl3pPr>
            <a:lvl4pPr marL="1657309" indent="-285744" algn="l">
              <a:buFont typeface="Wingdings" pitchFamily="2" charset="2"/>
              <a:buChar char="§"/>
              <a:defRPr sz="1600" b="0" i="0">
                <a:solidFill>
                  <a:srgbClr val="0033A0"/>
                </a:solidFill>
                <a:latin typeface="Helvetica" pitchFamily="2" charset="0"/>
              </a:defRPr>
            </a:lvl4pPr>
            <a:lvl5pPr marL="2114498" indent="-285744" algn="l">
              <a:buFont typeface="Wingdings" pitchFamily="2" charset="2"/>
              <a:buChar char="§"/>
              <a:defRPr sz="1600" b="0" i="0">
                <a:solidFill>
                  <a:srgbClr val="0033A0"/>
                </a:solidFill>
                <a:latin typeface="Helvetica"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D0E7D527-8190-E64C-BEDC-A9475A4B4D71}"/>
              </a:ext>
            </a:extLst>
          </p:cNvPr>
          <p:cNvCxnSpPr>
            <a:cxnSpLocks/>
          </p:cNvCxnSpPr>
          <p:nvPr userDrawn="1"/>
        </p:nvCxnSpPr>
        <p:spPr>
          <a:xfrm>
            <a:off x="1357952" y="3478102"/>
            <a:ext cx="102182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434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F2739CD-353B-494F-9F24-C779DF0FC265}"/>
              </a:ext>
            </a:extLst>
          </p:cNvPr>
          <p:cNvPicPr>
            <a:picLocks noChangeAspect="1"/>
          </p:cNvPicPr>
          <p:nvPr userDrawn="1"/>
        </p:nvPicPr>
        <p:blipFill>
          <a:blip r:embed="rId2"/>
          <a:stretch>
            <a:fillRect/>
          </a:stretch>
        </p:blipFill>
        <p:spPr>
          <a:xfrm>
            <a:off x="6706" y="10044"/>
            <a:ext cx="12185294" cy="6853401"/>
          </a:xfrm>
          <a:prstGeom prst="rect">
            <a:avLst/>
          </a:prstGeom>
        </p:spPr>
      </p:pic>
      <p:sp>
        <p:nvSpPr>
          <p:cNvPr id="2" name="Title 1">
            <a:extLst>
              <a:ext uri="{FF2B5EF4-FFF2-40B4-BE49-F238E27FC236}">
                <a16:creationId xmlns:a16="http://schemas.microsoft.com/office/drawing/2014/main" id="{BDA1A315-6C17-0B47-8B21-CEA03B2452FA}"/>
              </a:ext>
            </a:extLst>
          </p:cNvPr>
          <p:cNvSpPr>
            <a:spLocks noGrp="1"/>
          </p:cNvSpPr>
          <p:nvPr>
            <p:ph type="ctrTitle" hasCustomPrompt="1"/>
          </p:nvPr>
        </p:nvSpPr>
        <p:spPr>
          <a:xfrm>
            <a:off x="914402" y="511114"/>
            <a:ext cx="4735772" cy="2876941"/>
          </a:xfrm>
          <a:prstGeom prst="rect">
            <a:avLst/>
          </a:prstGeom>
        </p:spPr>
        <p:txBody>
          <a:bodyPr anchor="b">
            <a:normAutofit/>
          </a:bodyPr>
          <a:lstStyle>
            <a:lvl1pPr algn="ctr">
              <a:defRPr sz="4000">
                <a:solidFill>
                  <a:schemeClr val="tx1"/>
                </a:solidFill>
              </a:defRPr>
            </a:lvl1pPr>
          </a:lstStyle>
          <a:p>
            <a:r>
              <a:rPr lang="en-US" dirty="0"/>
              <a:t>Click to </a:t>
            </a:r>
            <a:br>
              <a:rPr lang="en-US" dirty="0"/>
            </a:br>
            <a:r>
              <a:rPr lang="en-US" dirty="0"/>
              <a:t>edit transition </a:t>
            </a:r>
            <a:br>
              <a:rPr lang="en-US" dirty="0"/>
            </a:br>
            <a:r>
              <a:rPr lang="en-US" dirty="0"/>
              <a:t>slide title</a:t>
            </a:r>
          </a:p>
        </p:txBody>
      </p:sp>
      <p:sp>
        <p:nvSpPr>
          <p:cNvPr id="3" name="Subtitle 2">
            <a:extLst>
              <a:ext uri="{FF2B5EF4-FFF2-40B4-BE49-F238E27FC236}">
                <a16:creationId xmlns:a16="http://schemas.microsoft.com/office/drawing/2014/main" id="{3E2A30D9-14CB-694B-8997-602B06B7E4B6}"/>
              </a:ext>
            </a:extLst>
          </p:cNvPr>
          <p:cNvSpPr>
            <a:spLocks noGrp="1"/>
          </p:cNvSpPr>
          <p:nvPr>
            <p:ph type="subTitle" idx="1" hasCustomPrompt="1"/>
          </p:nvPr>
        </p:nvSpPr>
        <p:spPr>
          <a:xfrm>
            <a:off x="914402" y="3898367"/>
            <a:ext cx="4735772" cy="1569052"/>
          </a:xfrm>
          <a:prstGeom prst="rect">
            <a:avLst/>
          </a:prstGeom>
        </p:spPr>
        <p:txBody>
          <a:bodyPr/>
          <a:lstStyle>
            <a:lvl1pPr marL="0" indent="0" algn="ctr">
              <a:buNone/>
              <a:defRPr sz="2400">
                <a:solidFill>
                  <a:schemeClr val="bg1">
                    <a:lumMod val="7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transition </a:t>
            </a:r>
            <a:br>
              <a:rPr lang="en-US" dirty="0"/>
            </a:br>
            <a:r>
              <a:rPr lang="en-US" dirty="0"/>
              <a:t>subtitle style</a:t>
            </a:r>
          </a:p>
        </p:txBody>
      </p:sp>
      <p:sp>
        <p:nvSpPr>
          <p:cNvPr id="4" name="Date Placeholder 3">
            <a:extLst>
              <a:ext uri="{FF2B5EF4-FFF2-40B4-BE49-F238E27FC236}">
                <a16:creationId xmlns:a16="http://schemas.microsoft.com/office/drawing/2014/main" id="{CF812FB7-6D54-AC4D-83AE-3BD293BC614C}"/>
              </a:ext>
            </a:extLst>
          </p:cNvPr>
          <p:cNvSpPr>
            <a:spLocks noGrp="1"/>
          </p:cNvSpPr>
          <p:nvPr>
            <p:ph type="dt" sz="half" idx="10"/>
          </p:nvPr>
        </p:nvSpPr>
        <p:spPr/>
        <p:txBody>
          <a:bodyPr/>
          <a:lstStyle>
            <a:lvl1pPr>
              <a:defRPr b="0" i="0">
                <a:latin typeface="Helvetica" pitchFamily="2" charset="0"/>
              </a:defRPr>
            </a:lvl1pPr>
          </a:lstStyle>
          <a:p>
            <a:r>
              <a:rPr lang="en-US" dirty="0"/>
              <a:t>Fall 2025</a:t>
            </a:r>
          </a:p>
        </p:txBody>
      </p:sp>
      <p:sp>
        <p:nvSpPr>
          <p:cNvPr id="5" name="Footer Placeholder 4">
            <a:extLst>
              <a:ext uri="{FF2B5EF4-FFF2-40B4-BE49-F238E27FC236}">
                <a16:creationId xmlns:a16="http://schemas.microsoft.com/office/drawing/2014/main" id="{E23D7F5E-0CCF-9847-A64A-8EEA223F7896}"/>
              </a:ext>
            </a:extLst>
          </p:cNvPr>
          <p:cNvSpPr>
            <a:spLocks noGrp="1"/>
          </p:cNvSpPr>
          <p:nvPr>
            <p:ph type="ftr" sz="quarter" idx="11"/>
          </p:nvPr>
        </p:nvSpPr>
        <p:spPr/>
        <p:txBody>
          <a:bodyPr/>
          <a:lstStyle/>
          <a:p>
            <a:r>
              <a:rPr lang="en-US" dirty="0"/>
              <a:t>BAE 400 Senior Seminar</a:t>
            </a:r>
          </a:p>
        </p:txBody>
      </p:sp>
      <p:sp>
        <p:nvSpPr>
          <p:cNvPr id="6" name="Slide Number Placeholder 5">
            <a:extLst>
              <a:ext uri="{FF2B5EF4-FFF2-40B4-BE49-F238E27FC236}">
                <a16:creationId xmlns:a16="http://schemas.microsoft.com/office/drawing/2014/main" id="{D0B6D915-7298-9442-B8B6-23BFF06BA30A}"/>
              </a:ext>
            </a:extLst>
          </p:cNvPr>
          <p:cNvSpPr>
            <a:spLocks noGrp="1"/>
          </p:cNvSpPr>
          <p:nvPr>
            <p:ph type="sldNum" sz="quarter" idx="12"/>
          </p:nvPr>
        </p:nvSpPr>
        <p:spPr/>
        <p:txBody>
          <a:bodyPr/>
          <a:lstStyle/>
          <a:p>
            <a:fld id="{8A16B8CB-D56F-2744-807F-154426EF1DF6}" type="slidenum">
              <a:rPr lang="en-US" smtClean="0"/>
              <a:t>‹#›</a:t>
            </a:fld>
            <a:endParaRPr lang="en-US"/>
          </a:p>
        </p:txBody>
      </p:sp>
      <p:cxnSp>
        <p:nvCxnSpPr>
          <p:cNvPr id="14" name="Straight Connector 13">
            <a:extLst>
              <a:ext uri="{FF2B5EF4-FFF2-40B4-BE49-F238E27FC236}">
                <a16:creationId xmlns:a16="http://schemas.microsoft.com/office/drawing/2014/main" id="{D8E84A9A-FCC3-2743-AF0D-8FB8A22F13B9}"/>
              </a:ext>
            </a:extLst>
          </p:cNvPr>
          <p:cNvCxnSpPr/>
          <p:nvPr userDrawn="1"/>
        </p:nvCxnSpPr>
        <p:spPr>
          <a:xfrm>
            <a:off x="2900149" y="3637129"/>
            <a:ext cx="777923" cy="0"/>
          </a:xfrm>
          <a:prstGeom prst="line">
            <a:avLst/>
          </a:prstGeom>
          <a:ln w="12700">
            <a:solidFill>
              <a:srgbClr val="0033A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1373DA5-8E45-F84B-9BDD-AB220167B97F}"/>
              </a:ext>
            </a:extLst>
          </p:cNvPr>
          <p:cNvCxnSpPr/>
          <p:nvPr userDrawn="1"/>
        </p:nvCxnSpPr>
        <p:spPr>
          <a:xfrm>
            <a:off x="11250866" y="6183318"/>
            <a:ext cx="0" cy="3651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838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C4C029-675D-7A44-A487-3FF32FE84E5B}"/>
              </a:ext>
            </a:extLst>
          </p:cNvPr>
          <p:cNvSpPr>
            <a:spLocks noGrp="1"/>
          </p:cNvSpPr>
          <p:nvPr>
            <p:ph sz="half" idx="1"/>
          </p:nvPr>
        </p:nvSpPr>
        <p:spPr>
          <a:xfrm>
            <a:off x="1303360" y="1362654"/>
            <a:ext cx="5104263" cy="4287518"/>
          </a:xfrm>
          <a:prstGeom prst="rect">
            <a:avLst/>
          </a:prstGeom>
        </p:spPr>
        <p:txBody>
          <a:bodyPr/>
          <a:lstStyle>
            <a:lvl1pPr>
              <a:defRPr sz="2400">
                <a:solidFill>
                  <a:schemeClr val="tx1"/>
                </a:solidFill>
              </a:defRPr>
            </a:lvl1pPr>
            <a:lvl2pPr>
              <a:defRPr b="0" i="0">
                <a:solidFill>
                  <a:schemeClr val="tx1"/>
                </a:solidFill>
                <a:latin typeface="Helvetica" pitchFamily="2" charset="0"/>
              </a:defRPr>
            </a:lvl2pPr>
            <a:lvl3pPr>
              <a:defRPr b="0" i="0">
                <a:solidFill>
                  <a:schemeClr val="tx1"/>
                </a:solidFill>
                <a:latin typeface="Helvetica" pitchFamily="2" charset="0"/>
              </a:defRPr>
            </a:lvl3pPr>
            <a:lvl4pPr>
              <a:defRPr b="0" i="0">
                <a:solidFill>
                  <a:schemeClr val="tx1"/>
                </a:solidFill>
                <a:latin typeface="Helvetica" pitchFamily="2" charset="0"/>
              </a:defRPr>
            </a:lvl4pPr>
            <a:lvl5pPr>
              <a:defRPr b="0" i="0">
                <a:solidFill>
                  <a:schemeClr val="tx1"/>
                </a:solidFill>
                <a:latin typeface="Helvetica"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CA5E1BC-F6A3-EA4E-B3E5-A565CACB974D}"/>
              </a:ext>
            </a:extLst>
          </p:cNvPr>
          <p:cNvSpPr>
            <a:spLocks noGrp="1"/>
          </p:cNvSpPr>
          <p:nvPr>
            <p:ph sz="half" idx="2"/>
          </p:nvPr>
        </p:nvSpPr>
        <p:spPr>
          <a:xfrm>
            <a:off x="6537278" y="1362653"/>
            <a:ext cx="5213897" cy="4287519"/>
          </a:xfrm>
          <a:prstGeom prst="rect">
            <a:avLst/>
          </a:prstGeom>
        </p:spPr>
        <p:txBody>
          <a:bodyPr/>
          <a:lstStyle>
            <a:lvl1pPr>
              <a:defRPr sz="2400">
                <a:solidFill>
                  <a:schemeClr val="tx1"/>
                </a:solidFill>
              </a:defRPr>
            </a:lvl1pPr>
            <a:lvl2pPr>
              <a:defRPr b="0" i="0">
                <a:solidFill>
                  <a:schemeClr val="tx1"/>
                </a:solidFill>
                <a:latin typeface="Helvetica" pitchFamily="2" charset="0"/>
              </a:defRPr>
            </a:lvl2pPr>
            <a:lvl3pPr>
              <a:defRPr b="0" i="0">
                <a:solidFill>
                  <a:schemeClr val="tx1"/>
                </a:solidFill>
                <a:latin typeface="Helvetica" pitchFamily="2" charset="0"/>
              </a:defRPr>
            </a:lvl3pPr>
            <a:lvl4pPr>
              <a:defRPr b="0" i="0">
                <a:solidFill>
                  <a:schemeClr val="tx1"/>
                </a:solidFill>
                <a:latin typeface="Helvetica" pitchFamily="2" charset="0"/>
              </a:defRPr>
            </a:lvl4pPr>
            <a:lvl5pPr>
              <a:defRPr b="0" i="0">
                <a:solidFill>
                  <a:schemeClr val="tx1"/>
                </a:solidFill>
                <a:latin typeface="Helvetica"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2A7EFA3F-52C7-CF4A-A535-1FCECBD14787}"/>
              </a:ext>
            </a:extLst>
          </p:cNvPr>
          <p:cNvSpPr>
            <a:spLocks noGrp="1"/>
          </p:cNvSpPr>
          <p:nvPr>
            <p:ph type="dt" sz="half" idx="10"/>
          </p:nvPr>
        </p:nvSpPr>
        <p:spPr/>
        <p:txBody>
          <a:bodyPr/>
          <a:lstStyle>
            <a:lvl1pPr>
              <a:defRPr b="0" i="0">
                <a:latin typeface="Helvetica" pitchFamily="2" charset="0"/>
              </a:defRPr>
            </a:lvl1pPr>
          </a:lstStyle>
          <a:p>
            <a:r>
              <a:rPr lang="en-US" dirty="0"/>
              <a:t>Fall 2025</a:t>
            </a:r>
          </a:p>
        </p:txBody>
      </p:sp>
      <p:sp>
        <p:nvSpPr>
          <p:cNvPr id="6" name="Footer Placeholder 5">
            <a:extLst>
              <a:ext uri="{FF2B5EF4-FFF2-40B4-BE49-F238E27FC236}">
                <a16:creationId xmlns:a16="http://schemas.microsoft.com/office/drawing/2014/main" id="{A2EF4374-907D-774A-B180-B77D54835942}"/>
              </a:ext>
            </a:extLst>
          </p:cNvPr>
          <p:cNvSpPr>
            <a:spLocks noGrp="1"/>
          </p:cNvSpPr>
          <p:nvPr>
            <p:ph type="ftr" sz="quarter" idx="11"/>
          </p:nvPr>
        </p:nvSpPr>
        <p:spPr/>
        <p:txBody>
          <a:bodyPr/>
          <a:lstStyle/>
          <a:p>
            <a:r>
              <a:rPr lang="en-US" dirty="0"/>
              <a:t>BAE 400 Senior Seminar</a:t>
            </a:r>
          </a:p>
        </p:txBody>
      </p:sp>
      <p:sp>
        <p:nvSpPr>
          <p:cNvPr id="7" name="Slide Number Placeholder 6">
            <a:extLst>
              <a:ext uri="{FF2B5EF4-FFF2-40B4-BE49-F238E27FC236}">
                <a16:creationId xmlns:a16="http://schemas.microsoft.com/office/drawing/2014/main" id="{CDA5CA39-6D57-0F49-BF1E-80F239C0EF78}"/>
              </a:ext>
            </a:extLst>
          </p:cNvPr>
          <p:cNvSpPr>
            <a:spLocks noGrp="1"/>
          </p:cNvSpPr>
          <p:nvPr>
            <p:ph type="sldNum" sz="quarter" idx="12"/>
          </p:nvPr>
        </p:nvSpPr>
        <p:spPr/>
        <p:txBody>
          <a:bodyPr/>
          <a:lstStyle/>
          <a:p>
            <a:fld id="{8A16B8CB-D56F-2744-807F-154426EF1DF6}" type="slidenum">
              <a:rPr lang="en-US" smtClean="0"/>
              <a:t>‹#›</a:t>
            </a:fld>
            <a:endParaRPr lang="en-US"/>
          </a:p>
        </p:txBody>
      </p:sp>
      <p:sp>
        <p:nvSpPr>
          <p:cNvPr id="9" name="Title Placeholder 1">
            <a:extLst>
              <a:ext uri="{FF2B5EF4-FFF2-40B4-BE49-F238E27FC236}">
                <a16:creationId xmlns:a16="http://schemas.microsoft.com/office/drawing/2014/main" id="{E253A57B-4282-1B44-AADF-EEC2F031F588}"/>
              </a:ext>
            </a:extLst>
          </p:cNvPr>
          <p:cNvSpPr>
            <a:spLocks noGrp="1"/>
          </p:cNvSpPr>
          <p:nvPr>
            <p:ph type="title" hasCustomPrompt="1"/>
          </p:nvPr>
        </p:nvSpPr>
        <p:spPr>
          <a:xfrm>
            <a:off x="1201000" y="177422"/>
            <a:ext cx="11299785" cy="594601"/>
          </a:xfrm>
          <a:prstGeom prst="rect">
            <a:avLst/>
          </a:prstGeom>
        </p:spPr>
        <p:txBody>
          <a:bodyPr vert="horz" lIns="91440" tIns="45720" rIns="91440" bIns="45720" rtlCol="0" anchor="ctr">
            <a:normAutofit/>
          </a:bodyPr>
          <a:lstStyle>
            <a:lvl1pPr algn="l">
              <a:defRPr sz="3200" kern="1300" baseline="0">
                <a:solidFill>
                  <a:schemeClr val="tx1"/>
                </a:solidFill>
                <a:latin typeface="Georgia" panose="02040502050405020303" pitchFamily="18" charset="0"/>
              </a:defRPr>
            </a:lvl1pPr>
          </a:lstStyle>
          <a:p>
            <a:r>
              <a:rPr lang="en-US" dirty="0"/>
              <a:t>Click to edit title style</a:t>
            </a:r>
          </a:p>
        </p:txBody>
      </p:sp>
    </p:spTree>
    <p:extLst>
      <p:ext uri="{BB962C8B-B14F-4D97-AF65-F5344CB8AC3E}">
        <p14:creationId xmlns:p14="http://schemas.microsoft.com/office/powerpoint/2010/main" val="3916918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7536C5-7AE9-514B-86BE-D8C6A4B253E6}"/>
              </a:ext>
            </a:extLst>
          </p:cNvPr>
          <p:cNvSpPr>
            <a:spLocks noGrp="1"/>
          </p:cNvSpPr>
          <p:nvPr>
            <p:ph idx="1" hasCustomPrompt="1"/>
          </p:nvPr>
        </p:nvSpPr>
        <p:spPr>
          <a:xfrm>
            <a:off x="6188863" y="1322797"/>
            <a:ext cx="5466325" cy="4375144"/>
          </a:xfrm>
          <a:prstGeom prst="rect">
            <a:avLst/>
          </a:prstGeom>
        </p:spPr>
        <p:txBody>
          <a:bodyPr>
            <a:normAutofit/>
          </a:bodyPr>
          <a:lstStyle>
            <a:lvl1pPr>
              <a:defRPr sz="2800"/>
            </a:lvl1pPr>
            <a:lvl2pPr>
              <a:defRPr sz="2400" b="0" i="0">
                <a:latin typeface="Helvetica" pitchFamily="2" charset="0"/>
              </a:defRPr>
            </a:lvl2pPr>
            <a:lvl3pPr>
              <a:defRPr sz="2000" b="0" i="0">
                <a:latin typeface="Helvetica" pitchFamily="2" charset="0"/>
              </a:defRPr>
            </a:lvl3pPr>
            <a:lvl4pPr>
              <a:defRPr sz="1800" b="0" i="0">
                <a:latin typeface="Helvetica" pitchFamily="2" charset="0"/>
              </a:defRPr>
            </a:lvl4pPr>
            <a:lvl5pPr>
              <a:defRPr sz="1800" b="0" i="0">
                <a:latin typeface="Helvetica" pitchFamily="2" charset="0"/>
              </a:defRPr>
            </a:lvl5pPr>
            <a:lvl6pPr>
              <a:defRPr sz="2000"/>
            </a:lvl6pPr>
            <a:lvl7pPr>
              <a:defRPr sz="2000"/>
            </a:lvl7pPr>
            <a:lvl8pPr>
              <a:defRPr sz="2000"/>
            </a:lvl8pPr>
            <a:lvl9pPr>
              <a:defRPr sz="2000"/>
            </a:lvl9pPr>
          </a:lstStyle>
          <a:p>
            <a:pPr lvl="0"/>
            <a:r>
              <a:rPr lang="en-US" dirty="0"/>
              <a:t>Click to ADD PHOTO/Graphic</a:t>
            </a:r>
          </a:p>
        </p:txBody>
      </p:sp>
      <p:sp>
        <p:nvSpPr>
          <p:cNvPr id="5" name="Date Placeholder 4">
            <a:extLst>
              <a:ext uri="{FF2B5EF4-FFF2-40B4-BE49-F238E27FC236}">
                <a16:creationId xmlns:a16="http://schemas.microsoft.com/office/drawing/2014/main" id="{4FB5DD81-E099-1941-8E8F-13B5792E756F}"/>
              </a:ext>
            </a:extLst>
          </p:cNvPr>
          <p:cNvSpPr>
            <a:spLocks noGrp="1"/>
          </p:cNvSpPr>
          <p:nvPr>
            <p:ph type="dt" sz="half" idx="10"/>
          </p:nvPr>
        </p:nvSpPr>
        <p:spPr/>
        <p:txBody>
          <a:bodyPr/>
          <a:lstStyle>
            <a:lvl1pPr>
              <a:defRPr b="0" i="0">
                <a:latin typeface="Helvetica" pitchFamily="2" charset="0"/>
              </a:defRPr>
            </a:lvl1pPr>
          </a:lstStyle>
          <a:p>
            <a:r>
              <a:rPr lang="en-US" dirty="0"/>
              <a:t>9/3/26</a:t>
            </a:r>
          </a:p>
        </p:txBody>
      </p:sp>
      <p:sp>
        <p:nvSpPr>
          <p:cNvPr id="6" name="Footer Placeholder 5">
            <a:extLst>
              <a:ext uri="{FF2B5EF4-FFF2-40B4-BE49-F238E27FC236}">
                <a16:creationId xmlns:a16="http://schemas.microsoft.com/office/drawing/2014/main" id="{69DE51C2-51D1-2844-8B92-1AB1C256B38F}"/>
              </a:ext>
            </a:extLst>
          </p:cNvPr>
          <p:cNvSpPr>
            <a:spLocks noGrp="1"/>
          </p:cNvSpPr>
          <p:nvPr>
            <p:ph type="ftr" sz="quarter" idx="11"/>
          </p:nvPr>
        </p:nvSpPr>
        <p:spPr/>
        <p:txBody>
          <a:bodyPr/>
          <a:lstStyle/>
          <a:p>
            <a:r>
              <a:rPr lang="en-US" dirty="0"/>
              <a:t>Biosystems &amp; Agricultural Engineering</a:t>
            </a:r>
          </a:p>
        </p:txBody>
      </p:sp>
      <p:sp>
        <p:nvSpPr>
          <p:cNvPr id="7" name="Slide Number Placeholder 6">
            <a:extLst>
              <a:ext uri="{FF2B5EF4-FFF2-40B4-BE49-F238E27FC236}">
                <a16:creationId xmlns:a16="http://schemas.microsoft.com/office/drawing/2014/main" id="{741CC5F9-6DC8-594D-8441-39AD7AEACFD2}"/>
              </a:ext>
            </a:extLst>
          </p:cNvPr>
          <p:cNvSpPr>
            <a:spLocks noGrp="1"/>
          </p:cNvSpPr>
          <p:nvPr>
            <p:ph type="sldNum" sz="quarter" idx="12"/>
          </p:nvPr>
        </p:nvSpPr>
        <p:spPr/>
        <p:txBody>
          <a:bodyPr/>
          <a:lstStyle/>
          <a:p>
            <a:fld id="{8A16B8CB-D56F-2744-807F-154426EF1DF6}" type="slidenum">
              <a:rPr lang="en-US" smtClean="0"/>
              <a:t>‹#›</a:t>
            </a:fld>
            <a:endParaRPr lang="en-US"/>
          </a:p>
        </p:txBody>
      </p:sp>
      <p:sp>
        <p:nvSpPr>
          <p:cNvPr id="12" name="Text Placeholder 2">
            <a:extLst>
              <a:ext uri="{FF2B5EF4-FFF2-40B4-BE49-F238E27FC236}">
                <a16:creationId xmlns:a16="http://schemas.microsoft.com/office/drawing/2014/main" id="{ECD17435-89D2-1F4E-A337-D4EF05657D56}"/>
              </a:ext>
            </a:extLst>
          </p:cNvPr>
          <p:cNvSpPr>
            <a:spLocks noGrp="1"/>
          </p:cNvSpPr>
          <p:nvPr>
            <p:ph idx="13"/>
          </p:nvPr>
        </p:nvSpPr>
        <p:spPr>
          <a:xfrm>
            <a:off x="1220774" y="1322797"/>
            <a:ext cx="4803623" cy="4375144"/>
          </a:xfrm>
          <a:prstGeom prst="rect">
            <a:avLst/>
          </a:prstGeom>
        </p:spPr>
        <p:txBody>
          <a:bodyPr vert="horz" lIns="91440" tIns="45720" rIns="91440" bIns="45720" rtlCol="0">
            <a:normAutofit/>
          </a:bodyPr>
          <a:lstStyle>
            <a:lvl1pPr algn="l">
              <a:defRPr sz="2400" b="0" i="0" cap="none" baseline="0">
                <a:solidFill>
                  <a:srgbClr val="0033A0"/>
                </a:solidFill>
                <a:latin typeface="Georgia" panose="02040502050405020303" pitchFamily="18" charset="0"/>
              </a:defRPr>
            </a:lvl1pPr>
            <a:lvl2pPr marL="800080" indent="-342891" algn="l">
              <a:buFont typeface="Wingdings" pitchFamily="2" charset="2"/>
              <a:buChar char="§"/>
              <a:defRPr sz="2000" b="0" i="0">
                <a:solidFill>
                  <a:srgbClr val="0033A0"/>
                </a:solidFill>
                <a:latin typeface="Georgia" panose="02040502050405020303" pitchFamily="18" charset="0"/>
              </a:defRPr>
            </a:lvl2pPr>
            <a:lvl3pPr marL="1257269" indent="-342891" algn="l">
              <a:buFont typeface="Wingdings" pitchFamily="2" charset="2"/>
              <a:buChar char="§"/>
              <a:defRPr sz="1800" b="0" i="0">
                <a:solidFill>
                  <a:srgbClr val="0033A0"/>
                </a:solidFill>
                <a:latin typeface="Georgia" panose="02040502050405020303" pitchFamily="18" charset="0"/>
              </a:defRPr>
            </a:lvl3pPr>
            <a:lvl4pPr marL="1657309" indent="-285744" algn="l">
              <a:buFont typeface="Wingdings" pitchFamily="2" charset="2"/>
              <a:buChar char="§"/>
              <a:defRPr sz="1600" b="0" i="0">
                <a:solidFill>
                  <a:srgbClr val="0033A0"/>
                </a:solidFill>
                <a:latin typeface="Georgia" panose="02040502050405020303" pitchFamily="18" charset="0"/>
              </a:defRPr>
            </a:lvl4pPr>
            <a:lvl5pPr marL="2114498" indent="-285744" algn="l">
              <a:buFont typeface="Wingdings" pitchFamily="2" charset="2"/>
              <a:buChar char="§"/>
              <a:defRPr sz="1600" b="0" i="0">
                <a:solidFill>
                  <a:srgbClr val="0033A0"/>
                </a:solidFill>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Placeholder 1">
            <a:extLst>
              <a:ext uri="{FF2B5EF4-FFF2-40B4-BE49-F238E27FC236}">
                <a16:creationId xmlns:a16="http://schemas.microsoft.com/office/drawing/2014/main" id="{78C06CC2-3B19-CD43-9048-86377FCDC8E8}"/>
              </a:ext>
            </a:extLst>
          </p:cNvPr>
          <p:cNvSpPr>
            <a:spLocks noGrp="1"/>
          </p:cNvSpPr>
          <p:nvPr>
            <p:ph type="title" hasCustomPrompt="1"/>
          </p:nvPr>
        </p:nvSpPr>
        <p:spPr>
          <a:xfrm>
            <a:off x="1201000" y="177422"/>
            <a:ext cx="11299785" cy="594601"/>
          </a:xfrm>
          <a:prstGeom prst="rect">
            <a:avLst/>
          </a:prstGeom>
        </p:spPr>
        <p:txBody>
          <a:bodyPr vert="horz" lIns="91440" tIns="45720" rIns="91440" bIns="45720" rtlCol="0" anchor="ctr">
            <a:normAutofit/>
          </a:bodyPr>
          <a:lstStyle>
            <a:lvl1pPr algn="l">
              <a:defRPr sz="3200" kern="1300" baseline="0">
                <a:solidFill>
                  <a:schemeClr val="tx1"/>
                </a:solidFill>
                <a:latin typeface="Georgia" panose="02040502050405020303" pitchFamily="18" charset="0"/>
              </a:defRPr>
            </a:lvl1pPr>
          </a:lstStyle>
          <a:p>
            <a:r>
              <a:rPr lang="en-US" dirty="0"/>
              <a:t>Click to edit title style</a:t>
            </a:r>
          </a:p>
        </p:txBody>
      </p:sp>
    </p:spTree>
    <p:extLst>
      <p:ext uri="{BB962C8B-B14F-4D97-AF65-F5344CB8AC3E}">
        <p14:creationId xmlns:p14="http://schemas.microsoft.com/office/powerpoint/2010/main" val="1285028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FB5DD81-E099-1941-8E8F-13B5792E756F}"/>
              </a:ext>
            </a:extLst>
          </p:cNvPr>
          <p:cNvSpPr>
            <a:spLocks noGrp="1"/>
          </p:cNvSpPr>
          <p:nvPr>
            <p:ph type="dt" sz="half" idx="10"/>
          </p:nvPr>
        </p:nvSpPr>
        <p:spPr/>
        <p:txBody>
          <a:bodyPr/>
          <a:lstStyle>
            <a:lvl1pPr>
              <a:defRPr b="0" i="0">
                <a:latin typeface="Helvetica" pitchFamily="2" charset="0"/>
              </a:defRPr>
            </a:lvl1pPr>
          </a:lstStyle>
          <a:p>
            <a:r>
              <a:rPr lang="en-US" dirty="0"/>
              <a:t>9/3/26</a:t>
            </a:r>
          </a:p>
        </p:txBody>
      </p:sp>
      <p:sp>
        <p:nvSpPr>
          <p:cNvPr id="6" name="Footer Placeholder 5">
            <a:extLst>
              <a:ext uri="{FF2B5EF4-FFF2-40B4-BE49-F238E27FC236}">
                <a16:creationId xmlns:a16="http://schemas.microsoft.com/office/drawing/2014/main" id="{69DE51C2-51D1-2844-8B92-1AB1C256B38F}"/>
              </a:ext>
            </a:extLst>
          </p:cNvPr>
          <p:cNvSpPr>
            <a:spLocks noGrp="1"/>
          </p:cNvSpPr>
          <p:nvPr>
            <p:ph type="ftr" sz="quarter" idx="11"/>
          </p:nvPr>
        </p:nvSpPr>
        <p:spPr/>
        <p:txBody>
          <a:bodyPr/>
          <a:lstStyle/>
          <a:p>
            <a:r>
              <a:rPr lang="en-US" dirty="0"/>
              <a:t>Biosystems &amp; Agricultural Engineering</a:t>
            </a:r>
          </a:p>
        </p:txBody>
      </p:sp>
      <p:sp>
        <p:nvSpPr>
          <p:cNvPr id="7" name="Slide Number Placeholder 6">
            <a:extLst>
              <a:ext uri="{FF2B5EF4-FFF2-40B4-BE49-F238E27FC236}">
                <a16:creationId xmlns:a16="http://schemas.microsoft.com/office/drawing/2014/main" id="{741CC5F9-6DC8-594D-8441-39AD7AEACFD2}"/>
              </a:ext>
            </a:extLst>
          </p:cNvPr>
          <p:cNvSpPr>
            <a:spLocks noGrp="1"/>
          </p:cNvSpPr>
          <p:nvPr>
            <p:ph type="sldNum" sz="quarter" idx="12"/>
          </p:nvPr>
        </p:nvSpPr>
        <p:spPr/>
        <p:txBody>
          <a:bodyPr/>
          <a:lstStyle/>
          <a:p>
            <a:fld id="{8A16B8CB-D56F-2744-807F-154426EF1DF6}" type="slidenum">
              <a:rPr lang="en-US" smtClean="0"/>
              <a:t>‹#›</a:t>
            </a:fld>
            <a:endParaRPr lang="en-US"/>
          </a:p>
        </p:txBody>
      </p:sp>
      <p:sp>
        <p:nvSpPr>
          <p:cNvPr id="9" name="Title Placeholder 1">
            <a:extLst>
              <a:ext uri="{FF2B5EF4-FFF2-40B4-BE49-F238E27FC236}">
                <a16:creationId xmlns:a16="http://schemas.microsoft.com/office/drawing/2014/main" id="{D3283B63-1EA6-2245-9DAF-A3393D2DA29E}"/>
              </a:ext>
            </a:extLst>
          </p:cNvPr>
          <p:cNvSpPr>
            <a:spLocks noGrp="1"/>
          </p:cNvSpPr>
          <p:nvPr>
            <p:ph type="title" hasCustomPrompt="1"/>
          </p:nvPr>
        </p:nvSpPr>
        <p:spPr>
          <a:xfrm>
            <a:off x="1201000" y="177422"/>
            <a:ext cx="11299785" cy="594601"/>
          </a:xfrm>
          <a:prstGeom prst="rect">
            <a:avLst/>
          </a:prstGeom>
        </p:spPr>
        <p:txBody>
          <a:bodyPr vert="horz" lIns="91440" tIns="45720" rIns="91440" bIns="45720" rtlCol="0" anchor="ctr">
            <a:normAutofit/>
          </a:bodyPr>
          <a:lstStyle>
            <a:lvl1pPr algn="l">
              <a:defRPr sz="3200" kern="1300" baseline="0">
                <a:solidFill>
                  <a:schemeClr val="tx1"/>
                </a:solidFill>
                <a:latin typeface="Georgia" panose="02040502050405020303" pitchFamily="18" charset="0"/>
              </a:defRPr>
            </a:lvl1pPr>
          </a:lstStyle>
          <a:p>
            <a:r>
              <a:rPr lang="en-US" dirty="0"/>
              <a:t>Click to edit title style</a:t>
            </a:r>
          </a:p>
        </p:txBody>
      </p:sp>
    </p:spTree>
    <p:extLst>
      <p:ext uri="{BB962C8B-B14F-4D97-AF65-F5344CB8AC3E}">
        <p14:creationId xmlns:p14="http://schemas.microsoft.com/office/powerpoint/2010/main" val="118442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C27E90-5757-B245-A791-7CA09E19638A}"/>
              </a:ext>
            </a:extLst>
          </p:cNvPr>
          <p:cNvPicPr>
            <a:picLocks noChangeAspect="1"/>
          </p:cNvPicPr>
          <p:nvPr userDrawn="1"/>
        </p:nvPicPr>
        <p:blipFill>
          <a:blip r:embed="rId2"/>
          <a:stretch>
            <a:fillRect/>
          </a:stretch>
        </p:blipFill>
        <p:spPr>
          <a:xfrm>
            <a:off x="-1" y="0"/>
            <a:ext cx="12193471" cy="6858000"/>
          </a:xfrm>
          <a:prstGeom prst="rect">
            <a:avLst/>
          </a:prstGeom>
        </p:spPr>
      </p:pic>
      <p:sp>
        <p:nvSpPr>
          <p:cNvPr id="2" name="Date Placeholder 1">
            <a:extLst>
              <a:ext uri="{FF2B5EF4-FFF2-40B4-BE49-F238E27FC236}">
                <a16:creationId xmlns:a16="http://schemas.microsoft.com/office/drawing/2014/main" id="{4B62C740-F8C1-FF46-8CA9-BD5F4BF0A50F}"/>
              </a:ext>
            </a:extLst>
          </p:cNvPr>
          <p:cNvSpPr>
            <a:spLocks noGrp="1"/>
          </p:cNvSpPr>
          <p:nvPr>
            <p:ph type="dt" sz="half" idx="10"/>
          </p:nvPr>
        </p:nvSpPr>
        <p:spPr/>
        <p:txBody>
          <a:bodyPr/>
          <a:lstStyle>
            <a:lvl1pPr>
              <a:defRPr b="0" i="0">
                <a:latin typeface="Helvetica" pitchFamily="2" charset="0"/>
              </a:defRPr>
            </a:lvl1pPr>
          </a:lstStyle>
          <a:p>
            <a:r>
              <a:rPr lang="en-US" dirty="0"/>
              <a:t>9/3/26</a:t>
            </a:r>
          </a:p>
        </p:txBody>
      </p:sp>
      <p:sp>
        <p:nvSpPr>
          <p:cNvPr id="3" name="Footer Placeholder 2">
            <a:extLst>
              <a:ext uri="{FF2B5EF4-FFF2-40B4-BE49-F238E27FC236}">
                <a16:creationId xmlns:a16="http://schemas.microsoft.com/office/drawing/2014/main" id="{D1E1F79D-61BE-A741-9261-0739EE055BE4}"/>
              </a:ext>
            </a:extLst>
          </p:cNvPr>
          <p:cNvSpPr>
            <a:spLocks noGrp="1"/>
          </p:cNvSpPr>
          <p:nvPr>
            <p:ph type="ftr" sz="quarter" idx="11"/>
          </p:nvPr>
        </p:nvSpPr>
        <p:spPr/>
        <p:txBody>
          <a:bodyPr/>
          <a:lstStyle/>
          <a:p>
            <a:r>
              <a:rPr lang="en-US" dirty="0"/>
              <a:t>Biosystems &amp; Agricultural Engineering</a:t>
            </a:r>
          </a:p>
        </p:txBody>
      </p:sp>
      <p:sp>
        <p:nvSpPr>
          <p:cNvPr id="4" name="Slide Number Placeholder 3">
            <a:extLst>
              <a:ext uri="{FF2B5EF4-FFF2-40B4-BE49-F238E27FC236}">
                <a16:creationId xmlns:a16="http://schemas.microsoft.com/office/drawing/2014/main" id="{F069ACF0-3D9F-FB45-A2F7-2DEB25642522}"/>
              </a:ext>
            </a:extLst>
          </p:cNvPr>
          <p:cNvSpPr>
            <a:spLocks noGrp="1"/>
          </p:cNvSpPr>
          <p:nvPr>
            <p:ph type="sldNum" sz="quarter" idx="12"/>
          </p:nvPr>
        </p:nvSpPr>
        <p:spPr/>
        <p:txBody>
          <a:bodyPr/>
          <a:lstStyle/>
          <a:p>
            <a:fld id="{8A16B8CB-D56F-2744-807F-154426EF1DF6}" type="slidenum">
              <a:rPr lang="en-US" smtClean="0"/>
              <a:t>‹#›</a:t>
            </a:fld>
            <a:endParaRPr lang="en-US"/>
          </a:p>
        </p:txBody>
      </p:sp>
    </p:spTree>
    <p:extLst>
      <p:ext uri="{BB962C8B-B14F-4D97-AF65-F5344CB8AC3E}">
        <p14:creationId xmlns:p14="http://schemas.microsoft.com/office/powerpoint/2010/main" val="1462503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AFF9-71BC-DB36-ABF9-D2DB8D6C74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B1208F-EA75-FC85-8CCB-7AF8C8F17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C5E5ED-18AD-7E0C-444E-BACC1B3CEBD3}"/>
              </a:ext>
            </a:extLst>
          </p:cNvPr>
          <p:cNvSpPr>
            <a:spLocks noGrp="1"/>
          </p:cNvSpPr>
          <p:nvPr>
            <p:ph type="dt" sz="half" idx="10"/>
          </p:nvPr>
        </p:nvSpPr>
        <p:spPr/>
        <p:txBody>
          <a:bodyPr/>
          <a:lstStyle>
            <a:lvl1pPr>
              <a:defRPr/>
            </a:lvl1pPr>
          </a:lstStyle>
          <a:p>
            <a:r>
              <a:rPr lang="en-US" dirty="0"/>
              <a:t>9/3/28</a:t>
            </a:r>
          </a:p>
        </p:txBody>
      </p:sp>
      <p:sp>
        <p:nvSpPr>
          <p:cNvPr id="5" name="Footer Placeholder 4">
            <a:extLst>
              <a:ext uri="{FF2B5EF4-FFF2-40B4-BE49-F238E27FC236}">
                <a16:creationId xmlns:a16="http://schemas.microsoft.com/office/drawing/2014/main" id="{AC37C7DB-BFD8-F637-7D5D-24F8980A6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4470F-6A61-D72C-E8B4-964D67CE76FA}"/>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2283909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F62A1-7FDF-4F16-D2CA-87A6D1C977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F38FB3-F98E-F787-35D6-CFA2532CABFB}"/>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4" name="Footer Placeholder 3">
            <a:extLst>
              <a:ext uri="{FF2B5EF4-FFF2-40B4-BE49-F238E27FC236}">
                <a16:creationId xmlns:a16="http://schemas.microsoft.com/office/drawing/2014/main" id="{B9FD1407-693F-CB85-93CC-C70C0228B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711A83-95B9-C70D-9EE9-E1CD0FA4EF16}"/>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747960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D8471-70E3-DFCD-6D90-CA55413254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E863BB-3600-ABA4-C51D-5102BDB22A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A85B4D-509F-4813-6C15-A4FAD1DA5650}"/>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5" name="Footer Placeholder 4">
            <a:extLst>
              <a:ext uri="{FF2B5EF4-FFF2-40B4-BE49-F238E27FC236}">
                <a16:creationId xmlns:a16="http://schemas.microsoft.com/office/drawing/2014/main" id="{79119365-7386-451C-6DC1-A49FEF91DE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3E4C9-53A5-A805-10AC-0851843F3BC4}"/>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2773479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AFF9-71BC-DB36-ABF9-D2DB8D6C74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B1208F-EA75-FC85-8CCB-7AF8C8F17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C5E5ED-18AD-7E0C-444E-BACC1B3CEBD3}"/>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5" name="Footer Placeholder 4">
            <a:extLst>
              <a:ext uri="{FF2B5EF4-FFF2-40B4-BE49-F238E27FC236}">
                <a16:creationId xmlns:a16="http://schemas.microsoft.com/office/drawing/2014/main" id="{AC37C7DB-BFD8-F637-7D5D-24F8980A6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4470F-6A61-D72C-E8B4-964D67CE76FA}"/>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2960504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40078-58E5-0333-3BCF-2D86BF7398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76457E-CF36-E09F-8306-BB8EF6F316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019A7C-9499-0E81-4328-49AA9B80FCD8}"/>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5" name="Footer Placeholder 4">
            <a:extLst>
              <a:ext uri="{FF2B5EF4-FFF2-40B4-BE49-F238E27FC236}">
                <a16:creationId xmlns:a16="http://schemas.microsoft.com/office/drawing/2014/main" id="{B333364B-D0E4-F7D1-EAFE-83C955A23C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F0C448-C9E3-6139-1E43-98FDE4C41EBF}"/>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1673599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1BC49-1EA7-1F10-2845-5E51B1A91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859144-72A9-46DB-6037-3D1612DFAC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2D66BB-9928-5923-2227-EB125BB71D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C621A0-E449-EDAE-6D60-0D4B63549AFC}"/>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6" name="Footer Placeholder 5">
            <a:extLst>
              <a:ext uri="{FF2B5EF4-FFF2-40B4-BE49-F238E27FC236}">
                <a16:creationId xmlns:a16="http://schemas.microsoft.com/office/drawing/2014/main" id="{2192B809-2412-C8DA-1754-1346A49F32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6F9B31-35DA-7755-10D9-AFEE761718BD}"/>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928231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087DE-E6D5-54FF-96A3-F35C735CAA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550375-F6C4-EEF6-A179-223EDD7E97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5BB8C4-84E5-49F7-55D4-F9EF31B064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FF78AA-FE9C-FAE3-A651-5AC071925E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9A4538-83BB-77BE-2877-37AAACD4E7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34B807-A1BC-C103-3603-8D8E24224ADA}"/>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8" name="Footer Placeholder 7">
            <a:extLst>
              <a:ext uri="{FF2B5EF4-FFF2-40B4-BE49-F238E27FC236}">
                <a16:creationId xmlns:a16="http://schemas.microsoft.com/office/drawing/2014/main" id="{7C76D45A-3F18-21F1-0642-8AB7CAF8D7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9A4022-81FD-931A-2B17-2288FC9A7361}"/>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3853038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F62A1-7FDF-4F16-D2CA-87A6D1C977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F38FB3-F98E-F787-35D6-CFA2532CABFB}"/>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4" name="Footer Placeholder 3">
            <a:extLst>
              <a:ext uri="{FF2B5EF4-FFF2-40B4-BE49-F238E27FC236}">
                <a16:creationId xmlns:a16="http://schemas.microsoft.com/office/drawing/2014/main" id="{B9FD1407-693F-CB85-93CC-C70C0228B1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711A83-95B9-C70D-9EE9-E1CD0FA4EF16}"/>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2303805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BA580A-984D-C27B-008F-C80D96AE5DAE}"/>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3" name="Footer Placeholder 2">
            <a:extLst>
              <a:ext uri="{FF2B5EF4-FFF2-40B4-BE49-F238E27FC236}">
                <a16:creationId xmlns:a16="http://schemas.microsoft.com/office/drawing/2014/main" id="{16C3C7B8-C543-4C50-8923-256F88FCFB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4F00CC-653A-3648-1388-91ACC940967C}"/>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467306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630D-C929-2FAE-9BBC-3D2D265537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CDE8DD-5F88-EB90-CEEF-D416192EEF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87E465-B904-7425-EAE2-E7614545B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37FD67-7AEB-4799-9D16-5839F610E7F8}"/>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6" name="Footer Placeholder 5">
            <a:extLst>
              <a:ext uri="{FF2B5EF4-FFF2-40B4-BE49-F238E27FC236}">
                <a16:creationId xmlns:a16="http://schemas.microsoft.com/office/drawing/2014/main" id="{8A0974E6-3B5A-D341-53B3-5C3E504456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471A41-EACE-49CD-2122-C4EB86381B60}"/>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1321729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90E7-7E97-32FB-6409-8E0A80DA69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AED988-4EEC-FA8B-B56B-BE406880AE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717350-6320-BF53-2E2F-AD7B4AEFD5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4A5EA6-76C1-C83B-7EF9-9DD0B2541037}"/>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6" name="Footer Placeholder 5">
            <a:extLst>
              <a:ext uri="{FF2B5EF4-FFF2-40B4-BE49-F238E27FC236}">
                <a16:creationId xmlns:a16="http://schemas.microsoft.com/office/drawing/2014/main" id="{6394556E-AE6A-AD5C-63C9-77F32070B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CF4342-D07E-0E51-9006-335A7927E8F7}"/>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758851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9B79C-6134-F530-2484-6B3D87FFBE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653A97-B203-C044-3DA0-B13C38899E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56511-75D9-02DE-37FD-B11055D5E3C0}"/>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5" name="Footer Placeholder 4">
            <a:extLst>
              <a:ext uri="{FF2B5EF4-FFF2-40B4-BE49-F238E27FC236}">
                <a16:creationId xmlns:a16="http://schemas.microsoft.com/office/drawing/2014/main" id="{D9E92BED-EE4C-8459-B436-B8963B556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608A04-FE64-F9E1-E51E-FD1D7373DA52}"/>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961929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3C17E-9BA8-9468-DB5B-9F32ED385C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95FE0E-86D8-3541-2286-3E0CC2ADD2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86ED96-D39B-70BD-A9A8-0EBD8593B89B}"/>
              </a:ext>
            </a:extLst>
          </p:cNvPr>
          <p:cNvSpPr>
            <a:spLocks noGrp="1"/>
          </p:cNvSpPr>
          <p:nvPr>
            <p:ph type="dt" sz="half" idx="10"/>
          </p:nvPr>
        </p:nvSpPr>
        <p:spPr/>
        <p:txBody>
          <a:bodyPr/>
          <a:lstStyle/>
          <a:p>
            <a:fld id="{01D98383-C7FB-48EB-A663-310F9E0BD009}" type="datetimeFigureOut">
              <a:rPr lang="en-US" smtClean="0"/>
              <a:t>9/1/2026</a:t>
            </a:fld>
            <a:endParaRPr lang="en-US"/>
          </a:p>
        </p:txBody>
      </p:sp>
      <p:sp>
        <p:nvSpPr>
          <p:cNvPr id="5" name="Footer Placeholder 4">
            <a:extLst>
              <a:ext uri="{FF2B5EF4-FFF2-40B4-BE49-F238E27FC236}">
                <a16:creationId xmlns:a16="http://schemas.microsoft.com/office/drawing/2014/main" id="{94AB4A8E-549A-93C7-1809-D3C2E70E0E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435D3-634D-1DF7-F70E-C4407A0482D7}"/>
              </a:ext>
            </a:extLst>
          </p:cNvPr>
          <p:cNvSpPr>
            <a:spLocks noGrp="1"/>
          </p:cNvSpPr>
          <p:nvPr>
            <p:ph type="sldNum" sz="quarter" idx="12"/>
          </p:nvPr>
        </p:nvSpPr>
        <p:spPr/>
        <p:txBody>
          <a:bodyPr/>
          <a:lstStyle/>
          <a:p>
            <a:fld id="{A2842B43-F66E-427A-AADB-E4509E6AE0E6}" type="slidenum">
              <a:rPr lang="en-US" smtClean="0"/>
              <a:t>‹#›</a:t>
            </a:fld>
            <a:endParaRPr lang="en-US"/>
          </a:p>
        </p:txBody>
      </p:sp>
    </p:spTree>
    <p:extLst>
      <p:ext uri="{BB962C8B-B14F-4D97-AF65-F5344CB8AC3E}">
        <p14:creationId xmlns:p14="http://schemas.microsoft.com/office/powerpoint/2010/main" val="456729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E975A66-0C4D-E74B-A752-506B36EEDEF7}"/>
              </a:ext>
            </a:extLst>
          </p:cNvPr>
          <p:cNvSpPr>
            <a:spLocks noGrp="1"/>
          </p:cNvSpPr>
          <p:nvPr>
            <p:ph type="dt" sz="half" idx="2"/>
          </p:nvPr>
        </p:nvSpPr>
        <p:spPr>
          <a:xfrm>
            <a:off x="10317707" y="6183318"/>
            <a:ext cx="933160" cy="365125"/>
          </a:xfrm>
          <a:prstGeom prst="rect">
            <a:avLst/>
          </a:prstGeom>
        </p:spPr>
        <p:txBody>
          <a:bodyPr vert="horz" lIns="91440" tIns="45720" rIns="91440" bIns="45720" rtlCol="0" anchor="ctr"/>
          <a:lstStyle>
            <a:lvl1pPr algn="r">
              <a:defRPr sz="1100" baseline="0">
                <a:solidFill>
                  <a:schemeClr val="tx1"/>
                </a:solidFill>
              </a:defRPr>
            </a:lvl1pPr>
          </a:lstStyle>
          <a:p>
            <a:r>
              <a:rPr lang="en-US" dirty="0">
                <a:latin typeface="Helvetica" pitchFamily="2" charset="0"/>
              </a:rPr>
              <a:t>9/3/26</a:t>
            </a:r>
          </a:p>
        </p:txBody>
      </p:sp>
      <p:sp>
        <p:nvSpPr>
          <p:cNvPr id="5" name="Footer Placeholder 4">
            <a:extLst>
              <a:ext uri="{FF2B5EF4-FFF2-40B4-BE49-F238E27FC236}">
                <a16:creationId xmlns:a16="http://schemas.microsoft.com/office/drawing/2014/main" id="{27E37071-1953-F449-9911-5C43C3CE9F5E}"/>
              </a:ext>
            </a:extLst>
          </p:cNvPr>
          <p:cNvSpPr>
            <a:spLocks noGrp="1"/>
          </p:cNvSpPr>
          <p:nvPr>
            <p:ph type="ftr" sz="quarter" idx="3"/>
          </p:nvPr>
        </p:nvSpPr>
        <p:spPr>
          <a:xfrm>
            <a:off x="3057100" y="6183318"/>
            <a:ext cx="7376614" cy="365125"/>
          </a:xfrm>
          <a:prstGeom prst="rect">
            <a:avLst/>
          </a:prstGeom>
        </p:spPr>
        <p:txBody>
          <a:bodyPr vert="horz" lIns="91440" tIns="45720" rIns="91440" bIns="45720" rtlCol="0" anchor="ctr"/>
          <a:lstStyle>
            <a:lvl1pPr algn="ctr">
              <a:defRPr sz="1200" b="0" i="0" baseline="0">
                <a:solidFill>
                  <a:schemeClr val="tx1"/>
                </a:solidFill>
                <a:latin typeface="Helvetica" pitchFamily="2" charset="0"/>
              </a:defRPr>
            </a:lvl1pPr>
          </a:lstStyle>
          <a:p>
            <a:r>
              <a:rPr lang="en-US" dirty="0"/>
              <a:t>Biosystems &amp; Agricultural Engineering</a:t>
            </a:r>
          </a:p>
        </p:txBody>
      </p:sp>
      <p:sp>
        <p:nvSpPr>
          <p:cNvPr id="6" name="Slide Number Placeholder 5">
            <a:extLst>
              <a:ext uri="{FF2B5EF4-FFF2-40B4-BE49-F238E27FC236}">
                <a16:creationId xmlns:a16="http://schemas.microsoft.com/office/drawing/2014/main" id="{7604E634-0D26-394D-BB12-B982CDF63771}"/>
              </a:ext>
            </a:extLst>
          </p:cNvPr>
          <p:cNvSpPr>
            <a:spLocks noGrp="1"/>
          </p:cNvSpPr>
          <p:nvPr>
            <p:ph type="sldNum" sz="quarter" idx="4"/>
          </p:nvPr>
        </p:nvSpPr>
        <p:spPr>
          <a:xfrm>
            <a:off x="11290622" y="6183318"/>
            <a:ext cx="460552" cy="365125"/>
          </a:xfrm>
          <a:prstGeom prst="rect">
            <a:avLst/>
          </a:prstGeom>
        </p:spPr>
        <p:txBody>
          <a:bodyPr vert="horz" lIns="91440" tIns="45720" rIns="91440" bIns="45720" rtlCol="0" anchor="ctr"/>
          <a:lstStyle>
            <a:lvl1pPr algn="l">
              <a:defRPr sz="1200" b="0" i="0" baseline="0">
                <a:solidFill>
                  <a:schemeClr val="tx1"/>
                </a:solidFill>
                <a:latin typeface="Helvetica" pitchFamily="2" charset="0"/>
              </a:defRPr>
            </a:lvl1pPr>
          </a:lstStyle>
          <a:p>
            <a:fld id="{8A16B8CB-D56F-2744-807F-154426EF1DF6}" type="slidenum">
              <a:rPr lang="en-US" smtClean="0"/>
              <a:pPr/>
              <a:t>‹#›</a:t>
            </a:fld>
            <a:endParaRPr lang="en-US" dirty="0"/>
          </a:p>
        </p:txBody>
      </p:sp>
      <p:sp>
        <p:nvSpPr>
          <p:cNvPr id="13" name="Title Placeholder 12">
            <a:extLst>
              <a:ext uri="{FF2B5EF4-FFF2-40B4-BE49-F238E27FC236}">
                <a16:creationId xmlns:a16="http://schemas.microsoft.com/office/drawing/2014/main" id="{F49C8A26-9D16-E04A-980E-5DD0108FDDB2}"/>
              </a:ext>
            </a:extLst>
          </p:cNvPr>
          <p:cNvSpPr>
            <a:spLocks noGrp="1"/>
          </p:cNvSpPr>
          <p:nvPr>
            <p:ph type="title"/>
          </p:nvPr>
        </p:nvSpPr>
        <p:spPr>
          <a:xfrm>
            <a:off x="1318460" y="585442"/>
            <a:ext cx="10515600" cy="4424856"/>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cxnSp>
        <p:nvCxnSpPr>
          <p:cNvPr id="12" name="Straight Connector 11">
            <a:extLst>
              <a:ext uri="{FF2B5EF4-FFF2-40B4-BE49-F238E27FC236}">
                <a16:creationId xmlns:a16="http://schemas.microsoft.com/office/drawing/2014/main" id="{25DF2674-7339-C84F-B2D7-B4544D96B62B}"/>
              </a:ext>
            </a:extLst>
          </p:cNvPr>
          <p:cNvCxnSpPr/>
          <p:nvPr userDrawn="1"/>
        </p:nvCxnSpPr>
        <p:spPr>
          <a:xfrm>
            <a:off x="11250866" y="6183318"/>
            <a:ext cx="0" cy="3651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CF36C05F-ED3A-A549-A054-FE0517623086}"/>
              </a:ext>
            </a:extLst>
          </p:cNvPr>
          <p:cNvSpPr>
            <a:spLocks noGrp="1"/>
          </p:cNvSpPr>
          <p:nvPr>
            <p:ph type="body" idx="1"/>
          </p:nvPr>
        </p:nvSpPr>
        <p:spPr>
          <a:xfrm>
            <a:off x="1318461" y="5127686"/>
            <a:ext cx="10494626" cy="804591"/>
          </a:xfrm>
          <a:prstGeom prst="rect">
            <a:avLst/>
          </a:prstGeom>
        </p:spPr>
        <p:txBody>
          <a:bodyPr vert="horz" lIns="91440" tIns="45720" rIns="91440" bIns="45720" rtlCol="0">
            <a:normAutofit/>
          </a:bodyPr>
          <a:lstStyle/>
          <a:p>
            <a:pPr lvl="0"/>
            <a:r>
              <a:rPr lang="en-US" dirty="0"/>
              <a:t>Click to edit Master text styles</a:t>
            </a:r>
          </a:p>
        </p:txBody>
      </p:sp>
    </p:spTree>
    <p:extLst>
      <p:ext uri="{BB962C8B-B14F-4D97-AF65-F5344CB8AC3E}">
        <p14:creationId xmlns:p14="http://schemas.microsoft.com/office/powerpoint/2010/main" val="2888339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49" r:id="rId4"/>
    <p:sldLayoutId id="2147483652" r:id="rId5"/>
    <p:sldLayoutId id="2147483656" r:id="rId6"/>
    <p:sldLayoutId id="2147483660" r:id="rId7"/>
    <p:sldLayoutId id="2147483659" r:id="rId8"/>
    <p:sldLayoutId id="2147483676" r:id="rId9"/>
    <p:sldLayoutId id="2147483677" r:id="rId10"/>
  </p:sldLayoutIdLst>
  <p:txStyles>
    <p:titleStyle>
      <a:lvl1pPr algn="l" defTabSz="914377" rtl="0" eaLnBrk="1" latinLnBrk="0" hangingPunct="1">
        <a:lnSpc>
          <a:spcPct val="90000"/>
        </a:lnSpc>
        <a:spcBef>
          <a:spcPct val="0"/>
        </a:spcBef>
        <a:buNone/>
        <a:defRPr sz="4000" b="0" i="0" kern="1200" cap="none" baseline="0">
          <a:solidFill>
            <a:schemeClr val="bg1"/>
          </a:solidFill>
          <a:latin typeface="Georgia" panose="02040502050405020303" pitchFamily="18" charset="0"/>
          <a:ea typeface="+mj-ea"/>
          <a:cs typeface="+mj-cs"/>
        </a:defRPr>
      </a:lvl1pPr>
    </p:titleStyle>
    <p:bodyStyle>
      <a:lvl1pPr marL="0" indent="0" algn="l" defTabSz="914377" rtl="0" eaLnBrk="1" latinLnBrk="0" hangingPunct="1">
        <a:lnSpc>
          <a:spcPct val="90000"/>
        </a:lnSpc>
        <a:spcBef>
          <a:spcPts val="1000"/>
        </a:spcBef>
        <a:buFontTx/>
        <a:buNone/>
        <a:defRPr sz="2400" b="0" i="0" kern="1200" cap="none" baseline="0">
          <a:solidFill>
            <a:schemeClr val="bg1">
              <a:lumMod val="75000"/>
            </a:schemeClr>
          </a:solidFill>
          <a:latin typeface="Georgia" panose="02040502050405020303" pitchFamily="18" charset="0"/>
          <a:ea typeface="+mn-ea"/>
          <a:cs typeface="+mn-cs"/>
        </a:defRPr>
      </a:lvl1pPr>
      <a:lvl2pPr marL="457189" indent="0" algn="ctr" defTabSz="914377" rtl="0" eaLnBrk="1" latinLnBrk="0" hangingPunct="1">
        <a:lnSpc>
          <a:spcPct val="90000"/>
        </a:lnSpc>
        <a:spcBef>
          <a:spcPts val="500"/>
        </a:spcBef>
        <a:buFontTx/>
        <a:buNone/>
        <a:defRPr sz="2400" kern="1200">
          <a:solidFill>
            <a:schemeClr val="bg2"/>
          </a:solidFill>
          <a:latin typeface="+mn-lt"/>
          <a:ea typeface="+mn-ea"/>
          <a:cs typeface="+mn-cs"/>
        </a:defRPr>
      </a:lvl2pPr>
      <a:lvl3pPr marL="914377" indent="0" algn="ctr" defTabSz="914377" rtl="0" eaLnBrk="1" latinLnBrk="0" hangingPunct="1">
        <a:lnSpc>
          <a:spcPct val="90000"/>
        </a:lnSpc>
        <a:spcBef>
          <a:spcPts val="500"/>
        </a:spcBef>
        <a:buFontTx/>
        <a:buNone/>
        <a:defRPr sz="2000" kern="1200">
          <a:solidFill>
            <a:schemeClr val="bg2"/>
          </a:solidFill>
          <a:latin typeface="+mn-lt"/>
          <a:ea typeface="+mn-ea"/>
          <a:cs typeface="+mn-cs"/>
        </a:defRPr>
      </a:lvl3pPr>
      <a:lvl4pPr marL="1371566" indent="0" algn="ctr" defTabSz="914377" rtl="0" eaLnBrk="1" latinLnBrk="0" hangingPunct="1">
        <a:lnSpc>
          <a:spcPct val="90000"/>
        </a:lnSpc>
        <a:spcBef>
          <a:spcPts val="500"/>
        </a:spcBef>
        <a:buFontTx/>
        <a:buNone/>
        <a:defRPr sz="1800" kern="1200">
          <a:solidFill>
            <a:schemeClr val="bg2"/>
          </a:solidFill>
          <a:latin typeface="+mn-lt"/>
          <a:ea typeface="+mn-ea"/>
          <a:cs typeface="+mn-cs"/>
        </a:defRPr>
      </a:lvl4pPr>
      <a:lvl5pPr marL="1828754" indent="0" algn="ctr" defTabSz="914377" rtl="0" eaLnBrk="1" latinLnBrk="0" hangingPunct="1">
        <a:lnSpc>
          <a:spcPct val="90000"/>
        </a:lnSpc>
        <a:spcBef>
          <a:spcPts val="500"/>
        </a:spcBef>
        <a:buFontTx/>
        <a:buNone/>
        <a:defRPr sz="1800" kern="1200">
          <a:solidFill>
            <a:schemeClr val="bg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7ADF0B-0071-7C29-9740-6BEED973B3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786F64-E73C-A51C-AF90-039B07E69F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5AEBDF-25A5-45D8-5178-712D244017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D98383-C7FB-48EB-A663-310F9E0BD009}" type="datetimeFigureOut">
              <a:rPr lang="en-US" smtClean="0"/>
              <a:t>9/1/2026</a:t>
            </a:fld>
            <a:endParaRPr lang="en-US"/>
          </a:p>
        </p:txBody>
      </p:sp>
      <p:sp>
        <p:nvSpPr>
          <p:cNvPr id="5" name="Footer Placeholder 4">
            <a:extLst>
              <a:ext uri="{FF2B5EF4-FFF2-40B4-BE49-F238E27FC236}">
                <a16:creationId xmlns:a16="http://schemas.microsoft.com/office/drawing/2014/main" id="{AC6181EE-409A-F778-B90E-847D6507A9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4D786CB-9B54-0CBE-2EA4-77F247D18C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842B43-F66E-427A-AADB-E4509E6AE0E6}" type="slidenum">
              <a:rPr lang="en-US" smtClean="0"/>
              <a:t>‹#›</a:t>
            </a:fld>
            <a:endParaRPr lang="en-US"/>
          </a:p>
        </p:txBody>
      </p:sp>
    </p:spTree>
    <p:extLst>
      <p:ext uri="{BB962C8B-B14F-4D97-AF65-F5344CB8AC3E}">
        <p14:creationId xmlns:p14="http://schemas.microsoft.com/office/powerpoint/2010/main" val="35925724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7.jpeg"/><Relationship Id="rId7" Type="http://schemas.openxmlformats.org/officeDocument/2006/relationships/image" Target="../media/image11.png"/><Relationship Id="rId12"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diagramColors" Target="../diagrams/colors1.xml"/><Relationship Id="rId5" Type="http://schemas.openxmlformats.org/officeDocument/2006/relationships/image" Target="../media/image9.png"/><Relationship Id="rId10" Type="http://schemas.openxmlformats.org/officeDocument/2006/relationships/diagramQuickStyle" Target="../diagrams/quickStyle1.xml"/><Relationship Id="rId4" Type="http://schemas.openxmlformats.org/officeDocument/2006/relationships/image" Target="../media/image8.png"/><Relationship Id="rId9"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5.tmp"/><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35.tmp"/><Relationship Id="rId4" Type="http://schemas.openxmlformats.org/officeDocument/2006/relationships/image" Target="../media/image7.jpeg"/><Relationship Id="rId9" Type="http://schemas.openxmlformats.org/officeDocument/2006/relationships/image" Target="../media/image36.tmp"/></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2.png"/><Relationship Id="rId3" Type="http://schemas.openxmlformats.org/officeDocument/2006/relationships/image" Target="../media/image35.tmp"/><Relationship Id="rId7" Type="http://schemas.openxmlformats.org/officeDocument/2006/relationships/image" Target="../media/image15.png"/><Relationship Id="rId12"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8.png"/><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image" Target="../media/image39.png"/><Relationship Id="rId4" Type="http://schemas.openxmlformats.org/officeDocument/2006/relationships/image" Target="../media/image12.jpeg"/><Relationship Id="rId9"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5.tmp"/><Relationship Id="rId4" Type="http://schemas.openxmlformats.org/officeDocument/2006/relationships/image" Target="../media/image24.jpe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5.tmp"/><Relationship Id="rId5" Type="http://schemas.openxmlformats.org/officeDocument/2006/relationships/image" Target="../media/image44.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tmp"/><Relationship Id="rId7"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 Id="rId9" Type="http://schemas.openxmlformats.org/officeDocument/2006/relationships/image" Target="../media/image35.tmp"/></Relationships>
</file>

<file path=ppt/slides/_rels/slide18.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8" Type="http://schemas.openxmlformats.org/officeDocument/2006/relationships/image" Target="../media/image62.emf"/><Relationship Id="rId13" Type="http://schemas.openxmlformats.org/officeDocument/2006/relationships/image" Target="../media/image67.png"/><Relationship Id="rId3" Type="http://schemas.openxmlformats.org/officeDocument/2006/relationships/image" Target="../media/image35.tmp"/><Relationship Id="rId7" Type="http://schemas.openxmlformats.org/officeDocument/2006/relationships/image" Target="../media/image61.emf"/><Relationship Id="rId12"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60.emf"/><Relationship Id="rId11" Type="http://schemas.openxmlformats.org/officeDocument/2006/relationships/image" Target="../media/image65.png"/><Relationship Id="rId5" Type="http://schemas.openxmlformats.org/officeDocument/2006/relationships/image" Target="../media/image59.emf"/><Relationship Id="rId10" Type="http://schemas.openxmlformats.org/officeDocument/2006/relationships/image" Target="../media/image64.png"/><Relationship Id="rId4" Type="http://schemas.openxmlformats.org/officeDocument/2006/relationships/image" Target="../media/image58.emf"/><Relationship Id="rId9" Type="http://schemas.openxmlformats.org/officeDocument/2006/relationships/image" Target="../media/image63.png"/><Relationship Id="rId14"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71.emf"/><Relationship Id="rId5" Type="http://schemas.openxmlformats.org/officeDocument/2006/relationships/image" Target="../media/image70.png"/><Relationship Id="rId4" Type="http://schemas.openxmlformats.org/officeDocument/2006/relationships/image" Target="../media/image35.tmp"/></Relationships>
</file>

<file path=ppt/slides/_rels/slide23.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73.emf"/><Relationship Id="rId4" Type="http://schemas.openxmlformats.org/officeDocument/2006/relationships/image" Target="../media/image72.emf"/></Relationships>
</file>

<file path=ppt/slides/_rels/slide24.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244F5-2AC8-8407-0858-3AD6A0B45A91}"/>
              </a:ext>
            </a:extLst>
          </p:cNvPr>
          <p:cNvSpPr>
            <a:spLocks noGrp="1"/>
          </p:cNvSpPr>
          <p:nvPr>
            <p:ph type="title"/>
          </p:nvPr>
        </p:nvSpPr>
        <p:spPr>
          <a:xfrm>
            <a:off x="677014" y="592266"/>
            <a:ext cx="4366474" cy="4424856"/>
          </a:xfrm>
        </p:spPr>
        <p:txBody>
          <a:bodyPr>
            <a:noAutofit/>
          </a:bodyPr>
          <a:lstStyle/>
          <a:p>
            <a:r>
              <a:rPr lang="en-US" sz="2800" dirty="0"/>
              <a:t>Green Solvents for Microplastics Removal from Water</a:t>
            </a:r>
            <a:br>
              <a:rPr lang="en-US" sz="2800" dirty="0"/>
            </a:br>
            <a:r>
              <a:rPr lang="en-US" sz="2400" dirty="0"/>
              <a:t>Developing plant-based approaches for an emerging water-quality challenge</a:t>
            </a:r>
            <a:endParaRPr lang="en-US" sz="2800" dirty="0"/>
          </a:p>
        </p:txBody>
      </p:sp>
      <p:sp>
        <p:nvSpPr>
          <p:cNvPr id="3" name="Subtitle 2">
            <a:extLst>
              <a:ext uri="{FF2B5EF4-FFF2-40B4-BE49-F238E27FC236}">
                <a16:creationId xmlns:a16="http://schemas.microsoft.com/office/drawing/2014/main" id="{E88BA30E-E403-B462-FF7D-77BBF63D4352}"/>
              </a:ext>
            </a:extLst>
          </p:cNvPr>
          <p:cNvSpPr>
            <a:spLocks noGrp="1"/>
          </p:cNvSpPr>
          <p:nvPr>
            <p:ph idx="1"/>
          </p:nvPr>
        </p:nvSpPr>
        <p:spPr>
          <a:xfrm>
            <a:off x="690100" y="4286250"/>
            <a:ext cx="4824875" cy="1577787"/>
          </a:xfrm>
        </p:spPr>
        <p:txBody>
          <a:bodyPr>
            <a:normAutofit fontScale="85000" lnSpcReduction="20000"/>
          </a:bodyPr>
          <a:lstStyle/>
          <a:p>
            <a:r>
              <a:rPr lang="en-US" dirty="0"/>
              <a:t>Jian Shi, Czarena Crofcheck, and Michael Montross</a:t>
            </a:r>
          </a:p>
          <a:p>
            <a:endParaRPr lang="en-US" dirty="0"/>
          </a:p>
          <a:p>
            <a:r>
              <a:rPr lang="en-US" dirty="0"/>
              <a:t>Biosystems and Agricultural Engineering</a:t>
            </a:r>
          </a:p>
          <a:p>
            <a:r>
              <a:rPr lang="en-US" dirty="0"/>
              <a:t>University of Kentucky</a:t>
            </a:r>
          </a:p>
        </p:txBody>
      </p:sp>
    </p:spTree>
    <p:extLst>
      <p:ext uri="{BB962C8B-B14F-4D97-AF65-F5344CB8AC3E}">
        <p14:creationId xmlns:p14="http://schemas.microsoft.com/office/powerpoint/2010/main" val="2097537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17AE8-02E2-B30D-5444-E30B1C9B86B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959639F-78EA-E379-F77B-FCB83C9553E8}"/>
              </a:ext>
            </a:extLst>
          </p:cNvPr>
          <p:cNvSpPr>
            <a:spLocks noGrp="1"/>
          </p:cNvSpPr>
          <p:nvPr>
            <p:ph type="sldNum" sz="quarter" idx="12"/>
          </p:nvPr>
        </p:nvSpPr>
        <p:spPr>
          <a:xfrm>
            <a:off x="11290622" y="6183318"/>
            <a:ext cx="460552" cy="365125"/>
          </a:xfr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fld id="{0FAD3D01-F58F-BD45-9E24-A501263B0192}" type="slidenum">
              <a:rPr lang="en-US" smtClean="0"/>
              <a:pPr/>
              <a:t>2</a:t>
            </a:fld>
            <a:endParaRPr lang="en-US"/>
          </a:p>
        </p:txBody>
      </p:sp>
      <p:sp>
        <p:nvSpPr>
          <p:cNvPr id="28" name="Title 3">
            <a:extLst>
              <a:ext uri="{FF2B5EF4-FFF2-40B4-BE49-F238E27FC236}">
                <a16:creationId xmlns:a16="http://schemas.microsoft.com/office/drawing/2014/main" id="{67CA331B-AFD6-443A-9527-54A6CF2E9FA5}"/>
              </a:ext>
            </a:extLst>
          </p:cNvPr>
          <p:cNvSpPr>
            <a:spLocks noGrp="1"/>
          </p:cNvSpPr>
          <p:nvPr>
            <p:ph type="title"/>
          </p:nvPr>
        </p:nvSpPr>
        <p:spPr>
          <a:xfrm>
            <a:off x="1201000" y="177422"/>
            <a:ext cx="11299785" cy="594601"/>
          </a:xfrm>
        </p:spPr>
        <p:txBody>
          <a:bodyPr/>
          <a:lstStyle/>
          <a:p>
            <a:pPr lvl="0"/>
            <a:r>
              <a:rPr lang="en-US" dirty="0"/>
              <a:t>Microplastics: An Emerging Water-Quality Challenge</a:t>
            </a:r>
            <a:endParaRPr lang="zh-CN" altLang="en-US" dirty="0"/>
          </a:p>
        </p:txBody>
      </p:sp>
      <p:sp>
        <p:nvSpPr>
          <p:cNvPr id="7" name="Content Placeholder 6">
            <a:extLst>
              <a:ext uri="{FF2B5EF4-FFF2-40B4-BE49-F238E27FC236}">
                <a16:creationId xmlns:a16="http://schemas.microsoft.com/office/drawing/2014/main" id="{ABF964E5-306B-A911-1BC3-CCF182053813}"/>
              </a:ext>
            </a:extLst>
          </p:cNvPr>
          <p:cNvSpPr>
            <a:spLocks noGrp="1"/>
          </p:cNvSpPr>
          <p:nvPr>
            <p:ph idx="1"/>
          </p:nvPr>
        </p:nvSpPr>
        <p:spPr>
          <a:xfrm>
            <a:off x="1357314" y="1325563"/>
            <a:ext cx="3811258" cy="4475162"/>
          </a:xfrm>
        </p:spPr>
        <p:txBody>
          <a:bodyPr>
            <a:normAutofit/>
          </a:bodyPr>
          <a:lstStyle/>
          <a:p>
            <a:r>
              <a:rPr lang="en-US" dirty="0"/>
              <a:t>Microplastics are small plastic particles that persist in the environment.</a:t>
            </a:r>
          </a:p>
          <a:p>
            <a:r>
              <a:rPr lang="en-US" dirty="0"/>
              <a:t>The smallest particles are particularly difficult to detect and remove.</a:t>
            </a:r>
          </a:p>
          <a:p>
            <a:endParaRPr lang="en-US" dirty="0"/>
          </a:p>
        </p:txBody>
      </p:sp>
      <p:sp>
        <p:nvSpPr>
          <p:cNvPr id="18" name="文本框 10">
            <a:extLst>
              <a:ext uri="{FF2B5EF4-FFF2-40B4-BE49-F238E27FC236}">
                <a16:creationId xmlns:a16="http://schemas.microsoft.com/office/drawing/2014/main" id="{7608EC98-285E-E90E-7EA5-48BFD0279488}"/>
              </a:ext>
            </a:extLst>
          </p:cNvPr>
          <p:cNvSpPr txBox="1"/>
          <p:nvPr/>
        </p:nvSpPr>
        <p:spPr>
          <a:xfrm>
            <a:off x="5428568" y="5219908"/>
            <a:ext cx="5862054" cy="73866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Geyer et al., 2017. Science advances, 3(7), e1700782.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Times New Roman"/>
                <a:ea typeface="宋体" panose="02010600030101010101" pitchFamily="2" charset="-122"/>
                <a:cs typeface="+mn-cs"/>
              </a:rPr>
              <a:t>Gillibert</a:t>
            </a:r>
            <a:r>
              <a:rPr kumimoji="0" lang="en-US" altLang="zh-CN" sz="1400" dirty="0">
                <a:solidFill>
                  <a:prstClr val="black"/>
                </a:solidFill>
                <a:latin typeface="Times New Roman"/>
                <a:ea typeface="宋体" panose="02010600030101010101" pitchFamily="2" charset="-122"/>
              </a:rPr>
              <a:t> et al., </a:t>
            </a: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2019. Environmental science &amp; technology, 53(15), 9003-9013.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31" name="Picture 30">
            <a:extLst>
              <a:ext uri="{FF2B5EF4-FFF2-40B4-BE49-F238E27FC236}">
                <a16:creationId xmlns:a16="http://schemas.microsoft.com/office/drawing/2014/main" id="{C2917A77-1471-A20A-B6FA-CEF3421F096B}"/>
              </a:ext>
            </a:extLst>
          </p:cNvPr>
          <p:cNvPicPr>
            <a:picLocks noChangeAspect="1"/>
          </p:cNvPicPr>
          <p:nvPr/>
        </p:nvPicPr>
        <p:blipFill>
          <a:blip r:embed="rId3"/>
          <a:stretch>
            <a:fillRect/>
          </a:stretch>
        </p:blipFill>
        <p:spPr>
          <a:xfrm>
            <a:off x="5548844" y="1259468"/>
            <a:ext cx="5361505" cy="3960440"/>
          </a:xfrm>
          <a:prstGeom prst="rect">
            <a:avLst/>
          </a:prstGeom>
        </p:spPr>
      </p:pic>
      <p:sp>
        <p:nvSpPr>
          <p:cNvPr id="33" name="Rectangle 32">
            <a:extLst>
              <a:ext uri="{FF2B5EF4-FFF2-40B4-BE49-F238E27FC236}">
                <a16:creationId xmlns:a16="http://schemas.microsoft.com/office/drawing/2014/main" id="{39742713-F3B7-D3AF-8E3B-F3C77604A240}"/>
              </a:ext>
            </a:extLst>
          </p:cNvPr>
          <p:cNvSpPr/>
          <p:nvPr/>
        </p:nvSpPr>
        <p:spPr>
          <a:xfrm>
            <a:off x="6672064" y="5301208"/>
            <a:ext cx="216024" cy="28803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6726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A634-5B92-BFDF-0F23-A2716B8D13C9}"/>
              </a:ext>
            </a:extLst>
          </p:cNvPr>
          <p:cNvSpPr>
            <a:spLocks noGrp="1"/>
          </p:cNvSpPr>
          <p:nvPr>
            <p:ph type="title"/>
          </p:nvPr>
        </p:nvSpPr>
        <p:spPr>
          <a:xfrm>
            <a:off x="1201000" y="177422"/>
            <a:ext cx="11299785" cy="594601"/>
          </a:xfrm>
        </p:spPr>
        <p:txBody>
          <a:bodyPr/>
          <a:lstStyle/>
          <a:p>
            <a:r>
              <a:rPr lang="en-US" dirty="0"/>
              <a:t>Why This Matters for Water Resources</a:t>
            </a:r>
          </a:p>
        </p:txBody>
      </p:sp>
      <p:grpSp>
        <p:nvGrpSpPr>
          <p:cNvPr id="8" name="Group 7">
            <a:extLst>
              <a:ext uri="{FF2B5EF4-FFF2-40B4-BE49-F238E27FC236}">
                <a16:creationId xmlns:a16="http://schemas.microsoft.com/office/drawing/2014/main" id="{24560956-CC20-2725-7A01-9BA696523C70}"/>
              </a:ext>
            </a:extLst>
          </p:cNvPr>
          <p:cNvGrpSpPr/>
          <p:nvPr/>
        </p:nvGrpSpPr>
        <p:grpSpPr>
          <a:xfrm>
            <a:off x="4863467" y="1414358"/>
            <a:ext cx="6336704" cy="3384376"/>
            <a:chOff x="518464" y="1744470"/>
            <a:chExt cx="7898601" cy="3960300"/>
          </a:xfrm>
        </p:grpSpPr>
        <p:pic>
          <p:nvPicPr>
            <p:cNvPr id="9" name="图片 19">
              <a:extLst>
                <a:ext uri="{FF2B5EF4-FFF2-40B4-BE49-F238E27FC236}">
                  <a16:creationId xmlns:a16="http://schemas.microsoft.com/office/drawing/2014/main" id="{2DCDC158-4BC5-B207-0738-65C1485690C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523805" y="2154936"/>
              <a:ext cx="893260" cy="2495759"/>
            </a:xfrm>
            <a:prstGeom prst="rect">
              <a:avLst/>
            </a:prstGeom>
          </p:spPr>
        </p:pic>
        <p:sp>
          <p:nvSpPr>
            <p:cNvPr id="10" name="矩形 21">
              <a:extLst>
                <a:ext uri="{FF2B5EF4-FFF2-40B4-BE49-F238E27FC236}">
                  <a16:creationId xmlns:a16="http://schemas.microsoft.com/office/drawing/2014/main" id="{F4030632-2549-B92F-5547-2733544DD17C}"/>
                </a:ext>
              </a:extLst>
            </p:cNvPr>
            <p:cNvSpPr/>
            <p:nvPr/>
          </p:nvSpPr>
          <p:spPr>
            <a:xfrm>
              <a:off x="7223760" y="1892808"/>
              <a:ext cx="457200" cy="274320"/>
            </a:xfrm>
            <a:prstGeom prst="rect">
              <a:avLst/>
            </a:prstGeom>
            <a:solidFill>
              <a:sysClr val="window" lastClr="FFFFFF"/>
            </a:solidFill>
            <a:ln w="9525" cap="flat" cmpd="sng" algn="ctr">
              <a:solidFill>
                <a:sysClr val="window" lastClr="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Times New Roman"/>
                <a:ea typeface="宋体" panose="02010600030101010101" pitchFamily="2" charset="-122"/>
                <a:cs typeface="+mn-cs"/>
              </a:endParaRPr>
            </a:p>
          </p:txBody>
        </p:sp>
        <p:pic>
          <p:nvPicPr>
            <p:cNvPr id="11" name="图片 3">
              <a:extLst>
                <a:ext uri="{FF2B5EF4-FFF2-40B4-BE49-F238E27FC236}">
                  <a16:creationId xmlns:a16="http://schemas.microsoft.com/office/drawing/2014/main" id="{A5323D5C-E27C-2CD0-2A90-2A2477DC183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8464" y="3134273"/>
              <a:ext cx="893260" cy="830997"/>
            </a:xfrm>
            <a:prstGeom prst="rect">
              <a:avLst/>
            </a:prstGeom>
          </p:spPr>
        </p:pic>
        <p:sp>
          <p:nvSpPr>
            <p:cNvPr id="12" name="文本框 4">
              <a:extLst>
                <a:ext uri="{FF2B5EF4-FFF2-40B4-BE49-F238E27FC236}">
                  <a16:creationId xmlns:a16="http://schemas.microsoft.com/office/drawing/2014/main" id="{B7A3FF6D-C331-D430-7DC4-3A7B1D61C294}"/>
                </a:ext>
              </a:extLst>
            </p:cNvPr>
            <p:cNvSpPr txBox="1"/>
            <p:nvPr/>
          </p:nvSpPr>
          <p:spPr>
            <a:xfrm>
              <a:off x="689139" y="4037848"/>
              <a:ext cx="64472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MNPs</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13" name="图片 5">
              <a:extLst>
                <a:ext uri="{FF2B5EF4-FFF2-40B4-BE49-F238E27FC236}">
                  <a16:creationId xmlns:a16="http://schemas.microsoft.com/office/drawing/2014/main" id="{7E15A09B-BA32-E2F4-1720-CD7757EC7FE4}"/>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280062" y="1880616"/>
              <a:ext cx="1347020" cy="830998"/>
            </a:xfrm>
            <a:prstGeom prst="rect">
              <a:avLst/>
            </a:prstGeom>
          </p:spPr>
        </p:pic>
        <p:sp>
          <p:nvSpPr>
            <p:cNvPr id="14" name="文本框 30">
              <a:extLst>
                <a:ext uri="{FF2B5EF4-FFF2-40B4-BE49-F238E27FC236}">
                  <a16:creationId xmlns:a16="http://schemas.microsoft.com/office/drawing/2014/main" id="{372CBA19-62E2-6688-03CE-D4AD2EED4754}"/>
                </a:ext>
              </a:extLst>
            </p:cNvPr>
            <p:cNvSpPr txBox="1"/>
            <p:nvPr/>
          </p:nvSpPr>
          <p:spPr>
            <a:xfrm>
              <a:off x="2385249" y="2711411"/>
              <a:ext cx="1383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Small organisms</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15" name="图片 6">
              <a:extLst>
                <a:ext uri="{FF2B5EF4-FFF2-40B4-BE49-F238E27FC236}">
                  <a16:creationId xmlns:a16="http://schemas.microsoft.com/office/drawing/2014/main" id="{76FC5E38-8D97-058E-62AB-43D02BE1562D}"/>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4332876" y="1744470"/>
              <a:ext cx="2139352" cy="891210"/>
            </a:xfrm>
            <a:prstGeom prst="rect">
              <a:avLst/>
            </a:prstGeom>
          </p:spPr>
        </p:pic>
        <p:sp>
          <p:nvSpPr>
            <p:cNvPr id="16" name="文本框 32">
              <a:extLst>
                <a:ext uri="{FF2B5EF4-FFF2-40B4-BE49-F238E27FC236}">
                  <a16:creationId xmlns:a16="http://schemas.microsoft.com/office/drawing/2014/main" id="{4B21A2BC-63DC-BC28-5C0C-22D899E55971}"/>
                </a:ext>
              </a:extLst>
            </p:cNvPr>
            <p:cNvSpPr txBox="1"/>
            <p:nvPr/>
          </p:nvSpPr>
          <p:spPr>
            <a:xfrm>
              <a:off x="4754257" y="2635679"/>
              <a:ext cx="1459054"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Fishes, crabs, etc.</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17" name="矩形 7">
              <a:extLst>
                <a:ext uri="{FF2B5EF4-FFF2-40B4-BE49-F238E27FC236}">
                  <a16:creationId xmlns:a16="http://schemas.microsoft.com/office/drawing/2014/main" id="{B1DCD6CA-07F6-863A-8BE8-F5A8087BA784}"/>
                </a:ext>
              </a:extLst>
            </p:cNvPr>
            <p:cNvSpPr/>
            <p:nvPr/>
          </p:nvSpPr>
          <p:spPr>
            <a:xfrm>
              <a:off x="4491199" y="2479861"/>
              <a:ext cx="1132853" cy="231753"/>
            </a:xfrm>
            <a:prstGeom prst="rect">
              <a:avLst/>
            </a:prstGeom>
            <a:solidFill>
              <a:sysClr val="window" lastClr="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18" name="箭头: 右 8">
              <a:extLst>
                <a:ext uri="{FF2B5EF4-FFF2-40B4-BE49-F238E27FC236}">
                  <a16:creationId xmlns:a16="http://schemas.microsoft.com/office/drawing/2014/main" id="{75C9A260-4FF2-6602-2001-D5D86E3B2FDA}"/>
                </a:ext>
              </a:extLst>
            </p:cNvPr>
            <p:cNvSpPr/>
            <p:nvPr/>
          </p:nvSpPr>
          <p:spPr>
            <a:xfrm rot="19312904">
              <a:off x="1641463" y="2602710"/>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19" name="箭头: 右 36">
              <a:extLst>
                <a:ext uri="{FF2B5EF4-FFF2-40B4-BE49-F238E27FC236}">
                  <a16:creationId xmlns:a16="http://schemas.microsoft.com/office/drawing/2014/main" id="{46013203-DEC1-FC1A-DF7C-D237192498E0}"/>
                </a:ext>
              </a:extLst>
            </p:cNvPr>
            <p:cNvSpPr/>
            <p:nvPr/>
          </p:nvSpPr>
          <p:spPr>
            <a:xfrm>
              <a:off x="3855970" y="2289977"/>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20" name="箭头: 右 38">
              <a:extLst>
                <a:ext uri="{FF2B5EF4-FFF2-40B4-BE49-F238E27FC236}">
                  <a16:creationId xmlns:a16="http://schemas.microsoft.com/office/drawing/2014/main" id="{35552222-ABF4-D8C2-6997-03BD15C1CC7E}"/>
                </a:ext>
              </a:extLst>
            </p:cNvPr>
            <p:cNvSpPr/>
            <p:nvPr/>
          </p:nvSpPr>
          <p:spPr>
            <a:xfrm rot="1373109">
              <a:off x="6638311" y="2405431"/>
              <a:ext cx="616131" cy="164616"/>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21" name="矩形 9">
              <a:extLst>
                <a:ext uri="{FF2B5EF4-FFF2-40B4-BE49-F238E27FC236}">
                  <a16:creationId xmlns:a16="http://schemas.microsoft.com/office/drawing/2014/main" id="{BB1CCCF0-638A-8409-DCB2-49ADA25DFAB8}"/>
                </a:ext>
              </a:extLst>
            </p:cNvPr>
            <p:cNvSpPr/>
            <p:nvPr/>
          </p:nvSpPr>
          <p:spPr>
            <a:xfrm>
              <a:off x="7429121" y="2429256"/>
              <a:ext cx="333281" cy="151613"/>
            </a:xfrm>
            <a:prstGeom prst="rect">
              <a:avLst/>
            </a:prstGeom>
            <a:solidFill>
              <a:sysClr val="window" lastClr="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pic>
          <p:nvPicPr>
            <p:cNvPr id="22" name="图片 11">
              <a:extLst>
                <a:ext uri="{FF2B5EF4-FFF2-40B4-BE49-F238E27FC236}">
                  <a16:creationId xmlns:a16="http://schemas.microsoft.com/office/drawing/2014/main" id="{71288710-D2B6-95B4-752D-92F3ACD93B51}"/>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605200" y="3719810"/>
              <a:ext cx="1020280" cy="1391331"/>
            </a:xfrm>
            <a:prstGeom prst="rect">
              <a:avLst/>
            </a:prstGeom>
          </p:spPr>
        </p:pic>
        <p:sp>
          <p:nvSpPr>
            <p:cNvPr id="23" name="文本框 13">
              <a:extLst>
                <a:ext uri="{FF2B5EF4-FFF2-40B4-BE49-F238E27FC236}">
                  <a16:creationId xmlns:a16="http://schemas.microsoft.com/office/drawing/2014/main" id="{81E55C9A-3BAA-53C7-7B21-4FC47999310C}"/>
                </a:ext>
              </a:extLst>
            </p:cNvPr>
            <p:cNvSpPr txBox="1"/>
            <p:nvPr/>
          </p:nvSpPr>
          <p:spPr>
            <a:xfrm>
              <a:off x="1645922" y="5181550"/>
              <a:ext cx="27432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Wastewater and drinking water treatment plant </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24" name="图片 14">
              <a:extLst>
                <a:ext uri="{FF2B5EF4-FFF2-40B4-BE49-F238E27FC236}">
                  <a16:creationId xmlns:a16="http://schemas.microsoft.com/office/drawing/2014/main" id="{9589E5DA-068B-9EF0-DC65-39E75772D089}"/>
                </a:ext>
              </a:extLst>
            </p:cNvPr>
            <p:cNvPicPr>
              <a:picLocks noChangeAspect="1"/>
            </p:cNvPicPr>
            <p:nvPr/>
          </p:nvPicPr>
          <p:blipFill>
            <a:blip r:embed="rId7"/>
            <a:stretch>
              <a:fillRect/>
            </a:stretch>
          </p:blipFill>
          <p:spPr>
            <a:xfrm>
              <a:off x="4884055" y="4191736"/>
              <a:ext cx="1454743" cy="968066"/>
            </a:xfrm>
            <a:prstGeom prst="rect">
              <a:avLst/>
            </a:prstGeom>
          </p:spPr>
        </p:pic>
        <p:sp>
          <p:nvSpPr>
            <p:cNvPr id="25" name="文本框 39">
              <a:extLst>
                <a:ext uri="{FF2B5EF4-FFF2-40B4-BE49-F238E27FC236}">
                  <a16:creationId xmlns:a16="http://schemas.microsoft.com/office/drawing/2014/main" id="{D86985EF-3D0F-1294-DEAE-BAF381C2711C}"/>
                </a:ext>
              </a:extLst>
            </p:cNvPr>
            <p:cNvSpPr txBox="1"/>
            <p:nvPr/>
          </p:nvSpPr>
          <p:spPr>
            <a:xfrm>
              <a:off x="4302277" y="5215729"/>
              <a:ext cx="274320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Tap water</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26" name="箭头: 右 40">
              <a:extLst>
                <a:ext uri="{FF2B5EF4-FFF2-40B4-BE49-F238E27FC236}">
                  <a16:creationId xmlns:a16="http://schemas.microsoft.com/office/drawing/2014/main" id="{F767BD69-C8E2-7FF3-6151-B3A9DAD85250}"/>
                </a:ext>
              </a:extLst>
            </p:cNvPr>
            <p:cNvSpPr/>
            <p:nvPr/>
          </p:nvSpPr>
          <p:spPr>
            <a:xfrm rot="1794625">
              <a:off x="1689872" y="4420878"/>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27" name="箭头: 右 41">
              <a:extLst>
                <a:ext uri="{FF2B5EF4-FFF2-40B4-BE49-F238E27FC236}">
                  <a16:creationId xmlns:a16="http://schemas.microsoft.com/office/drawing/2014/main" id="{8935DFA8-BF75-50FB-5CAF-AC08F8004DC6}"/>
                </a:ext>
              </a:extLst>
            </p:cNvPr>
            <p:cNvSpPr/>
            <p:nvPr/>
          </p:nvSpPr>
          <p:spPr>
            <a:xfrm>
              <a:off x="4031614" y="4583784"/>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28" name="箭头: 右 42">
              <a:extLst>
                <a:ext uri="{FF2B5EF4-FFF2-40B4-BE49-F238E27FC236}">
                  <a16:creationId xmlns:a16="http://schemas.microsoft.com/office/drawing/2014/main" id="{CF2EBDAA-BDD5-DB2C-B6AE-215F40675849}"/>
                </a:ext>
              </a:extLst>
            </p:cNvPr>
            <p:cNvSpPr/>
            <p:nvPr/>
          </p:nvSpPr>
          <p:spPr>
            <a:xfrm rot="19312904">
              <a:off x="6647348" y="4294074"/>
              <a:ext cx="567908" cy="168513"/>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grpSp>
      <p:sp>
        <p:nvSpPr>
          <p:cNvPr id="30" name="文本框 10">
            <a:extLst>
              <a:ext uri="{FF2B5EF4-FFF2-40B4-BE49-F238E27FC236}">
                <a16:creationId xmlns:a16="http://schemas.microsoft.com/office/drawing/2014/main" id="{A42DE008-97F9-6828-C335-8A8F62E6FD1E}"/>
              </a:ext>
            </a:extLst>
          </p:cNvPr>
          <p:cNvSpPr txBox="1"/>
          <p:nvPr/>
        </p:nvSpPr>
        <p:spPr>
          <a:xfrm>
            <a:off x="4369691" y="4937584"/>
            <a:ext cx="7340552" cy="116955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Dalberg et al., 2019. WWF. https://wwf.panda.org/wwf_news/?348337/Revealed-plastic-ingestion-by-people-could-be-equating-to-a-credit-card-a-week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Lehner et al.,  2019. </a:t>
            </a:r>
            <a:r>
              <a:rPr kumimoji="0" lang="fr-FR"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Environ. Sci. Technol. 53, 1748−1765</a:t>
            </a: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Wang et al., 2021. J Hazard Mater. 401, 123415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graphicFrame>
        <p:nvGraphicFramePr>
          <p:cNvPr id="31" name="Diagram 30">
            <a:extLst>
              <a:ext uri="{FF2B5EF4-FFF2-40B4-BE49-F238E27FC236}">
                <a16:creationId xmlns:a16="http://schemas.microsoft.com/office/drawing/2014/main" id="{EA83DCCE-D41F-1296-B73B-FACCA7D6F970}"/>
              </a:ext>
            </a:extLst>
          </p:cNvPr>
          <p:cNvGraphicFramePr/>
          <p:nvPr>
            <p:extLst>
              <p:ext uri="{D42A27DB-BD31-4B8C-83A1-F6EECF244321}">
                <p14:modId xmlns:p14="http://schemas.microsoft.com/office/powerpoint/2010/main" val="1070275519"/>
              </p:ext>
            </p:extLst>
          </p:nvPr>
        </p:nvGraphicFramePr>
        <p:xfrm>
          <a:off x="1470981" y="1177617"/>
          <a:ext cx="2895891" cy="44769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9009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9AD503-A666-FADD-6201-D4E6414F42AA}"/>
              </a:ext>
            </a:extLst>
          </p:cNvPr>
          <p:cNvSpPr>
            <a:spLocks noGrp="1"/>
          </p:cNvSpPr>
          <p:nvPr>
            <p:ph type="title"/>
          </p:nvPr>
        </p:nvSpPr>
        <p:spPr/>
        <p:txBody>
          <a:bodyPr/>
          <a:lstStyle/>
          <a:p>
            <a:r>
              <a:rPr lang="en-US"/>
              <a:t>Targeting the Smallest Particles</a:t>
            </a:r>
            <a:endParaRPr lang="en-US" dirty="0"/>
          </a:p>
        </p:txBody>
      </p:sp>
      <p:sp>
        <p:nvSpPr>
          <p:cNvPr id="4" name="Content Placeholder 3">
            <a:extLst>
              <a:ext uri="{FF2B5EF4-FFF2-40B4-BE49-F238E27FC236}">
                <a16:creationId xmlns:a16="http://schemas.microsoft.com/office/drawing/2014/main" id="{AEF21CF8-BCE4-24A0-0850-6BD11721D4CE}"/>
              </a:ext>
            </a:extLst>
          </p:cNvPr>
          <p:cNvSpPr>
            <a:spLocks noGrp="1"/>
          </p:cNvSpPr>
          <p:nvPr>
            <p:ph idx="1"/>
          </p:nvPr>
        </p:nvSpPr>
        <p:spPr>
          <a:xfrm>
            <a:off x="1357953" y="1324950"/>
            <a:ext cx="4086980" cy="4475349"/>
          </a:xfrm>
        </p:spPr>
        <p:txBody>
          <a:bodyPr>
            <a:normAutofit/>
          </a:bodyPr>
          <a:lstStyle/>
          <a:p>
            <a:r>
              <a:rPr lang="en-US" dirty="0"/>
              <a:t>Conventional approaches such as filtration and centrifugation become inefficient or expensive at these very small particle sizes.</a:t>
            </a:r>
          </a:p>
          <a:p>
            <a:pPr lvl="1"/>
            <a:r>
              <a:rPr lang="en-US" dirty="0"/>
              <a:t>Large plastic → easy to capture</a:t>
            </a:r>
          </a:p>
          <a:p>
            <a:pPr lvl="1"/>
            <a:r>
              <a:rPr lang="en-US" dirty="0"/>
              <a:t>Microplastic → harder</a:t>
            </a:r>
          </a:p>
          <a:p>
            <a:pPr lvl="1"/>
            <a:r>
              <a:rPr lang="en-US" dirty="0" err="1"/>
              <a:t>Nanoplastic</a:t>
            </a:r>
            <a:r>
              <a:rPr lang="en-US" dirty="0"/>
              <a:t> → </a:t>
            </a:r>
            <a:r>
              <a:rPr lang="en-US" i="1" dirty="0"/>
              <a:t>really</a:t>
            </a:r>
            <a:r>
              <a:rPr lang="en-US" dirty="0"/>
              <a:t> hard</a:t>
            </a:r>
          </a:p>
        </p:txBody>
      </p:sp>
      <p:sp>
        <p:nvSpPr>
          <p:cNvPr id="6" name="文本框 10">
            <a:extLst>
              <a:ext uri="{FF2B5EF4-FFF2-40B4-BE49-F238E27FC236}">
                <a16:creationId xmlns:a16="http://schemas.microsoft.com/office/drawing/2014/main" id="{F3E7AD4D-DD7D-4F15-FF63-B4A534AAC2C6}"/>
              </a:ext>
            </a:extLst>
          </p:cNvPr>
          <p:cNvSpPr txBox="1"/>
          <p:nvPr/>
        </p:nvSpPr>
        <p:spPr>
          <a:xfrm>
            <a:off x="8592697" y="5359491"/>
            <a:ext cx="3567195"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Liu et al., 2022. Sci Total Environ</a:t>
            </a:r>
            <a:r>
              <a:rPr kumimoji="0" lang="en-US" altLang="zh-CN" sz="1400" dirty="0">
                <a:solidFill>
                  <a:prstClr val="black"/>
                </a:solidFill>
                <a:latin typeface="Times New Roman"/>
                <a:ea typeface="宋体" panose="02010600030101010101" pitchFamily="2" charset="-122"/>
              </a:rPr>
              <a:t>, 851,157991</a:t>
            </a:r>
            <a:endPar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Hou et al.,  </a:t>
            </a:r>
            <a:r>
              <a:rPr kumimoji="0" lang="en-US" altLang="zh-CN" sz="1400" dirty="0">
                <a:solidFill>
                  <a:prstClr val="black"/>
                </a:solidFill>
                <a:latin typeface="Times New Roman"/>
                <a:ea typeface="宋体" panose="02010600030101010101" pitchFamily="2" charset="-122"/>
              </a:rPr>
              <a:t>2021</a:t>
            </a: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 </a:t>
            </a:r>
            <a:r>
              <a:rPr kumimoji="0" lang="fr-FR" altLang="zh-CN" sz="1400" b="0" i="0" u="none" strike="noStrike" kern="1200" cap="none" spc="0" normalizeH="0" baseline="0" noProof="0" dirty="0" err="1">
                <a:ln>
                  <a:noFill/>
                </a:ln>
                <a:solidFill>
                  <a:prstClr val="black"/>
                </a:solidFill>
                <a:effectLst/>
                <a:uLnTx/>
                <a:uFillTx/>
                <a:latin typeface="Times New Roman"/>
                <a:ea typeface="宋体" panose="02010600030101010101" pitchFamily="2" charset="-122"/>
                <a:cs typeface="+mn-cs"/>
              </a:rPr>
              <a:t>Chem</a:t>
            </a:r>
            <a:r>
              <a:rPr kumimoji="0" lang="fr-FR"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 Eng J. 406, 126715</a:t>
            </a: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a:t>
            </a:r>
          </a:p>
        </p:txBody>
      </p:sp>
      <p:grpSp>
        <p:nvGrpSpPr>
          <p:cNvPr id="7" name="Group 6">
            <a:extLst>
              <a:ext uri="{FF2B5EF4-FFF2-40B4-BE49-F238E27FC236}">
                <a16:creationId xmlns:a16="http://schemas.microsoft.com/office/drawing/2014/main" id="{799DFB55-D448-A848-50B4-D6D92C3DC3A6}"/>
              </a:ext>
            </a:extLst>
          </p:cNvPr>
          <p:cNvGrpSpPr/>
          <p:nvPr/>
        </p:nvGrpSpPr>
        <p:grpSpPr>
          <a:xfrm>
            <a:off x="5404180" y="1145752"/>
            <a:ext cx="5204713" cy="4475349"/>
            <a:chOff x="4558882" y="681037"/>
            <a:chExt cx="7309390" cy="5797203"/>
          </a:xfrm>
        </p:grpSpPr>
        <p:pic>
          <p:nvPicPr>
            <p:cNvPr id="8" name="Picture 7">
              <a:extLst>
                <a:ext uri="{FF2B5EF4-FFF2-40B4-BE49-F238E27FC236}">
                  <a16:creationId xmlns:a16="http://schemas.microsoft.com/office/drawing/2014/main" id="{808F4BB5-CB13-8DEF-56B5-C89B3AD5197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63410" y="1759643"/>
              <a:ext cx="3888432" cy="3960440"/>
            </a:xfrm>
            <a:prstGeom prst="flowChartConnector">
              <a:avLst/>
            </a:prstGeom>
          </p:spPr>
        </p:pic>
        <p:pic>
          <p:nvPicPr>
            <p:cNvPr id="10" name="Picture 9">
              <a:extLst>
                <a:ext uri="{FF2B5EF4-FFF2-40B4-BE49-F238E27FC236}">
                  <a16:creationId xmlns:a16="http://schemas.microsoft.com/office/drawing/2014/main" id="{AD898E70-F59D-A40F-67CB-9575159B9E2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15466" y="1220325"/>
              <a:ext cx="1008112" cy="1441600"/>
            </a:xfrm>
            <a:prstGeom prst="rect">
              <a:avLst/>
            </a:prstGeom>
          </p:spPr>
        </p:pic>
        <p:pic>
          <p:nvPicPr>
            <p:cNvPr id="12" name="Picture 11">
              <a:extLst>
                <a:ext uri="{FF2B5EF4-FFF2-40B4-BE49-F238E27FC236}">
                  <a16:creationId xmlns:a16="http://schemas.microsoft.com/office/drawing/2014/main" id="{F2FA1185-CFE4-7B79-D894-B73CA684AFC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740851" y="5708648"/>
              <a:ext cx="933550" cy="769592"/>
            </a:xfrm>
            <a:prstGeom prst="rect">
              <a:avLst/>
            </a:prstGeom>
          </p:spPr>
        </p:pic>
        <p:pic>
          <p:nvPicPr>
            <p:cNvPr id="14" name="Picture 13">
              <a:extLst>
                <a:ext uri="{FF2B5EF4-FFF2-40B4-BE49-F238E27FC236}">
                  <a16:creationId xmlns:a16="http://schemas.microsoft.com/office/drawing/2014/main" id="{0EE8C2E4-C076-0D45-B7B4-EA3B923FB41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b="-1"/>
            <a:stretch/>
          </p:blipFill>
          <p:spPr>
            <a:xfrm>
              <a:off x="9815466" y="5283379"/>
              <a:ext cx="756889" cy="891136"/>
            </a:xfrm>
            <a:prstGeom prst="flowChartPunchedCard">
              <a:avLst/>
            </a:prstGeom>
          </p:spPr>
        </p:pic>
        <p:pic>
          <p:nvPicPr>
            <p:cNvPr id="16" name="Picture 15">
              <a:extLst>
                <a:ext uri="{FF2B5EF4-FFF2-40B4-BE49-F238E27FC236}">
                  <a16:creationId xmlns:a16="http://schemas.microsoft.com/office/drawing/2014/main" id="{376D0E15-92B6-F3F1-07DB-D4F197EF847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b="-632"/>
            <a:stretch/>
          </p:blipFill>
          <p:spPr>
            <a:xfrm>
              <a:off x="10458130" y="4871473"/>
              <a:ext cx="932702" cy="441915"/>
            </a:xfrm>
            <a:prstGeom prst="rect">
              <a:avLst/>
            </a:prstGeom>
          </p:spPr>
        </p:pic>
        <p:pic>
          <p:nvPicPr>
            <p:cNvPr id="18" name="Picture 17">
              <a:extLst>
                <a:ext uri="{FF2B5EF4-FFF2-40B4-BE49-F238E27FC236}">
                  <a16:creationId xmlns:a16="http://schemas.microsoft.com/office/drawing/2014/main" id="{EEE99DA2-72A0-7448-F359-972827F2BC6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b="18071"/>
            <a:stretch/>
          </p:blipFill>
          <p:spPr>
            <a:xfrm>
              <a:off x="5220011" y="4836975"/>
              <a:ext cx="1365622" cy="998967"/>
            </a:xfrm>
            <a:prstGeom prst="rect">
              <a:avLst/>
            </a:prstGeom>
          </p:spPr>
        </p:pic>
        <p:pic>
          <p:nvPicPr>
            <p:cNvPr id="20" name="Picture 19">
              <a:extLst>
                <a:ext uri="{FF2B5EF4-FFF2-40B4-BE49-F238E27FC236}">
                  <a16:creationId xmlns:a16="http://schemas.microsoft.com/office/drawing/2014/main" id="{05F93BCE-DDA8-08B0-66EF-F856B1679D8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799242" y="681037"/>
              <a:ext cx="1008112" cy="962747"/>
            </a:xfrm>
            <a:prstGeom prst="rect">
              <a:avLst/>
            </a:prstGeom>
          </p:spPr>
        </p:pic>
        <p:pic>
          <p:nvPicPr>
            <p:cNvPr id="22" name="Picture 21">
              <a:extLst>
                <a:ext uri="{FF2B5EF4-FFF2-40B4-BE49-F238E27FC236}">
                  <a16:creationId xmlns:a16="http://schemas.microsoft.com/office/drawing/2014/main" id="{AE8FE69F-6549-EF86-ECBA-E6674B9D2EE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268672" y="1348607"/>
              <a:ext cx="1509085" cy="1028224"/>
            </a:xfrm>
            <a:prstGeom prst="rect">
              <a:avLst/>
            </a:prstGeom>
          </p:spPr>
        </p:pic>
        <p:pic>
          <p:nvPicPr>
            <p:cNvPr id="24" name="Picture 23">
              <a:extLst>
                <a:ext uri="{FF2B5EF4-FFF2-40B4-BE49-F238E27FC236}">
                  <a16:creationId xmlns:a16="http://schemas.microsoft.com/office/drawing/2014/main" id="{4C8F1CE9-F625-EB7F-77E7-EF88ABBA2EBF}"/>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558882" y="2803901"/>
              <a:ext cx="1512547" cy="1427333"/>
            </a:xfrm>
            <a:prstGeom prst="rect">
              <a:avLst/>
            </a:prstGeom>
            <a:ln w="12700">
              <a:solidFill>
                <a:srgbClr val="FF0000"/>
              </a:solidFill>
            </a:ln>
          </p:spPr>
        </p:pic>
        <p:pic>
          <p:nvPicPr>
            <p:cNvPr id="26" name="Picture 25">
              <a:extLst>
                <a:ext uri="{FF2B5EF4-FFF2-40B4-BE49-F238E27FC236}">
                  <a16:creationId xmlns:a16="http://schemas.microsoft.com/office/drawing/2014/main" id="{7F71EB06-B73A-2528-941D-58B30518BF10}"/>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10445478" y="3126709"/>
              <a:ext cx="1008112" cy="997396"/>
            </a:xfrm>
            <a:prstGeom prst="rect">
              <a:avLst/>
            </a:prstGeom>
          </p:spPr>
        </p:pic>
        <p:sp>
          <p:nvSpPr>
            <p:cNvPr id="28" name="TextBox 27">
              <a:extLst>
                <a:ext uri="{FF2B5EF4-FFF2-40B4-BE49-F238E27FC236}">
                  <a16:creationId xmlns:a16="http://schemas.microsoft.com/office/drawing/2014/main" id="{FEB4DF6A-5FD9-C6D2-7E22-FE2882FEE72C}"/>
                </a:ext>
              </a:extLst>
            </p:cNvPr>
            <p:cNvSpPr txBox="1"/>
            <p:nvPr/>
          </p:nvSpPr>
          <p:spPr>
            <a:xfrm>
              <a:off x="10424887" y="2795792"/>
              <a:ext cx="1443385"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no efficient removal method </a:t>
              </a:r>
            </a:p>
          </p:txBody>
        </p:sp>
        <p:sp>
          <p:nvSpPr>
            <p:cNvPr id="30" name="Rectangle 29">
              <a:extLst>
                <a:ext uri="{FF2B5EF4-FFF2-40B4-BE49-F238E27FC236}">
                  <a16:creationId xmlns:a16="http://schemas.microsoft.com/office/drawing/2014/main" id="{C4806018-EC19-729E-45EE-79338B30A590}"/>
                </a:ext>
              </a:extLst>
            </p:cNvPr>
            <p:cNvSpPr/>
            <p:nvPr/>
          </p:nvSpPr>
          <p:spPr>
            <a:xfrm>
              <a:off x="10319522" y="2795792"/>
              <a:ext cx="1548750" cy="1435442"/>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22239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3140-5E46-8C1F-EAC3-E43640A128EA}"/>
              </a:ext>
            </a:extLst>
          </p:cNvPr>
          <p:cNvSpPr>
            <a:spLocks noGrp="1"/>
          </p:cNvSpPr>
          <p:nvPr>
            <p:ph type="title"/>
          </p:nvPr>
        </p:nvSpPr>
        <p:spPr/>
        <p:txBody>
          <a:bodyPr/>
          <a:lstStyle/>
          <a:p>
            <a:r>
              <a:rPr lang="en-US" dirty="0"/>
              <a:t>Our Approach: Green Solvent Extraction</a:t>
            </a:r>
          </a:p>
        </p:txBody>
      </p:sp>
      <p:sp>
        <p:nvSpPr>
          <p:cNvPr id="3" name="Content Placeholder 2">
            <a:extLst>
              <a:ext uri="{FF2B5EF4-FFF2-40B4-BE49-F238E27FC236}">
                <a16:creationId xmlns:a16="http://schemas.microsoft.com/office/drawing/2014/main" id="{65C6ED25-5728-019B-5346-740F916AA70C}"/>
              </a:ext>
            </a:extLst>
          </p:cNvPr>
          <p:cNvSpPr>
            <a:spLocks noGrp="1"/>
          </p:cNvSpPr>
          <p:nvPr>
            <p:ph idx="1"/>
          </p:nvPr>
        </p:nvSpPr>
        <p:spPr>
          <a:xfrm>
            <a:off x="1357952" y="3171825"/>
            <a:ext cx="10218201" cy="2628474"/>
          </a:xfrm>
        </p:spPr>
        <p:txBody>
          <a:bodyPr>
            <a:normAutofit/>
          </a:bodyPr>
          <a:lstStyle/>
          <a:p>
            <a:r>
              <a:rPr lang="en-US" dirty="0"/>
              <a:t>Natural DES (NADES) — made from naturally occurring components </a:t>
            </a:r>
          </a:p>
          <a:p>
            <a:pPr lvl="1"/>
            <a:r>
              <a:rPr lang="en-US" dirty="0"/>
              <a:t>Liquid solvent with an affinity for plastic</a:t>
            </a:r>
          </a:p>
          <a:p>
            <a:pPr lvl="1"/>
            <a:r>
              <a:rPr lang="en-US" dirty="0"/>
              <a:t>Readily available plant-derived ingredients</a:t>
            </a:r>
          </a:p>
          <a:p>
            <a:r>
              <a:rPr lang="en-US" dirty="0"/>
              <a:t>Our 2023 study demonstrated that hydrophobic NADES could extract micro- and </a:t>
            </a:r>
            <a:r>
              <a:rPr lang="en-US" dirty="0" err="1"/>
              <a:t>nanoplastics</a:t>
            </a:r>
            <a:r>
              <a:rPr lang="en-US" dirty="0"/>
              <a:t> from water (</a:t>
            </a:r>
            <a:r>
              <a:rPr lang="en-US" dirty="0" err="1"/>
              <a:t>UKnow</a:t>
            </a:r>
            <a:r>
              <a:rPr lang="en-US" dirty="0"/>
              <a:t> Article).</a:t>
            </a:r>
          </a:p>
          <a:p>
            <a:r>
              <a:rPr lang="en-US" sz="2000" dirty="0"/>
              <a:t>*This work has been published in the </a:t>
            </a:r>
            <a:r>
              <a:rPr lang="en-US" sz="2000" i="1" dirty="0"/>
              <a:t>Scientific Report</a:t>
            </a:r>
          </a:p>
        </p:txBody>
      </p:sp>
      <p:pic>
        <p:nvPicPr>
          <p:cNvPr id="5" name="Picture 4">
            <a:extLst>
              <a:ext uri="{FF2B5EF4-FFF2-40B4-BE49-F238E27FC236}">
                <a16:creationId xmlns:a16="http://schemas.microsoft.com/office/drawing/2014/main" id="{681BC292-80AD-10CB-4282-DA3DC1CBDC5C}"/>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098347" y="1172711"/>
            <a:ext cx="6237513" cy="1899101"/>
          </a:xfrm>
          <a:prstGeom prst="rect">
            <a:avLst/>
          </a:prstGeom>
        </p:spPr>
      </p:pic>
    </p:spTree>
    <p:extLst>
      <p:ext uri="{BB962C8B-B14F-4D97-AF65-F5344CB8AC3E}">
        <p14:creationId xmlns:p14="http://schemas.microsoft.com/office/powerpoint/2010/main" val="220705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FE887-57E8-252B-BB51-8ADE6FE74A8C}"/>
              </a:ext>
            </a:extLst>
          </p:cNvPr>
          <p:cNvSpPr>
            <a:spLocks noGrp="1"/>
          </p:cNvSpPr>
          <p:nvPr>
            <p:ph type="title"/>
          </p:nvPr>
        </p:nvSpPr>
        <p:spPr/>
        <p:txBody>
          <a:bodyPr>
            <a:normAutofit fontScale="90000"/>
          </a:bodyPr>
          <a:lstStyle/>
          <a:p>
            <a:r>
              <a:rPr lang="en-US" dirty="0"/>
              <a:t>The Next Question: Can We Make an Even Better Green Solvent?</a:t>
            </a:r>
          </a:p>
        </p:txBody>
      </p:sp>
      <p:sp>
        <p:nvSpPr>
          <p:cNvPr id="3" name="Content Placeholder 2">
            <a:extLst>
              <a:ext uri="{FF2B5EF4-FFF2-40B4-BE49-F238E27FC236}">
                <a16:creationId xmlns:a16="http://schemas.microsoft.com/office/drawing/2014/main" id="{A0FE85E7-E618-00A5-1617-8A5864BE2466}"/>
              </a:ext>
            </a:extLst>
          </p:cNvPr>
          <p:cNvSpPr>
            <a:spLocks noGrp="1"/>
          </p:cNvSpPr>
          <p:nvPr>
            <p:ph idx="1"/>
          </p:nvPr>
        </p:nvSpPr>
        <p:spPr>
          <a:xfrm>
            <a:off x="1357952" y="2181540"/>
            <a:ext cx="4371489" cy="2408960"/>
          </a:xfrm>
        </p:spPr>
        <p:txBody>
          <a:bodyPr>
            <a:normAutofit/>
          </a:bodyPr>
          <a:lstStyle/>
          <a:p>
            <a:pPr lvl="0"/>
            <a:r>
              <a:rPr lang="en-US" sz="3200" dirty="0"/>
              <a:t>Hydrophobic DES (HDES)</a:t>
            </a:r>
          </a:p>
          <a:p>
            <a:pPr lvl="1"/>
            <a:r>
              <a:rPr lang="en-US" sz="2800" dirty="0"/>
              <a:t>Attract the plastic </a:t>
            </a:r>
          </a:p>
          <a:p>
            <a:pPr lvl="1"/>
            <a:r>
              <a:rPr lang="en-US" sz="2800" dirty="0"/>
              <a:t>Stay separate from the water</a:t>
            </a:r>
          </a:p>
          <a:p>
            <a:endParaRPr lang="en-US" sz="3200" dirty="0"/>
          </a:p>
        </p:txBody>
      </p:sp>
      <p:grpSp>
        <p:nvGrpSpPr>
          <p:cNvPr id="4" name="Group 3">
            <a:extLst>
              <a:ext uri="{FF2B5EF4-FFF2-40B4-BE49-F238E27FC236}">
                <a16:creationId xmlns:a16="http://schemas.microsoft.com/office/drawing/2014/main" id="{C334E57F-DB14-4CEF-4F87-463E50C17743}"/>
              </a:ext>
            </a:extLst>
          </p:cNvPr>
          <p:cNvGrpSpPr/>
          <p:nvPr/>
        </p:nvGrpSpPr>
        <p:grpSpPr>
          <a:xfrm>
            <a:off x="5865891" y="939639"/>
            <a:ext cx="5882337" cy="4907908"/>
            <a:chOff x="6236776" y="37904"/>
            <a:chExt cx="5882337" cy="4907908"/>
          </a:xfrm>
        </p:grpSpPr>
        <p:pic>
          <p:nvPicPr>
            <p:cNvPr id="5" name="Picture 4">
              <a:extLst>
                <a:ext uri="{FF2B5EF4-FFF2-40B4-BE49-F238E27FC236}">
                  <a16:creationId xmlns:a16="http://schemas.microsoft.com/office/drawing/2014/main" id="{ADAA4A92-EE4B-AA1E-0EF2-20A381C9F57F}"/>
                </a:ext>
              </a:extLst>
            </p:cNvPr>
            <p:cNvPicPr>
              <a:picLocks noChangeAspect="1"/>
            </p:cNvPicPr>
            <p:nvPr/>
          </p:nvPicPr>
          <p:blipFill>
            <a:blip r:embed="rId2"/>
            <a:stretch>
              <a:fillRect/>
            </a:stretch>
          </p:blipFill>
          <p:spPr>
            <a:xfrm>
              <a:off x="6370320" y="1066877"/>
              <a:ext cx="1390321" cy="1041399"/>
            </a:xfrm>
            <a:prstGeom prst="ellipse">
              <a:avLst/>
            </a:prstGeom>
            <a:ln>
              <a:noFill/>
            </a:ln>
            <a:effectLst>
              <a:softEdge rad="112500"/>
            </a:effectLst>
          </p:spPr>
        </p:pic>
        <p:pic>
          <p:nvPicPr>
            <p:cNvPr id="6" name="Picture 5">
              <a:extLst>
                <a:ext uri="{FF2B5EF4-FFF2-40B4-BE49-F238E27FC236}">
                  <a16:creationId xmlns:a16="http://schemas.microsoft.com/office/drawing/2014/main" id="{4C76AFAE-AE50-C884-98C6-B9E950CD36F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36776" y="2659474"/>
              <a:ext cx="1574525" cy="1049683"/>
            </a:xfrm>
            <a:prstGeom prst="ellipse">
              <a:avLst/>
            </a:prstGeom>
            <a:ln>
              <a:noFill/>
            </a:ln>
            <a:effectLst>
              <a:softEdge rad="112500"/>
            </a:effectLst>
          </p:spPr>
        </p:pic>
        <p:sp>
          <p:nvSpPr>
            <p:cNvPr id="7" name="TextBox 6">
              <a:extLst>
                <a:ext uri="{FF2B5EF4-FFF2-40B4-BE49-F238E27FC236}">
                  <a16:creationId xmlns:a16="http://schemas.microsoft.com/office/drawing/2014/main" id="{F0F4EDDF-D85E-3C49-28CF-6260D75995CB}"/>
                </a:ext>
              </a:extLst>
            </p:cNvPr>
            <p:cNvSpPr txBox="1"/>
            <p:nvPr/>
          </p:nvSpPr>
          <p:spPr>
            <a:xfrm>
              <a:off x="6720200" y="1987687"/>
              <a:ext cx="804370" cy="400110"/>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Times New Roman"/>
                  <a:ea typeface="+mn-ea"/>
                  <a:cs typeface="Times New Roman"/>
                </a:rPr>
                <a:t>Mint</a:t>
              </a:r>
            </a:p>
          </p:txBody>
        </p:sp>
        <p:sp>
          <p:nvSpPr>
            <p:cNvPr id="8" name="TextBox 7">
              <a:extLst>
                <a:ext uri="{FF2B5EF4-FFF2-40B4-BE49-F238E27FC236}">
                  <a16:creationId xmlns:a16="http://schemas.microsoft.com/office/drawing/2014/main" id="{5138F97A-2C98-493E-F418-B8E677BE5105}"/>
                </a:ext>
              </a:extLst>
            </p:cNvPr>
            <p:cNvSpPr txBox="1"/>
            <p:nvPr/>
          </p:nvSpPr>
          <p:spPr>
            <a:xfrm>
              <a:off x="6667948" y="3580724"/>
              <a:ext cx="908873" cy="400110"/>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Times New Roman"/>
                  <a:ea typeface="+mn-ea"/>
                  <a:cs typeface="Times New Roman"/>
                </a:rPr>
                <a:t>Thyme</a:t>
              </a:r>
            </a:p>
          </p:txBody>
        </p:sp>
        <p:grpSp>
          <p:nvGrpSpPr>
            <p:cNvPr id="9" name="Group 8">
              <a:extLst>
                <a:ext uri="{FF2B5EF4-FFF2-40B4-BE49-F238E27FC236}">
                  <a16:creationId xmlns:a16="http://schemas.microsoft.com/office/drawing/2014/main" id="{00799CCA-C981-45A8-23A7-1969CBB78645}"/>
                </a:ext>
              </a:extLst>
            </p:cNvPr>
            <p:cNvGrpSpPr/>
            <p:nvPr/>
          </p:nvGrpSpPr>
          <p:grpSpPr>
            <a:xfrm>
              <a:off x="8432373" y="946287"/>
              <a:ext cx="1390321" cy="1140805"/>
              <a:chOff x="6773896" y="731830"/>
              <a:chExt cx="1813688" cy="1560924"/>
            </a:xfrm>
          </p:grpSpPr>
          <p:pic>
            <p:nvPicPr>
              <p:cNvPr id="26" name="Picture 25" descr="A picture containing indoor, accessory&#10;&#10;Description automatically generated">
                <a:extLst>
                  <a:ext uri="{FF2B5EF4-FFF2-40B4-BE49-F238E27FC236}">
                    <a16:creationId xmlns:a16="http://schemas.microsoft.com/office/drawing/2014/main" id="{AF6EF5E9-EB89-D42A-3772-14ACBC50F17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73896" y="731830"/>
                <a:ext cx="1813688" cy="1100493"/>
              </a:xfrm>
              <a:prstGeom prst="rect">
                <a:avLst/>
              </a:prstGeom>
            </p:spPr>
          </p:pic>
          <p:sp>
            <p:nvSpPr>
              <p:cNvPr id="27" name="TextBox 26">
                <a:extLst>
                  <a:ext uri="{FF2B5EF4-FFF2-40B4-BE49-F238E27FC236}">
                    <a16:creationId xmlns:a16="http://schemas.microsoft.com/office/drawing/2014/main" id="{5C1669C7-7CD4-3BB9-BCDA-540D04B33061}"/>
                  </a:ext>
                </a:extLst>
              </p:cNvPr>
              <p:cNvSpPr txBox="1"/>
              <p:nvPr/>
            </p:nvSpPr>
            <p:spPr>
              <a:xfrm>
                <a:off x="7097317" y="1787410"/>
                <a:ext cx="1261371" cy="505344"/>
              </a:xfrm>
              <a:prstGeom prst="rect">
                <a:avLst/>
              </a:prstGeom>
              <a:noFill/>
            </p:spPr>
            <p:txBody>
              <a:bodyPr wrap="none" lIns="91440" tIns="45720" rIns="91440" bIns="45720" rtlCol="0" anchor="t">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Times New Roman"/>
                    <a:ea typeface="+mn-ea"/>
                  </a:rPr>
                  <a:t>Menthol</a:t>
                </a:r>
                <a:endParaRPr kumimoji="0" lang="en-US" sz="1800" b="0" i="0" u="none" strike="noStrike" kern="0" cap="none" spc="0" normalizeH="0" baseline="0" noProof="0">
                  <a:ln>
                    <a:noFill/>
                  </a:ln>
                  <a:solidFill>
                    <a:prstClr val="black"/>
                  </a:solidFill>
                  <a:effectLst/>
                  <a:uLnTx/>
                  <a:uFillTx/>
                  <a:latin typeface="Times New Roman"/>
                  <a:ea typeface="+mn-ea"/>
                  <a:cs typeface="Times New Roman"/>
                </a:endParaRPr>
              </a:p>
            </p:txBody>
          </p:sp>
        </p:grpSp>
        <p:grpSp>
          <p:nvGrpSpPr>
            <p:cNvPr id="10" name="Group 9">
              <a:extLst>
                <a:ext uri="{FF2B5EF4-FFF2-40B4-BE49-F238E27FC236}">
                  <a16:creationId xmlns:a16="http://schemas.microsoft.com/office/drawing/2014/main" id="{D4E7E667-8D97-27E3-8B08-D06BD0DFE8CE}"/>
                </a:ext>
              </a:extLst>
            </p:cNvPr>
            <p:cNvGrpSpPr/>
            <p:nvPr/>
          </p:nvGrpSpPr>
          <p:grpSpPr>
            <a:xfrm>
              <a:off x="8375331" y="2201024"/>
              <a:ext cx="1574526" cy="1168099"/>
              <a:chOff x="6663772" y="2488326"/>
              <a:chExt cx="2068259" cy="1719349"/>
            </a:xfrm>
          </p:grpSpPr>
          <p:pic>
            <p:nvPicPr>
              <p:cNvPr id="24" name="Picture 23" descr="A close-up of a key chain&#10;&#10;Description automatically generated with low confidence">
                <a:extLst>
                  <a:ext uri="{FF2B5EF4-FFF2-40B4-BE49-F238E27FC236}">
                    <a16:creationId xmlns:a16="http://schemas.microsoft.com/office/drawing/2014/main" id="{1979EC80-5125-3BB7-31E4-CA4C551ACEC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63772" y="2488326"/>
                <a:ext cx="2068259" cy="1327310"/>
              </a:xfrm>
              <a:prstGeom prst="rect">
                <a:avLst/>
              </a:prstGeom>
            </p:spPr>
          </p:pic>
          <p:sp>
            <p:nvSpPr>
              <p:cNvPr id="25" name="TextBox 24">
                <a:extLst>
                  <a:ext uri="{FF2B5EF4-FFF2-40B4-BE49-F238E27FC236}">
                    <a16:creationId xmlns:a16="http://schemas.microsoft.com/office/drawing/2014/main" id="{1F5C58F7-8367-E818-5102-3F471C96D0B4}"/>
                  </a:ext>
                </a:extLst>
              </p:cNvPr>
              <p:cNvSpPr txBox="1"/>
              <p:nvPr/>
            </p:nvSpPr>
            <p:spPr>
              <a:xfrm>
                <a:off x="7125868" y="3664047"/>
                <a:ext cx="1202756" cy="543628"/>
              </a:xfrm>
              <a:prstGeom prst="rect">
                <a:avLst/>
              </a:prstGeom>
              <a:noFill/>
            </p:spPr>
            <p:txBody>
              <a:bodyPr wrap="none" lIns="91440" tIns="45720" rIns="91440" bIns="45720" rtlCol="0" anchor="t">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Times New Roman"/>
                    <a:ea typeface="+mn-ea"/>
                  </a:rPr>
                  <a:t>Thymol</a:t>
                </a:r>
                <a:endParaRPr kumimoji="0" lang="en-US" sz="1800" b="0" i="0" u="none" strike="noStrike" kern="0" cap="none" spc="0" normalizeH="0" baseline="0" noProof="0">
                  <a:ln>
                    <a:noFill/>
                  </a:ln>
                  <a:solidFill>
                    <a:prstClr val="black"/>
                  </a:solidFill>
                  <a:effectLst/>
                  <a:uLnTx/>
                  <a:uFillTx/>
                  <a:latin typeface="Times New Roman"/>
                  <a:ea typeface="+mn-ea"/>
                  <a:cs typeface="Times New Roman"/>
                </a:endParaRPr>
              </a:p>
            </p:txBody>
          </p:sp>
        </p:grpSp>
        <p:grpSp>
          <p:nvGrpSpPr>
            <p:cNvPr id="11" name="Group 10">
              <a:extLst>
                <a:ext uri="{FF2B5EF4-FFF2-40B4-BE49-F238E27FC236}">
                  <a16:creationId xmlns:a16="http://schemas.microsoft.com/office/drawing/2014/main" id="{C3941F73-C6EE-B129-52F9-DA55C711A58D}"/>
                </a:ext>
              </a:extLst>
            </p:cNvPr>
            <p:cNvGrpSpPr/>
            <p:nvPr/>
          </p:nvGrpSpPr>
          <p:grpSpPr>
            <a:xfrm>
              <a:off x="8286111" y="3452516"/>
              <a:ext cx="1663746" cy="1493296"/>
              <a:chOff x="623360" y="4251205"/>
              <a:chExt cx="1663746" cy="1493296"/>
            </a:xfrm>
          </p:grpSpPr>
          <p:pic>
            <p:nvPicPr>
              <p:cNvPr id="22" name="Picture 21" descr="A close-up of a key chain&#10;&#10;Description automatically generated with low confidence">
                <a:extLst>
                  <a:ext uri="{FF2B5EF4-FFF2-40B4-BE49-F238E27FC236}">
                    <a16:creationId xmlns:a16="http://schemas.microsoft.com/office/drawing/2014/main" id="{44E3EDA5-57DE-1801-D550-9DD045E52D26}"/>
                  </a:ext>
                </a:extLst>
              </p:cNvPr>
              <p:cNvPicPr>
                <a:picLocks noChangeAspect="1"/>
              </p:cNvPicPr>
              <p:nvPr/>
            </p:nvPicPr>
            <p:blipFill>
              <a:blip r:embed="rId6"/>
              <a:stretch>
                <a:fillRect/>
              </a:stretch>
            </p:blipFill>
            <p:spPr>
              <a:xfrm>
                <a:off x="623360" y="4251205"/>
                <a:ext cx="1663746" cy="1207320"/>
              </a:xfrm>
              <a:prstGeom prst="rect">
                <a:avLst/>
              </a:prstGeom>
            </p:spPr>
          </p:pic>
          <p:sp>
            <p:nvSpPr>
              <p:cNvPr id="23" name="TextBox 22">
                <a:extLst>
                  <a:ext uri="{FF2B5EF4-FFF2-40B4-BE49-F238E27FC236}">
                    <a16:creationId xmlns:a16="http://schemas.microsoft.com/office/drawing/2014/main" id="{3773CBE7-2B9D-4A79-8721-2250267BE554}"/>
                  </a:ext>
                </a:extLst>
              </p:cNvPr>
              <p:cNvSpPr txBox="1"/>
              <p:nvPr/>
            </p:nvSpPr>
            <p:spPr>
              <a:xfrm>
                <a:off x="1132067" y="5375169"/>
                <a:ext cx="646331" cy="369332"/>
              </a:xfrm>
              <a:prstGeom prst="rect">
                <a:avLst/>
              </a:prstGeom>
              <a:noFill/>
            </p:spPr>
            <p:txBody>
              <a:bodyPr wrap="none" lIns="91440" tIns="45720" rIns="91440" bIns="45720" rtlCol="0" anchor="t">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prstClr val="black"/>
                    </a:solidFill>
                    <a:effectLst/>
                    <a:uLnTx/>
                    <a:uFillTx/>
                    <a:latin typeface="Times New Roman"/>
                    <a:ea typeface="+mn-ea"/>
                  </a:rPr>
                  <a:t>Dmp</a:t>
                </a:r>
                <a:endParaRPr kumimoji="0" lang="en-US" sz="1800" b="0" i="0" u="none" strike="noStrike" kern="0" cap="none" spc="0" normalizeH="0" baseline="0" noProof="0" dirty="0">
                  <a:ln>
                    <a:noFill/>
                  </a:ln>
                  <a:solidFill>
                    <a:prstClr val="black"/>
                  </a:solidFill>
                  <a:effectLst/>
                  <a:uLnTx/>
                  <a:uFillTx/>
                  <a:latin typeface="Times New Roman"/>
                  <a:ea typeface="+mn-ea"/>
                  <a:cs typeface="Times New Roman"/>
                </a:endParaRPr>
              </a:p>
            </p:txBody>
          </p:sp>
        </p:grpSp>
        <p:pic>
          <p:nvPicPr>
            <p:cNvPr id="12" name="Picture 11">
              <a:extLst>
                <a:ext uri="{FF2B5EF4-FFF2-40B4-BE49-F238E27FC236}">
                  <a16:creationId xmlns:a16="http://schemas.microsoft.com/office/drawing/2014/main" id="{55EA1D22-EC0A-C82D-6BDB-78D75D4AC493}"/>
                </a:ext>
              </a:extLst>
            </p:cNvPr>
            <p:cNvPicPr>
              <a:picLocks noChangeAspect="1"/>
            </p:cNvPicPr>
            <p:nvPr/>
          </p:nvPicPr>
          <p:blipFill>
            <a:blip r:embed="rId7"/>
            <a:stretch>
              <a:fillRect/>
            </a:stretch>
          </p:blipFill>
          <p:spPr>
            <a:xfrm>
              <a:off x="10492020" y="2371564"/>
              <a:ext cx="1577642" cy="1046045"/>
            </a:xfrm>
            <a:prstGeom prst="ellipse">
              <a:avLst/>
            </a:prstGeom>
            <a:ln>
              <a:noFill/>
            </a:ln>
            <a:effectLst>
              <a:softEdge rad="112500"/>
            </a:effectLst>
          </p:spPr>
        </p:pic>
        <p:sp>
          <p:nvSpPr>
            <p:cNvPr id="13" name="TextBox 12">
              <a:extLst>
                <a:ext uri="{FF2B5EF4-FFF2-40B4-BE49-F238E27FC236}">
                  <a16:creationId xmlns:a16="http://schemas.microsoft.com/office/drawing/2014/main" id="{71B2D1D5-FECF-FC81-E6FE-6B6826E5F48E}"/>
                </a:ext>
              </a:extLst>
            </p:cNvPr>
            <p:cNvSpPr txBox="1"/>
            <p:nvPr/>
          </p:nvSpPr>
          <p:spPr>
            <a:xfrm>
              <a:off x="10945083" y="3380669"/>
              <a:ext cx="908873" cy="400110"/>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Times New Roman"/>
                  <a:ea typeface="+mn-ea"/>
                  <a:cs typeface="Times New Roman"/>
                </a:rPr>
                <a:t>Lignin</a:t>
              </a:r>
            </a:p>
          </p:txBody>
        </p:sp>
        <p:pic>
          <p:nvPicPr>
            <p:cNvPr id="14" name="Picture 13">
              <a:extLst>
                <a:ext uri="{FF2B5EF4-FFF2-40B4-BE49-F238E27FC236}">
                  <a16:creationId xmlns:a16="http://schemas.microsoft.com/office/drawing/2014/main" id="{CC2ED5D3-30D0-59F7-7592-FD0B79B53028}"/>
                </a:ext>
              </a:extLst>
            </p:cNvPr>
            <p:cNvPicPr>
              <a:picLocks noChangeAspect="1"/>
            </p:cNvPicPr>
            <p:nvPr/>
          </p:nvPicPr>
          <p:blipFill>
            <a:blip r:embed="rId8"/>
            <a:stretch>
              <a:fillRect/>
            </a:stretch>
          </p:blipFill>
          <p:spPr>
            <a:xfrm>
              <a:off x="10442568" y="37904"/>
              <a:ext cx="1676545" cy="1816765"/>
            </a:xfrm>
            <a:prstGeom prst="rect">
              <a:avLst/>
            </a:prstGeom>
          </p:spPr>
        </p:pic>
        <p:sp>
          <p:nvSpPr>
            <p:cNvPr id="15" name="TextBox 14">
              <a:extLst>
                <a:ext uri="{FF2B5EF4-FFF2-40B4-BE49-F238E27FC236}">
                  <a16:creationId xmlns:a16="http://schemas.microsoft.com/office/drawing/2014/main" id="{E9034AED-B080-BF4A-70D8-41DD61BF1BA4}"/>
                </a:ext>
              </a:extLst>
            </p:cNvPr>
            <p:cNvSpPr txBox="1"/>
            <p:nvPr/>
          </p:nvSpPr>
          <p:spPr>
            <a:xfrm>
              <a:off x="10797807" y="1580038"/>
              <a:ext cx="1082080" cy="400110"/>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Times New Roman"/>
                  <a:ea typeface="+mn-ea"/>
                  <a:cs typeface="Times New Roman"/>
                </a:rPr>
                <a:t>Biomass</a:t>
              </a:r>
            </a:p>
          </p:txBody>
        </p:sp>
        <p:sp>
          <p:nvSpPr>
            <p:cNvPr id="16" name="Arrow: Right 15">
              <a:extLst>
                <a:ext uri="{FF2B5EF4-FFF2-40B4-BE49-F238E27FC236}">
                  <a16:creationId xmlns:a16="http://schemas.microsoft.com/office/drawing/2014/main" id="{563553C2-20AF-6DF9-5A21-E90FFAD7E299}"/>
                </a:ext>
              </a:extLst>
            </p:cNvPr>
            <p:cNvSpPr/>
            <p:nvPr/>
          </p:nvSpPr>
          <p:spPr>
            <a:xfrm>
              <a:off x="7809741" y="1463910"/>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17" name="Arrow: Right 16">
              <a:extLst>
                <a:ext uri="{FF2B5EF4-FFF2-40B4-BE49-F238E27FC236}">
                  <a16:creationId xmlns:a16="http://schemas.microsoft.com/office/drawing/2014/main" id="{438A3FC6-C713-CEBF-0B7E-64D50DB2B60E}"/>
                </a:ext>
              </a:extLst>
            </p:cNvPr>
            <p:cNvSpPr/>
            <p:nvPr/>
          </p:nvSpPr>
          <p:spPr>
            <a:xfrm rot="19856456">
              <a:off x="7866309" y="2866771"/>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18" name="Arrow: Down 17">
              <a:extLst>
                <a:ext uri="{FF2B5EF4-FFF2-40B4-BE49-F238E27FC236}">
                  <a16:creationId xmlns:a16="http://schemas.microsoft.com/office/drawing/2014/main" id="{36C150A6-3C48-B2B1-3313-EA37A1023BAB}"/>
                </a:ext>
              </a:extLst>
            </p:cNvPr>
            <p:cNvSpPr/>
            <p:nvPr/>
          </p:nvSpPr>
          <p:spPr>
            <a:xfrm>
              <a:off x="11207751" y="1966564"/>
              <a:ext cx="191769" cy="400110"/>
            </a:xfrm>
            <a:prstGeom prst="downArrow">
              <a:avLst/>
            </a:prstGeom>
            <a:solidFill>
              <a:srgbClr val="00B0F0"/>
            </a:solidFill>
            <a:ln w="1270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19" name="Arrow: Right 18">
              <a:extLst>
                <a:ext uri="{FF2B5EF4-FFF2-40B4-BE49-F238E27FC236}">
                  <a16:creationId xmlns:a16="http://schemas.microsoft.com/office/drawing/2014/main" id="{ED3C04F6-F825-7ED7-FF50-F146A21BB699}"/>
                </a:ext>
              </a:extLst>
            </p:cNvPr>
            <p:cNvSpPr/>
            <p:nvPr/>
          </p:nvSpPr>
          <p:spPr>
            <a:xfrm rot="13690878">
              <a:off x="9940715" y="2023432"/>
              <a:ext cx="789592" cy="179369"/>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20" name="Arrow: Right 19">
              <a:extLst>
                <a:ext uri="{FF2B5EF4-FFF2-40B4-BE49-F238E27FC236}">
                  <a16:creationId xmlns:a16="http://schemas.microsoft.com/office/drawing/2014/main" id="{15AE8D47-12CF-25A7-1CDF-05CBAAAC5E2D}"/>
                </a:ext>
              </a:extLst>
            </p:cNvPr>
            <p:cNvSpPr/>
            <p:nvPr/>
          </p:nvSpPr>
          <p:spPr>
            <a:xfrm rot="10800000">
              <a:off x="9886166" y="2772544"/>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21" name="Arrow: Right 20">
              <a:extLst>
                <a:ext uri="{FF2B5EF4-FFF2-40B4-BE49-F238E27FC236}">
                  <a16:creationId xmlns:a16="http://schemas.microsoft.com/office/drawing/2014/main" id="{87F60975-0611-501B-D4F2-68D79A68BFBA}"/>
                </a:ext>
              </a:extLst>
            </p:cNvPr>
            <p:cNvSpPr/>
            <p:nvPr/>
          </p:nvSpPr>
          <p:spPr>
            <a:xfrm rot="8962143">
              <a:off x="9986392" y="3557901"/>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grpSp>
      <p:sp>
        <p:nvSpPr>
          <p:cNvPr id="29" name="TextBox 28">
            <a:extLst>
              <a:ext uri="{FF2B5EF4-FFF2-40B4-BE49-F238E27FC236}">
                <a16:creationId xmlns:a16="http://schemas.microsoft.com/office/drawing/2014/main" id="{89ACFDA5-615C-8577-49C6-DA71021ADB42}"/>
              </a:ext>
            </a:extLst>
          </p:cNvPr>
          <p:cNvSpPr txBox="1"/>
          <p:nvPr/>
        </p:nvSpPr>
        <p:spPr>
          <a:xfrm>
            <a:off x="1324495" y="5247789"/>
            <a:ext cx="7031736" cy="646331"/>
          </a:xfrm>
          <a:prstGeom prst="rect">
            <a:avLst/>
          </a:prstGeom>
          <a:noFill/>
        </p:spPr>
        <p:txBody>
          <a:bodyPr wrap="square">
            <a:spAutoFit/>
          </a:bodyPr>
          <a:lstStyle/>
          <a:p>
            <a:r>
              <a:rPr lang="en-US" dirty="0"/>
              <a:t>*This work has been published in the </a:t>
            </a:r>
            <a:r>
              <a:rPr lang="en-US" i="1" dirty="0"/>
              <a:t>Journal of Cleaner Production</a:t>
            </a:r>
          </a:p>
          <a:p>
            <a:r>
              <a:rPr lang="en-US" i="1" dirty="0"/>
              <a:t>	And issued as an US Patent US12344537B2</a:t>
            </a:r>
          </a:p>
        </p:txBody>
      </p:sp>
    </p:spTree>
    <p:extLst>
      <p:ext uri="{BB962C8B-B14F-4D97-AF65-F5344CB8AC3E}">
        <p14:creationId xmlns:p14="http://schemas.microsoft.com/office/powerpoint/2010/main" val="1390863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C4E89-EAB7-822F-85E8-51B66BA7C0E5}"/>
              </a:ext>
            </a:extLst>
          </p:cNvPr>
          <p:cNvSpPr>
            <a:spLocks noGrp="1"/>
          </p:cNvSpPr>
          <p:nvPr>
            <p:ph type="title"/>
          </p:nvPr>
        </p:nvSpPr>
        <p:spPr/>
        <p:txBody>
          <a:bodyPr/>
          <a:lstStyle/>
          <a:p>
            <a:r>
              <a:rPr lang="en-US" dirty="0"/>
              <a:t>Nanoparticle Extraction with Green Solvents</a:t>
            </a:r>
          </a:p>
        </p:txBody>
      </p:sp>
      <p:pic>
        <p:nvPicPr>
          <p:cNvPr id="5" name="Picture 4">
            <a:extLst>
              <a:ext uri="{FF2B5EF4-FFF2-40B4-BE49-F238E27FC236}">
                <a16:creationId xmlns:a16="http://schemas.microsoft.com/office/drawing/2014/main" id="{F6CC19FD-5C92-3810-FA60-6E5B2915EC8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49170" y="1198086"/>
            <a:ext cx="8409305" cy="4204653"/>
          </a:xfrm>
          <a:prstGeom prst="rect">
            <a:avLst/>
          </a:prstGeom>
        </p:spPr>
      </p:pic>
      <p:sp>
        <p:nvSpPr>
          <p:cNvPr id="4" name="TextBox 3">
            <a:extLst>
              <a:ext uri="{FF2B5EF4-FFF2-40B4-BE49-F238E27FC236}">
                <a16:creationId xmlns:a16="http://schemas.microsoft.com/office/drawing/2014/main" id="{CD638954-B0E9-AFE5-03D6-ACACF59B2F74}"/>
              </a:ext>
            </a:extLst>
          </p:cNvPr>
          <p:cNvSpPr txBox="1"/>
          <p:nvPr/>
        </p:nvSpPr>
        <p:spPr>
          <a:xfrm>
            <a:off x="1201000" y="5299909"/>
            <a:ext cx="7666182" cy="369332"/>
          </a:xfrm>
          <a:prstGeom prst="rect">
            <a:avLst/>
          </a:prstGeom>
          <a:noFill/>
        </p:spPr>
        <p:txBody>
          <a:bodyPr wrap="square">
            <a:spAutoFit/>
          </a:bodyPr>
          <a:lstStyle/>
          <a:p>
            <a:r>
              <a:rPr lang="en-US" dirty="0"/>
              <a:t>Laboratory conditions; initial plastic concentration = 100 mg/L</a:t>
            </a:r>
          </a:p>
        </p:txBody>
      </p:sp>
    </p:spTree>
    <p:extLst>
      <p:ext uri="{BB962C8B-B14F-4D97-AF65-F5344CB8AC3E}">
        <p14:creationId xmlns:p14="http://schemas.microsoft.com/office/powerpoint/2010/main" val="3978447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DC59D3-C648-E49D-1105-F15EC70C8F69}"/>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201000" y="1230733"/>
            <a:ext cx="8056562" cy="3837333"/>
          </a:xfrm>
          <a:prstGeom prst="rect">
            <a:avLst/>
          </a:prstGeom>
        </p:spPr>
      </p:pic>
      <p:sp>
        <p:nvSpPr>
          <p:cNvPr id="6" name="Title 5">
            <a:extLst>
              <a:ext uri="{FF2B5EF4-FFF2-40B4-BE49-F238E27FC236}">
                <a16:creationId xmlns:a16="http://schemas.microsoft.com/office/drawing/2014/main" id="{FBEF76C0-CD15-1B91-D1BA-F63E63AE02ED}"/>
              </a:ext>
            </a:extLst>
          </p:cNvPr>
          <p:cNvSpPr>
            <a:spLocks noGrp="1"/>
          </p:cNvSpPr>
          <p:nvPr>
            <p:ph type="title"/>
          </p:nvPr>
        </p:nvSpPr>
        <p:spPr/>
        <p:txBody>
          <a:bodyPr/>
          <a:lstStyle/>
          <a:p>
            <a:r>
              <a:rPr lang="en-US" dirty="0"/>
              <a:t>Lignin-based HDES Performance</a:t>
            </a:r>
          </a:p>
        </p:txBody>
      </p:sp>
      <p:sp>
        <p:nvSpPr>
          <p:cNvPr id="3" name="TextBox 2">
            <a:extLst>
              <a:ext uri="{FF2B5EF4-FFF2-40B4-BE49-F238E27FC236}">
                <a16:creationId xmlns:a16="http://schemas.microsoft.com/office/drawing/2014/main" id="{23142D21-86A8-8A9F-CBF6-4FE6F942C656}"/>
              </a:ext>
            </a:extLst>
          </p:cNvPr>
          <p:cNvSpPr txBox="1"/>
          <p:nvPr/>
        </p:nvSpPr>
        <p:spPr>
          <a:xfrm>
            <a:off x="1201000" y="5068066"/>
            <a:ext cx="7430936" cy="923330"/>
          </a:xfrm>
          <a:prstGeom prst="rect">
            <a:avLst/>
          </a:prstGeom>
          <a:noFill/>
        </p:spPr>
        <p:txBody>
          <a:bodyPr wrap="square">
            <a:spAutoFit/>
          </a:bodyPr>
          <a:lstStyle/>
          <a:p>
            <a:r>
              <a:rPr lang="en-US" dirty="0"/>
              <a:t>Laboratory conditions; initial plastic concentration = 100 mg/L. </a:t>
            </a:r>
            <a:br>
              <a:rPr lang="en-US" dirty="0"/>
            </a:br>
            <a:r>
              <a:rPr lang="en-US" dirty="0"/>
              <a:t>This work has been published in the </a:t>
            </a:r>
            <a:r>
              <a:rPr lang="en-US" i="1" dirty="0"/>
              <a:t>Journal of Hazardous Materials</a:t>
            </a:r>
          </a:p>
          <a:p>
            <a:r>
              <a:rPr lang="en-US" i="1" dirty="0"/>
              <a:t>	And granted a US Patent US11932557B2</a:t>
            </a:r>
          </a:p>
        </p:txBody>
      </p:sp>
      <p:grpSp>
        <p:nvGrpSpPr>
          <p:cNvPr id="11" name="Group 10">
            <a:extLst>
              <a:ext uri="{FF2B5EF4-FFF2-40B4-BE49-F238E27FC236}">
                <a16:creationId xmlns:a16="http://schemas.microsoft.com/office/drawing/2014/main" id="{D67DE4CA-5BCD-5463-816A-BBD4AD767FE2}"/>
              </a:ext>
            </a:extLst>
          </p:cNvPr>
          <p:cNvGrpSpPr/>
          <p:nvPr/>
        </p:nvGrpSpPr>
        <p:grpSpPr>
          <a:xfrm>
            <a:off x="5559552" y="2459518"/>
            <a:ext cx="6461760" cy="4335281"/>
            <a:chOff x="5559552" y="2459518"/>
            <a:chExt cx="6461760" cy="4335281"/>
          </a:xfrm>
        </p:grpSpPr>
        <p:pic>
          <p:nvPicPr>
            <p:cNvPr id="2" name="Picture 1">
              <a:extLst>
                <a:ext uri="{FF2B5EF4-FFF2-40B4-BE49-F238E27FC236}">
                  <a16:creationId xmlns:a16="http://schemas.microsoft.com/office/drawing/2014/main" id="{B2563604-F320-2526-ACB8-CA4A6F017D6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412224" y="2459518"/>
              <a:ext cx="2426208" cy="3356013"/>
            </a:xfrm>
            <a:prstGeom prst="rect">
              <a:avLst/>
            </a:prstGeom>
          </p:spPr>
        </p:pic>
        <p:sp>
          <p:nvSpPr>
            <p:cNvPr id="7" name="TextBox 6">
              <a:extLst>
                <a:ext uri="{FF2B5EF4-FFF2-40B4-BE49-F238E27FC236}">
                  <a16:creationId xmlns:a16="http://schemas.microsoft.com/office/drawing/2014/main" id="{FBA490FB-DB40-1635-935B-37B1AD3DB41B}"/>
                </a:ext>
              </a:extLst>
            </p:cNvPr>
            <p:cNvSpPr txBox="1"/>
            <p:nvPr/>
          </p:nvSpPr>
          <p:spPr>
            <a:xfrm>
              <a:off x="5559552" y="6148468"/>
              <a:ext cx="6461760" cy="646331"/>
            </a:xfrm>
            <a:prstGeom prst="rect">
              <a:avLst/>
            </a:prstGeom>
            <a:noFill/>
          </p:spPr>
          <p:txBody>
            <a:bodyPr wrap="square">
              <a:spAutoFit/>
            </a:bodyPr>
            <a:lstStyle/>
            <a:p>
              <a:r>
                <a:rPr lang="en-US" dirty="0">
                  <a:latin typeface="system-ui"/>
                </a:rPr>
                <a:t>Won 2026 </a:t>
              </a:r>
              <a:r>
                <a:rPr lang="en-US" b="0" i="0" dirty="0">
                  <a:effectLst/>
                  <a:latin typeface="system-ui"/>
                </a:rPr>
                <a:t>“Rain Bird Engineering Concept of the Year Award" from the American Society of Agricultural and Biological Engineers</a:t>
              </a:r>
              <a:endParaRPr lang="en-US" dirty="0"/>
            </a:p>
          </p:txBody>
        </p:sp>
        <p:cxnSp>
          <p:nvCxnSpPr>
            <p:cNvPr id="9" name="Straight Arrow Connector 8">
              <a:extLst>
                <a:ext uri="{FF2B5EF4-FFF2-40B4-BE49-F238E27FC236}">
                  <a16:creationId xmlns:a16="http://schemas.microsoft.com/office/drawing/2014/main" id="{1AE276B1-4CEE-853D-7975-F2439040B1E7}"/>
                </a:ext>
              </a:extLst>
            </p:cNvPr>
            <p:cNvCxnSpPr>
              <a:cxnSpLocks/>
            </p:cNvCxnSpPr>
            <p:nvPr/>
          </p:nvCxnSpPr>
          <p:spPr>
            <a:xfrm flipV="1">
              <a:off x="9107424" y="5815531"/>
              <a:ext cx="1304544" cy="369513"/>
            </a:xfrm>
            <a:prstGeom prst="straightConnector1">
              <a:avLst/>
            </a:prstGeom>
            <a:ln w="571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394099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F7E8B-DA88-6E0D-DB2B-9914366AF13B}"/>
              </a:ext>
            </a:extLst>
          </p:cNvPr>
          <p:cNvSpPr>
            <a:spLocks noGrp="1"/>
          </p:cNvSpPr>
          <p:nvPr>
            <p:ph type="title"/>
          </p:nvPr>
        </p:nvSpPr>
        <p:spPr/>
        <p:txBody>
          <a:bodyPr/>
          <a:lstStyle/>
          <a:p>
            <a:r>
              <a:rPr lang="en-US" dirty="0"/>
              <a:t>From Discovery to Application</a:t>
            </a:r>
          </a:p>
        </p:txBody>
      </p:sp>
      <p:sp>
        <p:nvSpPr>
          <p:cNvPr id="3" name="Content Placeholder 2">
            <a:extLst>
              <a:ext uri="{FF2B5EF4-FFF2-40B4-BE49-F238E27FC236}">
                <a16:creationId xmlns:a16="http://schemas.microsoft.com/office/drawing/2014/main" id="{71ECAE87-DCFD-AF16-BD5A-0290B67AE6FC}"/>
              </a:ext>
            </a:extLst>
          </p:cNvPr>
          <p:cNvSpPr>
            <a:spLocks noGrp="1"/>
          </p:cNvSpPr>
          <p:nvPr>
            <p:ph sz="half" idx="1"/>
          </p:nvPr>
        </p:nvSpPr>
        <p:spPr/>
        <p:txBody>
          <a:bodyPr>
            <a:normAutofit/>
          </a:bodyPr>
          <a:lstStyle/>
          <a:p>
            <a:pPr marL="0" indent="0" algn="ctr">
              <a:buNone/>
            </a:pPr>
            <a:r>
              <a:rPr lang="en-US" b="1" dirty="0"/>
              <a:t>Laboratory discovery</a:t>
            </a:r>
            <a:br>
              <a:rPr lang="en-US" dirty="0"/>
            </a:br>
            <a:r>
              <a:rPr lang="en-US" dirty="0"/>
              <a:t>↓</a:t>
            </a:r>
            <a:br>
              <a:rPr lang="en-US" dirty="0"/>
            </a:br>
            <a:r>
              <a:rPr lang="en-US" dirty="0"/>
              <a:t>Optimize materials</a:t>
            </a:r>
            <a:br>
              <a:rPr lang="en-US" dirty="0"/>
            </a:br>
            <a:r>
              <a:rPr lang="en-US" dirty="0"/>
              <a:t>↓</a:t>
            </a:r>
            <a:br>
              <a:rPr lang="en-US" dirty="0"/>
            </a:br>
            <a:r>
              <a:rPr lang="en-US" dirty="0"/>
              <a:t>Test real water</a:t>
            </a:r>
            <a:br>
              <a:rPr lang="en-US" dirty="0"/>
            </a:br>
            <a:r>
              <a:rPr lang="en-US" dirty="0"/>
              <a:t>↓</a:t>
            </a:r>
            <a:br>
              <a:rPr lang="en-US" dirty="0"/>
            </a:br>
            <a:r>
              <a:rPr lang="en-US" dirty="0"/>
              <a:t>Recover/reuse solvent</a:t>
            </a:r>
            <a:br>
              <a:rPr lang="en-US" dirty="0"/>
            </a:br>
            <a:r>
              <a:rPr lang="en-US" dirty="0"/>
              <a:t>↓</a:t>
            </a:r>
            <a:br>
              <a:rPr lang="en-US" dirty="0"/>
            </a:br>
            <a:r>
              <a:rPr lang="en-US" dirty="0"/>
              <a:t>Scale-up</a:t>
            </a:r>
            <a:br>
              <a:rPr lang="en-US" dirty="0"/>
            </a:br>
            <a:r>
              <a:rPr lang="en-US" dirty="0"/>
              <a:t>↓</a:t>
            </a:r>
            <a:br>
              <a:rPr lang="en-US" dirty="0"/>
            </a:br>
            <a:r>
              <a:rPr lang="en-US" b="1" dirty="0"/>
              <a:t>Potential water-treatment technology</a:t>
            </a:r>
            <a:endParaRPr lang="en-US" dirty="0"/>
          </a:p>
        </p:txBody>
      </p:sp>
      <p:sp>
        <p:nvSpPr>
          <p:cNvPr id="4" name="Content Placeholder 3">
            <a:extLst>
              <a:ext uri="{FF2B5EF4-FFF2-40B4-BE49-F238E27FC236}">
                <a16:creationId xmlns:a16="http://schemas.microsoft.com/office/drawing/2014/main" id="{D6AE18BE-635B-32C6-1FB7-67390AEF668F}"/>
              </a:ext>
            </a:extLst>
          </p:cNvPr>
          <p:cNvSpPr>
            <a:spLocks noGrp="1"/>
          </p:cNvSpPr>
          <p:nvPr>
            <p:ph sz="half" idx="2"/>
          </p:nvPr>
        </p:nvSpPr>
        <p:spPr/>
        <p:txBody>
          <a:bodyPr>
            <a:normAutofit/>
          </a:bodyPr>
          <a:lstStyle/>
          <a:p>
            <a:r>
              <a:rPr lang="en-US" dirty="0"/>
              <a:t>Currently, we are working toward understanding and eventually translating this into a practical separation technology</a:t>
            </a:r>
          </a:p>
        </p:txBody>
      </p:sp>
    </p:spTree>
    <p:extLst>
      <p:ext uri="{BB962C8B-B14F-4D97-AF65-F5344CB8AC3E}">
        <p14:creationId xmlns:p14="http://schemas.microsoft.com/office/powerpoint/2010/main" val="1596220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1AA87-4DA1-17BA-F35E-91D6E29660F3}"/>
              </a:ext>
            </a:extLst>
          </p:cNvPr>
          <p:cNvSpPr>
            <a:spLocks noGrp="1"/>
          </p:cNvSpPr>
          <p:nvPr>
            <p:ph type="title"/>
          </p:nvPr>
        </p:nvSpPr>
        <p:spPr/>
        <p:txBody>
          <a:bodyPr/>
          <a:lstStyle/>
          <a:p>
            <a:r>
              <a:rPr lang="en-US" dirty="0"/>
              <a:t>What is the next?</a:t>
            </a:r>
          </a:p>
        </p:txBody>
      </p:sp>
      <p:grpSp>
        <p:nvGrpSpPr>
          <p:cNvPr id="4" name="Group 3">
            <a:extLst>
              <a:ext uri="{FF2B5EF4-FFF2-40B4-BE49-F238E27FC236}">
                <a16:creationId xmlns:a16="http://schemas.microsoft.com/office/drawing/2014/main" id="{A88A7C01-F538-64EB-B3FB-4C34122BFED0}"/>
              </a:ext>
            </a:extLst>
          </p:cNvPr>
          <p:cNvGrpSpPr/>
          <p:nvPr/>
        </p:nvGrpSpPr>
        <p:grpSpPr>
          <a:xfrm>
            <a:off x="3661792" y="772023"/>
            <a:ext cx="8086503" cy="5715646"/>
            <a:chOff x="77120" y="1501093"/>
            <a:chExt cx="11075415" cy="5474529"/>
          </a:xfrm>
        </p:grpSpPr>
        <p:pic>
          <p:nvPicPr>
            <p:cNvPr id="5" name="Picture 4">
              <a:extLst>
                <a:ext uri="{FF2B5EF4-FFF2-40B4-BE49-F238E27FC236}">
                  <a16:creationId xmlns:a16="http://schemas.microsoft.com/office/drawing/2014/main" id="{82E649F5-CE39-266A-1715-37006438CCE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77120" y="1501093"/>
              <a:ext cx="11075415" cy="5103746"/>
            </a:xfrm>
            <a:prstGeom prst="rect">
              <a:avLst/>
            </a:prstGeom>
          </p:spPr>
        </p:pic>
        <p:sp>
          <p:nvSpPr>
            <p:cNvPr id="6" name="TextBox 5">
              <a:extLst>
                <a:ext uri="{FF2B5EF4-FFF2-40B4-BE49-F238E27FC236}">
                  <a16:creationId xmlns:a16="http://schemas.microsoft.com/office/drawing/2014/main" id="{D5445D11-F6AC-573B-D245-283846E5D954}"/>
                </a:ext>
              </a:extLst>
            </p:cNvPr>
            <p:cNvSpPr txBox="1"/>
            <p:nvPr/>
          </p:nvSpPr>
          <p:spPr>
            <a:xfrm>
              <a:off x="989573" y="6741149"/>
              <a:ext cx="9318408" cy="234473"/>
            </a:xfrm>
            <a:prstGeom prst="rect">
              <a:avLst/>
            </a:prstGeom>
            <a:noFill/>
          </p:spPr>
          <p:txBody>
            <a:bodyPr wrap="square" rtlCol="0">
              <a:noAutofit/>
            </a:bodyPr>
            <a:lstStyle/>
            <a:p>
              <a:pPr marL="0" marR="0">
                <a:lnSpc>
                  <a:spcPct val="115000"/>
                </a:lnSpc>
                <a:spcAft>
                  <a:spcPts val="800"/>
                </a:spcAft>
                <a:buNone/>
              </a:pPr>
              <a:r>
                <a:rPr lang="en-US" sz="1600" b="1"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Figure</a:t>
              </a:r>
              <a:r>
                <a:rPr lang="en-US" sz="1600" kern="12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Overview of the AI-enabled Self-Driving Laboratory (SDL) platform.</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3014947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D5683-F3E2-6ADE-5044-2387B7CB9731}"/>
              </a:ext>
            </a:extLst>
          </p:cNvPr>
          <p:cNvSpPr>
            <a:spLocks noGrp="1"/>
          </p:cNvSpPr>
          <p:nvPr>
            <p:ph type="title"/>
          </p:nvPr>
        </p:nvSpPr>
        <p:spPr/>
        <p:txBody>
          <a:bodyPr/>
          <a:lstStyle/>
          <a:p>
            <a:r>
              <a:rPr lang="en-US" dirty="0">
                <a:solidFill>
                  <a:schemeClr val="tx2"/>
                </a:solidFill>
              </a:rPr>
              <a:t>Backup slides for technical details</a:t>
            </a:r>
          </a:p>
        </p:txBody>
      </p:sp>
    </p:spTree>
    <p:extLst>
      <p:ext uri="{BB962C8B-B14F-4D97-AF65-F5344CB8AC3E}">
        <p14:creationId xmlns:p14="http://schemas.microsoft.com/office/powerpoint/2010/main" val="738338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3">
            <a:extLst>
              <a:ext uri="{FF2B5EF4-FFF2-40B4-BE49-F238E27FC236}">
                <a16:creationId xmlns:a16="http://schemas.microsoft.com/office/drawing/2014/main" id="{1FBB458A-18A3-43BB-B85E-EB0400BEE070}"/>
              </a:ext>
            </a:extLst>
          </p:cNvPr>
          <p:cNvSpPr>
            <a:spLocks noGrp="1"/>
          </p:cNvSpPr>
          <p:nvPr>
            <p:ph type="title"/>
          </p:nvPr>
        </p:nvSpPr>
        <p:spPr>
          <a:xfrm>
            <a:off x="25989" y="303051"/>
            <a:ext cx="11743458" cy="725760"/>
          </a:xfrm>
        </p:spPr>
        <p:txBody>
          <a:bodyPr/>
          <a:lstStyle/>
          <a:p>
            <a:r>
              <a:rPr lang="en-US" sz="2800" kern="0" dirty="0">
                <a:solidFill>
                  <a:schemeClr val="tx2"/>
                </a:solidFill>
                <a:ea typeface="ＭＳ Ｐゴシック" charset="-128"/>
                <a:cs typeface="ＭＳ Ｐゴシック" charset="-128"/>
              </a:rPr>
              <a:t>Background: Micro- and nano-plastics (MNPs)</a:t>
            </a:r>
          </a:p>
        </p:txBody>
      </p:sp>
      <p:pic>
        <p:nvPicPr>
          <p:cNvPr id="3" name="Picture 2">
            <a:extLst>
              <a:ext uri="{FF2B5EF4-FFF2-40B4-BE49-F238E27FC236}">
                <a16:creationId xmlns:a16="http://schemas.microsoft.com/office/drawing/2014/main" id="{7B13C807-2202-72A8-C457-5FF19C3156B6}"/>
              </a:ext>
            </a:extLst>
          </p:cNvPr>
          <p:cNvPicPr>
            <a:picLocks noChangeAspect="1"/>
          </p:cNvPicPr>
          <p:nvPr/>
        </p:nvPicPr>
        <p:blipFill>
          <a:blip r:embed="rId3"/>
          <a:stretch>
            <a:fillRect/>
          </a:stretch>
        </p:blipFill>
        <p:spPr>
          <a:xfrm>
            <a:off x="335360" y="1187728"/>
            <a:ext cx="6180269" cy="4536504"/>
          </a:xfrm>
          <a:prstGeom prst="rect">
            <a:avLst/>
          </a:prstGeom>
        </p:spPr>
      </p:pic>
      <p:sp>
        <p:nvSpPr>
          <p:cNvPr id="18" name="文本框 10">
            <a:extLst>
              <a:ext uri="{FF2B5EF4-FFF2-40B4-BE49-F238E27FC236}">
                <a16:creationId xmlns:a16="http://schemas.microsoft.com/office/drawing/2014/main" id="{6DB5C191-61FA-364E-7571-C03F01C1EF35}"/>
              </a:ext>
            </a:extLst>
          </p:cNvPr>
          <p:cNvSpPr txBox="1"/>
          <p:nvPr/>
        </p:nvSpPr>
        <p:spPr>
          <a:xfrm>
            <a:off x="25989" y="6042067"/>
            <a:ext cx="5862054" cy="73866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Geyer et al., 2017. Science advances, 3(7), e1700782.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black"/>
                </a:solidFill>
                <a:effectLst/>
                <a:uLnTx/>
                <a:uFillTx/>
                <a:latin typeface="Times New Roman"/>
                <a:ea typeface="宋体" panose="02010600030101010101" pitchFamily="2" charset="-122"/>
                <a:cs typeface="+mn-cs"/>
              </a:rPr>
              <a:t>Gillibert</a:t>
            </a: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 et al., 2019. Environmental science &amp; technology, 53(15), 9003-9013.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31" name="Picture 30">
            <a:extLst>
              <a:ext uri="{FF2B5EF4-FFF2-40B4-BE49-F238E27FC236}">
                <a16:creationId xmlns:a16="http://schemas.microsoft.com/office/drawing/2014/main" id="{F3366BD9-DEB3-46C5-88CF-7971116B5DFB}"/>
              </a:ext>
            </a:extLst>
          </p:cNvPr>
          <p:cNvPicPr>
            <a:picLocks noChangeAspect="1"/>
          </p:cNvPicPr>
          <p:nvPr/>
        </p:nvPicPr>
        <p:blipFill>
          <a:blip r:embed="rId4"/>
          <a:stretch>
            <a:fillRect/>
          </a:stretch>
        </p:blipFill>
        <p:spPr>
          <a:xfrm>
            <a:off x="6672064" y="1763792"/>
            <a:ext cx="5361505" cy="3960440"/>
          </a:xfrm>
          <a:prstGeom prst="rect">
            <a:avLst/>
          </a:prstGeom>
        </p:spPr>
      </p:pic>
      <p:sp>
        <p:nvSpPr>
          <p:cNvPr id="33" name="Rectangle 32">
            <a:extLst>
              <a:ext uri="{FF2B5EF4-FFF2-40B4-BE49-F238E27FC236}">
                <a16:creationId xmlns:a16="http://schemas.microsoft.com/office/drawing/2014/main" id="{B52471D1-3D43-0D89-F396-859DBC6F1576}"/>
              </a:ext>
            </a:extLst>
          </p:cNvPr>
          <p:cNvSpPr/>
          <p:nvPr/>
        </p:nvSpPr>
        <p:spPr>
          <a:xfrm>
            <a:off x="6672064" y="5301208"/>
            <a:ext cx="216024" cy="28803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文本框 37">
            <a:extLst>
              <a:ext uri="{FF2B5EF4-FFF2-40B4-BE49-F238E27FC236}">
                <a16:creationId xmlns:a16="http://schemas.microsoft.com/office/drawing/2014/main" id="{B5C7B8D5-5CC2-2DE9-7B83-F587887DC621}"/>
              </a:ext>
            </a:extLst>
          </p:cNvPr>
          <p:cNvSpPr txBox="1"/>
          <p:nvPr/>
        </p:nvSpPr>
        <p:spPr>
          <a:xfrm>
            <a:off x="6888088" y="5687345"/>
            <a:ext cx="5139935" cy="707886"/>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altLang="zh-CN"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Plastic debris break into micro- and nano-plastics (MNPs):  in environment</a:t>
            </a:r>
            <a:endParaRPr kumimoji="0" lang="zh-CN" altLang="en-US"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4" name="Picture 3">
            <a:extLst>
              <a:ext uri="{FF2B5EF4-FFF2-40B4-BE49-F238E27FC236}">
                <a16:creationId xmlns:a16="http://schemas.microsoft.com/office/drawing/2014/main" id="{8965BC97-4E8E-4E95-E846-72181CC1B58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11280576" cy="388117"/>
          </a:xfrm>
          <a:prstGeom prst="rect">
            <a:avLst/>
          </a:prstGeom>
        </p:spPr>
      </p:pic>
      <p:sp>
        <p:nvSpPr>
          <p:cNvPr id="6" name="Slide Number Placeholder 5">
            <a:extLst>
              <a:ext uri="{FF2B5EF4-FFF2-40B4-BE49-F238E27FC236}">
                <a16:creationId xmlns:a16="http://schemas.microsoft.com/office/drawing/2014/main" id="{2EF9937E-0B6A-0581-F640-AE4FA0D234A4}"/>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1" lang="en-US" sz="1200" b="1" i="0" u="none" strike="noStrike" kern="1200" cap="none" spc="0" normalizeH="0" baseline="0" noProof="0">
              <a:ln>
                <a:noFill/>
              </a:ln>
              <a:solidFill>
                <a:prstClr val="black">
                  <a:tint val="75000"/>
                </a:prstClr>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97227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
            <a:extLst>
              <a:ext uri="{FF2B5EF4-FFF2-40B4-BE49-F238E27FC236}">
                <a16:creationId xmlns:a16="http://schemas.microsoft.com/office/drawing/2014/main" id="{87B7F77C-9AFD-62B1-C80A-7A7CAB56AEE1}"/>
              </a:ext>
            </a:extLst>
          </p:cNvPr>
          <p:cNvSpPr>
            <a:spLocks noGrp="1"/>
          </p:cNvSpPr>
          <p:nvPr>
            <p:ph type="title"/>
          </p:nvPr>
        </p:nvSpPr>
        <p:spPr>
          <a:xfrm>
            <a:off x="0" y="221085"/>
            <a:ext cx="11712624" cy="914400"/>
          </a:xfrm>
        </p:spPr>
        <p:txBody>
          <a:bodyPr/>
          <a:lstStyle/>
          <a:p>
            <a:r>
              <a:rPr lang="en-US" sz="2800" kern="0" dirty="0">
                <a:solidFill>
                  <a:schemeClr val="tx2"/>
                </a:solidFill>
                <a:ea typeface="ＭＳ Ｐゴシック" charset="-128"/>
                <a:cs typeface="ＭＳ Ｐゴシック" charset="-128"/>
              </a:rPr>
              <a:t>Background: MNPs-an emerging concern for ecosystem and human health </a:t>
            </a:r>
          </a:p>
        </p:txBody>
      </p:sp>
      <p:grpSp>
        <p:nvGrpSpPr>
          <p:cNvPr id="34" name="Group 33">
            <a:extLst>
              <a:ext uri="{FF2B5EF4-FFF2-40B4-BE49-F238E27FC236}">
                <a16:creationId xmlns:a16="http://schemas.microsoft.com/office/drawing/2014/main" id="{8F952A5C-A04C-8374-C0D5-A4FB99290966}"/>
              </a:ext>
            </a:extLst>
          </p:cNvPr>
          <p:cNvGrpSpPr/>
          <p:nvPr/>
        </p:nvGrpSpPr>
        <p:grpSpPr>
          <a:xfrm>
            <a:off x="119335" y="1517711"/>
            <a:ext cx="6336704" cy="3384376"/>
            <a:chOff x="518464" y="1744470"/>
            <a:chExt cx="7898601" cy="3960300"/>
          </a:xfrm>
        </p:grpSpPr>
        <p:pic>
          <p:nvPicPr>
            <p:cNvPr id="35" name="图片 19">
              <a:extLst>
                <a:ext uri="{FF2B5EF4-FFF2-40B4-BE49-F238E27FC236}">
                  <a16:creationId xmlns:a16="http://schemas.microsoft.com/office/drawing/2014/main" id="{73E21179-8801-FBE4-454F-7DCBF553D0B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523805" y="2154936"/>
              <a:ext cx="893260" cy="2495759"/>
            </a:xfrm>
            <a:prstGeom prst="rect">
              <a:avLst/>
            </a:prstGeom>
          </p:spPr>
        </p:pic>
        <p:sp>
          <p:nvSpPr>
            <p:cNvPr id="36" name="矩形 21">
              <a:extLst>
                <a:ext uri="{FF2B5EF4-FFF2-40B4-BE49-F238E27FC236}">
                  <a16:creationId xmlns:a16="http://schemas.microsoft.com/office/drawing/2014/main" id="{A34E0783-069A-CA05-29B2-9DA8E0E701D8}"/>
                </a:ext>
              </a:extLst>
            </p:cNvPr>
            <p:cNvSpPr/>
            <p:nvPr/>
          </p:nvSpPr>
          <p:spPr>
            <a:xfrm>
              <a:off x="7223760" y="1892808"/>
              <a:ext cx="457200" cy="274320"/>
            </a:xfrm>
            <a:prstGeom prst="rect">
              <a:avLst/>
            </a:prstGeom>
            <a:solidFill>
              <a:sysClr val="window" lastClr="FFFFFF"/>
            </a:solidFill>
            <a:ln w="9525" cap="flat" cmpd="sng" algn="ctr">
              <a:solidFill>
                <a:sysClr val="window" lastClr="FFFFFF"/>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Times New Roman"/>
                <a:ea typeface="宋体" panose="02010600030101010101" pitchFamily="2" charset="-122"/>
                <a:cs typeface="+mn-cs"/>
              </a:endParaRPr>
            </a:p>
          </p:txBody>
        </p:sp>
        <p:pic>
          <p:nvPicPr>
            <p:cNvPr id="37" name="图片 3">
              <a:extLst>
                <a:ext uri="{FF2B5EF4-FFF2-40B4-BE49-F238E27FC236}">
                  <a16:creationId xmlns:a16="http://schemas.microsoft.com/office/drawing/2014/main" id="{3CCBCB6B-1375-67A0-248E-9221060AE61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8464" y="3134273"/>
              <a:ext cx="893260" cy="830997"/>
            </a:xfrm>
            <a:prstGeom prst="rect">
              <a:avLst/>
            </a:prstGeom>
          </p:spPr>
        </p:pic>
        <p:sp>
          <p:nvSpPr>
            <p:cNvPr id="38" name="文本框 4">
              <a:extLst>
                <a:ext uri="{FF2B5EF4-FFF2-40B4-BE49-F238E27FC236}">
                  <a16:creationId xmlns:a16="http://schemas.microsoft.com/office/drawing/2014/main" id="{04D697BD-0512-A3DD-520E-39C1D61A8953}"/>
                </a:ext>
              </a:extLst>
            </p:cNvPr>
            <p:cNvSpPr txBox="1"/>
            <p:nvPr/>
          </p:nvSpPr>
          <p:spPr>
            <a:xfrm>
              <a:off x="689139" y="4037848"/>
              <a:ext cx="64472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MNPs</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39" name="图片 5">
              <a:extLst>
                <a:ext uri="{FF2B5EF4-FFF2-40B4-BE49-F238E27FC236}">
                  <a16:creationId xmlns:a16="http://schemas.microsoft.com/office/drawing/2014/main" id="{73ACC23C-1442-EF7B-D47E-E8937936A458}"/>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280062" y="1880616"/>
              <a:ext cx="1347020" cy="830998"/>
            </a:xfrm>
            <a:prstGeom prst="rect">
              <a:avLst/>
            </a:prstGeom>
          </p:spPr>
        </p:pic>
        <p:sp>
          <p:nvSpPr>
            <p:cNvPr id="40" name="文本框 30">
              <a:extLst>
                <a:ext uri="{FF2B5EF4-FFF2-40B4-BE49-F238E27FC236}">
                  <a16:creationId xmlns:a16="http://schemas.microsoft.com/office/drawing/2014/main" id="{04FA9717-1528-BC04-1E8C-96263A9AF16F}"/>
                </a:ext>
              </a:extLst>
            </p:cNvPr>
            <p:cNvSpPr txBox="1"/>
            <p:nvPr/>
          </p:nvSpPr>
          <p:spPr>
            <a:xfrm>
              <a:off x="2385249" y="2711411"/>
              <a:ext cx="1383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Small organisms</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41" name="图片 6">
              <a:extLst>
                <a:ext uri="{FF2B5EF4-FFF2-40B4-BE49-F238E27FC236}">
                  <a16:creationId xmlns:a16="http://schemas.microsoft.com/office/drawing/2014/main" id="{B6EFADD5-B337-F09C-6078-0878A9840BED}"/>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4332876" y="1744470"/>
              <a:ext cx="2139352" cy="891210"/>
            </a:xfrm>
            <a:prstGeom prst="rect">
              <a:avLst/>
            </a:prstGeom>
          </p:spPr>
        </p:pic>
        <p:sp>
          <p:nvSpPr>
            <p:cNvPr id="42" name="文本框 32">
              <a:extLst>
                <a:ext uri="{FF2B5EF4-FFF2-40B4-BE49-F238E27FC236}">
                  <a16:creationId xmlns:a16="http://schemas.microsoft.com/office/drawing/2014/main" id="{5A72F393-5B36-BF8C-57BB-9749BA5F6A7A}"/>
                </a:ext>
              </a:extLst>
            </p:cNvPr>
            <p:cNvSpPr txBox="1"/>
            <p:nvPr/>
          </p:nvSpPr>
          <p:spPr>
            <a:xfrm>
              <a:off x="4754257" y="2635679"/>
              <a:ext cx="1459054"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Fishes, crabs, etc.</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43" name="矩形 7">
              <a:extLst>
                <a:ext uri="{FF2B5EF4-FFF2-40B4-BE49-F238E27FC236}">
                  <a16:creationId xmlns:a16="http://schemas.microsoft.com/office/drawing/2014/main" id="{D957DB52-CD31-64CF-7EF6-405AA387E432}"/>
                </a:ext>
              </a:extLst>
            </p:cNvPr>
            <p:cNvSpPr/>
            <p:nvPr/>
          </p:nvSpPr>
          <p:spPr>
            <a:xfrm>
              <a:off x="4491199" y="2479861"/>
              <a:ext cx="1132853" cy="231753"/>
            </a:xfrm>
            <a:prstGeom prst="rect">
              <a:avLst/>
            </a:prstGeom>
            <a:solidFill>
              <a:sysClr val="window" lastClr="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44" name="箭头: 右 8">
              <a:extLst>
                <a:ext uri="{FF2B5EF4-FFF2-40B4-BE49-F238E27FC236}">
                  <a16:creationId xmlns:a16="http://schemas.microsoft.com/office/drawing/2014/main" id="{B2C63512-2BD7-D616-3157-D8CFFD069BB5}"/>
                </a:ext>
              </a:extLst>
            </p:cNvPr>
            <p:cNvSpPr/>
            <p:nvPr/>
          </p:nvSpPr>
          <p:spPr>
            <a:xfrm rot="19312904">
              <a:off x="1641463" y="2602710"/>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45" name="箭头: 右 36">
              <a:extLst>
                <a:ext uri="{FF2B5EF4-FFF2-40B4-BE49-F238E27FC236}">
                  <a16:creationId xmlns:a16="http://schemas.microsoft.com/office/drawing/2014/main" id="{6BC9B79B-99B7-B029-6CD7-770CB09D09ED}"/>
                </a:ext>
              </a:extLst>
            </p:cNvPr>
            <p:cNvSpPr/>
            <p:nvPr/>
          </p:nvSpPr>
          <p:spPr>
            <a:xfrm>
              <a:off x="3855970" y="2289977"/>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46" name="箭头: 右 38">
              <a:extLst>
                <a:ext uri="{FF2B5EF4-FFF2-40B4-BE49-F238E27FC236}">
                  <a16:creationId xmlns:a16="http://schemas.microsoft.com/office/drawing/2014/main" id="{19D3BC61-940C-B0DD-3550-C51CD516908C}"/>
                </a:ext>
              </a:extLst>
            </p:cNvPr>
            <p:cNvSpPr/>
            <p:nvPr/>
          </p:nvSpPr>
          <p:spPr>
            <a:xfrm rot="1373109">
              <a:off x="6638311" y="2405431"/>
              <a:ext cx="616131" cy="164616"/>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47" name="矩形 9">
              <a:extLst>
                <a:ext uri="{FF2B5EF4-FFF2-40B4-BE49-F238E27FC236}">
                  <a16:creationId xmlns:a16="http://schemas.microsoft.com/office/drawing/2014/main" id="{9B4DE3EF-E6F3-4178-27C0-A7A5211FC786}"/>
                </a:ext>
              </a:extLst>
            </p:cNvPr>
            <p:cNvSpPr/>
            <p:nvPr/>
          </p:nvSpPr>
          <p:spPr>
            <a:xfrm>
              <a:off x="7429121" y="2429256"/>
              <a:ext cx="333281" cy="151613"/>
            </a:xfrm>
            <a:prstGeom prst="rect">
              <a:avLst/>
            </a:prstGeom>
            <a:solidFill>
              <a:sysClr val="window" lastClr="FFFFFF"/>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pic>
          <p:nvPicPr>
            <p:cNvPr id="48" name="图片 11">
              <a:extLst>
                <a:ext uri="{FF2B5EF4-FFF2-40B4-BE49-F238E27FC236}">
                  <a16:creationId xmlns:a16="http://schemas.microsoft.com/office/drawing/2014/main" id="{A62D5422-AE80-A30B-4A60-E1E9FF0CD381}"/>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605200" y="3719810"/>
              <a:ext cx="1020280" cy="1391331"/>
            </a:xfrm>
            <a:prstGeom prst="rect">
              <a:avLst/>
            </a:prstGeom>
          </p:spPr>
        </p:pic>
        <p:sp>
          <p:nvSpPr>
            <p:cNvPr id="49" name="文本框 13">
              <a:extLst>
                <a:ext uri="{FF2B5EF4-FFF2-40B4-BE49-F238E27FC236}">
                  <a16:creationId xmlns:a16="http://schemas.microsoft.com/office/drawing/2014/main" id="{DA765997-CC9F-A4EF-5B35-C7A7E411892E}"/>
                </a:ext>
              </a:extLst>
            </p:cNvPr>
            <p:cNvSpPr txBox="1"/>
            <p:nvPr/>
          </p:nvSpPr>
          <p:spPr>
            <a:xfrm>
              <a:off x="1645922" y="5181550"/>
              <a:ext cx="27432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Wastewater and drinking water treatment plant </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50" name="图片 14">
              <a:extLst>
                <a:ext uri="{FF2B5EF4-FFF2-40B4-BE49-F238E27FC236}">
                  <a16:creationId xmlns:a16="http://schemas.microsoft.com/office/drawing/2014/main" id="{2F5B7921-92E9-DF08-67A3-20D5A2BBBF5F}"/>
                </a:ext>
              </a:extLst>
            </p:cNvPr>
            <p:cNvPicPr>
              <a:picLocks noChangeAspect="1"/>
            </p:cNvPicPr>
            <p:nvPr/>
          </p:nvPicPr>
          <p:blipFill>
            <a:blip r:embed="rId8"/>
            <a:stretch>
              <a:fillRect/>
            </a:stretch>
          </p:blipFill>
          <p:spPr>
            <a:xfrm>
              <a:off x="4884055" y="4191736"/>
              <a:ext cx="1454743" cy="968066"/>
            </a:xfrm>
            <a:prstGeom prst="rect">
              <a:avLst/>
            </a:prstGeom>
          </p:spPr>
        </p:pic>
        <p:sp>
          <p:nvSpPr>
            <p:cNvPr id="51" name="文本框 39">
              <a:extLst>
                <a:ext uri="{FF2B5EF4-FFF2-40B4-BE49-F238E27FC236}">
                  <a16:creationId xmlns:a16="http://schemas.microsoft.com/office/drawing/2014/main" id="{E4961864-9274-2AAF-D372-CCD9AE686FAC}"/>
                </a:ext>
              </a:extLst>
            </p:cNvPr>
            <p:cNvSpPr txBox="1"/>
            <p:nvPr/>
          </p:nvSpPr>
          <p:spPr>
            <a:xfrm>
              <a:off x="4302277" y="5215729"/>
              <a:ext cx="274320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Tap water</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52" name="箭头: 右 40">
              <a:extLst>
                <a:ext uri="{FF2B5EF4-FFF2-40B4-BE49-F238E27FC236}">
                  <a16:creationId xmlns:a16="http://schemas.microsoft.com/office/drawing/2014/main" id="{DCCB2CE1-80E0-65C2-8DAF-32287850CFE2}"/>
                </a:ext>
              </a:extLst>
            </p:cNvPr>
            <p:cNvSpPr/>
            <p:nvPr/>
          </p:nvSpPr>
          <p:spPr>
            <a:xfrm rot="1794625">
              <a:off x="1689872" y="4420878"/>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53" name="箭头: 右 41">
              <a:extLst>
                <a:ext uri="{FF2B5EF4-FFF2-40B4-BE49-F238E27FC236}">
                  <a16:creationId xmlns:a16="http://schemas.microsoft.com/office/drawing/2014/main" id="{EED7EE44-2303-93F9-29D2-7F14E935CA58}"/>
                </a:ext>
              </a:extLst>
            </p:cNvPr>
            <p:cNvSpPr/>
            <p:nvPr/>
          </p:nvSpPr>
          <p:spPr>
            <a:xfrm>
              <a:off x="4031614" y="4583784"/>
              <a:ext cx="446307" cy="13974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54" name="箭头: 右 42">
              <a:extLst>
                <a:ext uri="{FF2B5EF4-FFF2-40B4-BE49-F238E27FC236}">
                  <a16:creationId xmlns:a16="http://schemas.microsoft.com/office/drawing/2014/main" id="{CB7CECCC-B720-9F65-8477-3ADEADAEDAE8}"/>
                </a:ext>
              </a:extLst>
            </p:cNvPr>
            <p:cNvSpPr/>
            <p:nvPr/>
          </p:nvSpPr>
          <p:spPr>
            <a:xfrm rot="19312904">
              <a:off x="6647348" y="4294074"/>
              <a:ext cx="567908" cy="168513"/>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grpSp>
      <p:sp>
        <p:nvSpPr>
          <p:cNvPr id="55" name="文本框 10">
            <a:extLst>
              <a:ext uri="{FF2B5EF4-FFF2-40B4-BE49-F238E27FC236}">
                <a16:creationId xmlns:a16="http://schemas.microsoft.com/office/drawing/2014/main" id="{141E10DD-7331-36E6-D167-47772E5DE61D}"/>
              </a:ext>
            </a:extLst>
          </p:cNvPr>
          <p:cNvSpPr txBox="1"/>
          <p:nvPr/>
        </p:nvSpPr>
        <p:spPr>
          <a:xfrm>
            <a:off x="-70225" y="6140706"/>
            <a:ext cx="11137857" cy="95410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Dalberg et al., 2019. WWF. https://wwf.panda.org/wwf_news/?348337/Revealed-plastic-ingestion-by-people-could-be-equating-to-a-credit-card-a-week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Lehner et al.,  2019. </a:t>
            </a:r>
            <a:r>
              <a:rPr kumimoji="0" lang="fr-FR"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Environ. Sci. Technol. 53, 1748−1765</a:t>
            </a: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Wang et al., 2021. J Hazard Mater. 401, 123415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3" name="Picture 2" descr="Diagram&#10;&#10;Description automatically generated">
            <a:extLst>
              <a:ext uri="{FF2B5EF4-FFF2-40B4-BE49-F238E27FC236}">
                <a16:creationId xmlns:a16="http://schemas.microsoft.com/office/drawing/2014/main" id="{9E67A7D1-2067-836C-BBE8-FA23EFA28A17}"/>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456039" y="1576468"/>
            <a:ext cx="5446317" cy="3140397"/>
          </a:xfrm>
          <a:prstGeom prst="rect">
            <a:avLst/>
          </a:prstGeom>
        </p:spPr>
      </p:pic>
      <p:sp>
        <p:nvSpPr>
          <p:cNvPr id="4" name="文本框 10">
            <a:extLst>
              <a:ext uri="{FF2B5EF4-FFF2-40B4-BE49-F238E27FC236}">
                <a16:creationId xmlns:a16="http://schemas.microsoft.com/office/drawing/2014/main" id="{C6DDEC66-631D-B744-4003-0596640F6EA6}"/>
              </a:ext>
            </a:extLst>
          </p:cNvPr>
          <p:cNvSpPr txBox="1"/>
          <p:nvPr/>
        </p:nvSpPr>
        <p:spPr>
          <a:xfrm>
            <a:off x="6381486" y="4761944"/>
            <a:ext cx="581051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Figure adopt from  CNN health: https://www.cnn.com/2019/06/11/health/microplastics-ingestion-wwf-study-scn-intl/index.html</a:t>
            </a:r>
            <a:endParaRPr kumimoji="0" lang="zh-CN" altLang="en-US" sz="12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5" name="Picture 4">
            <a:extLst>
              <a:ext uri="{FF2B5EF4-FFF2-40B4-BE49-F238E27FC236}">
                <a16:creationId xmlns:a16="http://schemas.microsoft.com/office/drawing/2014/main" id="{6FC81BA9-1D18-2129-7ED8-A0103021F78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0" y="0"/>
            <a:ext cx="11280576" cy="388117"/>
          </a:xfrm>
          <a:prstGeom prst="rect">
            <a:avLst/>
          </a:prstGeom>
        </p:spPr>
      </p:pic>
      <p:sp>
        <p:nvSpPr>
          <p:cNvPr id="7" name="Slide Number Placeholder 6">
            <a:extLst>
              <a:ext uri="{FF2B5EF4-FFF2-40B4-BE49-F238E27FC236}">
                <a16:creationId xmlns:a16="http://schemas.microsoft.com/office/drawing/2014/main" id="{BC0B2BEC-B86C-EC99-CFBE-CA257A0C10E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1" lang="en-US" sz="1200" b="1" i="0" u="none" strike="noStrike" kern="1200" cap="none" spc="0" normalizeH="0" baseline="0" noProof="0">
              <a:ln>
                <a:noFill/>
              </a:ln>
              <a:solidFill>
                <a:prstClr val="black">
                  <a:tint val="75000"/>
                </a:prstClr>
              </a:solidFill>
              <a:effectLst/>
              <a:uLnTx/>
              <a:uFillTx/>
              <a:latin typeface="Garamond" pitchFamily="18" charset="0"/>
              <a:ea typeface="新細明體" pitchFamily="18" charset="-120"/>
              <a:cs typeface="+mn-cs"/>
            </a:endParaRPr>
          </a:p>
        </p:txBody>
      </p:sp>
    </p:spTree>
    <p:extLst>
      <p:ext uri="{BB962C8B-B14F-4D97-AF65-F5344CB8AC3E}">
        <p14:creationId xmlns:p14="http://schemas.microsoft.com/office/powerpoint/2010/main" val="3260858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
            <a:extLst>
              <a:ext uri="{FF2B5EF4-FFF2-40B4-BE49-F238E27FC236}">
                <a16:creationId xmlns:a16="http://schemas.microsoft.com/office/drawing/2014/main" id="{87B7F77C-9AFD-62B1-C80A-7A7CAB56AEE1}"/>
              </a:ext>
            </a:extLst>
          </p:cNvPr>
          <p:cNvSpPr>
            <a:spLocks noGrp="1"/>
          </p:cNvSpPr>
          <p:nvPr>
            <p:ph type="title"/>
          </p:nvPr>
        </p:nvSpPr>
        <p:spPr>
          <a:xfrm>
            <a:off x="0" y="221085"/>
            <a:ext cx="11712624" cy="914400"/>
          </a:xfrm>
        </p:spPr>
        <p:txBody>
          <a:bodyPr/>
          <a:lstStyle/>
          <a:p>
            <a:r>
              <a:rPr lang="en-US" sz="2800" kern="0" dirty="0">
                <a:solidFill>
                  <a:schemeClr val="tx2"/>
                </a:solidFill>
                <a:ea typeface="ＭＳ Ｐゴシック" charset="-128"/>
                <a:cs typeface="ＭＳ Ｐゴシック" charset="-128"/>
              </a:rPr>
              <a:t>Background: Chaos in </a:t>
            </a:r>
            <a:r>
              <a:rPr lang="en-US" sz="2800" kern="0" dirty="0" err="1">
                <a:solidFill>
                  <a:schemeClr val="tx2"/>
                </a:solidFill>
                <a:ea typeface="ＭＳ Ｐゴシック" charset="-128"/>
                <a:cs typeface="ＭＳ Ｐゴシック" charset="-128"/>
              </a:rPr>
              <a:t>nanoplastics</a:t>
            </a:r>
            <a:r>
              <a:rPr lang="en-US" sz="2800" kern="0" dirty="0">
                <a:solidFill>
                  <a:schemeClr val="tx2"/>
                </a:solidFill>
                <a:ea typeface="ＭＳ Ｐゴシック" charset="-128"/>
                <a:cs typeface="ＭＳ Ｐゴシック" charset="-128"/>
              </a:rPr>
              <a:t> study </a:t>
            </a:r>
          </a:p>
        </p:txBody>
      </p:sp>
      <p:sp>
        <p:nvSpPr>
          <p:cNvPr id="55" name="文本框 10">
            <a:extLst>
              <a:ext uri="{FF2B5EF4-FFF2-40B4-BE49-F238E27FC236}">
                <a16:creationId xmlns:a16="http://schemas.microsoft.com/office/drawing/2014/main" id="{141E10DD-7331-36E6-D167-47772E5DE61D}"/>
              </a:ext>
            </a:extLst>
          </p:cNvPr>
          <p:cNvSpPr txBox="1"/>
          <p:nvPr/>
        </p:nvSpPr>
        <p:spPr>
          <a:xfrm>
            <a:off x="0" y="6257362"/>
            <a:ext cx="3567195"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Liu et al., 2022. Sci Total Environ, 851,157991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Hou et al.,  2021. </a:t>
            </a:r>
            <a:r>
              <a:rPr kumimoji="0" lang="fr-FR" altLang="zh-CN" sz="1400" b="0" i="0" u="none" strike="noStrike" kern="1200" cap="none" spc="0" normalizeH="0" baseline="0" noProof="0" dirty="0" err="1">
                <a:ln>
                  <a:noFill/>
                </a:ln>
                <a:solidFill>
                  <a:prstClr val="black"/>
                </a:solidFill>
                <a:effectLst/>
                <a:uLnTx/>
                <a:uFillTx/>
                <a:latin typeface="Times New Roman"/>
                <a:ea typeface="宋体" panose="02010600030101010101" pitchFamily="2" charset="-122"/>
                <a:cs typeface="+mn-cs"/>
              </a:rPr>
              <a:t>Chem</a:t>
            </a:r>
            <a:r>
              <a:rPr kumimoji="0" lang="fr-FR"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 Eng J. 406, 126715</a:t>
            </a:r>
            <a:r>
              <a:rPr kumimoji="0" lang="en-US" altLang="zh-CN" sz="14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a:t>
            </a:r>
          </a:p>
        </p:txBody>
      </p:sp>
      <p:pic>
        <p:nvPicPr>
          <p:cNvPr id="5" name="Picture 4">
            <a:extLst>
              <a:ext uri="{FF2B5EF4-FFF2-40B4-BE49-F238E27FC236}">
                <a16:creationId xmlns:a16="http://schemas.microsoft.com/office/drawing/2014/main" id="{6FC81BA9-1D18-2129-7ED8-A0103021F7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1280576" cy="388117"/>
          </a:xfrm>
          <a:prstGeom prst="rect">
            <a:avLst/>
          </a:prstGeom>
        </p:spPr>
      </p:pic>
      <p:sp>
        <p:nvSpPr>
          <p:cNvPr id="7" name="Slide Number Placeholder 6">
            <a:extLst>
              <a:ext uri="{FF2B5EF4-FFF2-40B4-BE49-F238E27FC236}">
                <a16:creationId xmlns:a16="http://schemas.microsoft.com/office/drawing/2014/main" id="{DD9E2FAF-3428-E689-FDE1-27C483BC3323}"/>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1" lang="en-US" sz="1200" b="1" i="0" u="none" strike="noStrike" kern="1200" cap="none" spc="0" normalizeH="0" baseline="0" noProof="0" dirty="0">
              <a:ln>
                <a:noFill/>
              </a:ln>
              <a:solidFill>
                <a:prstClr val="black">
                  <a:tint val="75000"/>
                </a:prstClr>
              </a:solidFill>
              <a:effectLst/>
              <a:uLnTx/>
              <a:uFillTx/>
              <a:latin typeface="Garamond" pitchFamily="18" charset="0"/>
              <a:ea typeface="新細明體" pitchFamily="18" charset="-120"/>
              <a:cs typeface="+mn-cs"/>
            </a:endParaRPr>
          </a:p>
        </p:txBody>
      </p:sp>
      <p:pic>
        <p:nvPicPr>
          <p:cNvPr id="10" name="Picture 9">
            <a:extLst>
              <a:ext uri="{FF2B5EF4-FFF2-40B4-BE49-F238E27FC236}">
                <a16:creationId xmlns:a16="http://schemas.microsoft.com/office/drawing/2014/main" id="{EDB79D67-29D0-0577-6806-E1273ACF5E7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912096" y="2059334"/>
            <a:ext cx="3888432" cy="3960440"/>
          </a:xfrm>
          <a:prstGeom prst="flowChartConnector">
            <a:avLst/>
          </a:prstGeom>
        </p:spPr>
      </p:pic>
      <p:pic>
        <p:nvPicPr>
          <p:cNvPr id="12" name="Picture 11">
            <a:extLst>
              <a:ext uri="{FF2B5EF4-FFF2-40B4-BE49-F238E27FC236}">
                <a16:creationId xmlns:a16="http://schemas.microsoft.com/office/drawing/2014/main" id="{814AFCE5-8A28-6A1A-FB7E-139DA70BFD32}"/>
              </a:ext>
            </a:extLst>
          </p:cNvPr>
          <p:cNvPicPr>
            <a:picLocks noChangeAspect="1"/>
          </p:cNvPicPr>
          <p:nvPr/>
        </p:nvPicPr>
        <p:blipFill>
          <a:blip r:embed="rId5"/>
          <a:stretch>
            <a:fillRect/>
          </a:stretch>
        </p:blipFill>
        <p:spPr>
          <a:xfrm>
            <a:off x="7464152" y="1520016"/>
            <a:ext cx="1008112" cy="1441600"/>
          </a:xfrm>
          <a:prstGeom prst="rect">
            <a:avLst/>
          </a:prstGeom>
        </p:spPr>
      </p:pic>
      <p:pic>
        <p:nvPicPr>
          <p:cNvPr id="13" name="Picture 12">
            <a:extLst>
              <a:ext uri="{FF2B5EF4-FFF2-40B4-BE49-F238E27FC236}">
                <a16:creationId xmlns:a16="http://schemas.microsoft.com/office/drawing/2014/main" id="{DB9CED7A-DC46-C72B-B597-2441F3A9B2D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389537" y="6008339"/>
            <a:ext cx="933550" cy="769592"/>
          </a:xfrm>
          <a:prstGeom prst="rect">
            <a:avLst/>
          </a:prstGeom>
        </p:spPr>
      </p:pic>
      <p:pic>
        <p:nvPicPr>
          <p:cNvPr id="14" name="Picture 13">
            <a:extLst>
              <a:ext uri="{FF2B5EF4-FFF2-40B4-BE49-F238E27FC236}">
                <a16:creationId xmlns:a16="http://schemas.microsoft.com/office/drawing/2014/main" id="{389DF0A6-3B3C-D4DF-A509-4A43BFC56E6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b="-1"/>
          <a:stretch/>
        </p:blipFill>
        <p:spPr>
          <a:xfrm>
            <a:off x="7464152" y="5583070"/>
            <a:ext cx="756889" cy="891136"/>
          </a:xfrm>
          <a:prstGeom prst="flowChartPunchedCard">
            <a:avLst/>
          </a:prstGeom>
        </p:spPr>
      </p:pic>
      <p:pic>
        <p:nvPicPr>
          <p:cNvPr id="16" name="Picture 15">
            <a:extLst>
              <a:ext uri="{FF2B5EF4-FFF2-40B4-BE49-F238E27FC236}">
                <a16:creationId xmlns:a16="http://schemas.microsoft.com/office/drawing/2014/main" id="{9F4222FC-69AB-42AB-16E4-861040BC8F2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b="-632"/>
          <a:stretch/>
        </p:blipFill>
        <p:spPr>
          <a:xfrm>
            <a:off x="8106816" y="5171164"/>
            <a:ext cx="932702" cy="441915"/>
          </a:xfrm>
          <a:prstGeom prst="rect">
            <a:avLst/>
          </a:prstGeom>
        </p:spPr>
      </p:pic>
      <p:pic>
        <p:nvPicPr>
          <p:cNvPr id="17" name="Picture 16">
            <a:extLst>
              <a:ext uri="{FF2B5EF4-FFF2-40B4-BE49-F238E27FC236}">
                <a16:creationId xmlns:a16="http://schemas.microsoft.com/office/drawing/2014/main" id="{2BE0F065-7E34-289F-3175-ACC29001BE76}"/>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b="18071"/>
          <a:stretch/>
        </p:blipFill>
        <p:spPr>
          <a:xfrm>
            <a:off x="2868697" y="5136666"/>
            <a:ext cx="1365622" cy="998967"/>
          </a:xfrm>
          <a:prstGeom prst="rect">
            <a:avLst/>
          </a:prstGeom>
        </p:spPr>
      </p:pic>
      <p:pic>
        <p:nvPicPr>
          <p:cNvPr id="18" name="Picture 17">
            <a:extLst>
              <a:ext uri="{FF2B5EF4-FFF2-40B4-BE49-F238E27FC236}">
                <a16:creationId xmlns:a16="http://schemas.microsoft.com/office/drawing/2014/main" id="{CB2D9E6B-1262-12E7-E5EC-87AB69E03E8D}"/>
              </a:ext>
            </a:extLst>
          </p:cNvPr>
          <p:cNvPicPr>
            <a:picLocks noChangeAspect="1"/>
          </p:cNvPicPr>
          <p:nvPr/>
        </p:nvPicPr>
        <p:blipFill>
          <a:blip r:embed="rId10"/>
          <a:stretch>
            <a:fillRect/>
          </a:stretch>
        </p:blipFill>
        <p:spPr>
          <a:xfrm>
            <a:off x="5447928" y="980728"/>
            <a:ext cx="1008112" cy="962747"/>
          </a:xfrm>
          <a:prstGeom prst="rect">
            <a:avLst/>
          </a:prstGeom>
        </p:spPr>
      </p:pic>
      <p:pic>
        <p:nvPicPr>
          <p:cNvPr id="19" name="Picture 18">
            <a:extLst>
              <a:ext uri="{FF2B5EF4-FFF2-40B4-BE49-F238E27FC236}">
                <a16:creationId xmlns:a16="http://schemas.microsoft.com/office/drawing/2014/main" id="{29F5CA0B-7ACD-E26C-D205-07AAFFBF2A28}"/>
              </a:ext>
            </a:extLst>
          </p:cNvPr>
          <p:cNvPicPr>
            <a:picLocks noChangeAspect="1"/>
          </p:cNvPicPr>
          <p:nvPr/>
        </p:nvPicPr>
        <p:blipFill>
          <a:blip r:embed="rId11"/>
          <a:stretch>
            <a:fillRect/>
          </a:stretch>
        </p:blipFill>
        <p:spPr>
          <a:xfrm>
            <a:off x="2917358" y="1648298"/>
            <a:ext cx="1509085" cy="1028224"/>
          </a:xfrm>
          <a:prstGeom prst="rect">
            <a:avLst/>
          </a:prstGeom>
        </p:spPr>
      </p:pic>
      <p:pic>
        <p:nvPicPr>
          <p:cNvPr id="20" name="Picture 19">
            <a:extLst>
              <a:ext uri="{FF2B5EF4-FFF2-40B4-BE49-F238E27FC236}">
                <a16:creationId xmlns:a16="http://schemas.microsoft.com/office/drawing/2014/main" id="{8E429383-D5F7-BD7F-EAD4-C1FCCDC0E32D}"/>
              </a:ext>
            </a:extLst>
          </p:cNvPr>
          <p:cNvPicPr>
            <a:picLocks noChangeAspect="1"/>
          </p:cNvPicPr>
          <p:nvPr/>
        </p:nvPicPr>
        <p:blipFill>
          <a:blip r:embed="rId12"/>
          <a:stretch>
            <a:fillRect/>
          </a:stretch>
        </p:blipFill>
        <p:spPr>
          <a:xfrm>
            <a:off x="2207568" y="3103592"/>
            <a:ext cx="1512547" cy="1427333"/>
          </a:xfrm>
          <a:prstGeom prst="rect">
            <a:avLst/>
          </a:prstGeom>
          <a:ln w="12700">
            <a:solidFill>
              <a:srgbClr val="FF0000"/>
            </a:solidFill>
          </a:ln>
        </p:spPr>
      </p:pic>
      <p:pic>
        <p:nvPicPr>
          <p:cNvPr id="21" name="Picture 20">
            <a:extLst>
              <a:ext uri="{FF2B5EF4-FFF2-40B4-BE49-F238E27FC236}">
                <a16:creationId xmlns:a16="http://schemas.microsoft.com/office/drawing/2014/main" id="{81FD66E9-B868-2F47-C88A-71D2B13AF586}"/>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8094164" y="3426400"/>
            <a:ext cx="1008112" cy="997396"/>
          </a:xfrm>
          <a:prstGeom prst="rect">
            <a:avLst/>
          </a:prstGeom>
        </p:spPr>
      </p:pic>
      <p:sp>
        <p:nvSpPr>
          <p:cNvPr id="22" name="TextBox 21">
            <a:extLst>
              <a:ext uri="{FF2B5EF4-FFF2-40B4-BE49-F238E27FC236}">
                <a16:creationId xmlns:a16="http://schemas.microsoft.com/office/drawing/2014/main" id="{BD8476D2-950D-19C9-3455-907FF53045FC}"/>
              </a:ext>
            </a:extLst>
          </p:cNvPr>
          <p:cNvSpPr txBox="1"/>
          <p:nvPr/>
        </p:nvSpPr>
        <p:spPr>
          <a:xfrm>
            <a:off x="8073573" y="3095483"/>
            <a:ext cx="14433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 efficient removal method </a:t>
            </a:r>
          </a:p>
        </p:txBody>
      </p:sp>
      <p:sp>
        <p:nvSpPr>
          <p:cNvPr id="23" name="Rectangle 22">
            <a:extLst>
              <a:ext uri="{FF2B5EF4-FFF2-40B4-BE49-F238E27FC236}">
                <a16:creationId xmlns:a16="http://schemas.microsoft.com/office/drawing/2014/main" id="{B4424388-9793-EA8B-527B-37734C4ABC86}"/>
              </a:ext>
            </a:extLst>
          </p:cNvPr>
          <p:cNvSpPr/>
          <p:nvPr/>
        </p:nvSpPr>
        <p:spPr>
          <a:xfrm>
            <a:off x="7968208" y="3095483"/>
            <a:ext cx="1548750" cy="1435442"/>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76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51328" y="269503"/>
            <a:ext cx="9505056" cy="770874"/>
          </a:xfrm>
        </p:spPr>
        <p:txBody>
          <a:bodyPr/>
          <a:lstStyle/>
          <a:p>
            <a:r>
              <a:rPr lang="en-US" sz="2800" dirty="0"/>
              <a:t>Lignin-based HDES: Source and environment impact</a:t>
            </a:r>
          </a:p>
        </p:txBody>
      </p:sp>
      <p:grpSp>
        <p:nvGrpSpPr>
          <p:cNvPr id="13" name="Group 12">
            <a:extLst>
              <a:ext uri="{FF2B5EF4-FFF2-40B4-BE49-F238E27FC236}">
                <a16:creationId xmlns:a16="http://schemas.microsoft.com/office/drawing/2014/main" id="{8B526038-CEB6-0607-20FF-0111DC032531}"/>
              </a:ext>
            </a:extLst>
          </p:cNvPr>
          <p:cNvGrpSpPr/>
          <p:nvPr/>
        </p:nvGrpSpPr>
        <p:grpSpPr>
          <a:xfrm>
            <a:off x="2156969" y="1243670"/>
            <a:ext cx="5882337" cy="4907908"/>
            <a:chOff x="6236776" y="37904"/>
            <a:chExt cx="5882337" cy="4907908"/>
          </a:xfrm>
        </p:grpSpPr>
        <p:pic>
          <p:nvPicPr>
            <p:cNvPr id="15" name="Picture 14">
              <a:extLst>
                <a:ext uri="{FF2B5EF4-FFF2-40B4-BE49-F238E27FC236}">
                  <a16:creationId xmlns:a16="http://schemas.microsoft.com/office/drawing/2014/main" id="{29E673DC-9E0B-268C-F50E-D20EA56C1BE5}"/>
                </a:ext>
              </a:extLst>
            </p:cNvPr>
            <p:cNvPicPr>
              <a:picLocks noChangeAspect="1"/>
            </p:cNvPicPr>
            <p:nvPr/>
          </p:nvPicPr>
          <p:blipFill>
            <a:blip r:embed="rId3"/>
            <a:stretch>
              <a:fillRect/>
            </a:stretch>
          </p:blipFill>
          <p:spPr>
            <a:xfrm>
              <a:off x="6370320" y="1066877"/>
              <a:ext cx="1390321" cy="1041399"/>
            </a:xfrm>
            <a:prstGeom prst="ellipse">
              <a:avLst/>
            </a:prstGeom>
            <a:ln>
              <a:noFill/>
            </a:ln>
            <a:effectLst>
              <a:softEdge rad="112500"/>
            </a:effectLst>
          </p:spPr>
        </p:pic>
        <p:pic>
          <p:nvPicPr>
            <p:cNvPr id="16" name="Picture 15">
              <a:extLst>
                <a:ext uri="{FF2B5EF4-FFF2-40B4-BE49-F238E27FC236}">
                  <a16:creationId xmlns:a16="http://schemas.microsoft.com/office/drawing/2014/main" id="{E67E9231-52FB-B27A-9899-F2B99FA8F15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36776" y="2659474"/>
              <a:ext cx="1574525" cy="1049683"/>
            </a:xfrm>
            <a:prstGeom prst="ellipse">
              <a:avLst/>
            </a:prstGeom>
            <a:ln>
              <a:noFill/>
            </a:ln>
            <a:effectLst>
              <a:softEdge rad="112500"/>
            </a:effectLst>
          </p:spPr>
        </p:pic>
        <p:sp>
          <p:nvSpPr>
            <p:cNvPr id="17" name="TextBox 16">
              <a:extLst>
                <a:ext uri="{FF2B5EF4-FFF2-40B4-BE49-F238E27FC236}">
                  <a16:creationId xmlns:a16="http://schemas.microsoft.com/office/drawing/2014/main" id="{DD1485EE-99E2-5741-04EF-EB9596DBE444}"/>
                </a:ext>
              </a:extLst>
            </p:cNvPr>
            <p:cNvSpPr txBox="1"/>
            <p:nvPr/>
          </p:nvSpPr>
          <p:spPr>
            <a:xfrm>
              <a:off x="6720200" y="1987687"/>
              <a:ext cx="804370"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Times New Roman"/>
                  <a:ea typeface="+mn-ea"/>
                  <a:cs typeface="Times New Roman"/>
                </a:rPr>
                <a:t>Mint</a:t>
              </a:r>
            </a:p>
          </p:txBody>
        </p:sp>
        <p:sp>
          <p:nvSpPr>
            <p:cNvPr id="18" name="TextBox 17">
              <a:extLst>
                <a:ext uri="{FF2B5EF4-FFF2-40B4-BE49-F238E27FC236}">
                  <a16:creationId xmlns:a16="http://schemas.microsoft.com/office/drawing/2014/main" id="{E4AA374F-1167-5B75-10F0-0EBAFFAF9516}"/>
                </a:ext>
              </a:extLst>
            </p:cNvPr>
            <p:cNvSpPr txBox="1"/>
            <p:nvPr/>
          </p:nvSpPr>
          <p:spPr>
            <a:xfrm>
              <a:off x="6667948" y="3580724"/>
              <a:ext cx="908873"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Times New Roman"/>
                  <a:ea typeface="+mn-ea"/>
                  <a:cs typeface="Times New Roman"/>
                </a:rPr>
                <a:t>Thyme</a:t>
              </a:r>
            </a:p>
          </p:txBody>
        </p:sp>
        <p:grpSp>
          <p:nvGrpSpPr>
            <p:cNvPr id="19" name="Group 18">
              <a:extLst>
                <a:ext uri="{FF2B5EF4-FFF2-40B4-BE49-F238E27FC236}">
                  <a16:creationId xmlns:a16="http://schemas.microsoft.com/office/drawing/2014/main" id="{4BBE9D05-AE31-661C-723E-12857F7377B6}"/>
                </a:ext>
              </a:extLst>
            </p:cNvPr>
            <p:cNvGrpSpPr/>
            <p:nvPr/>
          </p:nvGrpSpPr>
          <p:grpSpPr>
            <a:xfrm>
              <a:off x="8432373" y="946287"/>
              <a:ext cx="1390321" cy="1140805"/>
              <a:chOff x="6773896" y="731830"/>
              <a:chExt cx="1813688" cy="1560924"/>
            </a:xfrm>
          </p:grpSpPr>
          <p:pic>
            <p:nvPicPr>
              <p:cNvPr id="37" name="Picture 36" descr="A picture containing indoor, accessory&#10;&#10;Description automatically generated">
                <a:extLst>
                  <a:ext uri="{FF2B5EF4-FFF2-40B4-BE49-F238E27FC236}">
                    <a16:creationId xmlns:a16="http://schemas.microsoft.com/office/drawing/2014/main" id="{2F7F2203-C293-42C5-81E0-EE49A69DBA9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773896" y="731830"/>
                <a:ext cx="1813688" cy="1100493"/>
              </a:xfrm>
              <a:prstGeom prst="rect">
                <a:avLst/>
              </a:prstGeom>
            </p:spPr>
          </p:pic>
          <p:sp>
            <p:nvSpPr>
              <p:cNvPr id="38" name="TextBox 37">
                <a:extLst>
                  <a:ext uri="{FF2B5EF4-FFF2-40B4-BE49-F238E27FC236}">
                    <a16:creationId xmlns:a16="http://schemas.microsoft.com/office/drawing/2014/main" id="{F5633E0A-3EC8-CFD4-669C-98FE2AC548ED}"/>
                  </a:ext>
                </a:extLst>
              </p:cNvPr>
              <p:cNvSpPr txBox="1"/>
              <p:nvPr/>
            </p:nvSpPr>
            <p:spPr>
              <a:xfrm>
                <a:off x="7097317" y="1787410"/>
                <a:ext cx="1261371" cy="505344"/>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Times New Roman"/>
                    <a:ea typeface="+mn-ea"/>
                    <a:cs typeface="+mn-cs"/>
                  </a:rPr>
                  <a:t>Menthol</a:t>
                </a:r>
                <a:endParaRPr kumimoji="0" lang="en-US" sz="1800" b="0" i="0" u="none" strike="noStrike" kern="0" cap="none" spc="0" normalizeH="0" baseline="0" noProof="0">
                  <a:ln>
                    <a:noFill/>
                  </a:ln>
                  <a:solidFill>
                    <a:prstClr val="black"/>
                  </a:solidFill>
                  <a:effectLst/>
                  <a:uLnTx/>
                  <a:uFillTx/>
                  <a:latin typeface="Times New Roman"/>
                  <a:ea typeface="+mn-ea"/>
                  <a:cs typeface="Times New Roman"/>
                </a:endParaRPr>
              </a:p>
            </p:txBody>
          </p:sp>
        </p:grpSp>
        <p:grpSp>
          <p:nvGrpSpPr>
            <p:cNvPr id="20" name="Group 19">
              <a:extLst>
                <a:ext uri="{FF2B5EF4-FFF2-40B4-BE49-F238E27FC236}">
                  <a16:creationId xmlns:a16="http://schemas.microsoft.com/office/drawing/2014/main" id="{A068109D-B80E-58E8-C0A7-EF416B9EF44A}"/>
                </a:ext>
              </a:extLst>
            </p:cNvPr>
            <p:cNvGrpSpPr/>
            <p:nvPr/>
          </p:nvGrpSpPr>
          <p:grpSpPr>
            <a:xfrm>
              <a:off x="8375331" y="2201024"/>
              <a:ext cx="1574526" cy="1168099"/>
              <a:chOff x="6663772" y="2488326"/>
              <a:chExt cx="2068259" cy="1719349"/>
            </a:xfrm>
          </p:grpSpPr>
          <p:pic>
            <p:nvPicPr>
              <p:cNvPr id="35" name="Picture 34" descr="A close-up of a key chain&#10;&#10;Description automatically generated with low confidence">
                <a:extLst>
                  <a:ext uri="{FF2B5EF4-FFF2-40B4-BE49-F238E27FC236}">
                    <a16:creationId xmlns:a16="http://schemas.microsoft.com/office/drawing/2014/main" id="{AD0CD1D9-70DF-1C91-91F5-95519044BBB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663772" y="2488326"/>
                <a:ext cx="2068259" cy="1327310"/>
              </a:xfrm>
              <a:prstGeom prst="rect">
                <a:avLst/>
              </a:prstGeom>
            </p:spPr>
          </p:pic>
          <p:sp>
            <p:nvSpPr>
              <p:cNvPr id="36" name="TextBox 35">
                <a:extLst>
                  <a:ext uri="{FF2B5EF4-FFF2-40B4-BE49-F238E27FC236}">
                    <a16:creationId xmlns:a16="http://schemas.microsoft.com/office/drawing/2014/main" id="{239AA9DB-34EF-2282-0438-C8977F121357}"/>
                  </a:ext>
                </a:extLst>
              </p:cNvPr>
              <p:cNvSpPr txBox="1"/>
              <p:nvPr/>
            </p:nvSpPr>
            <p:spPr>
              <a:xfrm>
                <a:off x="7125868" y="3664047"/>
                <a:ext cx="1202756" cy="543628"/>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Times New Roman"/>
                    <a:ea typeface="+mn-ea"/>
                    <a:cs typeface="+mn-cs"/>
                  </a:rPr>
                  <a:t>Thymol</a:t>
                </a:r>
                <a:endParaRPr kumimoji="0" lang="en-US" sz="1800" b="0" i="0" u="none" strike="noStrike" kern="0" cap="none" spc="0" normalizeH="0" baseline="0" noProof="0">
                  <a:ln>
                    <a:noFill/>
                  </a:ln>
                  <a:solidFill>
                    <a:prstClr val="black"/>
                  </a:solidFill>
                  <a:effectLst/>
                  <a:uLnTx/>
                  <a:uFillTx/>
                  <a:latin typeface="Times New Roman"/>
                  <a:ea typeface="+mn-ea"/>
                  <a:cs typeface="Times New Roman"/>
                </a:endParaRPr>
              </a:p>
            </p:txBody>
          </p:sp>
        </p:grpSp>
        <p:grpSp>
          <p:nvGrpSpPr>
            <p:cNvPr id="21" name="Group 20">
              <a:extLst>
                <a:ext uri="{FF2B5EF4-FFF2-40B4-BE49-F238E27FC236}">
                  <a16:creationId xmlns:a16="http://schemas.microsoft.com/office/drawing/2014/main" id="{C3914116-B0CB-DEF0-3FA5-D1E22C97DF0C}"/>
                </a:ext>
              </a:extLst>
            </p:cNvPr>
            <p:cNvGrpSpPr/>
            <p:nvPr/>
          </p:nvGrpSpPr>
          <p:grpSpPr>
            <a:xfrm>
              <a:off x="8286111" y="3452516"/>
              <a:ext cx="1663746" cy="1493296"/>
              <a:chOff x="623360" y="4251205"/>
              <a:chExt cx="1663746" cy="1493296"/>
            </a:xfrm>
          </p:grpSpPr>
          <p:pic>
            <p:nvPicPr>
              <p:cNvPr id="33" name="Picture 32" descr="A close-up of a key chain&#10;&#10;Description automatically generated with low confidence">
                <a:extLst>
                  <a:ext uri="{FF2B5EF4-FFF2-40B4-BE49-F238E27FC236}">
                    <a16:creationId xmlns:a16="http://schemas.microsoft.com/office/drawing/2014/main" id="{26B08D21-83AF-C0F3-DC97-69E43AB60238}"/>
                  </a:ext>
                </a:extLst>
              </p:cNvPr>
              <p:cNvPicPr>
                <a:picLocks noChangeAspect="1"/>
              </p:cNvPicPr>
              <p:nvPr/>
            </p:nvPicPr>
            <p:blipFill>
              <a:blip r:embed="rId7"/>
              <a:stretch>
                <a:fillRect/>
              </a:stretch>
            </p:blipFill>
            <p:spPr>
              <a:xfrm>
                <a:off x="623360" y="4251205"/>
                <a:ext cx="1663746" cy="1207320"/>
              </a:xfrm>
              <a:prstGeom prst="rect">
                <a:avLst/>
              </a:prstGeom>
            </p:spPr>
          </p:pic>
          <p:sp>
            <p:nvSpPr>
              <p:cNvPr id="34" name="TextBox 33">
                <a:extLst>
                  <a:ext uri="{FF2B5EF4-FFF2-40B4-BE49-F238E27FC236}">
                    <a16:creationId xmlns:a16="http://schemas.microsoft.com/office/drawing/2014/main" id="{ADD7BE2F-6E14-A51F-161C-3F1D2C67D11A}"/>
                  </a:ext>
                </a:extLst>
              </p:cNvPr>
              <p:cNvSpPr txBox="1"/>
              <p:nvPr/>
            </p:nvSpPr>
            <p:spPr>
              <a:xfrm>
                <a:off x="1132067" y="5375169"/>
                <a:ext cx="646331" cy="369332"/>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prstClr val="black"/>
                    </a:solidFill>
                    <a:effectLst/>
                    <a:uLnTx/>
                    <a:uFillTx/>
                    <a:latin typeface="Times New Roman"/>
                    <a:ea typeface="+mn-ea"/>
                    <a:cs typeface="+mn-cs"/>
                  </a:rPr>
                  <a:t>Dmp</a:t>
                </a:r>
                <a:endParaRPr kumimoji="0" lang="en-US" sz="1800" b="0" i="0" u="none" strike="noStrike" kern="0" cap="none" spc="0" normalizeH="0" baseline="0" noProof="0" dirty="0">
                  <a:ln>
                    <a:noFill/>
                  </a:ln>
                  <a:solidFill>
                    <a:prstClr val="black"/>
                  </a:solidFill>
                  <a:effectLst/>
                  <a:uLnTx/>
                  <a:uFillTx/>
                  <a:latin typeface="Times New Roman"/>
                  <a:ea typeface="+mn-ea"/>
                  <a:cs typeface="Times New Roman"/>
                </a:endParaRPr>
              </a:p>
            </p:txBody>
          </p:sp>
        </p:grpSp>
        <p:pic>
          <p:nvPicPr>
            <p:cNvPr id="22" name="Picture 21">
              <a:extLst>
                <a:ext uri="{FF2B5EF4-FFF2-40B4-BE49-F238E27FC236}">
                  <a16:creationId xmlns:a16="http://schemas.microsoft.com/office/drawing/2014/main" id="{FE2C1D1D-7285-BD8B-2B06-70F58C92E015}"/>
                </a:ext>
              </a:extLst>
            </p:cNvPr>
            <p:cNvPicPr>
              <a:picLocks noChangeAspect="1"/>
            </p:cNvPicPr>
            <p:nvPr/>
          </p:nvPicPr>
          <p:blipFill>
            <a:blip r:embed="rId8"/>
            <a:stretch>
              <a:fillRect/>
            </a:stretch>
          </p:blipFill>
          <p:spPr>
            <a:xfrm>
              <a:off x="10492020" y="2371564"/>
              <a:ext cx="1577642" cy="1046045"/>
            </a:xfrm>
            <a:prstGeom prst="ellipse">
              <a:avLst/>
            </a:prstGeom>
            <a:ln>
              <a:noFill/>
            </a:ln>
            <a:effectLst>
              <a:softEdge rad="112500"/>
            </a:effectLst>
          </p:spPr>
        </p:pic>
        <p:sp>
          <p:nvSpPr>
            <p:cNvPr id="23" name="TextBox 22">
              <a:extLst>
                <a:ext uri="{FF2B5EF4-FFF2-40B4-BE49-F238E27FC236}">
                  <a16:creationId xmlns:a16="http://schemas.microsoft.com/office/drawing/2014/main" id="{14D6708E-4388-7654-106A-301EFFD277A4}"/>
                </a:ext>
              </a:extLst>
            </p:cNvPr>
            <p:cNvSpPr txBox="1"/>
            <p:nvPr/>
          </p:nvSpPr>
          <p:spPr>
            <a:xfrm>
              <a:off x="10945083" y="3380669"/>
              <a:ext cx="908873"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Times New Roman"/>
                  <a:ea typeface="+mn-ea"/>
                  <a:cs typeface="Times New Roman"/>
                </a:rPr>
                <a:t>Lignin</a:t>
              </a:r>
            </a:p>
          </p:txBody>
        </p:sp>
        <p:pic>
          <p:nvPicPr>
            <p:cNvPr id="24" name="Picture 23">
              <a:extLst>
                <a:ext uri="{FF2B5EF4-FFF2-40B4-BE49-F238E27FC236}">
                  <a16:creationId xmlns:a16="http://schemas.microsoft.com/office/drawing/2014/main" id="{53EF964D-FAAB-A49E-1059-74A02DC83879}"/>
                </a:ext>
              </a:extLst>
            </p:cNvPr>
            <p:cNvPicPr>
              <a:picLocks noChangeAspect="1"/>
            </p:cNvPicPr>
            <p:nvPr/>
          </p:nvPicPr>
          <p:blipFill>
            <a:blip r:embed="rId9"/>
            <a:stretch>
              <a:fillRect/>
            </a:stretch>
          </p:blipFill>
          <p:spPr>
            <a:xfrm>
              <a:off x="10442568" y="37904"/>
              <a:ext cx="1676545" cy="1816765"/>
            </a:xfrm>
            <a:prstGeom prst="rect">
              <a:avLst/>
            </a:prstGeom>
          </p:spPr>
        </p:pic>
        <p:sp>
          <p:nvSpPr>
            <p:cNvPr id="25" name="TextBox 24">
              <a:extLst>
                <a:ext uri="{FF2B5EF4-FFF2-40B4-BE49-F238E27FC236}">
                  <a16:creationId xmlns:a16="http://schemas.microsoft.com/office/drawing/2014/main" id="{FCACB4FF-E461-C0BB-8092-B96B65388C4F}"/>
                </a:ext>
              </a:extLst>
            </p:cNvPr>
            <p:cNvSpPr txBox="1"/>
            <p:nvPr/>
          </p:nvSpPr>
          <p:spPr>
            <a:xfrm>
              <a:off x="10797807" y="1580038"/>
              <a:ext cx="1082080"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Times New Roman"/>
                  <a:ea typeface="+mn-ea"/>
                  <a:cs typeface="Times New Roman"/>
                </a:rPr>
                <a:t>Biomass</a:t>
              </a:r>
            </a:p>
          </p:txBody>
        </p:sp>
        <p:sp>
          <p:nvSpPr>
            <p:cNvPr id="27" name="Arrow: Right 26">
              <a:extLst>
                <a:ext uri="{FF2B5EF4-FFF2-40B4-BE49-F238E27FC236}">
                  <a16:creationId xmlns:a16="http://schemas.microsoft.com/office/drawing/2014/main" id="{0F347009-A1A9-61AE-1F32-DC5859C70AAF}"/>
                </a:ext>
              </a:extLst>
            </p:cNvPr>
            <p:cNvSpPr/>
            <p:nvPr/>
          </p:nvSpPr>
          <p:spPr>
            <a:xfrm>
              <a:off x="7809741" y="1463910"/>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28" name="Arrow: Right 27">
              <a:extLst>
                <a:ext uri="{FF2B5EF4-FFF2-40B4-BE49-F238E27FC236}">
                  <a16:creationId xmlns:a16="http://schemas.microsoft.com/office/drawing/2014/main" id="{453E7C89-DD36-8F1C-66CB-E4A4624617E4}"/>
                </a:ext>
              </a:extLst>
            </p:cNvPr>
            <p:cNvSpPr/>
            <p:nvPr/>
          </p:nvSpPr>
          <p:spPr>
            <a:xfrm rot="19856456">
              <a:off x="7866309" y="2866771"/>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29" name="Arrow: Down 28">
              <a:extLst>
                <a:ext uri="{FF2B5EF4-FFF2-40B4-BE49-F238E27FC236}">
                  <a16:creationId xmlns:a16="http://schemas.microsoft.com/office/drawing/2014/main" id="{E12CF166-3794-7D7A-479B-B37CC3A422BF}"/>
                </a:ext>
              </a:extLst>
            </p:cNvPr>
            <p:cNvSpPr/>
            <p:nvPr/>
          </p:nvSpPr>
          <p:spPr>
            <a:xfrm>
              <a:off x="11207751" y="1966564"/>
              <a:ext cx="191769" cy="400110"/>
            </a:xfrm>
            <a:prstGeom prst="downArrow">
              <a:avLst/>
            </a:prstGeom>
            <a:solidFill>
              <a:srgbClr val="00B0F0"/>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30" name="Arrow: Right 29">
              <a:extLst>
                <a:ext uri="{FF2B5EF4-FFF2-40B4-BE49-F238E27FC236}">
                  <a16:creationId xmlns:a16="http://schemas.microsoft.com/office/drawing/2014/main" id="{63263C3A-F0D8-1813-F783-CFADCE1973C9}"/>
                </a:ext>
              </a:extLst>
            </p:cNvPr>
            <p:cNvSpPr/>
            <p:nvPr/>
          </p:nvSpPr>
          <p:spPr>
            <a:xfrm rot="13690878">
              <a:off x="9940715" y="2023432"/>
              <a:ext cx="789592" cy="179369"/>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31" name="Arrow: Right 30">
              <a:extLst>
                <a:ext uri="{FF2B5EF4-FFF2-40B4-BE49-F238E27FC236}">
                  <a16:creationId xmlns:a16="http://schemas.microsoft.com/office/drawing/2014/main" id="{1D8CDFDD-BF85-8DF9-BA13-A8486A2EF3CA}"/>
                </a:ext>
              </a:extLst>
            </p:cNvPr>
            <p:cNvSpPr/>
            <p:nvPr/>
          </p:nvSpPr>
          <p:spPr>
            <a:xfrm rot="10800000">
              <a:off x="9886166" y="2772544"/>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sp>
          <p:nvSpPr>
            <p:cNvPr id="32" name="Arrow: Right 31">
              <a:extLst>
                <a:ext uri="{FF2B5EF4-FFF2-40B4-BE49-F238E27FC236}">
                  <a16:creationId xmlns:a16="http://schemas.microsoft.com/office/drawing/2014/main" id="{EE7B37EB-5471-9E8B-1DAB-231A54A2EE49}"/>
                </a:ext>
              </a:extLst>
            </p:cNvPr>
            <p:cNvSpPr/>
            <p:nvPr/>
          </p:nvSpPr>
          <p:spPr>
            <a:xfrm rot="8962143">
              <a:off x="9986392" y="3557901"/>
              <a:ext cx="565590" cy="193760"/>
            </a:xfrm>
            <a:prstGeom prst="rightArrow">
              <a:avLst/>
            </a:prstGeom>
            <a:solidFill>
              <a:srgbClr val="92D050"/>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imes New Roman"/>
                <a:ea typeface="+mn-ea"/>
                <a:cs typeface="Times New Roman"/>
              </a:endParaRPr>
            </a:p>
          </p:txBody>
        </p:sp>
      </p:gr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1"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pic>
        <p:nvPicPr>
          <p:cNvPr id="5" name="Picture 4">
            <a:extLst>
              <a:ext uri="{FF2B5EF4-FFF2-40B4-BE49-F238E27FC236}">
                <a16:creationId xmlns:a16="http://schemas.microsoft.com/office/drawing/2014/main" id="{75F621D4-DFCA-A9FF-75F2-5CDF59E6548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0" y="0"/>
            <a:ext cx="11280576" cy="388117"/>
          </a:xfrm>
          <a:prstGeom prst="rect">
            <a:avLst/>
          </a:prstGeom>
        </p:spPr>
      </p:pic>
    </p:spTree>
    <p:extLst>
      <p:ext uri="{BB962C8B-B14F-4D97-AF65-F5344CB8AC3E}">
        <p14:creationId xmlns:p14="http://schemas.microsoft.com/office/powerpoint/2010/main" val="3648074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0" y="347161"/>
            <a:ext cx="9505056" cy="770874"/>
          </a:xfrm>
        </p:spPr>
        <p:txBody>
          <a:bodyPr/>
          <a:lstStyle/>
          <a:p>
            <a:r>
              <a:rPr lang="en-US" sz="2800" dirty="0"/>
              <a:t>Extraction procedures</a:t>
            </a:r>
          </a:p>
        </p:txBody>
      </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1"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grpSp>
        <p:nvGrpSpPr>
          <p:cNvPr id="24" name="Group 23">
            <a:extLst>
              <a:ext uri="{FF2B5EF4-FFF2-40B4-BE49-F238E27FC236}">
                <a16:creationId xmlns:a16="http://schemas.microsoft.com/office/drawing/2014/main" id="{F955C850-E6E5-FC26-3C49-C89160835D46}"/>
              </a:ext>
            </a:extLst>
          </p:cNvPr>
          <p:cNvGrpSpPr/>
          <p:nvPr/>
        </p:nvGrpSpPr>
        <p:grpSpPr>
          <a:xfrm>
            <a:off x="839416" y="2204864"/>
            <a:ext cx="6524625" cy="2144111"/>
            <a:chOff x="1147936" y="2318161"/>
            <a:chExt cx="6524625" cy="2144111"/>
          </a:xfrm>
        </p:grpSpPr>
        <p:pic>
          <p:nvPicPr>
            <p:cNvPr id="25" name="图片 3">
              <a:extLst>
                <a:ext uri="{FF2B5EF4-FFF2-40B4-BE49-F238E27FC236}">
                  <a16:creationId xmlns:a16="http://schemas.microsoft.com/office/drawing/2014/main" id="{91E69905-69E4-CFDE-FAEC-08295821B17E}"/>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a:off x="1147936" y="2318161"/>
              <a:ext cx="6524625" cy="2144111"/>
            </a:xfrm>
            <a:prstGeom prst="rect">
              <a:avLst/>
            </a:prstGeom>
          </p:spPr>
        </p:pic>
        <p:sp>
          <p:nvSpPr>
            <p:cNvPr id="27" name="文本框 6">
              <a:extLst>
                <a:ext uri="{FF2B5EF4-FFF2-40B4-BE49-F238E27FC236}">
                  <a16:creationId xmlns:a16="http://schemas.microsoft.com/office/drawing/2014/main" id="{E81A6FB6-3425-9189-DDC0-E8DCABFFED0E}"/>
                </a:ext>
              </a:extLst>
            </p:cNvPr>
            <p:cNvSpPr txBox="1"/>
            <p:nvPr/>
          </p:nvSpPr>
          <p:spPr>
            <a:xfrm>
              <a:off x="4084207" y="3756798"/>
              <a:ext cx="560615" cy="276999"/>
            </a:xfrm>
            <a:prstGeom prst="rect">
              <a:avLst/>
            </a:prstGeom>
            <a:solidFill>
              <a:srgbClr val="FFA7A6"/>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water</a:t>
              </a:r>
              <a:endParaRPr kumimoji="0" lang="zh-CN" altLang="en-US" sz="12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28" name="圆柱体 8">
              <a:extLst>
                <a:ext uri="{FF2B5EF4-FFF2-40B4-BE49-F238E27FC236}">
                  <a16:creationId xmlns:a16="http://schemas.microsoft.com/office/drawing/2014/main" id="{5D34E8A3-8474-53D4-1396-F81517F31CA4}"/>
                </a:ext>
              </a:extLst>
            </p:cNvPr>
            <p:cNvSpPr/>
            <p:nvPr/>
          </p:nvSpPr>
          <p:spPr>
            <a:xfrm>
              <a:off x="1471439" y="3572132"/>
              <a:ext cx="620683" cy="369332"/>
            </a:xfrm>
            <a:prstGeom prst="can">
              <a:avLst>
                <a:gd name="adj" fmla="val 23527"/>
              </a:avLst>
            </a:prstGeom>
            <a:solidFill>
              <a:srgbClr val="D89594"/>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29" name="不完整圆 11">
              <a:extLst>
                <a:ext uri="{FF2B5EF4-FFF2-40B4-BE49-F238E27FC236}">
                  <a16:creationId xmlns:a16="http://schemas.microsoft.com/office/drawing/2014/main" id="{42A81E5D-1B2E-40BA-3CC0-2B000BC4C0AF}"/>
                </a:ext>
              </a:extLst>
            </p:cNvPr>
            <p:cNvSpPr/>
            <p:nvPr/>
          </p:nvSpPr>
          <p:spPr>
            <a:xfrm>
              <a:off x="1471439" y="3566492"/>
              <a:ext cx="620683" cy="653744"/>
            </a:xfrm>
            <a:prstGeom prst="pie">
              <a:avLst>
                <a:gd name="adj1" fmla="val 21544953"/>
                <a:gd name="adj2" fmla="val 10784971"/>
              </a:avLst>
            </a:prstGeom>
            <a:solidFill>
              <a:srgbClr val="D89494"/>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Times New Roman"/>
                <a:ea typeface="宋体" panose="02010600030101010101" pitchFamily="2" charset="-122"/>
                <a:cs typeface="+mn-cs"/>
              </a:endParaRPr>
            </a:p>
          </p:txBody>
        </p:sp>
        <p:sp>
          <p:nvSpPr>
            <p:cNvPr id="30" name="椭圆 12">
              <a:extLst>
                <a:ext uri="{FF2B5EF4-FFF2-40B4-BE49-F238E27FC236}">
                  <a16:creationId xmlns:a16="http://schemas.microsoft.com/office/drawing/2014/main" id="{94926DDD-94FC-B9B8-B75B-325A39167B3F}"/>
                </a:ext>
              </a:extLst>
            </p:cNvPr>
            <p:cNvSpPr/>
            <p:nvPr/>
          </p:nvSpPr>
          <p:spPr>
            <a:xfrm>
              <a:off x="1545589" y="3838043"/>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31" name="椭圆 13">
              <a:extLst>
                <a:ext uri="{FF2B5EF4-FFF2-40B4-BE49-F238E27FC236}">
                  <a16:creationId xmlns:a16="http://schemas.microsoft.com/office/drawing/2014/main" id="{3D6A3503-1E1B-7016-7232-7D19FA4005B2}"/>
                </a:ext>
              </a:extLst>
            </p:cNvPr>
            <p:cNvSpPr/>
            <p:nvPr/>
          </p:nvSpPr>
          <p:spPr>
            <a:xfrm>
              <a:off x="1697989" y="3990443"/>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32" name="椭圆 14">
              <a:extLst>
                <a:ext uri="{FF2B5EF4-FFF2-40B4-BE49-F238E27FC236}">
                  <a16:creationId xmlns:a16="http://schemas.microsoft.com/office/drawing/2014/main" id="{BF30D178-7A0A-E30F-F563-AE431F2DF3CC}"/>
                </a:ext>
              </a:extLst>
            </p:cNvPr>
            <p:cNvSpPr/>
            <p:nvPr/>
          </p:nvSpPr>
          <p:spPr>
            <a:xfrm>
              <a:off x="1901457" y="3960671"/>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Times New Roman"/>
                <a:ea typeface="宋体" panose="02010600030101010101" pitchFamily="2" charset="-122"/>
                <a:cs typeface="+mn-cs"/>
              </a:endParaRPr>
            </a:p>
          </p:txBody>
        </p:sp>
        <p:sp>
          <p:nvSpPr>
            <p:cNvPr id="33" name="椭圆 15">
              <a:extLst>
                <a:ext uri="{FF2B5EF4-FFF2-40B4-BE49-F238E27FC236}">
                  <a16:creationId xmlns:a16="http://schemas.microsoft.com/office/drawing/2014/main" id="{B4ABA5AC-2055-4591-1751-A50F96480130}"/>
                </a:ext>
              </a:extLst>
            </p:cNvPr>
            <p:cNvSpPr/>
            <p:nvPr/>
          </p:nvSpPr>
          <p:spPr>
            <a:xfrm>
              <a:off x="1731390" y="3743937"/>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34" name="圆柱体 16">
              <a:extLst>
                <a:ext uri="{FF2B5EF4-FFF2-40B4-BE49-F238E27FC236}">
                  <a16:creationId xmlns:a16="http://schemas.microsoft.com/office/drawing/2014/main" id="{920F8131-E871-D4C2-46FB-25C17BED7A8B}"/>
                </a:ext>
              </a:extLst>
            </p:cNvPr>
            <p:cNvSpPr/>
            <p:nvPr/>
          </p:nvSpPr>
          <p:spPr>
            <a:xfrm>
              <a:off x="4054172" y="3144776"/>
              <a:ext cx="620683" cy="568479"/>
            </a:xfrm>
            <a:prstGeom prst="can">
              <a:avLst>
                <a:gd name="adj" fmla="val 34544"/>
              </a:avLst>
            </a:prstGeom>
            <a:solidFill>
              <a:srgbClr val="C5D698"/>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35" name="文本框 7">
              <a:extLst>
                <a:ext uri="{FF2B5EF4-FFF2-40B4-BE49-F238E27FC236}">
                  <a16:creationId xmlns:a16="http://schemas.microsoft.com/office/drawing/2014/main" id="{D92B4654-D05E-BCC3-39EA-71B82FC9067A}"/>
                </a:ext>
              </a:extLst>
            </p:cNvPr>
            <p:cNvSpPr txBox="1"/>
            <p:nvPr/>
          </p:nvSpPr>
          <p:spPr>
            <a:xfrm>
              <a:off x="4128405" y="3364413"/>
              <a:ext cx="56061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DES</a:t>
              </a:r>
              <a:endParaRPr kumimoji="0" lang="zh-CN" altLang="en-US" sz="12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36" name="不完整圆 19">
              <a:extLst>
                <a:ext uri="{FF2B5EF4-FFF2-40B4-BE49-F238E27FC236}">
                  <a16:creationId xmlns:a16="http://schemas.microsoft.com/office/drawing/2014/main" id="{A1945063-33C5-F72D-BDD9-0EE415CB4E34}"/>
                </a:ext>
              </a:extLst>
            </p:cNvPr>
            <p:cNvSpPr/>
            <p:nvPr/>
          </p:nvSpPr>
          <p:spPr>
            <a:xfrm>
              <a:off x="6730891" y="3543779"/>
              <a:ext cx="556257" cy="653744"/>
            </a:xfrm>
            <a:prstGeom prst="pie">
              <a:avLst>
                <a:gd name="adj1" fmla="val 71558"/>
                <a:gd name="adj2" fmla="val 10784971"/>
              </a:avLst>
            </a:prstGeom>
            <a:solidFill>
              <a:srgbClr val="FFA7A6"/>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Times New Roman"/>
                <a:ea typeface="宋体" panose="02010600030101010101" pitchFamily="2" charset="-122"/>
                <a:cs typeface="+mn-cs"/>
              </a:endParaRPr>
            </a:p>
          </p:txBody>
        </p:sp>
        <p:sp>
          <p:nvSpPr>
            <p:cNvPr id="37" name="矩形 20">
              <a:extLst>
                <a:ext uri="{FF2B5EF4-FFF2-40B4-BE49-F238E27FC236}">
                  <a16:creationId xmlns:a16="http://schemas.microsoft.com/office/drawing/2014/main" id="{53AEE476-50F1-0118-21D2-F3A9EF0227D4}"/>
                </a:ext>
              </a:extLst>
            </p:cNvPr>
            <p:cNvSpPr/>
            <p:nvPr/>
          </p:nvSpPr>
          <p:spPr>
            <a:xfrm>
              <a:off x="6835028" y="3756798"/>
              <a:ext cx="452120" cy="175351"/>
            </a:xfrm>
            <a:prstGeom prst="rect">
              <a:avLst/>
            </a:prstGeom>
            <a:solidFill>
              <a:srgbClr val="FFA7A6"/>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38" name="椭圆 21">
              <a:extLst>
                <a:ext uri="{FF2B5EF4-FFF2-40B4-BE49-F238E27FC236}">
                  <a16:creationId xmlns:a16="http://schemas.microsoft.com/office/drawing/2014/main" id="{93B4CC71-BC4B-296F-FC78-0201784825CD}"/>
                </a:ext>
              </a:extLst>
            </p:cNvPr>
            <p:cNvSpPr/>
            <p:nvPr/>
          </p:nvSpPr>
          <p:spPr>
            <a:xfrm>
              <a:off x="6747563" y="3343164"/>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39" name="椭圆 22">
              <a:extLst>
                <a:ext uri="{FF2B5EF4-FFF2-40B4-BE49-F238E27FC236}">
                  <a16:creationId xmlns:a16="http://schemas.microsoft.com/office/drawing/2014/main" id="{5DE158B0-3EA4-B83F-5EF9-BA0F63C749F1}"/>
                </a:ext>
              </a:extLst>
            </p:cNvPr>
            <p:cNvSpPr/>
            <p:nvPr/>
          </p:nvSpPr>
          <p:spPr>
            <a:xfrm>
              <a:off x="6835028" y="3527477"/>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40" name="椭圆 23">
              <a:extLst>
                <a:ext uri="{FF2B5EF4-FFF2-40B4-BE49-F238E27FC236}">
                  <a16:creationId xmlns:a16="http://schemas.microsoft.com/office/drawing/2014/main" id="{F088E5CD-C2CE-A951-FC96-C578F3BD470E}"/>
                </a:ext>
              </a:extLst>
            </p:cNvPr>
            <p:cNvSpPr/>
            <p:nvPr/>
          </p:nvSpPr>
          <p:spPr>
            <a:xfrm>
              <a:off x="7106822" y="3383144"/>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42" name="椭圆 24">
              <a:extLst>
                <a:ext uri="{FF2B5EF4-FFF2-40B4-BE49-F238E27FC236}">
                  <a16:creationId xmlns:a16="http://schemas.microsoft.com/office/drawing/2014/main" id="{876B0096-6511-B2F9-8556-3E14BEA44DD6}"/>
                </a:ext>
              </a:extLst>
            </p:cNvPr>
            <p:cNvSpPr/>
            <p:nvPr/>
          </p:nvSpPr>
          <p:spPr>
            <a:xfrm>
              <a:off x="7025620" y="3547306"/>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43" name="椭圆 29">
              <a:extLst>
                <a:ext uri="{FF2B5EF4-FFF2-40B4-BE49-F238E27FC236}">
                  <a16:creationId xmlns:a16="http://schemas.microsoft.com/office/drawing/2014/main" id="{3BA4083C-E710-EA19-171F-C51F690BC66A}"/>
                </a:ext>
              </a:extLst>
            </p:cNvPr>
            <p:cNvSpPr/>
            <p:nvPr/>
          </p:nvSpPr>
          <p:spPr>
            <a:xfrm>
              <a:off x="2618046" y="4007724"/>
              <a:ext cx="87465" cy="94106"/>
            </a:xfrm>
            <a:prstGeom prst="ellipse">
              <a:avLst/>
            </a:prstGeom>
            <a:solidFill>
              <a:srgbClr val="FF0000"/>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Times New Roman"/>
                <a:ea typeface="宋体" panose="02010600030101010101" pitchFamily="2" charset="-122"/>
                <a:cs typeface="+mn-cs"/>
              </a:endParaRPr>
            </a:p>
          </p:txBody>
        </p:sp>
        <p:sp>
          <p:nvSpPr>
            <p:cNvPr id="44" name="文本框 30">
              <a:extLst>
                <a:ext uri="{FF2B5EF4-FFF2-40B4-BE49-F238E27FC236}">
                  <a16:creationId xmlns:a16="http://schemas.microsoft.com/office/drawing/2014/main" id="{2303F144-E66A-ECC4-0EC2-BF09F0204EF1}"/>
                </a:ext>
              </a:extLst>
            </p:cNvPr>
            <p:cNvSpPr txBox="1"/>
            <p:nvPr/>
          </p:nvSpPr>
          <p:spPr>
            <a:xfrm>
              <a:off x="2688245" y="3905974"/>
              <a:ext cx="981359"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N</a:t>
              </a:r>
              <a:r>
                <a:rPr kumimoji="0" lang="en-US" altLang="zh-CN" sz="1200" b="0" i="0" u="none" strike="noStrike" kern="0" cap="none" spc="0" normalizeH="0" baseline="0" noProof="0" dirty="0" err="1">
                  <a:ln>
                    <a:noFill/>
                  </a:ln>
                  <a:solidFill>
                    <a:prstClr val="black"/>
                  </a:solidFill>
                  <a:effectLst/>
                  <a:uLnTx/>
                  <a:uFillTx/>
                  <a:latin typeface="Times New Roman"/>
                  <a:ea typeface="宋体" panose="02010600030101010101" pitchFamily="2" charset="-122"/>
                  <a:cs typeface="+mn-cs"/>
                </a:rPr>
                <a:t>anoplastics</a:t>
              </a:r>
              <a:endParaRPr kumimoji="0" lang="zh-CN" altLang="en-US" sz="12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45" name="文本框 25">
              <a:extLst>
                <a:ext uri="{FF2B5EF4-FFF2-40B4-BE49-F238E27FC236}">
                  <a16:creationId xmlns:a16="http://schemas.microsoft.com/office/drawing/2014/main" id="{EF6C9B26-59BB-1AB8-15B2-DAA5D0686E69}"/>
                </a:ext>
              </a:extLst>
            </p:cNvPr>
            <p:cNvSpPr txBox="1"/>
            <p:nvPr/>
          </p:nvSpPr>
          <p:spPr>
            <a:xfrm>
              <a:off x="4873003" y="2990887"/>
              <a:ext cx="1606146" cy="307777"/>
            </a:xfrm>
            <a:prstGeom prst="rect">
              <a:avLst/>
            </a:prstGeom>
            <a:solidFill>
              <a:sysClr val="window" lastClr="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V</a:t>
              </a:r>
              <a:r>
                <a:rPr kumimoji="0" lang="en-US" altLang="zh-CN" sz="1400" b="0" i="0" u="none" strike="noStrike" kern="0" cap="none" spc="0" normalizeH="0" baseline="0" noProof="0" dirty="0" err="1">
                  <a:ln>
                    <a:noFill/>
                  </a:ln>
                  <a:solidFill>
                    <a:prstClr val="black"/>
                  </a:solidFill>
                  <a:effectLst/>
                  <a:uLnTx/>
                  <a:uFillTx/>
                  <a:latin typeface="Times New Roman"/>
                  <a:ea typeface="宋体" panose="02010600030101010101" pitchFamily="2" charset="-122"/>
                  <a:cs typeface="+mn-cs"/>
                </a:rPr>
                <a:t>ortex</a:t>
              </a: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 mixing</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46" name="文本框 31">
              <a:extLst>
                <a:ext uri="{FF2B5EF4-FFF2-40B4-BE49-F238E27FC236}">
                  <a16:creationId xmlns:a16="http://schemas.microsoft.com/office/drawing/2014/main" id="{E7F83B91-D2F0-6B19-9EAB-98B15B04637A}"/>
                </a:ext>
              </a:extLst>
            </p:cNvPr>
            <p:cNvSpPr txBox="1"/>
            <p:nvPr/>
          </p:nvSpPr>
          <p:spPr>
            <a:xfrm>
              <a:off x="4939551" y="3561860"/>
              <a:ext cx="1332271" cy="307777"/>
            </a:xfrm>
            <a:prstGeom prst="rect">
              <a:avLst/>
            </a:prstGeom>
            <a:solidFill>
              <a:sysClr val="window" lastClr="FFFFFF"/>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rPr>
                <a:t> </a:t>
              </a:r>
              <a:endParaRPr kumimoji="0" lang="zh-CN" altLang="en-US" sz="1400" b="0" i="0" u="none" strike="noStrike" kern="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grpSp>
      <p:sp>
        <p:nvSpPr>
          <p:cNvPr id="47" name="Arrow: Right 46">
            <a:extLst>
              <a:ext uri="{FF2B5EF4-FFF2-40B4-BE49-F238E27FC236}">
                <a16:creationId xmlns:a16="http://schemas.microsoft.com/office/drawing/2014/main" id="{670C6942-F668-2135-2E79-E125D833B59B}"/>
              </a:ext>
            </a:extLst>
          </p:cNvPr>
          <p:cNvSpPr/>
          <p:nvPr/>
        </p:nvSpPr>
        <p:spPr>
          <a:xfrm>
            <a:off x="7176120" y="3229867"/>
            <a:ext cx="1496396" cy="218696"/>
          </a:xfrm>
          <a:prstGeom prst="rightArrow">
            <a:avLst/>
          </a:prstGeom>
          <a:solidFill>
            <a:schemeClr val="bg1"/>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8" name="Picture 47">
            <a:extLst>
              <a:ext uri="{FF2B5EF4-FFF2-40B4-BE49-F238E27FC236}">
                <a16:creationId xmlns:a16="http://schemas.microsoft.com/office/drawing/2014/main" id="{98BC413A-FF5D-D0A2-9059-5F161D0B4100}"/>
              </a:ext>
            </a:extLst>
          </p:cNvPr>
          <p:cNvPicPr>
            <a:picLocks noChangeAspect="1"/>
          </p:cNvPicPr>
          <p:nvPr/>
        </p:nvPicPr>
        <p:blipFill>
          <a:blip r:embed="rId5"/>
          <a:stretch>
            <a:fillRect/>
          </a:stretch>
        </p:blipFill>
        <p:spPr>
          <a:xfrm>
            <a:off x="8672516" y="1938895"/>
            <a:ext cx="3078030" cy="2541395"/>
          </a:xfrm>
          <a:prstGeom prst="rect">
            <a:avLst/>
          </a:prstGeom>
        </p:spPr>
      </p:pic>
      <p:sp>
        <p:nvSpPr>
          <p:cNvPr id="49" name="TextBox 48">
            <a:extLst>
              <a:ext uri="{FF2B5EF4-FFF2-40B4-BE49-F238E27FC236}">
                <a16:creationId xmlns:a16="http://schemas.microsoft.com/office/drawing/2014/main" id="{C88BCE62-4954-0DB1-B1DF-E7679C330066}"/>
              </a:ext>
            </a:extLst>
          </p:cNvPr>
          <p:cNvSpPr txBox="1"/>
          <p:nvPr/>
        </p:nvSpPr>
        <p:spPr>
          <a:xfrm>
            <a:off x="9345272" y="4164309"/>
            <a:ext cx="19979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PY-GC/MS analysis</a:t>
            </a:r>
          </a:p>
        </p:txBody>
      </p:sp>
      <p:pic>
        <p:nvPicPr>
          <p:cNvPr id="51" name="Picture 50">
            <a:extLst>
              <a:ext uri="{FF2B5EF4-FFF2-40B4-BE49-F238E27FC236}">
                <a16:creationId xmlns:a16="http://schemas.microsoft.com/office/drawing/2014/main" id="{B9F40BDF-0003-9A57-A4DB-03B1A7980A4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7260"/>
            <a:ext cx="11280576" cy="388117"/>
          </a:xfrm>
          <a:prstGeom prst="rect">
            <a:avLst/>
          </a:prstGeom>
        </p:spPr>
      </p:pic>
      <p:pic>
        <p:nvPicPr>
          <p:cNvPr id="54" name="Picture 53" descr="A blue device with a tube&#10;&#10;Description automatically generated">
            <a:extLst>
              <a:ext uri="{FF2B5EF4-FFF2-40B4-BE49-F238E27FC236}">
                <a16:creationId xmlns:a16="http://schemas.microsoft.com/office/drawing/2014/main" id="{055BE371-CBD2-51E6-CB25-969FBD39238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838963" y="3423692"/>
            <a:ext cx="893931" cy="1200976"/>
          </a:xfrm>
          <a:prstGeom prst="rect">
            <a:avLst/>
          </a:prstGeom>
        </p:spPr>
      </p:pic>
    </p:spTree>
    <p:extLst>
      <p:ext uri="{BB962C8B-B14F-4D97-AF65-F5344CB8AC3E}">
        <p14:creationId xmlns:p14="http://schemas.microsoft.com/office/powerpoint/2010/main" val="164234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0" descr="图标&#10;&#10;描述已自动生成">
            <a:extLst>
              <a:ext uri="{FF2B5EF4-FFF2-40B4-BE49-F238E27FC236}">
                <a16:creationId xmlns:a16="http://schemas.microsoft.com/office/drawing/2014/main" id="{F491A347-2AD3-D3CF-8044-1441CFC08C6F}"/>
              </a:ext>
            </a:extLst>
          </p:cNvPr>
          <p:cNvPicPr>
            <a:picLocks noChangeAspect="1"/>
          </p:cNvPicPr>
          <p:nvPr/>
        </p:nvPicPr>
        <p:blipFill>
          <a:blip r:embed="rId3"/>
          <a:stretch>
            <a:fillRect/>
          </a:stretch>
        </p:blipFill>
        <p:spPr>
          <a:xfrm>
            <a:off x="1885979" y="1553944"/>
            <a:ext cx="948796" cy="803189"/>
          </a:xfrm>
          <a:prstGeom prst="rect">
            <a:avLst/>
          </a:prstGeom>
        </p:spPr>
      </p:pic>
      <p:sp>
        <p:nvSpPr>
          <p:cNvPr id="15" name="文本框 31">
            <a:extLst>
              <a:ext uri="{FF2B5EF4-FFF2-40B4-BE49-F238E27FC236}">
                <a16:creationId xmlns:a16="http://schemas.microsoft.com/office/drawing/2014/main" id="{BC7BD2C5-48B9-EA74-D027-A7466A71F50F}"/>
              </a:ext>
            </a:extLst>
          </p:cNvPr>
          <p:cNvSpPr txBox="1"/>
          <p:nvPr/>
        </p:nvSpPr>
        <p:spPr>
          <a:xfrm>
            <a:off x="1743524" y="2484185"/>
            <a:ext cx="123370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Plastic pellets</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16" name="图片 34" descr="杯子里有饮料&#10;&#10;描述已自动生成">
            <a:extLst>
              <a:ext uri="{FF2B5EF4-FFF2-40B4-BE49-F238E27FC236}">
                <a16:creationId xmlns:a16="http://schemas.microsoft.com/office/drawing/2014/main" id="{79720712-3C90-B252-EFE0-8ACB03ABCD6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012453" y="1311530"/>
            <a:ext cx="948796" cy="1242737"/>
          </a:xfrm>
          <a:prstGeom prst="rect">
            <a:avLst/>
          </a:prstGeom>
        </p:spPr>
      </p:pic>
      <p:sp>
        <p:nvSpPr>
          <p:cNvPr id="17" name="箭头: 右 35">
            <a:extLst>
              <a:ext uri="{FF2B5EF4-FFF2-40B4-BE49-F238E27FC236}">
                <a16:creationId xmlns:a16="http://schemas.microsoft.com/office/drawing/2014/main" id="{0B6778EB-A43D-36A8-5E9D-2634EB06071E}"/>
              </a:ext>
            </a:extLst>
          </p:cNvPr>
          <p:cNvSpPr/>
          <p:nvPr/>
        </p:nvSpPr>
        <p:spPr>
          <a:xfrm>
            <a:off x="3070445" y="1837702"/>
            <a:ext cx="659876" cy="23567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18" name="文本框 36">
            <a:extLst>
              <a:ext uri="{FF2B5EF4-FFF2-40B4-BE49-F238E27FC236}">
                <a16:creationId xmlns:a16="http://schemas.microsoft.com/office/drawing/2014/main" id="{829796F0-AB96-B513-4D91-D55E716E6AB0}"/>
              </a:ext>
            </a:extLst>
          </p:cNvPr>
          <p:cNvSpPr txBox="1"/>
          <p:nvPr/>
        </p:nvSpPr>
        <p:spPr>
          <a:xfrm>
            <a:off x="3852807" y="2627165"/>
            <a:ext cx="1233706"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Dissolution </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19" name="文本框 37">
            <a:extLst>
              <a:ext uri="{FF2B5EF4-FFF2-40B4-BE49-F238E27FC236}">
                <a16:creationId xmlns:a16="http://schemas.microsoft.com/office/drawing/2014/main" id="{2C380157-6BEF-50E3-107D-89A43FB2EA70}"/>
              </a:ext>
            </a:extLst>
          </p:cNvPr>
          <p:cNvSpPr txBox="1"/>
          <p:nvPr/>
        </p:nvSpPr>
        <p:spPr>
          <a:xfrm>
            <a:off x="2740774" y="1292334"/>
            <a:ext cx="123370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Organic solvents </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20" name="图片 38" descr="杯子里有饮料&#10;&#10;描述已自动生成">
            <a:extLst>
              <a:ext uri="{FF2B5EF4-FFF2-40B4-BE49-F238E27FC236}">
                <a16:creationId xmlns:a16="http://schemas.microsoft.com/office/drawing/2014/main" id="{CDEB9BCA-5433-0CF3-15E2-4B6C63A5523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62090" y="1353364"/>
            <a:ext cx="948796" cy="1242737"/>
          </a:xfrm>
          <a:prstGeom prst="rect">
            <a:avLst/>
          </a:prstGeom>
        </p:spPr>
      </p:pic>
      <p:sp>
        <p:nvSpPr>
          <p:cNvPr id="21" name="箭头: 右 39">
            <a:extLst>
              <a:ext uri="{FF2B5EF4-FFF2-40B4-BE49-F238E27FC236}">
                <a16:creationId xmlns:a16="http://schemas.microsoft.com/office/drawing/2014/main" id="{C13072CB-9678-01EF-A8E5-1A5A8B26635B}"/>
              </a:ext>
            </a:extLst>
          </p:cNvPr>
          <p:cNvSpPr/>
          <p:nvPr/>
        </p:nvSpPr>
        <p:spPr>
          <a:xfrm>
            <a:off x="5030694" y="1856898"/>
            <a:ext cx="809766" cy="23567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22" name="文本框 40">
            <a:extLst>
              <a:ext uri="{FF2B5EF4-FFF2-40B4-BE49-F238E27FC236}">
                <a16:creationId xmlns:a16="http://schemas.microsoft.com/office/drawing/2014/main" id="{BE0F3C36-55D2-A87B-2D2A-6C9ABFE46CF4}"/>
              </a:ext>
            </a:extLst>
          </p:cNvPr>
          <p:cNvSpPr txBox="1"/>
          <p:nvPr/>
        </p:nvSpPr>
        <p:spPr>
          <a:xfrm>
            <a:off x="4818724" y="1311530"/>
            <a:ext cx="123370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Adding to anti-solvent</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23" name="文本框 41">
            <a:extLst>
              <a:ext uri="{FF2B5EF4-FFF2-40B4-BE49-F238E27FC236}">
                <a16:creationId xmlns:a16="http://schemas.microsoft.com/office/drawing/2014/main" id="{69AFF46D-B3CD-2718-B248-14AD7880B011}"/>
              </a:ext>
            </a:extLst>
          </p:cNvPr>
          <p:cNvSpPr txBox="1"/>
          <p:nvPr/>
        </p:nvSpPr>
        <p:spPr>
          <a:xfrm>
            <a:off x="5819635" y="2667465"/>
            <a:ext cx="1233706"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Precipitation  </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24" name="文本框 42">
            <a:extLst>
              <a:ext uri="{FF2B5EF4-FFF2-40B4-BE49-F238E27FC236}">
                <a16:creationId xmlns:a16="http://schemas.microsoft.com/office/drawing/2014/main" id="{A8AD040F-7CE8-4F7A-CC29-C1471C841F5A}"/>
              </a:ext>
            </a:extLst>
          </p:cNvPr>
          <p:cNvSpPr txBox="1"/>
          <p:nvPr/>
        </p:nvSpPr>
        <p:spPr>
          <a:xfrm>
            <a:off x="7053341" y="1329087"/>
            <a:ext cx="123370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Transfer into water</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25" name="箭头: 右 43">
            <a:extLst>
              <a:ext uri="{FF2B5EF4-FFF2-40B4-BE49-F238E27FC236}">
                <a16:creationId xmlns:a16="http://schemas.microsoft.com/office/drawing/2014/main" id="{9CF506C7-CE88-DB42-A46E-23714917134D}"/>
              </a:ext>
            </a:extLst>
          </p:cNvPr>
          <p:cNvSpPr/>
          <p:nvPr/>
        </p:nvSpPr>
        <p:spPr>
          <a:xfrm>
            <a:off x="7265311" y="1847735"/>
            <a:ext cx="809766" cy="235671"/>
          </a:xfrm>
          <a:prstGeom prst="rightArrow">
            <a:avLst/>
          </a:prstGeom>
          <a:gradFill rotWithShape="1">
            <a:gsLst>
              <a:gs pos="0">
                <a:srgbClr val="007CB7">
                  <a:tint val="100000"/>
                  <a:shade val="100000"/>
                  <a:satMod val="130000"/>
                </a:srgbClr>
              </a:gs>
              <a:gs pos="100000">
                <a:srgbClr val="007CB7">
                  <a:tint val="50000"/>
                  <a:shade val="100000"/>
                  <a:satMod val="350000"/>
                </a:srgbClr>
              </a:gs>
            </a:gsLst>
            <a:lin ang="16200000" scaled="0"/>
          </a:gradFill>
          <a:ln w="9525" cap="flat" cmpd="sng" algn="ctr">
            <a:solidFill>
              <a:srgbClr val="007CB7">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Times New Roman"/>
              <a:ea typeface="宋体" panose="02010600030101010101" pitchFamily="2" charset="-122"/>
              <a:cs typeface="+mn-cs"/>
            </a:endParaRPr>
          </a:p>
        </p:txBody>
      </p:sp>
      <p:sp>
        <p:nvSpPr>
          <p:cNvPr id="27" name="文本框 44">
            <a:extLst>
              <a:ext uri="{FF2B5EF4-FFF2-40B4-BE49-F238E27FC236}">
                <a16:creationId xmlns:a16="http://schemas.microsoft.com/office/drawing/2014/main" id="{E3152B38-DE9E-58B0-1FAF-09FC5E539159}"/>
              </a:ext>
            </a:extLst>
          </p:cNvPr>
          <p:cNvSpPr txBox="1"/>
          <p:nvPr/>
        </p:nvSpPr>
        <p:spPr>
          <a:xfrm>
            <a:off x="7053341" y="2161802"/>
            <a:ext cx="1233706"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Ultrasonic treatment</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28" name="图片 46">
            <a:extLst>
              <a:ext uri="{FF2B5EF4-FFF2-40B4-BE49-F238E27FC236}">
                <a16:creationId xmlns:a16="http://schemas.microsoft.com/office/drawing/2014/main" id="{DBAFBE86-32C2-68F4-796A-FA9643F7DBC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615285" y="1144228"/>
            <a:ext cx="875359" cy="1540794"/>
          </a:xfrm>
          <a:prstGeom prst="rect">
            <a:avLst/>
          </a:prstGeom>
        </p:spPr>
      </p:pic>
      <p:sp>
        <p:nvSpPr>
          <p:cNvPr id="29" name="文本框 47">
            <a:extLst>
              <a:ext uri="{FF2B5EF4-FFF2-40B4-BE49-F238E27FC236}">
                <a16:creationId xmlns:a16="http://schemas.microsoft.com/office/drawing/2014/main" id="{99E60602-21AC-17DD-4783-59A45420D1DB}"/>
              </a:ext>
            </a:extLst>
          </p:cNvPr>
          <p:cNvSpPr txBox="1"/>
          <p:nvPr/>
        </p:nvSpPr>
        <p:spPr>
          <a:xfrm>
            <a:off x="9490644" y="1610409"/>
            <a:ext cx="1233706"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Plastic-water Suspension   </a:t>
            </a:r>
            <a:endParaRPr kumimoji="0" lang="zh-CN" altLang="en-US" sz="16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31" name="Picture 30" descr="A group of white and red flowers&#10;&#10;Description automatically generated with low confidence">
            <a:extLst>
              <a:ext uri="{FF2B5EF4-FFF2-40B4-BE49-F238E27FC236}">
                <a16:creationId xmlns:a16="http://schemas.microsoft.com/office/drawing/2014/main" id="{64A95192-36DC-D84D-328A-971C67B610A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093836" y="4003144"/>
            <a:ext cx="2643189" cy="2435399"/>
          </a:xfrm>
          <a:prstGeom prst="rect">
            <a:avLst/>
          </a:prstGeom>
        </p:spPr>
      </p:pic>
      <p:pic>
        <p:nvPicPr>
          <p:cNvPr id="33" name="Picture 32">
            <a:extLst>
              <a:ext uri="{FF2B5EF4-FFF2-40B4-BE49-F238E27FC236}">
                <a16:creationId xmlns:a16="http://schemas.microsoft.com/office/drawing/2014/main" id="{808D2459-F942-F651-B9EC-E00582BF08C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66394" y="4007941"/>
            <a:ext cx="2648056" cy="2439884"/>
          </a:xfrm>
          <a:prstGeom prst="rect">
            <a:avLst/>
          </a:prstGeom>
        </p:spPr>
      </p:pic>
      <p:cxnSp>
        <p:nvCxnSpPr>
          <p:cNvPr id="36" name="Straight Connector 35">
            <a:extLst>
              <a:ext uri="{FF2B5EF4-FFF2-40B4-BE49-F238E27FC236}">
                <a16:creationId xmlns:a16="http://schemas.microsoft.com/office/drawing/2014/main" id="{88C47A3F-21CA-B4EE-38D1-84A6DABCAC5F}"/>
              </a:ext>
            </a:extLst>
          </p:cNvPr>
          <p:cNvCxnSpPr>
            <a:cxnSpLocks/>
            <a:stCxn id="41" idx="2"/>
          </p:cNvCxnSpPr>
          <p:nvPr/>
        </p:nvCxnSpPr>
        <p:spPr>
          <a:xfrm flipH="1">
            <a:off x="5188166" y="2409986"/>
            <a:ext cx="3689548" cy="1319845"/>
          </a:xfrm>
          <a:prstGeom prst="line">
            <a:avLst/>
          </a:prstGeom>
          <a:ln w="12700">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70F02BF7-F4CE-CCC0-A8DB-8CF726E83704}"/>
              </a:ext>
            </a:extLst>
          </p:cNvPr>
          <p:cNvCxnSpPr>
            <a:cxnSpLocks/>
            <a:stCxn id="41" idx="5"/>
          </p:cNvCxnSpPr>
          <p:nvPr/>
        </p:nvCxnSpPr>
        <p:spPr>
          <a:xfrm>
            <a:off x="9274847" y="2494474"/>
            <a:ext cx="60909" cy="1089822"/>
          </a:xfrm>
          <a:prstGeom prst="line">
            <a:avLst/>
          </a:prstGeom>
          <a:ln w="12700">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959C391F-BFDA-331D-5B1B-5286109A6F18}"/>
              </a:ext>
            </a:extLst>
          </p:cNvPr>
          <p:cNvSpPr/>
          <p:nvPr/>
        </p:nvSpPr>
        <p:spPr>
          <a:xfrm>
            <a:off x="8877714" y="2290502"/>
            <a:ext cx="465270" cy="238968"/>
          </a:xfrm>
          <a:prstGeom prst="ellipse">
            <a:avLst/>
          </a:prstGeom>
          <a:noFill/>
          <a:ln>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Rectangle 41">
            <a:extLst>
              <a:ext uri="{FF2B5EF4-FFF2-40B4-BE49-F238E27FC236}">
                <a16:creationId xmlns:a16="http://schemas.microsoft.com/office/drawing/2014/main" id="{F9517AC9-6C6A-DDF1-DB16-F0CD7862E84F}"/>
              </a:ext>
            </a:extLst>
          </p:cNvPr>
          <p:cNvSpPr/>
          <p:nvPr/>
        </p:nvSpPr>
        <p:spPr>
          <a:xfrm>
            <a:off x="6240016" y="3584296"/>
            <a:ext cx="5823064" cy="289095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文本框 41">
            <a:extLst>
              <a:ext uri="{FF2B5EF4-FFF2-40B4-BE49-F238E27FC236}">
                <a16:creationId xmlns:a16="http://schemas.microsoft.com/office/drawing/2014/main" id="{956EA020-A2C9-0992-C310-C980062F54CE}"/>
              </a:ext>
            </a:extLst>
          </p:cNvPr>
          <p:cNvSpPr txBox="1"/>
          <p:nvPr/>
        </p:nvSpPr>
        <p:spPr>
          <a:xfrm>
            <a:off x="6163996" y="3543489"/>
            <a:ext cx="1233706"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SEM </a:t>
            </a:r>
            <a:endParaRPr kumimoji="0" lang="zh-CN" altLang="en-US"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44" name="文本框 41">
            <a:extLst>
              <a:ext uri="{FF2B5EF4-FFF2-40B4-BE49-F238E27FC236}">
                <a16:creationId xmlns:a16="http://schemas.microsoft.com/office/drawing/2014/main" id="{13F6C969-485F-7364-E4FA-45639D44A834}"/>
              </a:ext>
            </a:extLst>
          </p:cNvPr>
          <p:cNvSpPr txBox="1"/>
          <p:nvPr/>
        </p:nvSpPr>
        <p:spPr>
          <a:xfrm>
            <a:off x="6150026" y="4003980"/>
            <a:ext cx="1233706"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FFF00"/>
                </a:solidFill>
                <a:effectLst/>
                <a:uLnTx/>
                <a:uFillTx/>
                <a:latin typeface="Times New Roman"/>
                <a:ea typeface="宋体" panose="02010600030101010101" pitchFamily="2" charset="-122"/>
                <a:cs typeface="+mn-cs"/>
              </a:rPr>
              <a:t>PET</a:t>
            </a:r>
            <a:r>
              <a:rPr kumimoji="0" lang="en-US" altLang="zh-CN"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 </a:t>
            </a:r>
            <a:endParaRPr kumimoji="0" lang="zh-CN" altLang="en-US"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45" name="文本框 41">
            <a:extLst>
              <a:ext uri="{FF2B5EF4-FFF2-40B4-BE49-F238E27FC236}">
                <a16:creationId xmlns:a16="http://schemas.microsoft.com/office/drawing/2014/main" id="{456D2A2C-8F2C-00FD-623D-0E06633A5FA7}"/>
              </a:ext>
            </a:extLst>
          </p:cNvPr>
          <p:cNvSpPr txBox="1"/>
          <p:nvPr/>
        </p:nvSpPr>
        <p:spPr>
          <a:xfrm>
            <a:off x="8700779" y="4034861"/>
            <a:ext cx="1233706"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FFF00"/>
                </a:solidFill>
                <a:effectLst/>
                <a:uLnTx/>
                <a:uFillTx/>
                <a:latin typeface="Times New Roman"/>
                <a:ea typeface="宋体" panose="02010600030101010101" pitchFamily="2" charset="-122"/>
                <a:cs typeface="+mn-cs"/>
              </a:rPr>
              <a:t>PS</a:t>
            </a:r>
            <a:r>
              <a:rPr kumimoji="0" lang="en-US" altLang="zh-CN"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 </a:t>
            </a:r>
            <a:endParaRPr kumimoji="0" lang="zh-CN" altLang="en-US"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sp>
        <p:nvSpPr>
          <p:cNvPr id="47" name="Rectangle 46">
            <a:extLst>
              <a:ext uri="{FF2B5EF4-FFF2-40B4-BE49-F238E27FC236}">
                <a16:creationId xmlns:a16="http://schemas.microsoft.com/office/drawing/2014/main" id="{DC32B9C6-CE0A-C23F-0B85-07DB5E3BA00C}"/>
              </a:ext>
            </a:extLst>
          </p:cNvPr>
          <p:cNvSpPr/>
          <p:nvPr/>
        </p:nvSpPr>
        <p:spPr>
          <a:xfrm>
            <a:off x="767408" y="3729831"/>
            <a:ext cx="4420758" cy="25794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9" name="Picture 48">
            <a:extLst>
              <a:ext uri="{FF2B5EF4-FFF2-40B4-BE49-F238E27FC236}">
                <a16:creationId xmlns:a16="http://schemas.microsoft.com/office/drawing/2014/main" id="{21A192B4-8B49-4A1F-A99C-99ADDDECE443}"/>
              </a:ext>
            </a:extLst>
          </p:cNvPr>
          <p:cNvPicPr>
            <a:picLocks noChangeAspect="1"/>
          </p:cNvPicPr>
          <p:nvPr/>
        </p:nvPicPr>
        <p:blipFill>
          <a:blip r:embed="rId8"/>
          <a:stretch>
            <a:fillRect/>
          </a:stretch>
        </p:blipFill>
        <p:spPr>
          <a:xfrm>
            <a:off x="3793110" y="3796580"/>
            <a:ext cx="1246001" cy="829157"/>
          </a:xfrm>
          <a:prstGeom prst="rect">
            <a:avLst/>
          </a:prstGeom>
        </p:spPr>
      </p:pic>
      <p:graphicFrame>
        <p:nvGraphicFramePr>
          <p:cNvPr id="50" name="Table 49">
            <a:extLst>
              <a:ext uri="{FF2B5EF4-FFF2-40B4-BE49-F238E27FC236}">
                <a16:creationId xmlns:a16="http://schemas.microsoft.com/office/drawing/2014/main" id="{0A0623BE-3316-3667-8355-D81F83E1192D}"/>
              </a:ext>
            </a:extLst>
          </p:cNvPr>
          <p:cNvGraphicFramePr>
            <a:graphicFrameLocks noGrp="1"/>
          </p:cNvGraphicFramePr>
          <p:nvPr/>
        </p:nvGraphicFramePr>
        <p:xfrm>
          <a:off x="858004" y="4692486"/>
          <a:ext cx="4238451" cy="1507174"/>
        </p:xfrm>
        <a:graphic>
          <a:graphicData uri="http://schemas.openxmlformats.org/drawingml/2006/table">
            <a:tbl>
              <a:tblPr firstRow="1" firstCol="1" bandRow="1"/>
              <a:tblGrid>
                <a:gridCol w="765092">
                  <a:extLst>
                    <a:ext uri="{9D8B030D-6E8A-4147-A177-3AD203B41FA5}">
                      <a16:colId xmlns:a16="http://schemas.microsoft.com/office/drawing/2014/main" val="2347911694"/>
                    </a:ext>
                  </a:extLst>
                </a:gridCol>
                <a:gridCol w="1265786">
                  <a:extLst>
                    <a:ext uri="{9D8B030D-6E8A-4147-A177-3AD203B41FA5}">
                      <a16:colId xmlns:a16="http://schemas.microsoft.com/office/drawing/2014/main" val="1888466509"/>
                    </a:ext>
                  </a:extLst>
                </a:gridCol>
                <a:gridCol w="773536">
                  <a:extLst>
                    <a:ext uri="{9D8B030D-6E8A-4147-A177-3AD203B41FA5}">
                      <a16:colId xmlns:a16="http://schemas.microsoft.com/office/drawing/2014/main" val="330252625"/>
                    </a:ext>
                  </a:extLst>
                </a:gridCol>
                <a:gridCol w="1434037">
                  <a:extLst>
                    <a:ext uri="{9D8B030D-6E8A-4147-A177-3AD203B41FA5}">
                      <a16:colId xmlns:a16="http://schemas.microsoft.com/office/drawing/2014/main" val="1228430015"/>
                    </a:ext>
                  </a:extLst>
                </a:gridCol>
              </a:tblGrid>
              <a:tr h="402298">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 Plastic </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Z-average (nm)</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PDI</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Zeta potential (mV)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605753"/>
                  </a:ext>
                </a:extLst>
              </a:tr>
              <a:tr h="529178">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PET</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231</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0.234 </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-26.7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9451759"/>
                  </a:ext>
                </a:extLst>
              </a:tr>
              <a:tr h="529178">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PS</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352.3</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0.194</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-31.8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5519538"/>
                  </a:ext>
                </a:extLst>
              </a:tr>
            </a:tbl>
          </a:graphicData>
        </a:graphic>
      </p:graphicFrame>
      <p:sp>
        <p:nvSpPr>
          <p:cNvPr id="2" name="TextBox 1">
            <a:extLst>
              <a:ext uri="{FF2B5EF4-FFF2-40B4-BE49-F238E27FC236}">
                <a16:creationId xmlns:a16="http://schemas.microsoft.com/office/drawing/2014/main" id="{5A57074F-83B6-D086-BAD5-3EB1B4E0A1CD}"/>
              </a:ext>
            </a:extLst>
          </p:cNvPr>
          <p:cNvSpPr txBox="1"/>
          <p:nvPr/>
        </p:nvSpPr>
        <p:spPr>
          <a:xfrm flipH="1">
            <a:off x="767408" y="3318813"/>
            <a:ext cx="49385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PET: Polyethylene terephthalate   PS: Polystyrene</a:t>
            </a:r>
          </a:p>
        </p:txBody>
      </p:sp>
      <p:sp>
        <p:nvSpPr>
          <p:cNvPr id="4" name="Slide Number Placeholder 3">
            <a:extLst>
              <a:ext uri="{FF2B5EF4-FFF2-40B4-BE49-F238E27FC236}">
                <a16:creationId xmlns:a16="http://schemas.microsoft.com/office/drawing/2014/main" id="{C2B83F1B-49D7-1C7F-31A3-7A0A30FD2A7B}"/>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1" lang="en-US" sz="1200" b="1" i="0" u="none" strike="noStrike" kern="1200" cap="none" spc="0" normalizeH="0" baseline="0" noProof="0">
              <a:ln>
                <a:noFill/>
              </a:ln>
              <a:solidFill>
                <a:prstClr val="black">
                  <a:tint val="75000"/>
                </a:prstClr>
              </a:solidFill>
              <a:effectLst/>
              <a:uLnTx/>
              <a:uFillTx/>
              <a:latin typeface="Garamond" pitchFamily="18" charset="0"/>
              <a:ea typeface="新細明體" pitchFamily="18" charset="-120"/>
              <a:cs typeface="+mn-cs"/>
            </a:endParaRPr>
          </a:p>
        </p:txBody>
      </p:sp>
      <p:sp>
        <p:nvSpPr>
          <p:cNvPr id="6" name="Title 1">
            <a:extLst>
              <a:ext uri="{FF2B5EF4-FFF2-40B4-BE49-F238E27FC236}">
                <a16:creationId xmlns:a16="http://schemas.microsoft.com/office/drawing/2014/main" id="{40B082AD-3C3D-C18E-D877-B02E65B93FDC}"/>
              </a:ext>
            </a:extLst>
          </p:cNvPr>
          <p:cNvSpPr>
            <a:spLocks noGrp="1"/>
          </p:cNvSpPr>
          <p:nvPr>
            <p:ph type="title"/>
          </p:nvPr>
        </p:nvSpPr>
        <p:spPr>
          <a:xfrm>
            <a:off x="93639" y="233212"/>
            <a:ext cx="10683875" cy="914400"/>
          </a:xfrm>
        </p:spPr>
        <p:txBody>
          <a:bodyPr/>
          <a:lstStyle/>
          <a:p>
            <a:r>
              <a:rPr lang="en-US" sz="2800" dirty="0" err="1">
                <a:latin typeface="Times New Roman" panose="02020603050405020304" pitchFamily="18" charset="0"/>
                <a:cs typeface="Times New Roman" panose="02020603050405020304" pitchFamily="18" charset="0"/>
              </a:rPr>
              <a:t>Nanoplastics</a:t>
            </a:r>
            <a:r>
              <a:rPr lang="en-US" sz="2800" dirty="0">
                <a:latin typeface="Times New Roman" panose="02020603050405020304" pitchFamily="18" charset="0"/>
                <a:cs typeface="Times New Roman" panose="02020603050405020304" pitchFamily="18" charset="0"/>
              </a:rPr>
              <a:t>: preparation and characterization </a:t>
            </a:r>
          </a:p>
        </p:txBody>
      </p:sp>
      <p:sp>
        <p:nvSpPr>
          <p:cNvPr id="3" name="文本框 41">
            <a:extLst>
              <a:ext uri="{FF2B5EF4-FFF2-40B4-BE49-F238E27FC236}">
                <a16:creationId xmlns:a16="http://schemas.microsoft.com/office/drawing/2014/main" id="{64F8AA42-F38A-1C85-DE62-C71FFEE35234}"/>
              </a:ext>
            </a:extLst>
          </p:cNvPr>
          <p:cNvSpPr txBox="1"/>
          <p:nvPr/>
        </p:nvSpPr>
        <p:spPr>
          <a:xfrm>
            <a:off x="803852" y="3819392"/>
            <a:ext cx="1233706"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rPr>
              <a:t>DLS </a:t>
            </a:r>
            <a:endParaRPr kumimoji="0" lang="zh-CN" altLang="en-US" sz="2000" b="0" i="0" u="none" strike="noStrike" kern="1200" cap="none" spc="0" normalizeH="0" baseline="0" noProof="0" dirty="0">
              <a:ln>
                <a:noFill/>
              </a:ln>
              <a:solidFill>
                <a:prstClr val="black"/>
              </a:solidFill>
              <a:effectLst/>
              <a:uLnTx/>
              <a:uFillTx/>
              <a:latin typeface="Times New Roman"/>
              <a:ea typeface="宋体" panose="02010600030101010101" pitchFamily="2" charset="-122"/>
              <a:cs typeface="+mn-cs"/>
            </a:endParaRPr>
          </a:p>
        </p:txBody>
      </p:sp>
      <p:pic>
        <p:nvPicPr>
          <p:cNvPr id="10" name="Picture 9">
            <a:extLst>
              <a:ext uri="{FF2B5EF4-FFF2-40B4-BE49-F238E27FC236}">
                <a16:creationId xmlns:a16="http://schemas.microsoft.com/office/drawing/2014/main" id="{3EB3BFA7-1A8D-077A-6225-F8F59CFF176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0" y="7260"/>
            <a:ext cx="11280576" cy="388117"/>
          </a:xfrm>
          <a:prstGeom prst="rect">
            <a:avLst/>
          </a:prstGeom>
        </p:spPr>
      </p:pic>
    </p:spTree>
    <p:extLst>
      <p:ext uri="{BB962C8B-B14F-4D97-AF65-F5344CB8AC3E}">
        <p14:creationId xmlns:p14="http://schemas.microsoft.com/office/powerpoint/2010/main" val="3283151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47328" y="267440"/>
            <a:ext cx="9505056" cy="770874"/>
          </a:xfrm>
        </p:spPr>
        <p:txBody>
          <a:bodyPr/>
          <a:lstStyle/>
          <a:p>
            <a:r>
              <a:rPr lang="en-US" sz="2800" dirty="0"/>
              <a:t>Lignin-based HDES performance: Comparison</a:t>
            </a:r>
          </a:p>
        </p:txBody>
      </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1"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sp>
        <p:nvSpPr>
          <p:cNvPr id="25" name="TextBox 24">
            <a:extLst>
              <a:ext uri="{FF2B5EF4-FFF2-40B4-BE49-F238E27FC236}">
                <a16:creationId xmlns:a16="http://schemas.microsoft.com/office/drawing/2014/main" id="{B8983586-A016-C7BF-999F-CE611CC3149D}"/>
              </a:ext>
            </a:extLst>
          </p:cNvPr>
          <p:cNvSpPr txBox="1"/>
          <p:nvPr/>
        </p:nvSpPr>
        <p:spPr>
          <a:xfrm>
            <a:off x="6672064" y="5311143"/>
            <a:ext cx="30963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Plastic concentration:100 mg/L</a:t>
            </a:r>
          </a:p>
        </p:txBody>
      </p:sp>
      <p:sp>
        <p:nvSpPr>
          <p:cNvPr id="6" name="TextBox 5">
            <a:extLst>
              <a:ext uri="{FF2B5EF4-FFF2-40B4-BE49-F238E27FC236}">
                <a16:creationId xmlns:a16="http://schemas.microsoft.com/office/drawing/2014/main" id="{877D1EFF-4005-2255-F566-2448CC2F70D8}"/>
              </a:ext>
            </a:extLst>
          </p:cNvPr>
          <p:cNvSpPr txBox="1"/>
          <p:nvPr/>
        </p:nvSpPr>
        <p:spPr>
          <a:xfrm>
            <a:off x="352525" y="5785952"/>
            <a:ext cx="11081876" cy="83099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HDES can reach high removal efficiency (&gt; 95%) for both PET and PS NPs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HDES with higher </a:t>
            </a:r>
            <a:r>
              <a:rPr kumimoji="0" lang="en-US" sz="2400" b="0" i="0" u="none" strike="noStrike" kern="1200" cap="none" spc="0" normalizeH="0" baseline="0" noProof="0" dirty="0" err="1">
                <a:ln>
                  <a:noFill/>
                </a:ln>
                <a:solidFill>
                  <a:srgbClr val="6080A8"/>
                </a:solidFill>
                <a:effectLst/>
                <a:uLnTx/>
                <a:uFillTx/>
                <a:latin typeface="Times New Roman" panose="02020603050405020304" pitchFamily="18" charset="0"/>
                <a:ea typeface="+mn-ea"/>
                <a:cs typeface="Times New Roman" panose="02020603050405020304" pitchFamily="18" charset="0"/>
              </a:rPr>
              <a:t>Dmp</a:t>
            </a: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 ratio shows better performance</a:t>
            </a:r>
          </a:p>
        </p:txBody>
      </p:sp>
      <p:pic>
        <p:nvPicPr>
          <p:cNvPr id="8" name="Picture 7">
            <a:extLst>
              <a:ext uri="{FF2B5EF4-FFF2-40B4-BE49-F238E27FC236}">
                <a16:creationId xmlns:a16="http://schemas.microsoft.com/office/drawing/2014/main" id="{8FAD56F1-CEC2-B6D3-56F9-A45D0FF0BD3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80" y="-27384"/>
            <a:ext cx="11280576" cy="388117"/>
          </a:xfrm>
          <a:prstGeom prst="rect">
            <a:avLst/>
          </a:prstGeom>
        </p:spPr>
      </p:pic>
      <p:pic>
        <p:nvPicPr>
          <p:cNvPr id="2" name="Picture 1">
            <a:extLst>
              <a:ext uri="{FF2B5EF4-FFF2-40B4-BE49-F238E27FC236}">
                <a16:creationId xmlns:a16="http://schemas.microsoft.com/office/drawing/2014/main" id="{387E1BFD-B7BC-A82A-3694-65543BE27CD5}"/>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011880" y="1210477"/>
            <a:ext cx="7708673" cy="4100666"/>
          </a:xfrm>
          <a:prstGeom prst="rect">
            <a:avLst/>
          </a:prstGeom>
          <a:noFill/>
        </p:spPr>
      </p:pic>
    </p:spTree>
    <p:extLst>
      <p:ext uri="{BB962C8B-B14F-4D97-AF65-F5344CB8AC3E}">
        <p14:creationId xmlns:p14="http://schemas.microsoft.com/office/powerpoint/2010/main" val="980392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119336" y="295501"/>
            <a:ext cx="9505056" cy="770874"/>
          </a:xfrm>
        </p:spPr>
        <p:txBody>
          <a:bodyPr/>
          <a:lstStyle/>
          <a:p>
            <a:r>
              <a:rPr lang="en-US" sz="2800" dirty="0"/>
              <a:t>Extraction process: mechanism</a:t>
            </a:r>
          </a:p>
        </p:txBody>
      </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1"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pic>
        <p:nvPicPr>
          <p:cNvPr id="8" name="Picture 7">
            <a:extLst>
              <a:ext uri="{FF2B5EF4-FFF2-40B4-BE49-F238E27FC236}">
                <a16:creationId xmlns:a16="http://schemas.microsoft.com/office/drawing/2014/main" id="{8FAD56F1-CEC2-B6D3-56F9-A45D0FF0BD3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80" y="-27384"/>
            <a:ext cx="11280576" cy="388117"/>
          </a:xfrm>
          <a:prstGeom prst="rect">
            <a:avLst/>
          </a:prstGeom>
        </p:spPr>
      </p:pic>
      <p:grpSp>
        <p:nvGrpSpPr>
          <p:cNvPr id="56" name="Group 55">
            <a:extLst>
              <a:ext uri="{FF2B5EF4-FFF2-40B4-BE49-F238E27FC236}">
                <a16:creationId xmlns:a16="http://schemas.microsoft.com/office/drawing/2014/main" id="{FF16BA3D-6979-4169-9AD2-8EE86F3D1682}"/>
              </a:ext>
            </a:extLst>
          </p:cNvPr>
          <p:cNvGrpSpPr/>
          <p:nvPr/>
        </p:nvGrpSpPr>
        <p:grpSpPr>
          <a:xfrm>
            <a:off x="3935760" y="1556792"/>
            <a:ext cx="3740236" cy="4349514"/>
            <a:chOff x="3287690" y="1680767"/>
            <a:chExt cx="3740236" cy="4349514"/>
          </a:xfrm>
        </p:grpSpPr>
        <p:grpSp>
          <p:nvGrpSpPr>
            <p:cNvPr id="44" name="Group 43">
              <a:extLst>
                <a:ext uri="{FF2B5EF4-FFF2-40B4-BE49-F238E27FC236}">
                  <a16:creationId xmlns:a16="http://schemas.microsoft.com/office/drawing/2014/main" id="{67EFD858-B036-C2DC-38E1-3AA8931D244D}"/>
                </a:ext>
              </a:extLst>
            </p:cNvPr>
            <p:cNvGrpSpPr/>
            <p:nvPr/>
          </p:nvGrpSpPr>
          <p:grpSpPr>
            <a:xfrm rot="16200000">
              <a:off x="2963654" y="2024846"/>
              <a:ext cx="3960440" cy="3312368"/>
              <a:chOff x="839417" y="2044824"/>
              <a:chExt cx="3960440" cy="3312368"/>
            </a:xfrm>
          </p:grpSpPr>
          <p:sp>
            <p:nvSpPr>
              <p:cNvPr id="5" name="Rectangle 4">
                <a:extLst>
                  <a:ext uri="{FF2B5EF4-FFF2-40B4-BE49-F238E27FC236}">
                    <a16:creationId xmlns:a16="http://schemas.microsoft.com/office/drawing/2014/main" id="{F9EB848C-3F93-A45B-382C-11B341710C84}"/>
                  </a:ext>
                </a:extLst>
              </p:cNvPr>
              <p:cNvSpPr/>
              <p:nvPr/>
            </p:nvSpPr>
            <p:spPr>
              <a:xfrm>
                <a:off x="839417" y="3701008"/>
                <a:ext cx="3960440" cy="1656184"/>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16C6B26A-E0D9-4CEC-9E09-A5BDE7922B34}"/>
                  </a:ext>
                </a:extLst>
              </p:cNvPr>
              <p:cNvSpPr/>
              <p:nvPr/>
            </p:nvSpPr>
            <p:spPr>
              <a:xfrm>
                <a:off x="839417" y="2044824"/>
                <a:ext cx="3931920" cy="1645920"/>
              </a:xfrm>
              <a:prstGeom prst="rect">
                <a:avLst/>
              </a:prstGeom>
              <a:solidFill>
                <a:schemeClr val="accent5">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2" name="Straight Connector 11">
                <a:extLst>
                  <a:ext uri="{FF2B5EF4-FFF2-40B4-BE49-F238E27FC236}">
                    <a16:creationId xmlns:a16="http://schemas.microsoft.com/office/drawing/2014/main" id="{2A5B544C-0D42-5DD6-E957-892AA09E1509}"/>
                  </a:ext>
                </a:extLst>
              </p:cNvPr>
              <p:cNvCxnSpPr/>
              <p:nvPr/>
            </p:nvCxnSpPr>
            <p:spPr>
              <a:xfrm>
                <a:off x="839417" y="3701008"/>
                <a:ext cx="3960440" cy="16024"/>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8" name="Picture 17">
                <a:extLst>
                  <a:ext uri="{FF2B5EF4-FFF2-40B4-BE49-F238E27FC236}">
                    <a16:creationId xmlns:a16="http://schemas.microsoft.com/office/drawing/2014/main" id="{DDF5B657-7FF2-F416-4A2E-D51AD49CD806}"/>
                  </a:ext>
                </a:extLst>
              </p:cNvPr>
              <p:cNvPicPr>
                <a:picLocks noChangeAspect="1"/>
              </p:cNvPicPr>
              <p:nvPr/>
            </p:nvPicPr>
            <p:blipFill>
              <a:blip r:embed="rId4"/>
              <a:stretch>
                <a:fillRect/>
              </a:stretch>
            </p:blipFill>
            <p:spPr>
              <a:xfrm>
                <a:off x="3398911" y="2761472"/>
                <a:ext cx="274344" cy="579170"/>
              </a:xfrm>
              <a:prstGeom prst="rect">
                <a:avLst/>
              </a:prstGeom>
            </p:spPr>
          </p:pic>
          <p:pic>
            <p:nvPicPr>
              <p:cNvPr id="19" name="Picture 18">
                <a:extLst>
                  <a:ext uri="{FF2B5EF4-FFF2-40B4-BE49-F238E27FC236}">
                    <a16:creationId xmlns:a16="http://schemas.microsoft.com/office/drawing/2014/main" id="{A2E07746-E846-1A99-6677-36B8EF2456FA}"/>
                  </a:ext>
                </a:extLst>
              </p:cNvPr>
              <p:cNvPicPr>
                <a:picLocks noChangeAspect="1"/>
              </p:cNvPicPr>
              <p:nvPr/>
            </p:nvPicPr>
            <p:blipFill>
              <a:blip r:embed="rId4"/>
              <a:stretch>
                <a:fillRect/>
              </a:stretch>
            </p:blipFill>
            <p:spPr>
              <a:xfrm>
                <a:off x="1391035" y="3144220"/>
                <a:ext cx="274344" cy="579170"/>
              </a:xfrm>
              <a:prstGeom prst="rect">
                <a:avLst/>
              </a:prstGeom>
            </p:spPr>
          </p:pic>
          <p:pic>
            <p:nvPicPr>
              <p:cNvPr id="20" name="Picture 19">
                <a:extLst>
                  <a:ext uri="{FF2B5EF4-FFF2-40B4-BE49-F238E27FC236}">
                    <a16:creationId xmlns:a16="http://schemas.microsoft.com/office/drawing/2014/main" id="{AA5391DB-D211-B013-D4CA-BBE46545649D}"/>
                  </a:ext>
                </a:extLst>
              </p:cNvPr>
              <p:cNvPicPr>
                <a:picLocks noChangeAspect="1"/>
              </p:cNvPicPr>
              <p:nvPr/>
            </p:nvPicPr>
            <p:blipFill>
              <a:blip r:embed="rId4"/>
              <a:stretch>
                <a:fillRect/>
              </a:stretch>
            </p:blipFill>
            <p:spPr>
              <a:xfrm rot="8531931">
                <a:off x="2815699" y="2104837"/>
                <a:ext cx="274344" cy="579170"/>
              </a:xfrm>
              <a:prstGeom prst="rect">
                <a:avLst/>
              </a:prstGeom>
            </p:spPr>
          </p:pic>
          <p:pic>
            <p:nvPicPr>
              <p:cNvPr id="21" name="Picture 20">
                <a:extLst>
                  <a:ext uri="{FF2B5EF4-FFF2-40B4-BE49-F238E27FC236}">
                    <a16:creationId xmlns:a16="http://schemas.microsoft.com/office/drawing/2014/main" id="{FE7DB016-4C3E-E844-02D0-E50DAA0EE2F6}"/>
                  </a:ext>
                </a:extLst>
              </p:cNvPr>
              <p:cNvPicPr>
                <a:picLocks noChangeAspect="1"/>
              </p:cNvPicPr>
              <p:nvPr/>
            </p:nvPicPr>
            <p:blipFill>
              <a:blip r:embed="rId4"/>
              <a:stretch>
                <a:fillRect/>
              </a:stretch>
            </p:blipFill>
            <p:spPr>
              <a:xfrm rot="14143062">
                <a:off x="4237480" y="2185005"/>
                <a:ext cx="274344" cy="579170"/>
              </a:xfrm>
              <a:prstGeom prst="rect">
                <a:avLst/>
              </a:prstGeom>
            </p:spPr>
          </p:pic>
          <p:pic>
            <p:nvPicPr>
              <p:cNvPr id="22" name="Picture 21">
                <a:extLst>
                  <a:ext uri="{FF2B5EF4-FFF2-40B4-BE49-F238E27FC236}">
                    <a16:creationId xmlns:a16="http://schemas.microsoft.com/office/drawing/2014/main" id="{A3C73CFD-6AF6-5BA6-4025-63E7CC17DF17}"/>
                  </a:ext>
                </a:extLst>
              </p:cNvPr>
              <p:cNvPicPr>
                <a:picLocks noChangeAspect="1"/>
              </p:cNvPicPr>
              <p:nvPr/>
            </p:nvPicPr>
            <p:blipFill>
              <a:blip r:embed="rId4"/>
              <a:stretch>
                <a:fillRect/>
              </a:stretch>
            </p:blipFill>
            <p:spPr>
              <a:xfrm rot="3845125">
                <a:off x="2712190" y="2721824"/>
                <a:ext cx="274344" cy="579170"/>
              </a:xfrm>
              <a:prstGeom prst="rect">
                <a:avLst/>
              </a:prstGeom>
            </p:spPr>
          </p:pic>
          <p:pic>
            <p:nvPicPr>
              <p:cNvPr id="23" name="Picture 22">
                <a:extLst>
                  <a:ext uri="{FF2B5EF4-FFF2-40B4-BE49-F238E27FC236}">
                    <a16:creationId xmlns:a16="http://schemas.microsoft.com/office/drawing/2014/main" id="{A3C73CFD-6AF6-5BA6-4025-63E7CC17DF17}"/>
                  </a:ext>
                </a:extLst>
              </p:cNvPr>
              <p:cNvPicPr>
                <a:picLocks noChangeAspect="1"/>
              </p:cNvPicPr>
              <p:nvPr/>
            </p:nvPicPr>
            <p:blipFill>
              <a:blip r:embed="rId4"/>
              <a:stretch>
                <a:fillRect/>
              </a:stretch>
            </p:blipFill>
            <p:spPr>
              <a:xfrm rot="8206084">
                <a:off x="1978914" y="2489950"/>
                <a:ext cx="274344" cy="579170"/>
              </a:xfrm>
              <a:prstGeom prst="rect">
                <a:avLst/>
              </a:prstGeom>
            </p:spPr>
          </p:pic>
          <p:pic>
            <p:nvPicPr>
              <p:cNvPr id="24" name="Picture 23">
                <a:extLst>
                  <a:ext uri="{FF2B5EF4-FFF2-40B4-BE49-F238E27FC236}">
                    <a16:creationId xmlns:a16="http://schemas.microsoft.com/office/drawing/2014/main" id="{A3C73CFD-6AF6-5BA6-4025-63E7CC17DF17}"/>
                  </a:ext>
                </a:extLst>
              </p:cNvPr>
              <p:cNvPicPr>
                <a:picLocks noChangeAspect="1"/>
              </p:cNvPicPr>
              <p:nvPr/>
            </p:nvPicPr>
            <p:blipFill>
              <a:blip r:embed="rId4"/>
              <a:stretch>
                <a:fillRect/>
              </a:stretch>
            </p:blipFill>
            <p:spPr>
              <a:xfrm rot="9610520">
                <a:off x="3573353" y="2104837"/>
                <a:ext cx="274344" cy="579170"/>
              </a:xfrm>
              <a:prstGeom prst="rect">
                <a:avLst/>
              </a:prstGeom>
            </p:spPr>
          </p:pic>
          <p:pic>
            <p:nvPicPr>
              <p:cNvPr id="27" name="Picture 26">
                <a:extLst>
                  <a:ext uri="{FF2B5EF4-FFF2-40B4-BE49-F238E27FC236}">
                    <a16:creationId xmlns:a16="http://schemas.microsoft.com/office/drawing/2014/main" id="{EDB06540-C5DF-824D-A961-827FBA4E7609}"/>
                  </a:ext>
                </a:extLst>
              </p:cNvPr>
              <p:cNvPicPr>
                <a:picLocks noChangeAspect="1"/>
              </p:cNvPicPr>
              <p:nvPr/>
            </p:nvPicPr>
            <p:blipFill>
              <a:blip r:embed="rId4"/>
              <a:stretch>
                <a:fillRect/>
              </a:stretch>
            </p:blipFill>
            <p:spPr>
              <a:xfrm>
                <a:off x="2299813" y="3175998"/>
                <a:ext cx="274344" cy="579170"/>
              </a:xfrm>
              <a:prstGeom prst="rect">
                <a:avLst/>
              </a:prstGeom>
            </p:spPr>
          </p:pic>
          <p:pic>
            <p:nvPicPr>
              <p:cNvPr id="28" name="Picture 27">
                <a:extLst>
                  <a:ext uri="{FF2B5EF4-FFF2-40B4-BE49-F238E27FC236}">
                    <a16:creationId xmlns:a16="http://schemas.microsoft.com/office/drawing/2014/main" id="{84D9DEBF-D02F-4040-55F2-748D5EB192E5}"/>
                  </a:ext>
                </a:extLst>
              </p:cNvPr>
              <p:cNvPicPr>
                <a:picLocks noChangeAspect="1"/>
              </p:cNvPicPr>
              <p:nvPr/>
            </p:nvPicPr>
            <p:blipFill>
              <a:blip r:embed="rId5"/>
              <a:stretch>
                <a:fillRect/>
              </a:stretch>
            </p:blipFill>
            <p:spPr>
              <a:xfrm>
                <a:off x="4416850" y="3436852"/>
                <a:ext cx="274344" cy="286537"/>
              </a:xfrm>
              <a:prstGeom prst="rect">
                <a:avLst/>
              </a:prstGeom>
            </p:spPr>
          </p:pic>
          <p:sp>
            <p:nvSpPr>
              <p:cNvPr id="29" name="Flowchart: Connector 28">
                <a:extLst>
                  <a:ext uri="{FF2B5EF4-FFF2-40B4-BE49-F238E27FC236}">
                    <a16:creationId xmlns:a16="http://schemas.microsoft.com/office/drawing/2014/main" id="{45606404-D976-0FC9-154F-650FEF05E95E}"/>
                  </a:ext>
                </a:extLst>
              </p:cNvPr>
              <p:cNvSpPr/>
              <p:nvPr/>
            </p:nvSpPr>
            <p:spPr>
              <a:xfrm>
                <a:off x="3624763" y="3461715"/>
                <a:ext cx="242708" cy="255084"/>
              </a:xfrm>
              <a:prstGeom prst="flowChartConnector">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0" name="Picture 29">
                <a:extLst>
                  <a:ext uri="{FF2B5EF4-FFF2-40B4-BE49-F238E27FC236}">
                    <a16:creationId xmlns:a16="http://schemas.microsoft.com/office/drawing/2014/main" id="{C8A7378F-8B36-BCE6-3851-CBD003F5BB4D}"/>
                  </a:ext>
                </a:extLst>
              </p:cNvPr>
              <p:cNvPicPr>
                <a:picLocks noChangeAspect="1"/>
              </p:cNvPicPr>
              <p:nvPr/>
            </p:nvPicPr>
            <p:blipFill>
              <a:blip r:embed="rId5"/>
              <a:stretch>
                <a:fillRect/>
              </a:stretch>
            </p:blipFill>
            <p:spPr>
              <a:xfrm>
                <a:off x="3344224" y="3436852"/>
                <a:ext cx="274344" cy="286537"/>
              </a:xfrm>
              <a:prstGeom prst="rect">
                <a:avLst/>
              </a:prstGeom>
            </p:spPr>
          </p:pic>
          <p:pic>
            <p:nvPicPr>
              <p:cNvPr id="31" name="Picture 30">
                <a:extLst>
                  <a:ext uri="{FF2B5EF4-FFF2-40B4-BE49-F238E27FC236}">
                    <a16:creationId xmlns:a16="http://schemas.microsoft.com/office/drawing/2014/main" id="{C4452076-C70D-A24C-3DBC-DED6AD09EE59}"/>
                  </a:ext>
                </a:extLst>
              </p:cNvPr>
              <p:cNvPicPr>
                <a:picLocks noChangeAspect="1"/>
              </p:cNvPicPr>
              <p:nvPr/>
            </p:nvPicPr>
            <p:blipFill>
              <a:blip r:embed="rId5"/>
              <a:stretch>
                <a:fillRect/>
              </a:stretch>
            </p:blipFill>
            <p:spPr>
              <a:xfrm>
                <a:off x="2752490" y="3430262"/>
                <a:ext cx="274344" cy="286537"/>
              </a:xfrm>
              <a:prstGeom prst="rect">
                <a:avLst/>
              </a:prstGeom>
            </p:spPr>
          </p:pic>
          <p:pic>
            <p:nvPicPr>
              <p:cNvPr id="32" name="Picture 31">
                <a:extLst>
                  <a:ext uri="{FF2B5EF4-FFF2-40B4-BE49-F238E27FC236}">
                    <a16:creationId xmlns:a16="http://schemas.microsoft.com/office/drawing/2014/main" id="{5B14C9BC-6C6C-F66E-C43A-BEB26A14390B}"/>
                  </a:ext>
                </a:extLst>
              </p:cNvPr>
              <p:cNvPicPr>
                <a:picLocks noChangeAspect="1"/>
              </p:cNvPicPr>
              <p:nvPr/>
            </p:nvPicPr>
            <p:blipFill>
              <a:blip r:embed="rId5"/>
              <a:stretch>
                <a:fillRect/>
              </a:stretch>
            </p:blipFill>
            <p:spPr>
              <a:xfrm>
                <a:off x="1997158" y="3425662"/>
                <a:ext cx="274344" cy="286537"/>
              </a:xfrm>
              <a:prstGeom prst="rect">
                <a:avLst/>
              </a:prstGeom>
            </p:spPr>
          </p:pic>
          <p:pic>
            <p:nvPicPr>
              <p:cNvPr id="33" name="Picture 32">
                <a:extLst>
                  <a:ext uri="{FF2B5EF4-FFF2-40B4-BE49-F238E27FC236}">
                    <a16:creationId xmlns:a16="http://schemas.microsoft.com/office/drawing/2014/main" id="{167CAFBC-2071-B16A-EC65-7F2D5E1501FC}"/>
                  </a:ext>
                </a:extLst>
              </p:cNvPr>
              <p:cNvPicPr>
                <a:picLocks noChangeAspect="1"/>
              </p:cNvPicPr>
              <p:nvPr/>
            </p:nvPicPr>
            <p:blipFill>
              <a:blip r:embed="rId5"/>
              <a:stretch>
                <a:fillRect/>
              </a:stretch>
            </p:blipFill>
            <p:spPr>
              <a:xfrm>
                <a:off x="1610470" y="3408114"/>
                <a:ext cx="274344" cy="286537"/>
              </a:xfrm>
              <a:prstGeom prst="rect">
                <a:avLst/>
              </a:prstGeom>
            </p:spPr>
          </p:pic>
          <p:pic>
            <p:nvPicPr>
              <p:cNvPr id="34" name="Picture 33">
                <a:extLst>
                  <a:ext uri="{FF2B5EF4-FFF2-40B4-BE49-F238E27FC236}">
                    <a16:creationId xmlns:a16="http://schemas.microsoft.com/office/drawing/2014/main" id="{5AAEB161-8B9B-E842-A21A-AEBAFB63C3B0}"/>
                  </a:ext>
                </a:extLst>
              </p:cNvPr>
              <p:cNvPicPr>
                <a:picLocks noChangeAspect="1"/>
              </p:cNvPicPr>
              <p:nvPr/>
            </p:nvPicPr>
            <p:blipFill>
              <a:blip r:embed="rId5"/>
              <a:stretch>
                <a:fillRect/>
              </a:stretch>
            </p:blipFill>
            <p:spPr>
              <a:xfrm>
                <a:off x="4153547" y="3445988"/>
                <a:ext cx="274344" cy="286537"/>
              </a:xfrm>
              <a:prstGeom prst="rect">
                <a:avLst/>
              </a:prstGeom>
            </p:spPr>
          </p:pic>
          <p:pic>
            <p:nvPicPr>
              <p:cNvPr id="35" name="Picture 34">
                <a:extLst>
                  <a:ext uri="{FF2B5EF4-FFF2-40B4-BE49-F238E27FC236}">
                    <a16:creationId xmlns:a16="http://schemas.microsoft.com/office/drawing/2014/main" id="{0B0BA3E4-6D3C-B812-45D6-3EC005FB163D}"/>
                  </a:ext>
                </a:extLst>
              </p:cNvPr>
              <p:cNvPicPr>
                <a:picLocks noChangeAspect="1"/>
              </p:cNvPicPr>
              <p:nvPr/>
            </p:nvPicPr>
            <p:blipFill>
              <a:blip r:embed="rId4"/>
              <a:stretch>
                <a:fillRect/>
              </a:stretch>
            </p:blipFill>
            <p:spPr>
              <a:xfrm>
                <a:off x="3902389" y="2989760"/>
                <a:ext cx="274344" cy="579170"/>
              </a:xfrm>
              <a:prstGeom prst="rect">
                <a:avLst/>
              </a:prstGeom>
            </p:spPr>
          </p:pic>
          <p:pic>
            <p:nvPicPr>
              <p:cNvPr id="36" name="Picture 35">
                <a:extLst>
                  <a:ext uri="{FF2B5EF4-FFF2-40B4-BE49-F238E27FC236}">
                    <a16:creationId xmlns:a16="http://schemas.microsoft.com/office/drawing/2014/main" id="{5A989422-9A87-0A73-5BBF-D7D806ED4BFE}"/>
                  </a:ext>
                </a:extLst>
              </p:cNvPr>
              <p:cNvPicPr>
                <a:picLocks noChangeAspect="1"/>
              </p:cNvPicPr>
              <p:nvPr/>
            </p:nvPicPr>
            <p:blipFill>
              <a:blip r:embed="rId4"/>
              <a:stretch>
                <a:fillRect/>
              </a:stretch>
            </p:blipFill>
            <p:spPr>
              <a:xfrm>
                <a:off x="1701498" y="3920799"/>
                <a:ext cx="274344" cy="579170"/>
              </a:xfrm>
              <a:prstGeom prst="rect">
                <a:avLst/>
              </a:prstGeom>
            </p:spPr>
          </p:pic>
          <p:pic>
            <p:nvPicPr>
              <p:cNvPr id="38" name="Picture 37">
                <a:extLst>
                  <a:ext uri="{FF2B5EF4-FFF2-40B4-BE49-F238E27FC236}">
                    <a16:creationId xmlns:a16="http://schemas.microsoft.com/office/drawing/2014/main" id="{A099806E-5AE0-0156-CD83-B282FC08DE12}"/>
                  </a:ext>
                </a:extLst>
              </p:cNvPr>
              <p:cNvPicPr>
                <a:picLocks noChangeAspect="1"/>
              </p:cNvPicPr>
              <p:nvPr/>
            </p:nvPicPr>
            <p:blipFill>
              <a:blip r:embed="rId4"/>
              <a:stretch>
                <a:fillRect/>
              </a:stretch>
            </p:blipFill>
            <p:spPr>
              <a:xfrm rot="12605561">
                <a:off x="2114539" y="4492256"/>
                <a:ext cx="274344" cy="579170"/>
              </a:xfrm>
              <a:prstGeom prst="rect">
                <a:avLst/>
              </a:prstGeom>
            </p:spPr>
          </p:pic>
          <p:pic>
            <p:nvPicPr>
              <p:cNvPr id="39" name="Picture 38">
                <a:extLst>
                  <a:ext uri="{FF2B5EF4-FFF2-40B4-BE49-F238E27FC236}">
                    <a16:creationId xmlns:a16="http://schemas.microsoft.com/office/drawing/2014/main" id="{4D4C54C4-4AF5-5973-3382-F77A0870AA86}"/>
                  </a:ext>
                </a:extLst>
              </p:cNvPr>
              <p:cNvPicPr>
                <a:picLocks noChangeAspect="1"/>
              </p:cNvPicPr>
              <p:nvPr/>
            </p:nvPicPr>
            <p:blipFill>
              <a:blip r:embed="rId4"/>
              <a:stretch>
                <a:fillRect/>
              </a:stretch>
            </p:blipFill>
            <p:spPr>
              <a:xfrm rot="9237256">
                <a:off x="2630172" y="3946187"/>
                <a:ext cx="274344" cy="579170"/>
              </a:xfrm>
              <a:prstGeom prst="rect">
                <a:avLst/>
              </a:prstGeom>
            </p:spPr>
          </p:pic>
          <p:pic>
            <p:nvPicPr>
              <p:cNvPr id="40" name="Picture 39">
                <a:extLst>
                  <a:ext uri="{FF2B5EF4-FFF2-40B4-BE49-F238E27FC236}">
                    <a16:creationId xmlns:a16="http://schemas.microsoft.com/office/drawing/2014/main" id="{DBD64077-3709-C278-B837-EFA051069F82}"/>
                  </a:ext>
                </a:extLst>
              </p:cNvPr>
              <p:cNvPicPr>
                <a:picLocks noChangeAspect="1"/>
              </p:cNvPicPr>
              <p:nvPr/>
            </p:nvPicPr>
            <p:blipFill>
              <a:blip r:embed="rId4"/>
              <a:stretch>
                <a:fillRect/>
              </a:stretch>
            </p:blipFill>
            <p:spPr>
              <a:xfrm rot="9787934">
                <a:off x="1123555" y="4280178"/>
                <a:ext cx="274344" cy="579170"/>
              </a:xfrm>
              <a:prstGeom prst="rect">
                <a:avLst/>
              </a:prstGeom>
            </p:spPr>
          </p:pic>
          <p:pic>
            <p:nvPicPr>
              <p:cNvPr id="42" name="Picture 41">
                <a:extLst>
                  <a:ext uri="{FF2B5EF4-FFF2-40B4-BE49-F238E27FC236}">
                    <a16:creationId xmlns:a16="http://schemas.microsoft.com/office/drawing/2014/main" id="{1ACD243E-473C-89FE-ED32-5CE67A7B54D1}"/>
                  </a:ext>
                </a:extLst>
              </p:cNvPr>
              <p:cNvPicPr>
                <a:picLocks noChangeAspect="1"/>
              </p:cNvPicPr>
              <p:nvPr/>
            </p:nvPicPr>
            <p:blipFill>
              <a:blip r:embed="rId4"/>
              <a:stretch>
                <a:fillRect/>
              </a:stretch>
            </p:blipFill>
            <p:spPr>
              <a:xfrm rot="12237864">
                <a:off x="3066937" y="4359036"/>
                <a:ext cx="274344" cy="579170"/>
              </a:xfrm>
              <a:prstGeom prst="rect">
                <a:avLst/>
              </a:prstGeom>
            </p:spPr>
          </p:pic>
          <p:pic>
            <p:nvPicPr>
              <p:cNvPr id="43" name="Picture 42">
                <a:extLst>
                  <a:ext uri="{FF2B5EF4-FFF2-40B4-BE49-F238E27FC236}">
                    <a16:creationId xmlns:a16="http://schemas.microsoft.com/office/drawing/2014/main" id="{2DDA74BB-9D5F-8B65-8205-B0B6C23985D1}"/>
                  </a:ext>
                </a:extLst>
              </p:cNvPr>
              <p:cNvPicPr>
                <a:picLocks noChangeAspect="1"/>
              </p:cNvPicPr>
              <p:nvPr/>
            </p:nvPicPr>
            <p:blipFill>
              <a:blip r:embed="rId4"/>
              <a:stretch>
                <a:fillRect/>
              </a:stretch>
            </p:blipFill>
            <p:spPr>
              <a:xfrm rot="18080384">
                <a:off x="3710525" y="4105394"/>
                <a:ext cx="274344" cy="579170"/>
              </a:xfrm>
              <a:prstGeom prst="rect">
                <a:avLst/>
              </a:prstGeom>
            </p:spPr>
          </p:pic>
        </p:grpSp>
        <p:sp>
          <p:nvSpPr>
            <p:cNvPr id="45" name="TextBox 44">
              <a:extLst>
                <a:ext uri="{FF2B5EF4-FFF2-40B4-BE49-F238E27FC236}">
                  <a16:creationId xmlns:a16="http://schemas.microsoft.com/office/drawing/2014/main" id="{2E0B1EA4-CD9C-4EE0-4913-1D64C6F45ADF}"/>
                </a:ext>
              </a:extLst>
            </p:cNvPr>
            <p:cNvSpPr txBox="1"/>
            <p:nvPr/>
          </p:nvSpPr>
          <p:spPr>
            <a:xfrm>
              <a:off x="3798311" y="1680767"/>
              <a:ext cx="7058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Water</a:t>
              </a:r>
            </a:p>
          </p:txBody>
        </p:sp>
        <p:sp>
          <p:nvSpPr>
            <p:cNvPr id="46" name="TextBox 45">
              <a:extLst>
                <a:ext uri="{FF2B5EF4-FFF2-40B4-BE49-F238E27FC236}">
                  <a16:creationId xmlns:a16="http://schemas.microsoft.com/office/drawing/2014/main" id="{BE030F2D-0720-2F6F-1C7F-2A7B47CBC107}"/>
                </a:ext>
              </a:extLst>
            </p:cNvPr>
            <p:cNvSpPr txBox="1"/>
            <p:nvPr/>
          </p:nvSpPr>
          <p:spPr>
            <a:xfrm>
              <a:off x="5399001" y="1694404"/>
              <a:ext cx="8002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HDES</a:t>
              </a:r>
            </a:p>
          </p:txBody>
        </p:sp>
        <p:pic>
          <p:nvPicPr>
            <p:cNvPr id="47" name="Picture 46">
              <a:extLst>
                <a:ext uri="{FF2B5EF4-FFF2-40B4-BE49-F238E27FC236}">
                  <a16:creationId xmlns:a16="http://schemas.microsoft.com/office/drawing/2014/main" id="{3ADD7F50-661E-CF69-211E-06183B45B6D9}"/>
                </a:ext>
              </a:extLst>
            </p:cNvPr>
            <p:cNvPicPr>
              <a:picLocks noChangeAspect="1"/>
            </p:cNvPicPr>
            <p:nvPr/>
          </p:nvPicPr>
          <p:blipFill>
            <a:blip r:embed="rId5"/>
            <a:stretch>
              <a:fillRect/>
            </a:stretch>
          </p:blipFill>
          <p:spPr>
            <a:xfrm rot="16200000">
              <a:off x="4657074" y="5358202"/>
              <a:ext cx="274344" cy="286537"/>
            </a:xfrm>
            <a:prstGeom prst="rect">
              <a:avLst/>
            </a:prstGeom>
          </p:spPr>
        </p:pic>
        <p:sp>
          <p:nvSpPr>
            <p:cNvPr id="50" name="Flowchart: Connector 49">
              <a:extLst>
                <a:ext uri="{FF2B5EF4-FFF2-40B4-BE49-F238E27FC236}">
                  <a16:creationId xmlns:a16="http://schemas.microsoft.com/office/drawing/2014/main" id="{2AA308CB-4656-0A91-6EF7-DC3E5FE19759}"/>
                </a:ext>
              </a:extLst>
            </p:cNvPr>
            <p:cNvSpPr/>
            <p:nvPr/>
          </p:nvSpPr>
          <p:spPr>
            <a:xfrm>
              <a:off x="3354349" y="5353374"/>
              <a:ext cx="288032" cy="295659"/>
            </a:xfrm>
            <a:prstGeom prst="flowChartConnector">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52" name="Straight Arrow Connector 51">
              <a:extLst>
                <a:ext uri="{FF2B5EF4-FFF2-40B4-BE49-F238E27FC236}">
                  <a16:creationId xmlns:a16="http://schemas.microsoft.com/office/drawing/2014/main" id="{04384B1D-91CE-B6B2-65F0-74AA50021484}"/>
                </a:ext>
              </a:extLst>
            </p:cNvPr>
            <p:cNvCxnSpPr>
              <a:cxnSpLocks/>
              <a:stCxn id="50" idx="6"/>
            </p:cNvCxnSpPr>
            <p:nvPr/>
          </p:nvCxnSpPr>
          <p:spPr>
            <a:xfrm>
              <a:off x="3642381" y="5501204"/>
              <a:ext cx="970460" cy="0"/>
            </a:xfrm>
            <a:prstGeom prst="straightConnector1">
              <a:avLst/>
            </a:prstGeom>
            <a:ln>
              <a:solidFill>
                <a:schemeClr val="bg1">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7707B4E4-CEC1-7128-E8E5-A3E46CC2B92B}"/>
                </a:ext>
              </a:extLst>
            </p:cNvPr>
            <p:cNvSpPr txBox="1"/>
            <p:nvPr/>
          </p:nvSpPr>
          <p:spPr>
            <a:xfrm>
              <a:off x="3511409" y="5109566"/>
              <a:ext cx="1270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1.Diffusion</a:t>
              </a:r>
            </a:p>
          </p:txBody>
        </p:sp>
        <p:sp>
          <p:nvSpPr>
            <p:cNvPr id="55" name="TextBox 54">
              <a:extLst>
                <a:ext uri="{FF2B5EF4-FFF2-40B4-BE49-F238E27FC236}">
                  <a16:creationId xmlns:a16="http://schemas.microsoft.com/office/drawing/2014/main" id="{5A2F6F24-E99F-5AFE-52D7-1047B7217463}"/>
                </a:ext>
              </a:extLst>
            </p:cNvPr>
            <p:cNvSpPr txBox="1"/>
            <p:nvPr/>
          </p:nvSpPr>
          <p:spPr>
            <a:xfrm>
              <a:off x="4355335" y="5660949"/>
              <a:ext cx="26725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Adsorption/absorption</a:t>
              </a:r>
            </a:p>
          </p:txBody>
        </p:sp>
      </p:grpSp>
    </p:spTree>
    <p:extLst>
      <p:ext uri="{BB962C8B-B14F-4D97-AF65-F5344CB8AC3E}">
        <p14:creationId xmlns:p14="http://schemas.microsoft.com/office/powerpoint/2010/main" val="106770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123980" y="320448"/>
            <a:ext cx="9505056" cy="770874"/>
          </a:xfrm>
        </p:spPr>
        <p:txBody>
          <a:bodyPr/>
          <a:lstStyle/>
          <a:p>
            <a:r>
              <a:rPr lang="en-US" sz="2800" dirty="0" err="1"/>
              <a:t>Nanoplastics</a:t>
            </a:r>
            <a:r>
              <a:rPr lang="en-US" sz="2800" dirty="0"/>
              <a:t>: HDES-plastic interactions</a:t>
            </a:r>
          </a:p>
        </p:txBody>
      </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1"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pic>
        <p:nvPicPr>
          <p:cNvPr id="40" name="Picture 39">
            <a:extLst>
              <a:ext uri="{FF2B5EF4-FFF2-40B4-BE49-F238E27FC236}">
                <a16:creationId xmlns:a16="http://schemas.microsoft.com/office/drawing/2014/main" id="{6D5FD21B-E90F-6B63-C774-F8DCFB53EDC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034" y="-27384"/>
            <a:ext cx="11280576" cy="388117"/>
          </a:xfrm>
          <a:prstGeom prst="rect">
            <a:avLst/>
          </a:prstGeom>
        </p:spPr>
      </p:pic>
      <p:pic>
        <p:nvPicPr>
          <p:cNvPr id="2" name="Picture 1">
            <a:extLst>
              <a:ext uri="{FF2B5EF4-FFF2-40B4-BE49-F238E27FC236}">
                <a16:creationId xmlns:a16="http://schemas.microsoft.com/office/drawing/2014/main" id="{2B2D752D-0272-696F-47C1-063BB00AA84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5360" y="1594115"/>
            <a:ext cx="3816424" cy="2711117"/>
          </a:xfrm>
          <a:prstGeom prst="rect">
            <a:avLst/>
          </a:prstGeom>
        </p:spPr>
      </p:pic>
      <p:pic>
        <p:nvPicPr>
          <p:cNvPr id="3" name="Picture 2">
            <a:extLst>
              <a:ext uri="{FF2B5EF4-FFF2-40B4-BE49-F238E27FC236}">
                <a16:creationId xmlns:a16="http://schemas.microsoft.com/office/drawing/2014/main" id="{6DF8ED64-5DF2-F296-0D16-A7AE29D13352}"/>
              </a:ext>
            </a:extLst>
          </p:cNvPr>
          <p:cNvPicPr>
            <a:picLocks noChangeAspect="1"/>
          </p:cNvPicPr>
          <p:nvPr/>
        </p:nvPicPr>
        <p:blipFill>
          <a:blip r:embed="rId5"/>
          <a:stretch>
            <a:fillRect/>
          </a:stretch>
        </p:blipFill>
        <p:spPr>
          <a:xfrm>
            <a:off x="407368" y="4828456"/>
            <a:ext cx="3816424" cy="2029544"/>
          </a:xfrm>
          <a:prstGeom prst="rect">
            <a:avLst/>
          </a:prstGeom>
        </p:spPr>
      </p:pic>
      <p:sp>
        <p:nvSpPr>
          <p:cNvPr id="4" name="TextBox 3">
            <a:extLst>
              <a:ext uri="{FF2B5EF4-FFF2-40B4-BE49-F238E27FC236}">
                <a16:creationId xmlns:a16="http://schemas.microsoft.com/office/drawing/2014/main" id="{BB9D8683-31EC-D0CD-AE66-0B83935D432C}"/>
              </a:ext>
            </a:extLst>
          </p:cNvPr>
          <p:cNvSpPr txBox="1"/>
          <p:nvPr/>
        </p:nvSpPr>
        <p:spPr>
          <a:xfrm>
            <a:off x="335360" y="4422400"/>
            <a:ext cx="805029" cy="400110"/>
          </a:xfrm>
          <a:prstGeom prst="rect">
            <a:avLst/>
          </a:prstGeom>
          <a:noFill/>
          <a:ln>
            <a:solidFill>
              <a:srgbClr val="FFA7A6"/>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FTIR </a:t>
            </a:r>
          </a:p>
        </p:txBody>
      </p:sp>
      <p:sp>
        <p:nvSpPr>
          <p:cNvPr id="24" name="TextBox 23">
            <a:extLst>
              <a:ext uri="{FF2B5EF4-FFF2-40B4-BE49-F238E27FC236}">
                <a16:creationId xmlns:a16="http://schemas.microsoft.com/office/drawing/2014/main" id="{5CF56BD0-E200-01D7-6534-8EDC4E9B771F}"/>
              </a:ext>
            </a:extLst>
          </p:cNvPr>
          <p:cNvSpPr txBox="1"/>
          <p:nvPr/>
        </p:nvSpPr>
        <p:spPr>
          <a:xfrm>
            <a:off x="407368" y="1097673"/>
            <a:ext cx="1728358" cy="400110"/>
          </a:xfrm>
          <a:prstGeom prst="rect">
            <a:avLst/>
          </a:prstGeom>
          <a:noFill/>
          <a:ln>
            <a:solidFill>
              <a:srgbClr val="FFA7A6"/>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Contact angle  </a:t>
            </a:r>
          </a:p>
        </p:txBody>
      </p:sp>
      <p:pic>
        <p:nvPicPr>
          <p:cNvPr id="25" name="Picture 24">
            <a:extLst>
              <a:ext uri="{FF2B5EF4-FFF2-40B4-BE49-F238E27FC236}">
                <a16:creationId xmlns:a16="http://schemas.microsoft.com/office/drawing/2014/main" id="{7B9B1F13-C22F-E4F8-1B7C-4CC65448C6F9}"/>
              </a:ext>
            </a:extLst>
          </p:cNvPr>
          <p:cNvPicPr>
            <a:picLocks noChangeAspect="1"/>
          </p:cNvPicPr>
          <p:nvPr/>
        </p:nvPicPr>
        <p:blipFill>
          <a:blip r:embed="rId6"/>
          <a:stretch>
            <a:fillRect/>
          </a:stretch>
        </p:blipFill>
        <p:spPr>
          <a:xfrm>
            <a:off x="5081171" y="1556792"/>
            <a:ext cx="5426740" cy="1938992"/>
          </a:xfrm>
          <a:prstGeom prst="rect">
            <a:avLst/>
          </a:prstGeom>
        </p:spPr>
      </p:pic>
      <p:sp>
        <p:nvSpPr>
          <p:cNvPr id="43" name="TextBox 42">
            <a:extLst>
              <a:ext uri="{FF2B5EF4-FFF2-40B4-BE49-F238E27FC236}">
                <a16:creationId xmlns:a16="http://schemas.microsoft.com/office/drawing/2014/main" id="{0E1F3585-7663-EACD-D576-FCDCD6C79253}"/>
              </a:ext>
            </a:extLst>
          </p:cNvPr>
          <p:cNvSpPr txBox="1"/>
          <p:nvPr/>
        </p:nvSpPr>
        <p:spPr>
          <a:xfrm>
            <a:off x="5519936" y="1038661"/>
            <a:ext cx="2169376" cy="400110"/>
          </a:xfrm>
          <a:prstGeom prst="rect">
            <a:avLst/>
          </a:prstGeom>
          <a:noFill/>
          <a:ln>
            <a:solidFill>
              <a:srgbClr val="FFA7A6"/>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Dissolution effects </a:t>
            </a:r>
          </a:p>
        </p:txBody>
      </p:sp>
      <p:sp>
        <p:nvSpPr>
          <p:cNvPr id="44" name="TextBox 43">
            <a:extLst>
              <a:ext uri="{FF2B5EF4-FFF2-40B4-BE49-F238E27FC236}">
                <a16:creationId xmlns:a16="http://schemas.microsoft.com/office/drawing/2014/main" id="{54694365-C095-F2CF-280D-39691847274C}"/>
              </a:ext>
            </a:extLst>
          </p:cNvPr>
          <p:cNvSpPr txBox="1"/>
          <p:nvPr/>
        </p:nvSpPr>
        <p:spPr>
          <a:xfrm>
            <a:off x="5081171" y="4077072"/>
            <a:ext cx="6993567" cy="193899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HDESs have higher affinity for NPs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The affinity mainly comes from </a:t>
            </a:r>
            <a:r>
              <a:rPr kumimoji="0" lang="en-US" sz="2400" b="1"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physical interactions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68915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119183" y="245862"/>
            <a:ext cx="9505056" cy="770874"/>
          </a:xfrm>
        </p:spPr>
        <p:txBody>
          <a:bodyPr/>
          <a:lstStyle/>
          <a:p>
            <a:r>
              <a:rPr lang="en-US" sz="2800" dirty="0"/>
              <a:t>HDES-water interface</a:t>
            </a:r>
            <a:endParaRPr lang="en-US" sz="2800" dirty="0">
              <a:latin typeface="Arial" panose="020B0604020202020204" pitchFamily="34" charset="0"/>
              <a:cs typeface="Arial" panose="020B0604020202020204" pitchFamily="34" charset="0"/>
            </a:endParaRPr>
          </a:p>
        </p:txBody>
      </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1" lang="en-US" sz="1200" b="1" i="0" u="none" strike="noStrike" kern="1200" cap="none" spc="0" normalizeH="0" baseline="0" noProof="0" dirty="0">
              <a:ln>
                <a:noFill/>
              </a:ln>
              <a:solidFill>
                <a:prstClr val="black"/>
              </a:solidFill>
              <a:effectLst/>
              <a:uLnTx/>
              <a:uFillTx/>
              <a:latin typeface="Arial" panose="020B0604020202020204" pitchFamily="34" charset="0"/>
              <a:ea typeface="新細明體" pitchFamily="18" charset="-120"/>
              <a:cs typeface="Arial" panose="020B0604020202020204" pitchFamily="34" charset="0"/>
            </a:endParaRPr>
          </a:p>
        </p:txBody>
      </p:sp>
      <p:pic>
        <p:nvPicPr>
          <p:cNvPr id="40" name="Picture 39">
            <a:extLst>
              <a:ext uri="{FF2B5EF4-FFF2-40B4-BE49-F238E27FC236}">
                <a16:creationId xmlns:a16="http://schemas.microsoft.com/office/drawing/2014/main" id="{6D5FD21B-E90F-6B63-C774-F8DCFB53EDC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1569" y="-8722"/>
            <a:ext cx="11280576" cy="388117"/>
          </a:xfrm>
          <a:prstGeom prst="rect">
            <a:avLst/>
          </a:prstGeom>
        </p:spPr>
      </p:pic>
      <p:grpSp>
        <p:nvGrpSpPr>
          <p:cNvPr id="22" name="Group 21">
            <a:extLst>
              <a:ext uri="{FF2B5EF4-FFF2-40B4-BE49-F238E27FC236}">
                <a16:creationId xmlns:a16="http://schemas.microsoft.com/office/drawing/2014/main" id="{B6093488-9B9A-6DE8-449F-23D67A5D5330}"/>
              </a:ext>
            </a:extLst>
          </p:cNvPr>
          <p:cNvGrpSpPr/>
          <p:nvPr/>
        </p:nvGrpSpPr>
        <p:grpSpPr>
          <a:xfrm>
            <a:off x="119183" y="1844824"/>
            <a:ext cx="7582926" cy="4156476"/>
            <a:chOff x="119183" y="1382694"/>
            <a:chExt cx="7582926" cy="4156476"/>
          </a:xfrm>
        </p:grpSpPr>
        <p:pic>
          <p:nvPicPr>
            <p:cNvPr id="1029" name="Picture 8">
              <a:extLst>
                <a:ext uri="{FF2B5EF4-FFF2-40B4-BE49-F238E27FC236}">
                  <a16:creationId xmlns:a16="http://schemas.microsoft.com/office/drawing/2014/main" id="{359AD40D-0DE9-1DFD-A607-72048DB408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183" y="1395031"/>
              <a:ext cx="2520950" cy="2006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5">
              <a:extLst>
                <a:ext uri="{FF2B5EF4-FFF2-40B4-BE49-F238E27FC236}">
                  <a16:creationId xmlns:a16="http://schemas.microsoft.com/office/drawing/2014/main" id="{FC63C1A6-775F-76AC-B41F-F61E00AF3D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0171" y="1382694"/>
              <a:ext cx="2520950" cy="2006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7">
              <a:extLst>
                <a:ext uri="{FF2B5EF4-FFF2-40B4-BE49-F238E27FC236}">
                  <a16:creationId xmlns:a16="http://schemas.microsoft.com/office/drawing/2014/main" id="{C2074E17-563F-FD48-81E0-01AF9DD10B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159" y="1395031"/>
              <a:ext cx="2520950" cy="2006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9">
              <a:extLst>
                <a:ext uri="{FF2B5EF4-FFF2-40B4-BE49-F238E27FC236}">
                  <a16:creationId xmlns:a16="http://schemas.microsoft.com/office/drawing/2014/main" id="{B557C377-0470-3A20-5159-69EF771E31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364" y="3532570"/>
              <a:ext cx="2520950" cy="20066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0">
              <a:extLst>
                <a:ext uri="{FF2B5EF4-FFF2-40B4-BE49-F238E27FC236}">
                  <a16:creationId xmlns:a16="http://schemas.microsoft.com/office/drawing/2014/main" id="{A0DC62F5-759E-36DE-4D72-5A423D2E95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81314" y="3492339"/>
              <a:ext cx="2520950" cy="20066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6">
            <a:extLst>
              <a:ext uri="{FF2B5EF4-FFF2-40B4-BE49-F238E27FC236}">
                <a16:creationId xmlns:a16="http://schemas.microsoft.com/office/drawing/2014/main" id="{65477730-0135-DC1A-A505-3B405A7BFAB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7">
            <a:extLst>
              <a:ext uri="{FF2B5EF4-FFF2-40B4-BE49-F238E27FC236}">
                <a16:creationId xmlns:a16="http://schemas.microsoft.com/office/drawing/2014/main" id="{7E418693-D1D9-52D9-B54D-B8362C384DBF}"/>
              </a:ext>
            </a:extLst>
          </p:cNvPr>
          <p:cNvSpPr>
            <a:spLocks noChangeArrowheads="1"/>
          </p:cNvSpPr>
          <p:nvPr/>
        </p:nvSpPr>
        <p:spPr bwMode="auto">
          <a:xfrm>
            <a:off x="0" y="2463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12700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Times New Roman" panose="02020603050405020304" pitchFamily="18" charset="0"/>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Rectangle 8">
            <a:extLst>
              <a:ext uri="{FF2B5EF4-FFF2-40B4-BE49-F238E27FC236}">
                <a16:creationId xmlns:a16="http://schemas.microsoft.com/office/drawing/2014/main" id="{6D28F795-6183-140A-FD25-30CD1EEA475F}"/>
              </a:ext>
            </a:extLst>
          </p:cNvPr>
          <p:cNvSpPr>
            <a:spLocks noChangeArrowheads="1"/>
          </p:cNvSpPr>
          <p:nvPr/>
        </p:nvSpPr>
        <p:spPr bwMode="auto">
          <a:xfrm>
            <a:off x="0" y="4470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Rectangle 9">
            <a:extLst>
              <a:ext uri="{FF2B5EF4-FFF2-40B4-BE49-F238E27FC236}">
                <a16:creationId xmlns:a16="http://schemas.microsoft.com/office/drawing/2014/main" id="{B347DC19-E087-761D-378C-E5807D60A2FA}"/>
              </a:ext>
            </a:extLst>
          </p:cNvPr>
          <p:cNvSpPr>
            <a:spLocks noChangeArrowheads="1"/>
          </p:cNvSpPr>
          <p:nvPr/>
        </p:nvSpPr>
        <p:spPr bwMode="auto">
          <a:xfrm>
            <a:off x="0" y="6934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12700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Times New Roman" panose="02020603050405020304" pitchFamily="18" charset="0"/>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2" name="Rectangle 10">
            <a:extLst>
              <a:ext uri="{FF2B5EF4-FFF2-40B4-BE49-F238E27FC236}">
                <a16:creationId xmlns:a16="http://schemas.microsoft.com/office/drawing/2014/main" id="{2335C783-FFD6-809A-66A4-7D8810B276FA}"/>
              </a:ext>
            </a:extLst>
          </p:cNvPr>
          <p:cNvSpPr>
            <a:spLocks noChangeArrowheads="1"/>
          </p:cNvSpPr>
          <p:nvPr/>
        </p:nvSpPr>
        <p:spPr bwMode="auto">
          <a:xfrm>
            <a:off x="0" y="8940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Rectangle 11">
            <a:extLst>
              <a:ext uri="{FF2B5EF4-FFF2-40B4-BE49-F238E27FC236}">
                <a16:creationId xmlns:a16="http://schemas.microsoft.com/office/drawing/2014/main" id="{600AB0E6-1B75-61BB-F28D-F572CC65E77F}"/>
              </a:ext>
            </a:extLst>
          </p:cNvPr>
          <p:cNvSpPr>
            <a:spLocks noChangeArrowheads="1"/>
          </p:cNvSpPr>
          <p:nvPr/>
        </p:nvSpPr>
        <p:spPr bwMode="auto">
          <a:xfrm>
            <a:off x="0" y="11404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CAFB0EAC-4CEA-E3DD-2F8B-F46518A17C1D}"/>
              </a:ext>
            </a:extLst>
          </p:cNvPr>
          <p:cNvSpPr txBox="1"/>
          <p:nvPr/>
        </p:nvSpPr>
        <p:spPr>
          <a:xfrm>
            <a:off x="294970" y="1152925"/>
            <a:ext cx="2468946" cy="400110"/>
          </a:xfrm>
          <a:prstGeom prst="rect">
            <a:avLst/>
          </a:prstGeom>
          <a:noFill/>
          <a:ln>
            <a:solidFill>
              <a:srgbClr val="FFA7A6"/>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HDES-water interface</a:t>
            </a:r>
          </a:p>
        </p:txBody>
      </p:sp>
      <p:pic>
        <p:nvPicPr>
          <p:cNvPr id="24" name="Picture 23">
            <a:extLst>
              <a:ext uri="{FF2B5EF4-FFF2-40B4-BE49-F238E27FC236}">
                <a16:creationId xmlns:a16="http://schemas.microsoft.com/office/drawing/2014/main" id="{00506F38-F7C0-D624-2BC6-274EA9B31A2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040216" y="1873478"/>
            <a:ext cx="2091136" cy="2475635"/>
          </a:xfrm>
          <a:prstGeom prst="rect">
            <a:avLst/>
          </a:prstGeom>
        </p:spPr>
      </p:pic>
      <p:cxnSp>
        <p:nvCxnSpPr>
          <p:cNvPr id="27" name="Straight Arrow Connector 26">
            <a:extLst>
              <a:ext uri="{FF2B5EF4-FFF2-40B4-BE49-F238E27FC236}">
                <a16:creationId xmlns:a16="http://schemas.microsoft.com/office/drawing/2014/main" id="{A48994A8-1CAD-AF1F-754F-3702EED27CCE}"/>
              </a:ext>
            </a:extLst>
          </p:cNvPr>
          <p:cNvCxnSpPr/>
          <p:nvPr/>
        </p:nvCxnSpPr>
        <p:spPr>
          <a:xfrm>
            <a:off x="8976320" y="1569352"/>
            <a:ext cx="0" cy="30412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3EE78996-F26C-35C5-BE49-D9A8943B64FA}"/>
              </a:ext>
            </a:extLst>
          </p:cNvPr>
          <p:cNvSpPr txBox="1"/>
          <p:nvPr/>
        </p:nvSpPr>
        <p:spPr>
          <a:xfrm>
            <a:off x="8484037" y="1220990"/>
            <a:ext cx="9845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Interface</a:t>
            </a:r>
          </a:p>
        </p:txBody>
      </p:sp>
      <p:sp>
        <p:nvSpPr>
          <p:cNvPr id="30" name="TextBox 29">
            <a:extLst>
              <a:ext uri="{FF2B5EF4-FFF2-40B4-BE49-F238E27FC236}">
                <a16:creationId xmlns:a16="http://schemas.microsoft.com/office/drawing/2014/main" id="{C7D364D3-591E-2B85-6DD0-5239F2CBEEFA}"/>
              </a:ext>
            </a:extLst>
          </p:cNvPr>
          <p:cNvSpPr txBox="1"/>
          <p:nvPr/>
        </p:nvSpPr>
        <p:spPr>
          <a:xfrm>
            <a:off x="119183" y="6079007"/>
            <a:ext cx="7582926"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Fiugure</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S3-3. Density profile for (a) Thy-</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Dmp</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1:1, (b) Thy-</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Dmp</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1:2, (c) Thy-</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Dmp</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2:1, (d) Men-</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Dmp</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1:1, and (e) Men-</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Dmp</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2:1. The typical snapshot of the system is presented above the plot where blue, green, and red colors represent </a:t>
            </a:r>
            <a:r>
              <a:rPr kumimoji="0" lang="en-US"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Dmp</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water, and the other component of DES, respectively.</a:t>
            </a:r>
          </a:p>
        </p:txBody>
      </p:sp>
      <p:pic>
        <p:nvPicPr>
          <p:cNvPr id="31" name="Picture 2" descr="2,6-dimethoxyphenol - Kovats Retention Index">
            <a:extLst>
              <a:ext uri="{FF2B5EF4-FFF2-40B4-BE49-F238E27FC236}">
                <a16:creationId xmlns:a16="http://schemas.microsoft.com/office/drawing/2014/main" id="{FCA7297C-E2EA-FC79-93B5-9D3E89D2C910}"/>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rot="19817913">
            <a:off x="9914591" y="4783785"/>
            <a:ext cx="1872882" cy="86833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C014CCCE-7FD9-3CD2-5CD6-91CD9E9CF430}"/>
              </a:ext>
            </a:extLst>
          </p:cNvPr>
          <p:cNvPicPr>
            <a:picLocks noChangeAspect="1"/>
          </p:cNvPicPr>
          <p:nvPr/>
        </p:nvPicPr>
        <p:blipFill>
          <a:blip r:embed="rId11"/>
          <a:stretch>
            <a:fillRect/>
          </a:stretch>
        </p:blipFill>
        <p:spPr>
          <a:xfrm>
            <a:off x="9252132" y="4659585"/>
            <a:ext cx="843868" cy="1116736"/>
          </a:xfrm>
          <a:prstGeom prst="rect">
            <a:avLst/>
          </a:prstGeom>
        </p:spPr>
      </p:pic>
      <p:sp>
        <p:nvSpPr>
          <p:cNvPr id="33" name="TextBox 32">
            <a:extLst>
              <a:ext uri="{FF2B5EF4-FFF2-40B4-BE49-F238E27FC236}">
                <a16:creationId xmlns:a16="http://schemas.microsoft.com/office/drawing/2014/main" id="{6C37980D-D04D-3655-33BD-08AFADB48A3E}"/>
              </a:ext>
            </a:extLst>
          </p:cNvPr>
          <p:cNvSpPr txBox="1"/>
          <p:nvPr/>
        </p:nvSpPr>
        <p:spPr>
          <a:xfrm>
            <a:off x="9302230" y="5762313"/>
            <a:ext cx="55656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rPr>
              <a:t>Thy</a:t>
            </a:r>
          </a:p>
        </p:txBody>
      </p:sp>
      <p:sp>
        <p:nvSpPr>
          <p:cNvPr id="34" name="TextBox 33">
            <a:extLst>
              <a:ext uri="{FF2B5EF4-FFF2-40B4-BE49-F238E27FC236}">
                <a16:creationId xmlns:a16="http://schemas.microsoft.com/office/drawing/2014/main" id="{9E289DD4-F528-7662-FFFD-BBE437615AAB}"/>
              </a:ext>
            </a:extLst>
          </p:cNvPr>
          <p:cNvSpPr txBox="1"/>
          <p:nvPr/>
        </p:nvSpPr>
        <p:spPr>
          <a:xfrm>
            <a:off x="10579535" y="5784284"/>
            <a:ext cx="646331"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800" b="0" i="0" u="none" strike="noStrike" kern="1200" cap="none" spc="0" normalizeH="0" baseline="0" noProof="0" dirty="0" err="1">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rPr>
              <a:t>Dmp</a:t>
            </a:r>
            <a:endPar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pic>
        <p:nvPicPr>
          <p:cNvPr id="35" name="Picture 34">
            <a:extLst>
              <a:ext uri="{FF2B5EF4-FFF2-40B4-BE49-F238E27FC236}">
                <a16:creationId xmlns:a16="http://schemas.microsoft.com/office/drawing/2014/main" id="{1C414D49-43AE-1E01-4674-6664E95FCBCC}"/>
              </a:ext>
            </a:extLst>
          </p:cNvPr>
          <p:cNvPicPr>
            <a:picLocks noChangeAspect="1"/>
          </p:cNvPicPr>
          <p:nvPr/>
        </p:nvPicPr>
        <p:blipFill>
          <a:blip r:embed="rId12"/>
          <a:stretch>
            <a:fillRect/>
          </a:stretch>
        </p:blipFill>
        <p:spPr>
          <a:xfrm>
            <a:off x="7958939" y="4615859"/>
            <a:ext cx="1182790" cy="1182790"/>
          </a:xfrm>
          <a:prstGeom prst="rect">
            <a:avLst/>
          </a:prstGeom>
        </p:spPr>
      </p:pic>
      <p:sp>
        <p:nvSpPr>
          <p:cNvPr id="36" name="TextBox 35">
            <a:extLst>
              <a:ext uri="{FF2B5EF4-FFF2-40B4-BE49-F238E27FC236}">
                <a16:creationId xmlns:a16="http://schemas.microsoft.com/office/drawing/2014/main" id="{2930D99B-CB4E-9FB9-2074-1AA59D9DA7AD}"/>
              </a:ext>
            </a:extLst>
          </p:cNvPr>
          <p:cNvSpPr txBox="1"/>
          <p:nvPr/>
        </p:nvSpPr>
        <p:spPr>
          <a:xfrm>
            <a:off x="8252372" y="5773528"/>
            <a:ext cx="60785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rPr>
              <a:t>Men</a:t>
            </a:r>
          </a:p>
        </p:txBody>
      </p:sp>
      <p:pic>
        <p:nvPicPr>
          <p:cNvPr id="2" name="Picture 1">
            <a:extLst>
              <a:ext uri="{FF2B5EF4-FFF2-40B4-BE49-F238E27FC236}">
                <a16:creationId xmlns:a16="http://schemas.microsoft.com/office/drawing/2014/main" id="{138ABD56-5FB2-758B-32FD-8C0742360BFD}"/>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flipV="1">
            <a:off x="10557347" y="1988839"/>
            <a:ext cx="1387600" cy="617627"/>
          </a:xfrm>
          <a:prstGeom prst="rect">
            <a:avLst/>
          </a:prstGeom>
        </p:spPr>
      </p:pic>
      <p:sp>
        <p:nvSpPr>
          <p:cNvPr id="6" name="TextBox 5">
            <a:extLst>
              <a:ext uri="{FF2B5EF4-FFF2-40B4-BE49-F238E27FC236}">
                <a16:creationId xmlns:a16="http://schemas.microsoft.com/office/drawing/2014/main" id="{8535E6B8-3BA7-5224-E98A-1396D5E088A2}"/>
              </a:ext>
            </a:extLst>
          </p:cNvPr>
          <p:cNvSpPr txBox="1"/>
          <p:nvPr/>
        </p:nvSpPr>
        <p:spPr>
          <a:xfrm>
            <a:off x="10928348" y="2586020"/>
            <a:ext cx="59503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rPr>
              <a:t>PET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pic>
        <p:nvPicPr>
          <p:cNvPr id="8" name="Picture 7">
            <a:extLst>
              <a:ext uri="{FF2B5EF4-FFF2-40B4-BE49-F238E27FC236}">
                <a16:creationId xmlns:a16="http://schemas.microsoft.com/office/drawing/2014/main" id="{545F1388-9D25-AE36-D2E9-207BC854C8BB}"/>
              </a:ext>
            </a:extLst>
          </p:cNvPr>
          <p:cNvPicPr>
            <a:picLocks noChangeAspect="1"/>
          </p:cNvPicPr>
          <p:nvPr/>
        </p:nvPicPr>
        <p:blipFill>
          <a:blip r:embed="rId14"/>
          <a:stretch>
            <a:fillRect/>
          </a:stretch>
        </p:blipFill>
        <p:spPr>
          <a:xfrm>
            <a:off x="10922984" y="3110137"/>
            <a:ext cx="799367" cy="844332"/>
          </a:xfrm>
          <a:prstGeom prst="rect">
            <a:avLst/>
          </a:prstGeom>
        </p:spPr>
      </p:pic>
      <p:sp>
        <p:nvSpPr>
          <p:cNvPr id="9" name="TextBox 8">
            <a:extLst>
              <a:ext uri="{FF2B5EF4-FFF2-40B4-BE49-F238E27FC236}">
                <a16:creationId xmlns:a16="http://schemas.microsoft.com/office/drawing/2014/main" id="{2DF62E37-1FA2-41E1-06BE-D67DC2CB5DC8}"/>
              </a:ext>
            </a:extLst>
          </p:cNvPr>
          <p:cNvSpPr txBox="1"/>
          <p:nvPr/>
        </p:nvSpPr>
        <p:spPr>
          <a:xfrm>
            <a:off x="11082237" y="3972804"/>
            <a:ext cx="44114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rPr>
              <a:t>PS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spTree>
    <p:extLst>
      <p:ext uri="{BB962C8B-B14F-4D97-AF65-F5344CB8AC3E}">
        <p14:creationId xmlns:p14="http://schemas.microsoft.com/office/powerpoint/2010/main" val="2448419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119336" y="272834"/>
            <a:ext cx="9505056" cy="770874"/>
          </a:xfrm>
        </p:spPr>
        <p:txBody>
          <a:bodyPr/>
          <a:lstStyle/>
          <a:p>
            <a:r>
              <a:rPr lang="en-US" sz="2800" dirty="0"/>
              <a:t>Kinetic study: NPs removal</a:t>
            </a:r>
          </a:p>
        </p:txBody>
      </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1"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pic>
        <p:nvPicPr>
          <p:cNvPr id="3" name="Picture 2">
            <a:extLst>
              <a:ext uri="{FF2B5EF4-FFF2-40B4-BE49-F238E27FC236}">
                <a16:creationId xmlns:a16="http://schemas.microsoft.com/office/drawing/2014/main" id="{2660F554-C0D9-7668-D68C-83EDA7626367}"/>
              </a:ext>
            </a:extLst>
          </p:cNvPr>
          <p:cNvPicPr>
            <a:picLocks noChangeAspect="1"/>
          </p:cNvPicPr>
          <p:nvPr/>
        </p:nvPicPr>
        <p:blipFill>
          <a:blip r:embed="rId3"/>
          <a:stretch>
            <a:fillRect/>
          </a:stretch>
        </p:blipFill>
        <p:spPr>
          <a:xfrm>
            <a:off x="335360" y="1008185"/>
            <a:ext cx="5184821" cy="3656126"/>
          </a:xfrm>
          <a:prstGeom prst="rect">
            <a:avLst/>
          </a:prstGeom>
          <a:ln w="19050">
            <a:solidFill>
              <a:srgbClr val="002060"/>
            </a:solidFill>
          </a:ln>
        </p:spPr>
      </p:pic>
      <p:pic>
        <p:nvPicPr>
          <p:cNvPr id="5" name="Picture 4">
            <a:extLst>
              <a:ext uri="{FF2B5EF4-FFF2-40B4-BE49-F238E27FC236}">
                <a16:creationId xmlns:a16="http://schemas.microsoft.com/office/drawing/2014/main" id="{573B7AA4-689C-F62F-5137-201482D8222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1280576" cy="388117"/>
          </a:xfrm>
          <a:prstGeom prst="rect">
            <a:avLst/>
          </a:prstGeom>
        </p:spPr>
      </p:pic>
      <p:sp>
        <p:nvSpPr>
          <p:cNvPr id="7" name="TextBox 6">
            <a:extLst>
              <a:ext uri="{FF2B5EF4-FFF2-40B4-BE49-F238E27FC236}">
                <a16:creationId xmlns:a16="http://schemas.microsoft.com/office/drawing/2014/main" id="{F8E64B8D-8C35-12AC-7951-605370E1DA53}"/>
              </a:ext>
            </a:extLst>
          </p:cNvPr>
          <p:cNvSpPr txBox="1"/>
          <p:nvPr/>
        </p:nvSpPr>
        <p:spPr>
          <a:xfrm>
            <a:off x="335360" y="5044455"/>
            <a:ext cx="21682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HDES: Thy-</a:t>
            </a:r>
            <a:r>
              <a:rPr kumimoji="0" lang="en-US" sz="1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Dmp</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1:2</a:t>
            </a:r>
          </a:p>
        </p:txBody>
      </p:sp>
      <p:sp>
        <p:nvSpPr>
          <p:cNvPr id="8" name="TextBox 7">
            <a:extLst>
              <a:ext uri="{FF2B5EF4-FFF2-40B4-BE49-F238E27FC236}">
                <a16:creationId xmlns:a16="http://schemas.microsoft.com/office/drawing/2014/main" id="{8C1045E3-6208-CE22-774C-F6D4D7274A19}"/>
              </a:ext>
            </a:extLst>
          </p:cNvPr>
          <p:cNvSpPr txBox="1"/>
          <p:nvPr/>
        </p:nvSpPr>
        <p:spPr>
          <a:xfrm>
            <a:off x="119775" y="6017521"/>
            <a:ext cx="10764845" cy="83099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High order model fits better the experimental data (except conc. at 5 mg/mL)</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zh-CN" sz="2400" b="0" i="0" u="none" strike="noStrike" kern="1200" cap="none" spc="0" normalizeH="0" baseline="0" noProof="0" dirty="0">
                <a:ln>
                  <a:noFill/>
                </a:ln>
                <a:solidFill>
                  <a:srgbClr val="6080A8"/>
                </a:solidFill>
                <a:effectLst/>
                <a:uLnTx/>
                <a:uFillTx/>
                <a:latin typeface="Times New Roman" panose="02020603050405020304" pitchFamily="18" charset="0"/>
                <a:ea typeface="等线" panose="02010600030101010101" pitchFamily="2" charset="-122"/>
                <a:cs typeface="Times New Roman" panose="02020603050405020304" pitchFamily="18" charset="0"/>
              </a:rPr>
              <a:t>Second step is the rate-limiting step</a:t>
            </a:r>
            <a:endPar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endParaRPr>
          </a:p>
        </p:txBody>
      </p:sp>
      <p:pic>
        <p:nvPicPr>
          <p:cNvPr id="9" name="Picture 8">
            <a:extLst>
              <a:ext uri="{FF2B5EF4-FFF2-40B4-BE49-F238E27FC236}">
                <a16:creationId xmlns:a16="http://schemas.microsoft.com/office/drawing/2014/main" id="{60E3E5A7-9137-79AA-0B5E-46C2EBE259C9}"/>
              </a:ext>
            </a:extLst>
          </p:cNvPr>
          <p:cNvPicPr>
            <a:picLocks noChangeAspect="1"/>
          </p:cNvPicPr>
          <p:nvPr/>
        </p:nvPicPr>
        <p:blipFill>
          <a:blip r:embed="rId5"/>
          <a:stretch>
            <a:fillRect/>
          </a:stretch>
        </p:blipFill>
        <p:spPr>
          <a:xfrm>
            <a:off x="6185851" y="1000124"/>
            <a:ext cx="5071092" cy="3656127"/>
          </a:xfrm>
          <a:prstGeom prst="rect">
            <a:avLst/>
          </a:prstGeom>
          <a:ln w="19050">
            <a:solidFill>
              <a:srgbClr val="00B0F0"/>
            </a:solidFill>
          </a:ln>
        </p:spPr>
      </p:pic>
      <p:grpSp>
        <p:nvGrpSpPr>
          <p:cNvPr id="2" name="Group 1">
            <a:extLst>
              <a:ext uri="{FF2B5EF4-FFF2-40B4-BE49-F238E27FC236}">
                <a16:creationId xmlns:a16="http://schemas.microsoft.com/office/drawing/2014/main" id="{A1E567F5-64EC-1459-7F06-33819E723DED}"/>
              </a:ext>
            </a:extLst>
          </p:cNvPr>
          <p:cNvGrpSpPr/>
          <p:nvPr/>
        </p:nvGrpSpPr>
        <p:grpSpPr>
          <a:xfrm>
            <a:off x="8398193" y="5055578"/>
            <a:ext cx="3161676" cy="1045326"/>
            <a:chOff x="8398193" y="5055578"/>
            <a:chExt cx="3161676" cy="1045326"/>
          </a:xfrm>
        </p:grpSpPr>
        <p:pic>
          <p:nvPicPr>
            <p:cNvPr id="11" name="Picture 10">
              <a:extLst>
                <a:ext uri="{FF2B5EF4-FFF2-40B4-BE49-F238E27FC236}">
                  <a16:creationId xmlns:a16="http://schemas.microsoft.com/office/drawing/2014/main" id="{CB263064-EDC8-4E2E-7B02-13CCE7DF0F12}"/>
                </a:ext>
              </a:extLst>
            </p:cNvPr>
            <p:cNvPicPr>
              <a:picLocks noChangeAspect="1"/>
            </p:cNvPicPr>
            <p:nvPr/>
          </p:nvPicPr>
          <p:blipFill rotWithShape="1">
            <a:blip r:embed="rId6"/>
            <a:srcRect l="14377" r="30629"/>
            <a:stretch/>
          </p:blipFill>
          <p:spPr>
            <a:xfrm>
              <a:off x="9471637" y="5055578"/>
              <a:ext cx="2088232" cy="1045326"/>
            </a:xfrm>
            <a:prstGeom prst="rect">
              <a:avLst/>
            </a:prstGeom>
          </p:spPr>
        </p:pic>
        <p:sp>
          <p:nvSpPr>
            <p:cNvPr id="12" name="TextBox 11">
              <a:extLst>
                <a:ext uri="{FF2B5EF4-FFF2-40B4-BE49-F238E27FC236}">
                  <a16:creationId xmlns:a16="http://schemas.microsoft.com/office/drawing/2014/main" id="{A2D508B0-625F-E6A8-042F-C18304DBEDA5}"/>
                </a:ext>
              </a:extLst>
            </p:cNvPr>
            <p:cNvSpPr txBox="1"/>
            <p:nvPr/>
          </p:nvSpPr>
          <p:spPr>
            <a:xfrm>
              <a:off x="8435292" y="5070158"/>
              <a:ext cx="87395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First order:</a:t>
              </a:r>
            </a:p>
          </p:txBody>
        </p:sp>
        <p:sp>
          <p:nvSpPr>
            <p:cNvPr id="13" name="TextBox 12">
              <a:extLst>
                <a:ext uri="{FF2B5EF4-FFF2-40B4-BE49-F238E27FC236}">
                  <a16:creationId xmlns:a16="http://schemas.microsoft.com/office/drawing/2014/main" id="{940C34E0-ABE7-F2A6-C060-7DDC3C318ABB}"/>
                </a:ext>
              </a:extLst>
            </p:cNvPr>
            <p:cNvSpPr txBox="1"/>
            <p:nvPr/>
          </p:nvSpPr>
          <p:spPr>
            <a:xfrm>
              <a:off x="8417050" y="5379461"/>
              <a:ext cx="104547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Second order:</a:t>
              </a:r>
            </a:p>
          </p:txBody>
        </p:sp>
        <p:sp>
          <p:nvSpPr>
            <p:cNvPr id="14" name="TextBox 13">
              <a:extLst>
                <a:ext uri="{FF2B5EF4-FFF2-40B4-BE49-F238E27FC236}">
                  <a16:creationId xmlns:a16="http://schemas.microsoft.com/office/drawing/2014/main" id="{E22B1AC3-62E7-1149-D3EA-FE5656B3F703}"/>
                </a:ext>
              </a:extLst>
            </p:cNvPr>
            <p:cNvSpPr txBox="1"/>
            <p:nvPr/>
          </p:nvSpPr>
          <p:spPr>
            <a:xfrm>
              <a:off x="8398193" y="5720256"/>
              <a:ext cx="10807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General</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order:</a:t>
              </a:r>
            </a:p>
          </p:txBody>
        </p:sp>
      </p:grpSp>
      <p:sp>
        <p:nvSpPr>
          <p:cNvPr id="10" name="TextBox 9">
            <a:extLst>
              <a:ext uri="{FF2B5EF4-FFF2-40B4-BE49-F238E27FC236}">
                <a16:creationId xmlns:a16="http://schemas.microsoft.com/office/drawing/2014/main" id="{75C8EA12-99CD-2CA5-61BC-33116AF1CC45}"/>
              </a:ext>
            </a:extLst>
          </p:cNvPr>
          <p:cNvSpPr txBox="1"/>
          <p:nvPr/>
        </p:nvSpPr>
        <p:spPr>
          <a:xfrm>
            <a:off x="767408" y="961297"/>
            <a:ext cx="5950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PET</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11A68EB5-2384-EC7D-8A2E-E2FCD25333E2}"/>
              </a:ext>
            </a:extLst>
          </p:cNvPr>
          <p:cNvSpPr txBox="1"/>
          <p:nvPr/>
        </p:nvSpPr>
        <p:spPr>
          <a:xfrm>
            <a:off x="6542780" y="948743"/>
            <a:ext cx="4411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PS</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224530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126756" y="280845"/>
            <a:ext cx="9505056" cy="770874"/>
          </a:xfrm>
        </p:spPr>
        <p:txBody>
          <a:bodyPr/>
          <a:lstStyle/>
          <a:p>
            <a:r>
              <a:rPr lang="en-US" sz="2800" dirty="0"/>
              <a:t>Isotherm study</a:t>
            </a:r>
          </a:p>
        </p:txBody>
      </p:sp>
      <p:sp>
        <p:nvSpPr>
          <p:cNvPr id="41" name="Slide Number Placeholder 40">
            <a:extLst>
              <a:ext uri="{FF2B5EF4-FFF2-40B4-BE49-F238E27FC236}">
                <a16:creationId xmlns:a16="http://schemas.microsoft.com/office/drawing/2014/main" id="{55F99CAD-CD5C-2767-4432-71DFF7AD6799}"/>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1"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新細明體" pitchFamily="18" charset="-120"/>
              <a:cs typeface="Times New Roman" panose="02020603050405020304" pitchFamily="18" charset="0"/>
            </a:endParaRPr>
          </a:p>
        </p:txBody>
      </p:sp>
      <p:pic>
        <p:nvPicPr>
          <p:cNvPr id="5" name="Picture 4">
            <a:extLst>
              <a:ext uri="{FF2B5EF4-FFF2-40B4-BE49-F238E27FC236}">
                <a16:creationId xmlns:a16="http://schemas.microsoft.com/office/drawing/2014/main" id="{6900CB6C-F653-EF09-7340-9C47D135748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4966"/>
            <a:ext cx="11280576" cy="388117"/>
          </a:xfrm>
          <a:prstGeom prst="rect">
            <a:avLst/>
          </a:prstGeom>
        </p:spPr>
      </p:pic>
      <p:pic>
        <p:nvPicPr>
          <p:cNvPr id="8" name="Picture 7">
            <a:extLst>
              <a:ext uri="{FF2B5EF4-FFF2-40B4-BE49-F238E27FC236}">
                <a16:creationId xmlns:a16="http://schemas.microsoft.com/office/drawing/2014/main" id="{00BA0ABA-8DA4-428F-46AB-CA3E075B2682}"/>
              </a:ext>
            </a:extLst>
          </p:cNvPr>
          <p:cNvPicPr>
            <a:picLocks noChangeAspect="1"/>
          </p:cNvPicPr>
          <p:nvPr/>
        </p:nvPicPr>
        <p:blipFill>
          <a:blip r:embed="rId4"/>
          <a:stretch>
            <a:fillRect/>
          </a:stretch>
        </p:blipFill>
        <p:spPr>
          <a:xfrm>
            <a:off x="407368" y="1556792"/>
            <a:ext cx="5326057" cy="4155415"/>
          </a:xfrm>
          <a:prstGeom prst="rect">
            <a:avLst/>
          </a:prstGeom>
        </p:spPr>
      </p:pic>
      <p:pic>
        <p:nvPicPr>
          <p:cNvPr id="10" name="Picture 9">
            <a:extLst>
              <a:ext uri="{FF2B5EF4-FFF2-40B4-BE49-F238E27FC236}">
                <a16:creationId xmlns:a16="http://schemas.microsoft.com/office/drawing/2014/main" id="{E513975C-E9E0-8E25-48ED-764376C2678C}"/>
              </a:ext>
            </a:extLst>
          </p:cNvPr>
          <p:cNvPicPr>
            <a:picLocks noChangeAspect="1"/>
          </p:cNvPicPr>
          <p:nvPr/>
        </p:nvPicPr>
        <p:blipFill>
          <a:blip r:embed="rId5"/>
          <a:stretch>
            <a:fillRect/>
          </a:stretch>
        </p:blipFill>
        <p:spPr>
          <a:xfrm>
            <a:off x="520461" y="1000487"/>
            <a:ext cx="5411728" cy="638552"/>
          </a:xfrm>
          <a:prstGeom prst="rect">
            <a:avLst/>
          </a:prstGeom>
        </p:spPr>
      </p:pic>
      <p:graphicFrame>
        <p:nvGraphicFramePr>
          <p:cNvPr id="11" name="Table 10">
            <a:extLst>
              <a:ext uri="{FF2B5EF4-FFF2-40B4-BE49-F238E27FC236}">
                <a16:creationId xmlns:a16="http://schemas.microsoft.com/office/drawing/2014/main" id="{DB865105-7F2C-641F-F8C1-518E82C30306}"/>
              </a:ext>
            </a:extLst>
          </p:cNvPr>
          <p:cNvGraphicFramePr>
            <a:graphicFrameLocks noGrp="1"/>
          </p:cNvGraphicFramePr>
          <p:nvPr/>
        </p:nvGraphicFramePr>
        <p:xfrm>
          <a:off x="5870888" y="1159499"/>
          <a:ext cx="5952490" cy="1677416"/>
        </p:xfrm>
        <a:graphic>
          <a:graphicData uri="http://schemas.openxmlformats.org/drawingml/2006/table">
            <a:tbl>
              <a:tblPr firstRow="1" firstCol="1" bandRow="1"/>
              <a:tblGrid>
                <a:gridCol w="1199515">
                  <a:extLst>
                    <a:ext uri="{9D8B030D-6E8A-4147-A177-3AD203B41FA5}">
                      <a16:colId xmlns:a16="http://schemas.microsoft.com/office/drawing/2014/main" val="752076934"/>
                    </a:ext>
                  </a:extLst>
                </a:gridCol>
                <a:gridCol w="1199515">
                  <a:extLst>
                    <a:ext uri="{9D8B030D-6E8A-4147-A177-3AD203B41FA5}">
                      <a16:colId xmlns:a16="http://schemas.microsoft.com/office/drawing/2014/main" val="134840225"/>
                    </a:ext>
                  </a:extLst>
                </a:gridCol>
                <a:gridCol w="1186180">
                  <a:extLst>
                    <a:ext uri="{9D8B030D-6E8A-4147-A177-3AD203B41FA5}">
                      <a16:colId xmlns:a16="http://schemas.microsoft.com/office/drawing/2014/main" val="2138395204"/>
                    </a:ext>
                  </a:extLst>
                </a:gridCol>
                <a:gridCol w="1183640">
                  <a:extLst>
                    <a:ext uri="{9D8B030D-6E8A-4147-A177-3AD203B41FA5}">
                      <a16:colId xmlns:a16="http://schemas.microsoft.com/office/drawing/2014/main" val="1362198223"/>
                    </a:ext>
                  </a:extLst>
                </a:gridCol>
                <a:gridCol w="1183640">
                  <a:extLst>
                    <a:ext uri="{9D8B030D-6E8A-4147-A177-3AD203B41FA5}">
                      <a16:colId xmlns:a16="http://schemas.microsoft.com/office/drawing/2014/main" val="713400927"/>
                    </a:ext>
                  </a:extLst>
                </a:gridCol>
              </a:tblGrid>
              <a:tr h="0">
                <a:tc rowSpan="2">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Plastic type</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Isotherm model parameters</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14148811"/>
                  </a:ext>
                </a:extLst>
              </a:tr>
              <a:tr h="0">
                <a:tc vMerge="1">
                  <a:txBody>
                    <a:bodyPr/>
                    <a:lstStyle/>
                    <a:p>
                      <a:endParaRPr lang="en-US"/>
                    </a:p>
                  </a:txBody>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C</a:t>
                      </a:r>
                      <a:r>
                        <a:rPr lang="en-US" sz="1600" kern="100" baseline="-25000">
                          <a:effectLst/>
                          <a:latin typeface="Calibri" panose="020F0502020204030204" pitchFamily="34" charset="0"/>
                          <a:ea typeface="等线" panose="02010600030101010101" pitchFamily="2" charset="-122"/>
                          <a:cs typeface="Times New Roman" panose="02020603050405020304" pitchFamily="18" charset="0"/>
                        </a:rPr>
                        <a:t>max</a:t>
                      </a:r>
                      <a:r>
                        <a:rPr lang="en-US" sz="1600" kern="100">
                          <a:effectLst/>
                          <a:latin typeface="Calibri" panose="020F0502020204030204" pitchFamily="34" charset="0"/>
                          <a:ea typeface="等线" panose="02010600030101010101" pitchFamily="2" charset="-122"/>
                          <a:cs typeface="Times New Roman" panose="02020603050405020304" pitchFamily="18" charset="0"/>
                        </a:rPr>
                        <a:t> (mg/mL)</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K</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n</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i="1" kern="100">
                          <a:effectLst/>
                          <a:latin typeface="Calibri" panose="020F0502020204030204" pitchFamily="34" charset="0"/>
                          <a:ea typeface="等线" panose="02010600030101010101" pitchFamily="2" charset="-122"/>
                          <a:cs typeface="Times New Roman" panose="02020603050405020304" pitchFamily="18" charset="0"/>
                        </a:rPr>
                        <a:t>R</a:t>
                      </a:r>
                      <a:r>
                        <a:rPr lang="en-US" sz="1600" kern="100" baseline="30000">
                          <a:effectLst/>
                          <a:latin typeface="Calibri" panose="020F0502020204030204" pitchFamily="34" charset="0"/>
                          <a:ea typeface="等线" panose="02010600030101010101" pitchFamily="2" charset="-122"/>
                          <a:cs typeface="Times New Roman" panose="02020603050405020304" pitchFamily="18" charset="0"/>
                        </a:rPr>
                        <a:t>2</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2548185"/>
                  </a:ext>
                </a:extLst>
              </a:tr>
              <a:tr h="0">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PET</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525.877</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399.344</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2.267</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0.994</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39141106"/>
                  </a:ext>
                </a:extLst>
              </a:tr>
              <a:tr h="0">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PS</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183.520</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3376.027</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kern="100">
                          <a:effectLst/>
                          <a:latin typeface="Calibri" panose="020F0502020204030204" pitchFamily="34" charset="0"/>
                          <a:ea typeface="等线" panose="02010600030101010101" pitchFamily="2" charset="-122"/>
                          <a:cs typeface="Times New Roman" panose="02020603050405020304" pitchFamily="18" charset="0"/>
                        </a:rPr>
                        <a:t>2.257</a:t>
                      </a:r>
                      <a:endParaRPr lang="en-US" sz="1100" kern="10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kern="100" dirty="0">
                          <a:effectLst/>
                          <a:latin typeface="Calibri" panose="020F0502020204030204" pitchFamily="34" charset="0"/>
                          <a:ea typeface="等线" panose="02010600030101010101" pitchFamily="2" charset="-122"/>
                          <a:cs typeface="Times New Roman" panose="02020603050405020304" pitchFamily="18" charset="0"/>
                        </a:rPr>
                        <a:t>0.994</a:t>
                      </a:r>
                      <a:endParaRPr lang="en-US" sz="11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2912515"/>
                  </a:ext>
                </a:extLst>
              </a:tr>
            </a:tbl>
          </a:graphicData>
        </a:graphic>
      </p:graphicFrame>
      <p:sp>
        <p:nvSpPr>
          <p:cNvPr id="12" name="TextBox 11">
            <a:extLst>
              <a:ext uri="{FF2B5EF4-FFF2-40B4-BE49-F238E27FC236}">
                <a16:creationId xmlns:a16="http://schemas.microsoft.com/office/drawing/2014/main" id="{26C3692F-4A35-EE0D-E69B-C8A66085D72A}"/>
              </a:ext>
            </a:extLst>
          </p:cNvPr>
          <p:cNvSpPr txBox="1"/>
          <p:nvPr/>
        </p:nvSpPr>
        <p:spPr>
          <a:xfrm>
            <a:off x="5953036" y="3817312"/>
            <a:ext cx="6354675"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Thy-</a:t>
            </a:r>
            <a:r>
              <a:rPr kumimoji="0" lang="en-US" sz="2400" b="0" i="0" u="none" strike="noStrike" kern="1200" cap="none" spc="0" normalizeH="0" baseline="0" noProof="0" dirty="0" err="1">
                <a:ln>
                  <a:noFill/>
                </a:ln>
                <a:solidFill>
                  <a:srgbClr val="6080A8"/>
                </a:solidFill>
                <a:effectLst/>
                <a:uLnTx/>
                <a:uFillTx/>
                <a:latin typeface="Times New Roman" panose="02020603050405020304" pitchFamily="18" charset="0"/>
                <a:ea typeface="+mn-ea"/>
                <a:cs typeface="Times New Roman" panose="02020603050405020304" pitchFamily="18" charset="0"/>
              </a:rPr>
              <a:t>Dmp</a:t>
            </a: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 1:2 has high removal capacity for PET and PS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6080A8"/>
                </a:solidFill>
                <a:effectLst/>
                <a:uLnTx/>
                <a:uFillTx/>
                <a:latin typeface="Times New Roman" panose="02020603050405020304" pitchFamily="18" charset="0"/>
                <a:ea typeface="+mn-ea"/>
                <a:cs typeface="Times New Roman" panose="02020603050405020304" pitchFamily="18" charset="0"/>
              </a:rPr>
              <a:t>n &gt; 2 indicates a multiple-layer mechanism</a:t>
            </a:r>
          </a:p>
        </p:txBody>
      </p:sp>
      <p:sp>
        <p:nvSpPr>
          <p:cNvPr id="2" name="TextBox 1">
            <a:extLst>
              <a:ext uri="{FF2B5EF4-FFF2-40B4-BE49-F238E27FC236}">
                <a16:creationId xmlns:a16="http://schemas.microsoft.com/office/drawing/2014/main" id="{F3E79817-A570-3126-6FFD-F8B1B4885917}"/>
              </a:ext>
            </a:extLst>
          </p:cNvPr>
          <p:cNvSpPr txBox="1"/>
          <p:nvPr/>
        </p:nvSpPr>
        <p:spPr>
          <a:xfrm>
            <a:off x="5870888" y="2963965"/>
            <a:ext cx="27943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Active carbon: 50-140 mg/g</a:t>
            </a:r>
          </a:p>
        </p:txBody>
      </p:sp>
    </p:spTree>
    <p:extLst>
      <p:ext uri="{BB962C8B-B14F-4D97-AF65-F5344CB8AC3E}">
        <p14:creationId xmlns:p14="http://schemas.microsoft.com/office/powerpoint/2010/main" val="2794482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51CF213-EC20-9E8B-16CB-A3892E117CFB}"/>
              </a:ext>
            </a:extLst>
          </p:cNvPr>
          <p:cNvSpPr>
            <a:spLocks noGrp="1"/>
          </p:cNvSpPr>
          <p:nvPr>
            <p:ph type="title"/>
          </p:nvPr>
        </p:nvSpPr>
        <p:spPr>
          <a:xfrm>
            <a:off x="119336" y="145266"/>
            <a:ext cx="9505056" cy="770874"/>
          </a:xfrm>
        </p:spPr>
        <p:txBody>
          <a:bodyPr/>
          <a:lstStyle/>
          <a:p>
            <a:r>
              <a:rPr lang="en-US" sz="3200" dirty="0"/>
              <a:t>Summary</a:t>
            </a:r>
          </a:p>
        </p:txBody>
      </p:sp>
      <p:sp>
        <p:nvSpPr>
          <p:cNvPr id="2" name="TextBox 1">
            <a:extLst>
              <a:ext uri="{FF2B5EF4-FFF2-40B4-BE49-F238E27FC236}">
                <a16:creationId xmlns:a16="http://schemas.microsoft.com/office/drawing/2014/main" id="{2CA9E07F-974F-0738-4D98-4AEFEDA4881E}"/>
              </a:ext>
            </a:extLst>
          </p:cNvPr>
          <p:cNvSpPr txBox="1"/>
          <p:nvPr/>
        </p:nvSpPr>
        <p:spPr>
          <a:xfrm>
            <a:off x="119335" y="922045"/>
            <a:ext cx="11665296" cy="7786747"/>
          </a:xfrm>
          <a:prstGeom prst="rect">
            <a:avLst/>
          </a:prstGeom>
          <a:noFill/>
        </p:spPr>
        <p:txBody>
          <a:bodyPr wrap="square" rtlCol="0">
            <a:spAutoFit/>
          </a:bodyPr>
          <a:lstStyle/>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Lignin-based DES </a:t>
            </a:r>
            <a:r>
              <a:rPr kumimoji="0" lang="en-US" altLang="zh-CN" sz="2000" b="0" i="0" u="none" strike="noStrike" kern="1200" cap="none" spc="0" normalizeH="0" baseline="0" noProof="0" dirty="0">
                <a:ln>
                  <a:noFill/>
                </a:ln>
                <a:solidFill>
                  <a:prstClr val="black"/>
                </a:solidFill>
                <a:effectLst/>
                <a:uLnTx/>
                <a:uFillTx/>
                <a:latin typeface="Aptos" panose="02110004020202020204"/>
                <a:ea typeface="等线" panose="02010600030101010101" pitchFamily="2" charset="-122"/>
                <a:cs typeface="+mn-cs"/>
              </a:rPr>
              <a:t>could</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effectively remove NPs from the aqueous system</a:t>
            </a: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The high affinity of HDES to plastic provide</a:t>
            </a:r>
            <a:r>
              <a:rPr kumimoji="0" lang="en-US" altLang="zh-CN" sz="2000" b="0" i="0" u="none" strike="noStrike" kern="1200" cap="none" spc="0" normalizeH="0" baseline="0" noProof="0" dirty="0">
                <a:ln>
                  <a:noFill/>
                </a:ln>
                <a:solidFill>
                  <a:prstClr val="black"/>
                </a:solidFill>
                <a:effectLst/>
                <a:uLnTx/>
                <a:uFillTx/>
                <a:latin typeface="Aptos" panose="02110004020202020204"/>
                <a:ea typeface="等线" panose="02010600030101010101" pitchFamily="2" charset="-122"/>
                <a:cs typeface="+mn-cs"/>
              </a:rPr>
              <a:t>d</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the drive force for plastic extraction</a:t>
            </a: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HDESs mainly physically interacted with the NPs</a:t>
            </a: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Generally, High order kinetic model fitted better the experimental data, indicating a rapid extraction process, which was primarily governed by the interactions between NPs and the HDES phase </a:t>
            </a: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HDESs possessed high removal capacity for NPs.</a:t>
            </a: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The process was a muti-layer extraction and is primarily governed by the interactions between NPs and the HDES phase </a:t>
            </a: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lide Number Placeholder 4">
            <a:extLst>
              <a:ext uri="{FF2B5EF4-FFF2-40B4-BE49-F238E27FC236}">
                <a16:creationId xmlns:a16="http://schemas.microsoft.com/office/drawing/2014/main" id="{41C8156A-1BCA-CF23-966A-F485D8265D57}"/>
              </a:ext>
            </a:extLst>
          </p:cNvPr>
          <p:cNvSpPr>
            <a:spLocks noGrp="1"/>
          </p:cNvSpPr>
          <p:nvPr>
            <p:ph type="sldNum" sz="quarter" idx="4"/>
          </p:nvPr>
        </p:nvSpPr>
        <p:spPr>
          <a:xfrm>
            <a:off x="11538301" y="3"/>
            <a:ext cx="653699" cy="365125"/>
          </a:xfrm>
          <a:prstGeom prst="rect">
            <a:avLst/>
          </a:prstGeom>
        </p:spPr>
        <p:txBody>
          <a:bodyPr vert="horz" lIns="91440" tIns="45720" rIns="91440" bIns="45720" rtlCol="0" anchor="ctr"/>
          <a:lstStyle>
            <a:defPPr>
              <a:defRPr lang="zh-TW"/>
            </a:defPPr>
            <a:lvl1pPr algn="r" rtl="0" fontAlgn="base">
              <a:spcBef>
                <a:spcPct val="0"/>
              </a:spcBef>
              <a:spcAft>
                <a:spcPct val="0"/>
              </a:spcAft>
              <a:defRPr kumimoji="1" sz="1200" b="1" kern="1200">
                <a:solidFill>
                  <a:schemeClr val="tx1">
                    <a:tint val="75000"/>
                  </a:schemeClr>
                </a:solidFill>
                <a:latin typeface="Garamond"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Garamond"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Garamond"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Garamond"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Garamond" pitchFamily="18" charset="0"/>
                <a:ea typeface="新細明體" pitchFamily="18" charset="-120"/>
                <a:cs typeface="+mn-cs"/>
              </a:defRPr>
            </a:lvl5pPr>
            <a:lvl6pPr marL="2286000" algn="l" defTabSz="914400" rtl="0" eaLnBrk="1" latinLnBrk="0" hangingPunct="1">
              <a:defRPr kumimoji="1" kern="1200">
                <a:solidFill>
                  <a:schemeClr val="tx1"/>
                </a:solidFill>
                <a:latin typeface="Garamond" pitchFamily="18" charset="0"/>
                <a:ea typeface="新細明體" pitchFamily="18" charset="-120"/>
                <a:cs typeface="+mn-cs"/>
              </a:defRPr>
            </a:lvl6pPr>
            <a:lvl7pPr marL="2743200" algn="l" defTabSz="914400" rtl="0" eaLnBrk="1" latinLnBrk="0" hangingPunct="1">
              <a:defRPr kumimoji="1" kern="1200">
                <a:solidFill>
                  <a:schemeClr val="tx1"/>
                </a:solidFill>
                <a:latin typeface="Garamond" pitchFamily="18" charset="0"/>
                <a:ea typeface="新細明體" pitchFamily="18" charset="-120"/>
                <a:cs typeface="+mn-cs"/>
              </a:defRPr>
            </a:lvl7pPr>
            <a:lvl8pPr marL="3200400" algn="l" defTabSz="914400" rtl="0" eaLnBrk="1" latinLnBrk="0" hangingPunct="1">
              <a:defRPr kumimoji="1" kern="1200">
                <a:solidFill>
                  <a:schemeClr val="tx1"/>
                </a:solidFill>
                <a:latin typeface="Garamond" pitchFamily="18" charset="0"/>
                <a:ea typeface="新細明體" pitchFamily="18" charset="-120"/>
                <a:cs typeface="+mn-cs"/>
              </a:defRPr>
            </a:lvl8pPr>
            <a:lvl9pPr marL="3657600" algn="l" defTabSz="914400" rtl="0" eaLnBrk="1" latinLnBrk="0" hangingPunct="1">
              <a:defRPr kumimoji="1" kern="1200">
                <a:solidFill>
                  <a:schemeClr val="tx1"/>
                </a:solidFill>
                <a:latin typeface="Garamond" pitchFamily="18" charset="0"/>
                <a:ea typeface="新細明體" pitchFamily="18" charset="-120"/>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AD3D01-F58F-BD45-9E24-A501263B0192}" type="slidenum">
              <a:rPr kumimoji="1" lang="en-US" sz="1200" b="1" i="0" u="none" strike="noStrike" kern="1200" cap="none" spc="0" normalizeH="0" baseline="0" noProof="0" smtClean="0">
                <a:ln>
                  <a:noFill/>
                </a:ln>
                <a:solidFill>
                  <a:prstClr val="black">
                    <a:tint val="75000"/>
                  </a:prstClr>
                </a:solidFill>
                <a:effectLst/>
                <a:uLnTx/>
                <a:uFillTx/>
                <a:latin typeface="Garamond" pitchFamily="18"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1" lang="en-US" sz="1200" b="1" i="0" u="none" strike="noStrike" kern="1200" cap="none" spc="0" normalizeH="0" baseline="0" noProof="0" dirty="0">
              <a:ln>
                <a:noFill/>
              </a:ln>
              <a:solidFill>
                <a:prstClr val="black">
                  <a:tint val="75000"/>
                </a:prstClr>
              </a:solidFill>
              <a:effectLst/>
              <a:uLnTx/>
              <a:uFillTx/>
              <a:latin typeface="Garamond" pitchFamily="18" charset="0"/>
              <a:ea typeface="新細明體" pitchFamily="18" charset="-120"/>
              <a:cs typeface="+mn-cs"/>
            </a:endParaRPr>
          </a:p>
        </p:txBody>
      </p:sp>
      <p:pic>
        <p:nvPicPr>
          <p:cNvPr id="4" name="Picture 3">
            <a:extLst>
              <a:ext uri="{FF2B5EF4-FFF2-40B4-BE49-F238E27FC236}">
                <a16:creationId xmlns:a16="http://schemas.microsoft.com/office/drawing/2014/main" id="{845D9B58-D366-E976-3B49-129C5A62BA6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4966"/>
            <a:ext cx="11280576" cy="388117"/>
          </a:xfrm>
          <a:prstGeom prst="rect">
            <a:avLst/>
          </a:prstGeom>
        </p:spPr>
      </p:pic>
      <p:sp>
        <p:nvSpPr>
          <p:cNvPr id="7" name="TextBox 6">
            <a:extLst>
              <a:ext uri="{FF2B5EF4-FFF2-40B4-BE49-F238E27FC236}">
                <a16:creationId xmlns:a16="http://schemas.microsoft.com/office/drawing/2014/main" id="{881E4CD3-0A09-EB2E-A1BB-F8C5C06D5179}"/>
              </a:ext>
            </a:extLst>
          </p:cNvPr>
          <p:cNvSpPr txBox="1"/>
          <p:nvPr/>
        </p:nvSpPr>
        <p:spPr>
          <a:xfrm>
            <a:off x="2857514" y="6202638"/>
            <a:ext cx="612798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research has been published in the Journal of Hazardous Materials </a:t>
            </a:r>
          </a:p>
        </p:txBody>
      </p:sp>
    </p:spTree>
    <p:extLst>
      <p:ext uri="{BB962C8B-B14F-4D97-AF65-F5344CB8AC3E}">
        <p14:creationId xmlns:p14="http://schemas.microsoft.com/office/powerpoint/2010/main" val="3999311038"/>
      </p:ext>
    </p:extLst>
  </p:cSld>
  <p:clrMapOvr>
    <a:masterClrMapping/>
  </p:clrMapOvr>
</p:sld>
</file>

<file path=ppt/theme/theme1.xml><?xml version="1.0" encoding="utf-8"?>
<a:theme xmlns:a="http://schemas.openxmlformats.org/drawingml/2006/main" name="Office Theme">
  <a:themeElements>
    <a:clrScheme name="UK Brand Color Set">
      <a:dk1>
        <a:srgbClr val="0033A0"/>
      </a:dk1>
      <a:lt1>
        <a:srgbClr val="FFFFFF"/>
      </a:lt1>
      <a:dk2>
        <a:srgbClr val="1B365D"/>
      </a:dk2>
      <a:lt2>
        <a:srgbClr val="DCDDDE"/>
      </a:lt2>
      <a:accent1>
        <a:srgbClr val="1E8AFF"/>
      </a:accent1>
      <a:accent2>
        <a:srgbClr val="FFA360"/>
      </a:accent2>
      <a:accent3>
        <a:srgbClr val="4CBCC0"/>
      </a:accent3>
      <a:accent4>
        <a:srgbClr val="FFC000"/>
      </a:accent4>
      <a:accent5>
        <a:srgbClr val="B1C9E8"/>
      </a:accent5>
      <a:accent6>
        <a:srgbClr val="D6D2C3"/>
      </a:accent6>
      <a:hlink>
        <a:srgbClr val="0C3AA7"/>
      </a:hlink>
      <a:folHlink>
        <a:srgbClr val="2247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 classic power point template" id="{6881C06C-4D95-1D4A-A2F3-8166356390FD}" vid="{24135B83-751D-EC43-AADD-F84AB8CE5DFE}"/>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D8E162FCF52141AC153B32F1D8E843" ma:contentTypeVersion="11" ma:contentTypeDescription="Create a new document." ma:contentTypeScope="" ma:versionID="b0e8727087815aa59fca34878503fa0e">
  <xsd:schema xmlns:xsd="http://www.w3.org/2001/XMLSchema" xmlns:xs="http://www.w3.org/2001/XMLSchema" xmlns:p="http://schemas.microsoft.com/office/2006/metadata/properties" xmlns:ns2="8ded93db-dc2b-4914-8956-053edc75b432" xmlns:ns3="49316a50-7b94-43a0-a1ba-d1e762cd44a2" targetNamespace="http://schemas.microsoft.com/office/2006/metadata/properties" ma:root="true" ma:fieldsID="f1c982dcdf224c805603edca4ee933b2" ns2:_="" ns3:_="">
    <xsd:import namespace="8ded93db-dc2b-4914-8956-053edc75b432"/>
    <xsd:import namespace="49316a50-7b94-43a0-a1ba-d1e762cd44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ed93db-dc2b-4914-8956-053edc75b4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4560d88b-9459-45c3-8a30-9c03b99f5b1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16a50-7b94-43a0-a1ba-d1e762cd44a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23429f1-7ffc-4ec8-b9ec-fb34ff2bb5c5}" ma:internalName="TaxCatchAll" ma:showField="CatchAllData" ma:web="49316a50-7b94-43a0-a1ba-d1e762cd44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ded93db-dc2b-4914-8956-053edc75b432">
      <Terms xmlns="http://schemas.microsoft.com/office/infopath/2007/PartnerControls"/>
    </lcf76f155ced4ddcb4097134ff3c332f>
    <TaxCatchAll xmlns="49316a50-7b94-43a0-a1ba-d1e762cd44a2" xsi:nil="true"/>
  </documentManagement>
</p:properties>
</file>

<file path=customXml/itemProps1.xml><?xml version="1.0" encoding="utf-8"?>
<ds:datastoreItem xmlns:ds="http://schemas.openxmlformats.org/officeDocument/2006/customXml" ds:itemID="{15B57151-B2DD-4779-964E-FC7224866A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ed93db-dc2b-4914-8956-053edc75b432"/>
    <ds:schemaRef ds:uri="49316a50-7b94-43a0-a1ba-d1e762cd44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6FCA52-C790-4428-BD38-A0573E0EB8ED}">
  <ds:schemaRefs>
    <ds:schemaRef ds:uri="http://schemas.microsoft.com/sharepoint/v3/contenttype/forms"/>
  </ds:schemaRefs>
</ds:datastoreItem>
</file>

<file path=customXml/itemProps3.xml><?xml version="1.0" encoding="utf-8"?>
<ds:datastoreItem xmlns:ds="http://schemas.openxmlformats.org/officeDocument/2006/customXml" ds:itemID="{9115CDF6-E7DC-4B07-9E53-4550CD43788A}">
  <ds:schemaRefs>
    <ds:schemaRef ds:uri="8ded93db-dc2b-4914-8956-053edc75b432"/>
    <ds:schemaRef ds:uri="49316a50-7b94-43a0-a1ba-d1e762cd44a2"/>
    <ds:schemaRef ds:uri="http://schemas.microsoft.com/office/infopath/2007/PartnerControls"/>
    <ds:schemaRef ds:uri="http://schemas.microsoft.com/office/2006/metadata/properties"/>
    <ds:schemaRef ds:uri="http://purl.org/dc/elements/1.1/"/>
    <ds:schemaRef ds:uri="http://purl.org/dc/dcmitype/"/>
    <ds:schemaRef ds:uri="http://purl.org/dc/terms/"/>
    <ds:schemaRef ds:uri="http://www.w3.org/XML/1998/namespace"/>
    <ds:schemaRef ds:uri="http://schemas.microsoft.com/office/2006/documentManagement/typ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71</TotalTime>
  <Words>2488</Words>
  <Application>Microsoft Office PowerPoint</Application>
  <PresentationFormat>Widescreen</PresentationFormat>
  <Paragraphs>239</Paragraphs>
  <Slides>24</Slides>
  <Notes>15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24</vt:i4>
      </vt:variant>
    </vt:vector>
  </HeadingPairs>
  <TitlesOfParts>
    <vt:vector size="36" baseType="lpstr">
      <vt:lpstr>Aptos</vt:lpstr>
      <vt:lpstr>Aptos Display</vt:lpstr>
      <vt:lpstr>Arial</vt:lpstr>
      <vt:lpstr>Calibri</vt:lpstr>
      <vt:lpstr>Garamond</vt:lpstr>
      <vt:lpstr>Georgia</vt:lpstr>
      <vt:lpstr>Helvetica</vt:lpstr>
      <vt:lpstr>system-ui</vt:lpstr>
      <vt:lpstr>Times New Roman</vt:lpstr>
      <vt:lpstr>Wingdings</vt:lpstr>
      <vt:lpstr>Office Theme</vt:lpstr>
      <vt:lpstr>1_Office Theme</vt:lpstr>
      <vt:lpstr>Green Solvents for Microplastics Removal from Water Developing plant-based approaches for an emerging water-quality challenge</vt:lpstr>
      <vt:lpstr>Microplastics: An Emerging Water-Quality Challenge</vt:lpstr>
      <vt:lpstr>Why This Matters for Water Resources</vt:lpstr>
      <vt:lpstr>Targeting the Smallest Particles</vt:lpstr>
      <vt:lpstr>Our Approach: Green Solvent Extraction</vt:lpstr>
      <vt:lpstr>The Next Question: Can We Make an Even Better Green Solvent?</vt:lpstr>
      <vt:lpstr>Nanoparticle Extraction with Green Solvents</vt:lpstr>
      <vt:lpstr>Lignin-based HDES Performance</vt:lpstr>
      <vt:lpstr>From Discovery to Application</vt:lpstr>
      <vt:lpstr>What is the next?</vt:lpstr>
      <vt:lpstr>Backup slides for technical details</vt:lpstr>
      <vt:lpstr>Background: Micro- and nano-plastics (MNPs)</vt:lpstr>
      <vt:lpstr>Background: MNPs-an emerging concern for ecosystem and human health </vt:lpstr>
      <vt:lpstr>Background: Chaos in nanoplastics study </vt:lpstr>
      <vt:lpstr>Lignin-based HDES: Source and environment impact</vt:lpstr>
      <vt:lpstr>Extraction procedures</vt:lpstr>
      <vt:lpstr>Nanoplastics: preparation and characterization </vt:lpstr>
      <vt:lpstr>Lignin-based HDES performance: Comparison</vt:lpstr>
      <vt:lpstr>Extraction process: mechanism</vt:lpstr>
      <vt:lpstr>Nanoplastics: HDES-plastic interactions</vt:lpstr>
      <vt:lpstr>HDES-water interface</vt:lpstr>
      <vt:lpstr>Kinetic study: NPs removal</vt:lpstr>
      <vt:lpstr>Isotherm study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Mancuso, Brad L.</dc:creator>
  <cp:lastModifiedBy>Hartley, Rachel (LRC)</cp:lastModifiedBy>
  <cp:revision>10</cp:revision>
  <dcterms:created xsi:type="dcterms:W3CDTF">2023-02-16T17:21:11Z</dcterms:created>
  <dcterms:modified xsi:type="dcterms:W3CDTF">2026-09-01T14:21:56Z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0x010100FFD8E162FCF52141AC153B32F1D8E843</vt:lpwstr>
  </property>
</Properties>
</file>