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44"/>
  </p:notesMasterIdLst>
  <p:sldIdLst>
    <p:sldId id="504" r:id="rId2"/>
    <p:sldId id="506" r:id="rId3"/>
    <p:sldId id="580" r:id="rId4"/>
    <p:sldId id="591" r:id="rId5"/>
    <p:sldId id="582" r:id="rId6"/>
    <p:sldId id="524" r:id="rId7"/>
    <p:sldId id="525" r:id="rId8"/>
    <p:sldId id="559" r:id="rId9"/>
    <p:sldId id="561" r:id="rId10"/>
    <p:sldId id="562" r:id="rId11"/>
    <p:sldId id="589" r:id="rId12"/>
    <p:sldId id="535" r:id="rId13"/>
    <p:sldId id="533" r:id="rId14"/>
    <p:sldId id="536" r:id="rId15"/>
    <p:sldId id="527" r:id="rId16"/>
    <p:sldId id="572" r:id="rId17"/>
    <p:sldId id="581" r:id="rId18"/>
    <p:sldId id="530" r:id="rId19"/>
    <p:sldId id="529" r:id="rId20"/>
    <p:sldId id="532" r:id="rId21"/>
    <p:sldId id="556" r:id="rId22"/>
    <p:sldId id="526" r:id="rId23"/>
    <p:sldId id="557" r:id="rId24"/>
    <p:sldId id="588" r:id="rId25"/>
    <p:sldId id="585" r:id="rId26"/>
    <p:sldId id="586" r:id="rId27"/>
    <p:sldId id="587" r:id="rId28"/>
    <p:sldId id="538" r:id="rId29"/>
    <p:sldId id="510" r:id="rId30"/>
    <p:sldId id="551" r:id="rId31"/>
    <p:sldId id="552" r:id="rId32"/>
    <p:sldId id="537" r:id="rId33"/>
    <p:sldId id="573" r:id="rId34"/>
    <p:sldId id="547" r:id="rId35"/>
    <p:sldId id="553" r:id="rId36"/>
    <p:sldId id="554" r:id="rId37"/>
    <p:sldId id="574" r:id="rId38"/>
    <p:sldId id="584" r:id="rId39"/>
    <p:sldId id="583" r:id="rId40"/>
    <p:sldId id="579" r:id="rId41"/>
    <p:sldId id="505" r:id="rId42"/>
    <p:sldId id="55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st, Shannon   (DOCJT" initials="WS(" lastIdx="1" clrIdx="0">
    <p:extLst>
      <p:ext uri="{19B8F6BF-5375-455C-9EA6-DF929625EA0E}">
        <p15:presenceInfo xmlns:p15="http://schemas.microsoft.com/office/powerpoint/2012/main" userId="S-1-5-21-1961565896-1822181699-1606240830-210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4" autoAdjust="0"/>
    <p:restoredTop sz="94427" autoAdjust="0"/>
  </p:normalViewPr>
  <p:slideViewPr>
    <p:cSldViewPr>
      <p:cViewPr varScale="1">
        <p:scale>
          <a:sx n="79" d="100"/>
          <a:sy n="79" d="100"/>
        </p:scale>
        <p:origin x="1176" y="1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85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492"/>
    </p:cViewPr>
  </p:sorterViewPr>
  <p:notesViewPr>
    <p:cSldViewPr>
      <p:cViewPr varScale="1">
        <p:scale>
          <a:sx n="88" d="100"/>
          <a:sy n="88" d="100"/>
        </p:scale>
        <p:origin x="296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86B7BD-1C65-4256-87D6-A7FD9F0EC9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28E7C-ECC1-4F95-B4CB-3C0F1CA3BD7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284E75B-C581-4D56-A243-EDDED9AAF6F1}" type="datetimeFigureOut">
              <a:rPr lang="en-US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8F96E3E-075B-4623-8DE1-9CFE43E00C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2133629-2C97-444C-9B01-85901768A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BBE69-9818-466C-AACA-0EA51B42B9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91FA4-CEE5-4FF2-90E8-C61221BFD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92D9DD5-A9D5-4BC8-9253-10AA82903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https://www.campussafetymagazine.com/safety/11-components-of-a-secure-school-front-entrance/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2D9DD5-A9D5-4BC8-9253-10AA8290391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1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https://www.3m.com/3M/en_US/building-window-solutions-us/resources/window-film-for-schools/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2D9DD5-A9D5-4BC8-9253-10AA8290391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46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2D9DD5-A9D5-4BC8-9253-10AA8290391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>
              <a:defRPr/>
            </a:pPr>
            <a:fld id="{363F3FB6-5BA4-4100-A1D5-613B57693A5C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pPr>
              <a:defRPr/>
            </a:pPr>
            <a:fld id="{25BFFE8E-6645-4273-BAC8-FED6953920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16702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BEBA73-21FD-456A-AB73-7636EB0E123E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C7666-34D8-4980-B005-B5F1E8403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6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BEBA73-21FD-456A-AB73-7636EB0E123E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C7666-34D8-4980-B005-B5F1E8403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79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BEBA73-21FD-456A-AB73-7636EB0E123E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C7666-34D8-4980-B005-B5F1E8403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46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BEBA73-21FD-456A-AB73-7636EB0E123E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C7666-34D8-4980-B005-B5F1E8403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97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BEBA73-21FD-456A-AB73-7636EB0E123E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C7666-34D8-4980-B005-B5F1E8403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2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BEBA73-21FD-456A-AB73-7636EB0E123E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C7666-34D8-4980-B005-B5F1E8403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F1B56E-9267-4603-96B5-3C484F0EE5C8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ACF17-71A3-4179-A4A8-7A7BB23DF8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15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E01E68-E41F-439A-AD7D-F4BB75DE909D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CD04A7-6FA2-40BA-B4D6-6E86B0A6CF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4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>
              <a:defRPr/>
            </a:pPr>
            <a:fld id="{9999DB31-9951-4936-BDA1-33465AC71125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pPr>
              <a:defRPr/>
            </a:pPr>
            <a:fld id="{868EB5E0-FC7A-4AE8-868A-7B9EBA3049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1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B8CB36-5B3A-4907-B6D0-E34ACAB58A6B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>
              <a:defRPr/>
            </a:pPr>
            <a:fld id="{94B7D731-875F-41A3-873D-F03098187D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2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58F95D-E5EC-4017-9B5D-0B8E9A80BEC0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5E06E-1965-451E-A74D-2155ACBE6A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1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7751C7-0671-4652-9094-B48D53004DB9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145D2-304C-46C1-8F98-B115175985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7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9C5B61-DD5D-48E7-B472-D24FCF27E819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51A0C-198C-4A7B-ADA9-869CBD285E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530D-69DB-4699-AB73-D74203FA906E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F4B28-B608-4849-8248-BE08B99C31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249527-B9F4-4577-8398-878B1ADCAB50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6A777-5E75-4217-8D8D-53F4185C7B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4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FD5B8-654F-4181-B98C-E9F01E0C66F9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6BB7B-EA76-4582-A1D8-1E240B125A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0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7BEBA73-21FD-456A-AB73-7636EB0E123E}" type="datetimeFigureOut">
              <a:rPr lang="en-US" smtClean="0"/>
              <a:pPr>
                <a:defRPr/>
              </a:pPr>
              <a:t>6/11/2018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ABFC7666-34D8-4980-B005-B5F1E8403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6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4">
            <a:extLst>
              <a:ext uri="{FF2B5EF4-FFF2-40B4-BE49-F238E27FC236}">
                <a16:creationId xmlns:a16="http://schemas.microsoft.com/office/drawing/2014/main" id="{49C209DF-D72B-4D85-BDE2-4401BB403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762000"/>
          </a:xfrm>
        </p:spPr>
        <p:txBody>
          <a:bodyPr/>
          <a:lstStyle/>
          <a:p>
            <a:r>
              <a:rPr lang="en-US" altLang="en-US" dirty="0"/>
              <a:t>School Safety </a:t>
            </a:r>
          </a:p>
        </p:txBody>
      </p:sp>
      <p:pic>
        <p:nvPicPr>
          <p:cNvPr id="3" name="Picture 2" descr="A stop sign&#10;&#10;Description generated with very high confidence">
            <a:extLst>
              <a:ext uri="{FF2B5EF4-FFF2-40B4-BE49-F238E27FC236}">
                <a16:creationId xmlns:a16="http://schemas.microsoft.com/office/drawing/2014/main" id="{925067F8-AECF-4CF8-BCB5-E4E6C1925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94944"/>
            <a:ext cx="3657600" cy="2048256"/>
          </a:xfrm>
          <a:prstGeom prst="rect">
            <a:avLst/>
          </a:prstGeom>
        </p:spPr>
      </p:pic>
      <p:pic>
        <p:nvPicPr>
          <p:cNvPr id="5" name="Picture 4" descr="A sign on a pole&#10;&#10;Description generated with very high confidence">
            <a:extLst>
              <a:ext uri="{FF2B5EF4-FFF2-40B4-BE49-F238E27FC236}">
                <a16:creationId xmlns:a16="http://schemas.microsoft.com/office/drawing/2014/main" id="{3049D877-E803-42CB-9B3B-635B299C1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85800"/>
            <a:ext cx="2143125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BD947-BB5A-400E-924C-9AA67940D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43200"/>
            <a:ext cx="4019550" cy="1133475"/>
          </a:xfrm>
          <a:prstGeom prst="rect">
            <a:avLst/>
          </a:prstGeom>
        </p:spPr>
      </p:pic>
      <p:pic>
        <p:nvPicPr>
          <p:cNvPr id="9" name="Picture 8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CF3136B-1656-4A73-8FC7-D54525A4D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39254"/>
            <a:ext cx="2462977" cy="1743456"/>
          </a:xfrm>
          <a:prstGeom prst="rect">
            <a:avLst/>
          </a:prstGeom>
        </p:spPr>
      </p:pic>
      <p:pic>
        <p:nvPicPr>
          <p:cNvPr id="11" name="Picture 10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id="{4BD3BEBC-B15B-4FCA-9FB9-F8FE084E19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2720" r="3980" b="33813"/>
          <a:stretch/>
        </p:blipFill>
        <p:spPr>
          <a:xfrm>
            <a:off x="1066800" y="3886200"/>
            <a:ext cx="3651870" cy="2231698"/>
          </a:xfrm>
          <a:prstGeom prst="rect">
            <a:avLst/>
          </a:prstGeom>
        </p:spPr>
      </p:pic>
      <p:pic>
        <p:nvPicPr>
          <p:cNvPr id="13" name="Picture 12" descr="A picture containing person, man, building&#10;&#10;Description generated with high confidence">
            <a:extLst>
              <a:ext uri="{FF2B5EF4-FFF2-40B4-BE49-F238E27FC236}">
                <a16:creationId xmlns:a16="http://schemas.microsoft.com/office/drawing/2014/main" id="{3D6842A7-46D5-46F1-B7B4-D092B6061F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70" y="4946564"/>
            <a:ext cx="2876550" cy="1590675"/>
          </a:xfrm>
          <a:prstGeom prst="rect">
            <a:avLst/>
          </a:prstGeom>
        </p:spPr>
      </p:pic>
      <p:pic>
        <p:nvPicPr>
          <p:cNvPr id="15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B22B9B7-E0CF-446A-A9AF-DB8A12750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5" y="1157424"/>
            <a:ext cx="2143125" cy="2143125"/>
          </a:xfrm>
          <a:prstGeom prst="rect">
            <a:avLst/>
          </a:prstGeom>
        </p:spPr>
      </p:pic>
      <p:pic>
        <p:nvPicPr>
          <p:cNvPr id="17" name="Picture 16" descr="A close up of a device&#10;&#10;Description generated with high confidence">
            <a:extLst>
              <a:ext uri="{FF2B5EF4-FFF2-40B4-BE49-F238E27FC236}">
                <a16:creationId xmlns:a16="http://schemas.microsoft.com/office/drawing/2014/main" id="{409B3990-FF64-4C2D-A7E0-E46494BBA1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41" y="5664687"/>
            <a:ext cx="1497829" cy="996737"/>
          </a:xfrm>
          <a:prstGeom prst="rect">
            <a:avLst/>
          </a:prstGeom>
        </p:spPr>
      </p:pic>
      <p:sp>
        <p:nvSpPr>
          <p:cNvPr id="18" name="AutoShape 7" descr="Image result for school resource officer">
            <a:extLst>
              <a:ext uri="{FF2B5EF4-FFF2-40B4-BE49-F238E27FC236}">
                <a16:creationId xmlns:a16="http://schemas.microsoft.com/office/drawing/2014/main" id="{389C46A6-488D-4B9A-989E-BFC46172E1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1B8908-546B-426B-A620-97DB1AE8F9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6975" y="3286644"/>
            <a:ext cx="4603146" cy="1687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07B27C-7288-4371-A57C-D005AE0D3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5220" y="5278562"/>
            <a:ext cx="1534901" cy="15349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200" y="-914400"/>
            <a:ext cx="76962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8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6085-0DDB-443A-BD2A-3DAC0BA4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-76200"/>
            <a:ext cx="7704667" cy="4724399"/>
          </a:xfrm>
        </p:spPr>
        <p:txBody>
          <a:bodyPr/>
          <a:lstStyle/>
          <a:p>
            <a:r>
              <a:rPr lang="en-US" dirty="0"/>
              <a:t>Cost?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do we pay for the upgrades ?</a:t>
            </a:r>
          </a:p>
        </p:txBody>
      </p:sp>
    </p:spTree>
    <p:extLst>
      <p:ext uri="{BB962C8B-B14F-4D97-AF65-F5344CB8AC3E}">
        <p14:creationId xmlns:p14="http://schemas.microsoft.com/office/powerpoint/2010/main" val="340563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718" y="5577"/>
            <a:ext cx="7704667" cy="985024"/>
          </a:xfrm>
        </p:spPr>
        <p:txBody>
          <a:bodyPr>
            <a:normAutofit fontScale="90000"/>
          </a:bodyPr>
          <a:lstStyle/>
          <a:p>
            <a:r>
              <a:rPr lang="en-US" dirty="0"/>
              <a:t>Hardening The Target </a:t>
            </a:r>
            <a:br>
              <a:rPr lang="en-US" dirty="0"/>
            </a:br>
            <a:r>
              <a:rPr lang="en-US" dirty="0"/>
              <a:t>(Physical Security)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0" y="2209800"/>
            <a:ext cx="4038421" cy="302491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6668" y="2209801"/>
            <a:ext cx="3629899" cy="3024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5486400"/>
            <a:ext cx="641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Metal doors are ideal – Protective film over windows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3358" y="1009471"/>
            <a:ext cx="641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School entrance doors should be metal – Glass reinforced with Safety &amp; Security Film</a:t>
            </a:r>
          </a:p>
        </p:txBody>
      </p:sp>
    </p:spTree>
    <p:extLst>
      <p:ext uri="{BB962C8B-B14F-4D97-AF65-F5344CB8AC3E}">
        <p14:creationId xmlns:p14="http://schemas.microsoft.com/office/powerpoint/2010/main" val="1162796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ounded Rectangle 6">
            <a:extLst>
              <a:ext uri="{FF2B5EF4-FFF2-40B4-BE49-F238E27FC236}">
                <a16:creationId xmlns:a16="http://schemas.microsoft.com/office/drawing/2014/main" id="{D2D9B7EF-C027-473C-978C-DCA136523B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109" y="648931"/>
            <a:ext cx="359916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685800"/>
            <a:ext cx="3458472" cy="17525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400"/>
              <a:t>Hardening the Target </a:t>
            </a:r>
            <a:br>
              <a:rPr lang="en-US" altLang="en-US" sz="3400"/>
            </a:br>
            <a:r>
              <a:rPr lang="en-US" altLang="en-US" sz="3400"/>
              <a:t>(Physical Security)</a:t>
            </a:r>
          </a:p>
        </p:txBody>
      </p:sp>
      <p:sp>
        <p:nvSpPr>
          <p:cNvPr id="4103" name="Content Placeholder 4102">
            <a:extLst>
              <a:ext uri="{FF2B5EF4-FFF2-40B4-BE49-F238E27FC236}">
                <a16:creationId xmlns:a16="http://schemas.microsoft.com/office/drawing/2014/main" id="{A0278E03-546A-4129-8CA3-D6E8FE19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2666999"/>
            <a:ext cx="3458473" cy="31242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Flush, Security Door Handles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706" y="2714605"/>
            <a:ext cx="4079566" cy="4066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844" y="47775"/>
            <a:ext cx="4079566" cy="2704930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5845850" y="-265732"/>
            <a:ext cx="2011680" cy="210312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60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ounded Rectangle 6">
            <a:extLst>
              <a:ext uri="{FF2B5EF4-FFF2-40B4-BE49-F238E27FC236}">
                <a16:creationId xmlns:a16="http://schemas.microsoft.com/office/drawing/2014/main" id="{D2D9B7EF-C027-473C-978C-DCA136523B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109" y="648931"/>
            <a:ext cx="359916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4" y="685800"/>
            <a:ext cx="3458472" cy="17525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400"/>
              <a:t>Hardening the Target </a:t>
            </a:r>
            <a:br>
              <a:rPr lang="en-US" altLang="en-US" sz="3400"/>
            </a:br>
            <a:r>
              <a:rPr lang="en-US" altLang="en-US" sz="3400"/>
              <a:t>(Physical Security)</a:t>
            </a:r>
          </a:p>
        </p:txBody>
      </p:sp>
      <p:sp>
        <p:nvSpPr>
          <p:cNvPr id="4103" name="Content Placeholder 4102">
            <a:extLst>
              <a:ext uri="{FF2B5EF4-FFF2-40B4-BE49-F238E27FC236}">
                <a16:creationId xmlns:a16="http://schemas.microsoft.com/office/drawing/2014/main" id="{A0278E03-546A-4129-8CA3-D6E8FE19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3" y="2666999"/>
            <a:ext cx="3458473" cy="31242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Flush, Security Door Handles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706" y="52038"/>
            <a:ext cx="4079566" cy="27049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1" t="928" r="23431" b="-2957"/>
          <a:stretch/>
        </p:blipFill>
        <p:spPr>
          <a:xfrm>
            <a:off x="5052109" y="2057400"/>
            <a:ext cx="3581400" cy="503790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8" name="Multiply 7"/>
          <p:cNvSpPr/>
          <p:nvPr/>
        </p:nvSpPr>
        <p:spPr>
          <a:xfrm>
            <a:off x="5845850" y="-265732"/>
            <a:ext cx="2011680" cy="210312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6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ounded Rectangle 6">
            <a:extLst>
              <a:ext uri="{FF2B5EF4-FFF2-40B4-BE49-F238E27FC236}">
                <a16:creationId xmlns:a16="http://schemas.microsoft.com/office/drawing/2014/main" id="{D2D9B7EF-C027-473C-978C-DCA136523BC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2109" y="648931"/>
            <a:ext cx="359916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D3E0FFB3-47DC-4CF4-8322-587C9E9BD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5" r="16014" b="5"/>
          <a:stretch/>
        </p:blipFill>
        <p:spPr>
          <a:xfrm>
            <a:off x="1600951" y="5123041"/>
            <a:ext cx="1497458" cy="1733100"/>
          </a:xfrm>
          <a:prstGeom prst="rect">
            <a:avLst/>
          </a:prstGeom>
        </p:spPr>
      </p:pic>
      <p:pic>
        <p:nvPicPr>
          <p:cNvPr id="2" name="Picture 1" descr="A picture containing building, window, indoor, floor&#10;&#10;Description generated with very high confidence">
            <a:extLst>
              <a:ext uri="{FF2B5EF4-FFF2-40B4-BE49-F238E27FC236}">
                <a16:creationId xmlns:a16="http://schemas.microsoft.com/office/drawing/2014/main" id="{E84470C5-BF84-4566-9258-C7ABD0EF7D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93" r="31138" b="3"/>
          <a:stretch/>
        </p:blipFill>
        <p:spPr>
          <a:xfrm>
            <a:off x="3098409" y="3361834"/>
            <a:ext cx="1497458" cy="1733100"/>
          </a:xfrm>
          <a:prstGeom prst="rect">
            <a:avLst/>
          </a:prstGeom>
        </p:spPr>
      </p:pic>
      <p:pic>
        <p:nvPicPr>
          <p:cNvPr id="7" name="Picture 6" descr="A glass door&#10;&#10;Description generated with high confidence">
            <a:extLst>
              <a:ext uri="{FF2B5EF4-FFF2-40B4-BE49-F238E27FC236}">
                <a16:creationId xmlns:a16="http://schemas.microsoft.com/office/drawing/2014/main" id="{ED70F197-C5B9-4FAE-B9B0-2A80EAEAD9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5" r="8513" b="-1"/>
          <a:stretch/>
        </p:blipFill>
        <p:spPr>
          <a:xfrm>
            <a:off x="4800600" y="17747"/>
            <a:ext cx="3962400" cy="3353380"/>
          </a:xfrm>
          <a:prstGeom prst="rect">
            <a:avLst/>
          </a:prstGeom>
        </p:spPr>
      </p:pic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488" y="152400"/>
            <a:ext cx="3458472" cy="17525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400" dirty="0"/>
              <a:t>Hardening the Target </a:t>
            </a:r>
            <a:br>
              <a:rPr lang="en-US" altLang="en-US" sz="3400" dirty="0"/>
            </a:br>
            <a:r>
              <a:rPr lang="en-US" altLang="en-US" sz="3400" dirty="0"/>
              <a:t>(Physical Security)</a:t>
            </a:r>
          </a:p>
        </p:txBody>
      </p:sp>
      <p:sp>
        <p:nvSpPr>
          <p:cNvPr id="4103" name="Content Placeholder 4102">
            <a:extLst>
              <a:ext uri="{FF2B5EF4-FFF2-40B4-BE49-F238E27FC236}">
                <a16:creationId xmlns:a16="http://schemas.microsoft.com/office/drawing/2014/main" id="{A0278E03-546A-4129-8CA3-D6E8FE19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399" y="1942626"/>
            <a:ext cx="3458473" cy="31242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Lock The Doors! </a:t>
            </a:r>
            <a:r>
              <a:rPr lang="en-US" sz="2800" b="1" dirty="0"/>
              <a:t>Controlled access to school &amp; classrooms </a:t>
            </a:r>
          </a:p>
          <a:p>
            <a:r>
              <a:rPr lang="en-US" sz="2800" b="1" dirty="0"/>
              <a:t>	Exterior </a:t>
            </a:r>
          </a:p>
          <a:p>
            <a:r>
              <a:rPr lang="en-US" sz="2800" b="1" dirty="0"/>
              <a:t>	Interior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111" y="3378907"/>
            <a:ext cx="3945889" cy="2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89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lcome sig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1" b="9141"/>
          <a:stretch>
            <a:fillRect/>
          </a:stretch>
        </p:blipFill>
        <p:spPr>
          <a:xfrm>
            <a:off x="1371600" y="2931"/>
            <a:ext cx="7467600" cy="4525963"/>
          </a:xfrm>
          <a:prstGeom prst="rect">
            <a:avLst/>
          </a:prstGeom>
        </p:spPr>
      </p:pic>
      <p:pic>
        <p:nvPicPr>
          <p:cNvPr id="5" name="Content Placeholder 3" descr="m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5" b="11635"/>
          <a:stretch>
            <a:fillRect/>
          </a:stretch>
        </p:blipFill>
        <p:spPr>
          <a:xfrm>
            <a:off x="-183770" y="4352193"/>
            <a:ext cx="4526138" cy="2743200"/>
          </a:xfrm>
          <a:prstGeom prst="rect">
            <a:avLst/>
          </a:prstGeom>
        </p:spPr>
      </p:pic>
      <p:pic>
        <p:nvPicPr>
          <p:cNvPr id="6" name="Content Placeholder 4" descr="police offic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" b="5416"/>
          <a:stretch>
            <a:fillRect/>
          </a:stretch>
        </p:blipFill>
        <p:spPr>
          <a:xfrm>
            <a:off x="4316119" y="4346331"/>
            <a:ext cx="4827881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3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andy Hook front do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7613513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6A44-FF90-44B4-A6B9-4EF017683C9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6096000"/>
            <a:ext cx="454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Front door of Sandy Hook Elementary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228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   How can we save lives if a school shooting</a:t>
            </a:r>
          </a:p>
          <a:p>
            <a:r>
              <a:rPr lang="en-US" sz="3200" dirty="0"/>
              <a:t>                              does occur?</a:t>
            </a:r>
          </a:p>
        </p:txBody>
      </p:sp>
    </p:spTree>
    <p:extLst>
      <p:ext uri="{BB962C8B-B14F-4D97-AF65-F5344CB8AC3E}">
        <p14:creationId xmlns:p14="http://schemas.microsoft.com/office/powerpoint/2010/main" val="605121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584C1-49FF-4199-BCE4-80C387938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24" y="1082586"/>
            <a:ext cx="4680743" cy="42594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287" y="55588"/>
            <a:ext cx="7917713" cy="8069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100" dirty="0"/>
              <a:t>Hardening the Target </a:t>
            </a:r>
            <a:br>
              <a:rPr lang="en-US" altLang="en-US" sz="2100" dirty="0"/>
            </a:br>
            <a:r>
              <a:rPr lang="en-US" altLang="en-US" sz="2100" dirty="0"/>
              <a:t>(Physical Security)</a:t>
            </a:r>
          </a:p>
        </p:txBody>
      </p:sp>
      <p:sp>
        <p:nvSpPr>
          <p:cNvPr id="4103" name="Content Placeholder 4102">
            <a:extLst>
              <a:ext uri="{FF2B5EF4-FFF2-40B4-BE49-F238E27FC236}">
                <a16:creationId xmlns:a16="http://schemas.microsoft.com/office/drawing/2014/main" id="{A0278E03-546A-4129-8CA3-D6E8FE19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24" y="4351462"/>
            <a:ext cx="3597276" cy="99060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4100" b="1" dirty="0">
                <a:solidFill>
                  <a:srgbClr val="FF0000"/>
                </a:solidFill>
              </a:rPr>
              <a:t>Safety &amp; Security Films 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77B3E-A80A-4867-AD41-85B1E6529111}"/>
              </a:ext>
            </a:extLst>
          </p:cNvPr>
          <p:cNvSpPr txBox="1"/>
          <p:nvPr/>
        </p:nvSpPr>
        <p:spPr>
          <a:xfrm>
            <a:off x="1954388" y="3540346"/>
            <a:ext cx="152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Sidelights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2D857B-5FB8-4567-91EF-4120B6809228}"/>
              </a:ext>
            </a:extLst>
          </p:cNvPr>
          <p:cNvSpPr txBox="1"/>
          <p:nvPr/>
        </p:nvSpPr>
        <p:spPr>
          <a:xfrm>
            <a:off x="2041700" y="2769699"/>
            <a:ext cx="152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Transoms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4284F25-19C6-4880-8D68-F4291DD4A279}"/>
              </a:ext>
            </a:extLst>
          </p:cNvPr>
          <p:cNvSpPr/>
          <p:nvPr/>
        </p:nvSpPr>
        <p:spPr>
          <a:xfrm rot="19717058">
            <a:off x="3356681" y="2227735"/>
            <a:ext cx="2485332" cy="223709"/>
          </a:xfrm>
          <a:prstGeom prst="rightArrow">
            <a:avLst>
              <a:gd name="adj1" fmla="val 50000"/>
              <a:gd name="adj2" fmla="val 37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4F16664-26C0-45FF-A74E-F192C1ECF62B}"/>
              </a:ext>
            </a:extLst>
          </p:cNvPr>
          <p:cNvSpPr/>
          <p:nvPr/>
        </p:nvSpPr>
        <p:spPr>
          <a:xfrm flipV="1">
            <a:off x="3401275" y="3775805"/>
            <a:ext cx="1475526" cy="142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18473" y="5562600"/>
            <a:ext cx="327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Approx. $60 per square ft., plus framing &amp; installation</a:t>
            </a:r>
          </a:p>
        </p:txBody>
      </p:sp>
    </p:spTree>
    <p:extLst>
      <p:ext uri="{BB962C8B-B14F-4D97-AF65-F5344CB8AC3E}">
        <p14:creationId xmlns:p14="http://schemas.microsoft.com/office/powerpoint/2010/main" val="2849372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130A-A548-4A20-AF59-F9495CAC1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"/>
            <a:ext cx="7704667" cy="533399"/>
          </a:xfrm>
        </p:spPr>
        <p:txBody>
          <a:bodyPr>
            <a:normAutofit fontScale="90000"/>
          </a:bodyPr>
          <a:lstStyle/>
          <a:p>
            <a:r>
              <a:rPr lang="en-US" dirty="0"/>
              <a:t>Safety &amp; Security Films</a:t>
            </a:r>
          </a:p>
        </p:txBody>
      </p:sp>
      <p:pic>
        <p:nvPicPr>
          <p:cNvPr id="4" name="3M™ Safety &amp; Security Film S140 Demonstration">
            <a:hlinkClick r:id="" action="ppaction://media"/>
            <a:extLst>
              <a:ext uri="{FF2B5EF4-FFF2-40B4-BE49-F238E27FC236}">
                <a16:creationId xmlns:a16="http://schemas.microsoft.com/office/drawing/2014/main" id="{60A966FB-444A-414C-8ADE-AABBC65441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</p:spPr>
      </p:pic>
      <p:sp>
        <p:nvSpPr>
          <p:cNvPr id="3" name="TextBox 2"/>
          <p:cNvSpPr txBox="1"/>
          <p:nvPr/>
        </p:nvSpPr>
        <p:spPr>
          <a:xfrm>
            <a:off x="1828800" y="61722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https://www.3m.com/3M/en_US/building-window-solutions-us/resources/window-film-for-schools/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8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373"/>
            <a:ext cx="7704667" cy="990599"/>
          </a:xfrm>
        </p:spPr>
        <p:txBody>
          <a:bodyPr/>
          <a:lstStyle/>
          <a:p>
            <a:r>
              <a:rPr lang="en-US" altLang="en-US" dirty="0"/>
              <a:t>School Safety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4C2AF-E6D8-484A-8FEC-D632E1905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017972"/>
            <a:ext cx="7704667" cy="530662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  <a:defRPr/>
            </a:pPr>
            <a:r>
              <a:rPr lang="en-US" sz="4000" dirty="0"/>
              <a:t>Hardening the Target (Physical Security)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4000" dirty="0"/>
              <a:t>Detection &amp; Prevention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4000" dirty="0"/>
              <a:t>School Resource Officers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2024062"/>
            <a:ext cx="7854090" cy="3309938"/>
          </a:xfrm>
          <a:prstGeom prst="rect">
            <a:avLst/>
          </a:prstGeom>
        </p:spPr>
      </p:pic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287" y="55588"/>
            <a:ext cx="7917713" cy="80690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100" dirty="0"/>
              <a:t>Hardening the Target </a:t>
            </a:r>
            <a:br>
              <a:rPr lang="en-US" altLang="en-US" sz="2100" dirty="0"/>
            </a:br>
            <a:r>
              <a:rPr lang="en-US" altLang="en-US" sz="2100" dirty="0"/>
              <a:t>(Physical Security)</a:t>
            </a:r>
          </a:p>
        </p:txBody>
      </p:sp>
      <p:sp>
        <p:nvSpPr>
          <p:cNvPr id="4103" name="Content Placeholder 4102">
            <a:extLst>
              <a:ext uri="{FF2B5EF4-FFF2-40B4-BE49-F238E27FC236}">
                <a16:creationId xmlns:a16="http://schemas.microsoft.com/office/drawing/2014/main" id="{A0278E03-546A-4129-8CA3-D6E8FE19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5715000"/>
            <a:ext cx="7315200" cy="9906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</a:rPr>
              <a:t>Safety &amp; Security Films 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2D857B-5FB8-4567-91EF-4120B6809228}"/>
              </a:ext>
            </a:extLst>
          </p:cNvPr>
          <p:cNvSpPr txBox="1"/>
          <p:nvPr/>
        </p:nvSpPr>
        <p:spPr>
          <a:xfrm>
            <a:off x="1240108" y="1371897"/>
            <a:ext cx="531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Exterior ground-level windows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1000" y="1905000"/>
            <a:ext cx="2971800" cy="213360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16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52401"/>
            <a:ext cx="7704667" cy="1066799"/>
          </a:xfrm>
        </p:spPr>
        <p:txBody>
          <a:bodyPr/>
          <a:lstStyle/>
          <a:p>
            <a:r>
              <a:rPr lang="en-US" dirty="0"/>
              <a:t>Layered Redundant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990600"/>
            <a:ext cx="7704667" cy="5105400"/>
          </a:xfrm>
        </p:spPr>
        <p:txBody>
          <a:bodyPr>
            <a:normAutofit lnSpcReduction="10000"/>
          </a:bodyPr>
          <a:lstStyle/>
          <a:p>
            <a:r>
              <a:rPr lang="en-US" sz="3200" u="sng" dirty="0"/>
              <a:t>Detection and Prevention</a:t>
            </a:r>
          </a:p>
          <a:p>
            <a:r>
              <a:rPr lang="en-US" sz="3200" dirty="0"/>
              <a:t>Parking Lots – CCTV</a:t>
            </a:r>
          </a:p>
          <a:p>
            <a:r>
              <a:rPr lang="en-US" sz="3200" u="sng" dirty="0"/>
              <a:t>Physical Building Security</a:t>
            </a:r>
          </a:p>
          <a:p>
            <a:r>
              <a:rPr lang="en-US" sz="3200" u="sng" dirty="0"/>
              <a:t>Access Control</a:t>
            </a:r>
          </a:p>
          <a:p>
            <a:r>
              <a:rPr lang="en-US" sz="3200" u="sng" dirty="0"/>
              <a:t>Close and Lock classroom doors</a:t>
            </a:r>
          </a:p>
          <a:p>
            <a:r>
              <a:rPr lang="en-US" dirty="0"/>
              <a:t>“If a perpetrator snuck into a school, how many doors could he open and how much harm could be done </a:t>
            </a:r>
            <a:r>
              <a:rPr lang="en-US" b="1" dirty="0"/>
              <a:t>BEFORE</a:t>
            </a:r>
            <a:r>
              <a:rPr lang="en-US" dirty="0"/>
              <a:t> a lockdown could be called?” </a:t>
            </a:r>
            <a:endParaRPr lang="en-US" sz="3200" u="sng" dirty="0"/>
          </a:p>
          <a:p>
            <a:r>
              <a:rPr lang="en-US" sz="3200" u="sng" dirty="0"/>
              <a:t>Armed Protection</a:t>
            </a:r>
          </a:p>
        </p:txBody>
      </p:sp>
    </p:spTree>
    <p:extLst>
      <p:ext uri="{BB962C8B-B14F-4D97-AF65-F5344CB8AC3E}">
        <p14:creationId xmlns:p14="http://schemas.microsoft.com/office/powerpoint/2010/main" val="1775415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C00F1-6E3C-402D-9FA6-8AB8548A4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822" y="2322804"/>
            <a:ext cx="2745270" cy="182560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D6515-AC13-4E2C-98F6-996DF2635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930" y="3941255"/>
            <a:ext cx="2745270" cy="211385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101" name="Content Placeholder 8">
            <a:extLst>
              <a:ext uri="{FF2B5EF4-FFF2-40B4-BE49-F238E27FC236}">
                <a16:creationId xmlns:a16="http://schemas.microsoft.com/office/drawing/2014/main" id="{C9B7502C-5349-4542-B8A1-7C7FE0163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6" y="2971800"/>
            <a:ext cx="2745270" cy="182560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4B96E-3872-49EE-B3A4-6CE1C4C08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003" y="853557"/>
            <a:ext cx="2993574" cy="167640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32" y="685800"/>
            <a:ext cx="3678236" cy="17525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400"/>
              <a:t>Hardening the Target </a:t>
            </a:r>
            <a:br>
              <a:rPr lang="en-US" altLang="en-US" sz="3400"/>
            </a:br>
            <a:r>
              <a:rPr lang="en-US" altLang="en-US" sz="3400"/>
              <a:t>(Physical Security)</a:t>
            </a:r>
          </a:p>
        </p:txBody>
      </p:sp>
      <p:sp>
        <p:nvSpPr>
          <p:cNvPr id="4103" name="Content Placeholder 4102">
            <a:extLst>
              <a:ext uri="{FF2B5EF4-FFF2-40B4-BE49-F238E27FC236}">
                <a16:creationId xmlns:a16="http://schemas.microsoft.com/office/drawing/2014/main" id="{A0278E03-546A-4129-8CA3-D6E8FE19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279" y="5943600"/>
            <a:ext cx="3678236" cy="685800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300" b="1" dirty="0">
                <a:solidFill>
                  <a:srgbClr val="FF0000"/>
                </a:solidFill>
              </a:rPr>
              <a:t>Video Cameras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12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066800"/>
            <a:ext cx="7696200" cy="327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3" name="Picture 4" descr="C:\Documents and Settings\mfilburn.KLC390LT\Local Settings\Temporary Internet Files\Content.IE5\TNQW34G2\MP900390153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8288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C:\Documents and Settings\mfilburn.KLC390LT\Local Settings\Temporary Internet Files\Content.IE5\TNQW34G2\MP900390153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C:\Documents and Settings\mfilburn.KLC390LT\Local Settings\Temporary Internet Files\Content.IE5\TNQW34G2\MP900390153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C:\Documents and Settings\mfilburn.KLC390LT\Local Settings\Temporary Internet Files\Content.IE5\TNQW34G2\MP900390153[1]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43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C:\Documents and Settings\mfilburn.KLC390LT\Local Settings\Temporary Internet Files\Content.IE5\QNUSBG6K\MP900390154[1]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43600"/>
            <a:ext cx="76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85800" y="1066800"/>
            <a:ext cx="30480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57600" y="4343400"/>
            <a:ext cx="1828800" cy="609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Main entry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2514600"/>
            <a:ext cx="152400" cy="762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29600" y="2286000"/>
            <a:ext cx="152400" cy="8382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886200" y="1066800"/>
            <a:ext cx="838200" cy="1524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3" name="TextBox 22"/>
          <p:cNvSpPr txBox="1">
            <a:spLocks noChangeArrowheads="1"/>
          </p:cNvSpPr>
          <p:nvPr/>
        </p:nvSpPr>
        <p:spPr bwMode="auto">
          <a:xfrm>
            <a:off x="5638800" y="60960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Security cameras </a:t>
            </a:r>
            <a:r>
              <a:rPr lang="en-US" sz="1800"/>
              <a:t>on all doors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858000" y="914400"/>
            <a:ext cx="16002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75" name="TextBox 25"/>
          <p:cNvSpPr txBox="1">
            <a:spLocks noChangeArrowheads="1"/>
          </p:cNvSpPr>
          <p:nvPr/>
        </p:nvSpPr>
        <p:spPr bwMode="auto">
          <a:xfrm>
            <a:off x="3886200" y="4953000"/>
            <a:ext cx="396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4. </a:t>
            </a:r>
            <a:r>
              <a:rPr lang="en-US" sz="1800" b="1"/>
              <a:t>Access Control </a:t>
            </a:r>
            <a:r>
              <a:rPr lang="en-US" sz="1800"/>
              <a:t>to include policy, camera, speaker system, buzz in system.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76800" y="6096000"/>
            <a:ext cx="3962400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b="1" dirty="0">
                <a:ea typeface="+mn-ea"/>
                <a:cs typeface="+mn-cs"/>
              </a:rPr>
              <a:t>2.Security Camera  on parking lot</a:t>
            </a:r>
          </a:p>
          <a:p>
            <a:pPr>
              <a:defRPr/>
            </a:pPr>
            <a:r>
              <a:rPr lang="en-US" dirty="0">
                <a:ea typeface="+mn-ea"/>
                <a:cs typeface="+mn-cs"/>
              </a:rPr>
              <a:t>Initial observation of threat </a:t>
            </a:r>
          </a:p>
        </p:txBody>
      </p:sp>
      <p:sp>
        <p:nvSpPr>
          <p:cNvPr id="15377" name="TextBox 27"/>
          <p:cNvSpPr txBox="1">
            <a:spLocks noChangeArrowheads="1"/>
          </p:cNvSpPr>
          <p:nvPr/>
        </p:nvSpPr>
        <p:spPr bwMode="auto">
          <a:xfrm>
            <a:off x="457200" y="4495800"/>
            <a:ext cx="2946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3. </a:t>
            </a:r>
            <a:r>
              <a:rPr lang="en-US" sz="1800" b="1"/>
              <a:t>Building Security </a:t>
            </a:r>
            <a:r>
              <a:rPr lang="en-US" sz="1800"/>
              <a:t>– secure all doors (locked) with cameras and limit access to one entry way with access control .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3352800"/>
            <a:ext cx="21336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010400" y="3352800"/>
            <a:ext cx="1143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152400" y="5943600"/>
            <a:ext cx="6096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2000" y="5943600"/>
            <a:ext cx="6096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371600" y="5943600"/>
            <a:ext cx="6096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981200" y="5943600"/>
            <a:ext cx="6096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057400" y="2514600"/>
            <a:ext cx="914400" cy="152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 rot="20815396">
            <a:off x="1481275" y="2050512"/>
            <a:ext cx="914400" cy="2397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2286000"/>
            <a:ext cx="914400" cy="2397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 rot="1229333">
            <a:off x="2532063" y="2047875"/>
            <a:ext cx="862012" cy="2524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5388" name="Group 20"/>
          <p:cNvGrpSpPr>
            <a:grpSpLocks/>
          </p:cNvGrpSpPr>
          <p:nvPr/>
        </p:nvGrpSpPr>
        <p:grpSpPr bwMode="auto">
          <a:xfrm>
            <a:off x="762000" y="1219200"/>
            <a:ext cx="228600" cy="762000"/>
            <a:chOff x="6324600" y="4114800"/>
            <a:chExt cx="457200" cy="838200"/>
          </a:xfrm>
        </p:grpSpPr>
        <p:sp>
          <p:nvSpPr>
            <p:cNvPr id="46" name="Oval 45"/>
            <p:cNvSpPr/>
            <p:nvPr/>
          </p:nvSpPr>
          <p:spPr>
            <a:xfrm>
              <a:off x="6400800" y="4114800"/>
              <a:ext cx="304800" cy="2287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endCxn id="46" idx="4"/>
            </p:cNvCxnSpPr>
            <p:nvPr/>
          </p:nvCxnSpPr>
          <p:spPr>
            <a:xfrm flipV="1">
              <a:off x="6553200" y="4343559"/>
              <a:ext cx="0" cy="3038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400800" y="4647407"/>
              <a:ext cx="152400" cy="3055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 flipV="1">
              <a:off x="6553200" y="4647407"/>
              <a:ext cx="228600" cy="3055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324600" y="4495483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89" name="Group 20"/>
          <p:cNvGrpSpPr>
            <a:grpSpLocks/>
          </p:cNvGrpSpPr>
          <p:nvPr/>
        </p:nvGrpSpPr>
        <p:grpSpPr bwMode="auto">
          <a:xfrm>
            <a:off x="990600" y="1371600"/>
            <a:ext cx="228600" cy="762000"/>
            <a:chOff x="6324600" y="4114800"/>
            <a:chExt cx="457200" cy="838200"/>
          </a:xfrm>
        </p:grpSpPr>
        <p:sp>
          <p:nvSpPr>
            <p:cNvPr id="52" name="Oval 51"/>
            <p:cNvSpPr/>
            <p:nvPr/>
          </p:nvSpPr>
          <p:spPr>
            <a:xfrm>
              <a:off x="6400800" y="4114800"/>
              <a:ext cx="304800" cy="2287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3" name="Straight Connector 52"/>
            <p:cNvCxnSpPr>
              <a:endCxn id="52" idx="4"/>
            </p:cNvCxnSpPr>
            <p:nvPr/>
          </p:nvCxnSpPr>
          <p:spPr>
            <a:xfrm flipV="1">
              <a:off x="6553200" y="4343559"/>
              <a:ext cx="0" cy="3038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6400800" y="4647407"/>
              <a:ext cx="152400" cy="3055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 flipV="1">
              <a:off x="6553200" y="4647407"/>
              <a:ext cx="228600" cy="3055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324600" y="4495483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90" name="Group 20"/>
          <p:cNvGrpSpPr>
            <a:grpSpLocks/>
          </p:cNvGrpSpPr>
          <p:nvPr/>
        </p:nvGrpSpPr>
        <p:grpSpPr bwMode="auto">
          <a:xfrm>
            <a:off x="1295400" y="1219200"/>
            <a:ext cx="228600" cy="762000"/>
            <a:chOff x="6324600" y="4114800"/>
            <a:chExt cx="457200" cy="838200"/>
          </a:xfrm>
        </p:grpSpPr>
        <p:sp>
          <p:nvSpPr>
            <p:cNvPr id="58" name="Oval 57"/>
            <p:cNvSpPr/>
            <p:nvPr/>
          </p:nvSpPr>
          <p:spPr>
            <a:xfrm>
              <a:off x="6400800" y="4114800"/>
              <a:ext cx="304800" cy="22875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9" name="Straight Connector 58"/>
            <p:cNvCxnSpPr>
              <a:endCxn id="58" idx="4"/>
            </p:cNvCxnSpPr>
            <p:nvPr/>
          </p:nvCxnSpPr>
          <p:spPr>
            <a:xfrm flipV="1">
              <a:off x="6553200" y="4343559"/>
              <a:ext cx="0" cy="3038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6400800" y="4647407"/>
              <a:ext cx="152400" cy="3055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6553200" y="4647407"/>
              <a:ext cx="228600" cy="3055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324600" y="4495483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91" name="TextBox 62"/>
          <p:cNvSpPr txBox="1">
            <a:spLocks noChangeArrowheads="1"/>
          </p:cNvSpPr>
          <p:nvPr/>
        </p:nvSpPr>
        <p:spPr bwMode="auto">
          <a:xfrm>
            <a:off x="1600200" y="1143000"/>
            <a:ext cx="19050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6. </a:t>
            </a:r>
            <a:r>
              <a:rPr lang="en-US" sz="1400" b="1"/>
              <a:t>Lock down procedure</a:t>
            </a:r>
            <a:r>
              <a:rPr lang="en-US" sz="1400"/>
              <a:t> -Barricade doors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676400" y="18288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800600" y="4343400"/>
            <a:ext cx="6858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5257800" y="45720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27" idx="1"/>
          </p:cNvCxnSpPr>
          <p:nvPr/>
        </p:nvCxnSpPr>
        <p:spPr>
          <a:xfrm flipH="1" flipV="1">
            <a:off x="4495800" y="6400800"/>
            <a:ext cx="381000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838200" y="3352800"/>
            <a:ext cx="3048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19" idx="2"/>
          </p:cNvCxnSpPr>
          <p:nvPr/>
        </p:nvCxnSpPr>
        <p:spPr>
          <a:xfrm flipV="1">
            <a:off x="1143000" y="1219200"/>
            <a:ext cx="3162300" cy="3276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4495800" y="1219200"/>
            <a:ext cx="3810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99" name="TextBox 91"/>
          <p:cNvSpPr txBox="1">
            <a:spLocks noChangeArrowheads="1"/>
          </p:cNvSpPr>
          <p:nvPr/>
        </p:nvSpPr>
        <p:spPr bwMode="auto">
          <a:xfrm>
            <a:off x="4876800" y="3429000"/>
            <a:ext cx="2057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FF"/>
                </a:solidFill>
              </a:rPr>
              <a:t>Office -monitor for cameras and  control of access.</a:t>
            </a:r>
          </a:p>
        </p:txBody>
      </p:sp>
      <p:sp>
        <p:nvSpPr>
          <p:cNvPr id="15400" name="TextBox 92"/>
          <p:cNvSpPr txBox="1">
            <a:spLocks noChangeArrowheads="1"/>
          </p:cNvSpPr>
          <p:nvPr/>
        </p:nvSpPr>
        <p:spPr bwMode="auto">
          <a:xfrm>
            <a:off x="7010400" y="3352800"/>
            <a:ext cx="106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0000FF"/>
                </a:solidFill>
              </a:rPr>
              <a:t>Safe Room-camera monitor , PA speaker , phone</a:t>
            </a:r>
          </a:p>
        </p:txBody>
      </p:sp>
      <p:grpSp>
        <p:nvGrpSpPr>
          <p:cNvPr id="15401" name="Group 20"/>
          <p:cNvGrpSpPr>
            <a:grpSpLocks/>
          </p:cNvGrpSpPr>
          <p:nvPr/>
        </p:nvGrpSpPr>
        <p:grpSpPr bwMode="auto">
          <a:xfrm>
            <a:off x="3276600" y="2667000"/>
            <a:ext cx="457200" cy="838200"/>
            <a:chOff x="6324600" y="4114800"/>
            <a:chExt cx="457200" cy="838200"/>
          </a:xfrm>
        </p:grpSpPr>
        <p:sp>
          <p:nvSpPr>
            <p:cNvPr id="95" name="Oval 94"/>
            <p:cNvSpPr/>
            <p:nvPr/>
          </p:nvSpPr>
          <p:spPr>
            <a:xfrm>
              <a:off x="6400800" y="4114800"/>
              <a:ext cx="304800" cy="228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FF"/>
                </a:solidFill>
              </a:endParaRPr>
            </a:p>
          </p:txBody>
        </p:sp>
        <p:cxnSp>
          <p:nvCxnSpPr>
            <p:cNvPr id="96" name="Straight Connector 95"/>
            <p:cNvCxnSpPr>
              <a:endCxn id="95" idx="4"/>
            </p:cNvCxnSpPr>
            <p:nvPr/>
          </p:nvCxnSpPr>
          <p:spPr>
            <a:xfrm flipV="1">
              <a:off x="6553200" y="4343400"/>
              <a:ext cx="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6400800" y="4648200"/>
              <a:ext cx="15240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 flipV="1">
              <a:off x="6553200" y="4648200"/>
              <a:ext cx="228600" cy="304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324600" y="4495800"/>
              <a:ext cx="457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02" name="TextBox 99"/>
          <p:cNvSpPr txBox="1">
            <a:spLocks noChangeArrowheads="1"/>
          </p:cNvSpPr>
          <p:nvPr/>
        </p:nvSpPr>
        <p:spPr bwMode="auto">
          <a:xfrm>
            <a:off x="3886200" y="2743200"/>
            <a:ext cx="4267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5. </a:t>
            </a:r>
            <a:r>
              <a:rPr lang="en-US" sz="1800" b="1"/>
              <a:t>Armed Protection </a:t>
            </a:r>
            <a:r>
              <a:rPr lang="en-US" sz="1600"/>
              <a:t>(SRO / Retired LE)</a:t>
            </a:r>
          </a:p>
        </p:txBody>
      </p:sp>
      <p:sp>
        <p:nvSpPr>
          <p:cNvPr id="15403" name="TextBox 100"/>
          <p:cNvSpPr txBox="1">
            <a:spLocks noChangeArrowheads="1"/>
          </p:cNvSpPr>
          <p:nvPr/>
        </p:nvSpPr>
        <p:spPr bwMode="auto">
          <a:xfrm>
            <a:off x="0" y="533400"/>
            <a:ext cx="4283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1800" b="1"/>
              <a:t>Detection / Prevention</a:t>
            </a:r>
          </a:p>
          <a:p>
            <a:pPr eaLnBrk="1" hangingPunct="1"/>
            <a:r>
              <a:rPr lang="en-US" sz="1800"/>
              <a:t>			 </a:t>
            </a:r>
          </a:p>
        </p:txBody>
      </p:sp>
      <p:cxnSp>
        <p:nvCxnSpPr>
          <p:cNvPr id="103" name="Straight Arrow Connector 102"/>
          <p:cNvCxnSpPr/>
          <p:nvPr/>
        </p:nvCxnSpPr>
        <p:spPr>
          <a:xfrm flipH="1" flipV="1">
            <a:off x="3657600" y="3200400"/>
            <a:ext cx="304800" cy="184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6934200" y="3352800"/>
            <a:ext cx="76200" cy="381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0" name="Straight Connector 109"/>
          <p:cNvCxnSpPr/>
          <p:nvPr/>
        </p:nvCxnSpPr>
        <p:spPr>
          <a:xfrm>
            <a:off x="8229600" y="5943600"/>
            <a:ext cx="6096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2590800" y="5943600"/>
            <a:ext cx="6096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endCxn id="4" idx="3"/>
          </p:cNvCxnSpPr>
          <p:nvPr/>
        </p:nvCxnSpPr>
        <p:spPr>
          <a:xfrm>
            <a:off x="8686800" y="5943600"/>
            <a:ext cx="457200" cy="45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09" name="TextBox 74"/>
          <p:cNvSpPr txBox="1">
            <a:spLocks noChangeArrowheads="1"/>
          </p:cNvSpPr>
          <p:nvPr/>
        </p:nvSpPr>
        <p:spPr bwMode="auto">
          <a:xfrm>
            <a:off x="2286000" y="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 </a:t>
            </a:r>
            <a:r>
              <a:rPr lang="en-US" sz="2800" b="1" u="sng"/>
              <a:t>School Safety Plan</a:t>
            </a:r>
          </a:p>
        </p:txBody>
      </p:sp>
      <p:sp>
        <p:nvSpPr>
          <p:cNvPr id="15410" name="TextBox 75"/>
          <p:cNvSpPr txBox="1">
            <a:spLocks noChangeArrowheads="1"/>
          </p:cNvSpPr>
          <p:nvPr/>
        </p:nvSpPr>
        <p:spPr bwMode="auto">
          <a:xfrm>
            <a:off x="3810000" y="1828800"/>
            <a:ext cx="2133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High School</a:t>
            </a:r>
          </a:p>
        </p:txBody>
      </p:sp>
      <p:sp>
        <p:nvSpPr>
          <p:cNvPr id="15411" name="TextBox 77"/>
          <p:cNvSpPr txBox="1">
            <a:spLocks noChangeArrowheads="1"/>
          </p:cNvSpPr>
          <p:nvPr/>
        </p:nvSpPr>
        <p:spPr bwMode="auto">
          <a:xfrm>
            <a:off x="1295400" y="6324600"/>
            <a:ext cx="15795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Parking Lot</a:t>
            </a:r>
          </a:p>
        </p:txBody>
      </p:sp>
    </p:spTree>
    <p:extLst>
      <p:ext uri="{BB962C8B-B14F-4D97-AF65-F5344CB8AC3E}">
        <p14:creationId xmlns:p14="http://schemas.microsoft.com/office/powerpoint/2010/main" val="1240890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D31A-FFEF-4E7E-930E-E17D0610D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76400"/>
            <a:ext cx="7620000" cy="1600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                          </a:t>
            </a:r>
            <a:r>
              <a:rPr lang="en-US" sz="4400" b="1" u="sng" dirty="0"/>
              <a:t>Training</a:t>
            </a:r>
            <a:br>
              <a:rPr lang="en-US" b="1" u="sng" dirty="0"/>
            </a:br>
            <a:br>
              <a:rPr lang="en-US" b="1" u="sng" dirty="0"/>
            </a:br>
            <a:r>
              <a:rPr lang="en-US" b="1" u="sng" dirty="0"/>
              <a:t> </a:t>
            </a:r>
            <a:br>
              <a:rPr lang="en-US" b="1" u="sng" dirty="0"/>
            </a:br>
            <a:r>
              <a:rPr lang="en-US" dirty="0"/>
              <a:t>Law Enforcement </a:t>
            </a:r>
            <a:br>
              <a:rPr lang="en-US" dirty="0"/>
            </a:br>
            <a:r>
              <a:rPr lang="en-US" dirty="0"/>
              <a:t>Teachers *</a:t>
            </a:r>
            <a:br>
              <a:rPr lang="en-US" dirty="0"/>
            </a:br>
            <a:r>
              <a:rPr lang="en-US" dirty="0"/>
              <a:t>Students </a:t>
            </a:r>
            <a:br>
              <a:rPr lang="en-US" dirty="0"/>
            </a:br>
            <a:r>
              <a:rPr lang="en-US" dirty="0"/>
              <a:t>Parents </a:t>
            </a:r>
            <a:br>
              <a:rPr lang="en-US" b="1" u="sng" dirty="0"/>
            </a:b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180514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978426"/>
          </a:xfrm>
        </p:spPr>
        <p:txBody>
          <a:bodyPr/>
          <a:lstStyle/>
          <a:p>
            <a:r>
              <a:rPr lang="en-US" altLang="en-US" sz="3600" i="1" dirty="0"/>
              <a:t>LOCKDOWN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458200" cy="3729831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800" dirty="0"/>
              <a:t>Lock your classroom or office door.  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800" dirty="0"/>
              <a:t>If the door has a window, cover it.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800" dirty="0"/>
              <a:t>Turn off the lights.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800" dirty="0"/>
              <a:t>Get everyone into a blind corner.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800" dirty="0"/>
              <a:t>Stay as quiet as possible.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800" dirty="0"/>
              <a:t>Keep the door locked.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11/20/2014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0ED9A7-5DE9-443A-990A-8FF822E78394}" type="slidenum">
              <a:rPr lang="en-US" altLang="en-US" sz="12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 dirty="0">
              <a:solidFill>
                <a:srgbClr val="FFFFFF"/>
              </a:solidFill>
            </a:endParaRP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2209800" y="624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1295400" y="4949031"/>
            <a:ext cx="640168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latin typeface="Arial" panose="020B0604020202020204" pitchFamily="34" charset="0"/>
              </a:rPr>
              <a:t>To date, no student or teacher has ever been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latin typeface="Arial" panose="020B0604020202020204" pitchFamily="34" charset="0"/>
              </a:rPr>
              <a:t>killed while behind a locked classroom door.*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latin typeface="Arial" panose="020B0604020202020204" pitchFamily="34" charset="0"/>
              </a:rPr>
              <a:t>                                 *while in a blind corner.</a:t>
            </a:r>
          </a:p>
        </p:txBody>
      </p:sp>
      <p:sp>
        <p:nvSpPr>
          <p:cNvPr id="2" name="Right Brace 1"/>
          <p:cNvSpPr/>
          <p:nvPr/>
        </p:nvSpPr>
        <p:spPr>
          <a:xfrm>
            <a:off x="6373940" y="1830388"/>
            <a:ext cx="765048" cy="1752600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0" y="2438400"/>
            <a:ext cx="1571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 seconds</a:t>
            </a:r>
          </a:p>
        </p:txBody>
      </p:sp>
    </p:spTree>
    <p:extLst>
      <p:ext uri="{BB962C8B-B14F-4D97-AF65-F5344CB8AC3E}">
        <p14:creationId xmlns:p14="http://schemas.microsoft.com/office/powerpoint/2010/main" val="4041848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680E8-71A1-49B4-B123-C679934D2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3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7DB32-5143-4A03-A6D4-C448B44AE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2050" y="85725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92AF1-B600-40F1-9CC6-BA01B9E66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0950" y="822837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8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3657600"/>
            <a:ext cx="6947127" cy="1371600"/>
          </a:xfrm>
        </p:spPr>
        <p:txBody>
          <a:bodyPr/>
          <a:lstStyle/>
          <a:p>
            <a:r>
              <a:rPr lang="en-US" dirty="0"/>
              <a:t>Detection &amp; Prevention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5200" y="7543800"/>
            <a:ext cx="5181601" cy="76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46" y="152400"/>
            <a:ext cx="678424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71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A8C5E9D8-9692-46ED-BA6E-A863792C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0"/>
            <a:ext cx="7704667" cy="914399"/>
          </a:xfrm>
        </p:spPr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dirty="0"/>
              <a:t>Secret Service Study (2002) 10 Key Findings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30A44DE4-474A-4F48-85F2-3810409BC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295400"/>
            <a:ext cx="7704667" cy="4704416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Incidents were </a:t>
            </a:r>
            <a:r>
              <a:rPr lang="en-US" altLang="en-US" sz="2800" i="1" u="sng" dirty="0">
                <a:solidFill>
                  <a:srgbClr val="FF0000"/>
                </a:solidFill>
              </a:rPr>
              <a:t>rarely</a:t>
            </a:r>
            <a:r>
              <a:rPr lang="en-US" altLang="en-US" sz="2800" dirty="0"/>
              <a:t> sudden, impulsive.</a:t>
            </a:r>
          </a:p>
          <a:p>
            <a:r>
              <a:rPr lang="en-US" altLang="en-US" sz="2800" dirty="0"/>
              <a:t>Other people knew about the attacker’s idea and/or plan to attack.</a:t>
            </a:r>
          </a:p>
          <a:p>
            <a:r>
              <a:rPr lang="en-US" altLang="en-US" sz="2800" dirty="0"/>
              <a:t>Most attackers did not threaten their targets</a:t>
            </a:r>
          </a:p>
          <a:p>
            <a:r>
              <a:rPr lang="en-US" altLang="en-US" sz="2800" dirty="0"/>
              <a:t>There is no accurate or useful “profile” </a:t>
            </a:r>
          </a:p>
          <a:p>
            <a:r>
              <a:rPr lang="en-US" altLang="en-US" sz="2800" dirty="0"/>
              <a:t>Exhibited behavior prior to the incident that caused concern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30386-BF00-47A5-B6D5-A52FC41930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9863" y="457200"/>
            <a:ext cx="7704137" cy="1981200"/>
          </a:xfrm>
        </p:spPr>
        <p:txBody>
          <a:bodyPr/>
          <a:lstStyle/>
          <a:p>
            <a:r>
              <a:rPr lang="en-US" dirty="0"/>
              <a:t>Hardening the Target </a:t>
            </a:r>
            <a:br>
              <a:rPr lang="en-US" dirty="0"/>
            </a:br>
            <a:r>
              <a:rPr lang="en-US" dirty="0"/>
              <a:t>(Physical Security)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46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Vestena Robbins, PhD</a:t>
            </a:r>
            <a:br>
              <a:rPr lang="en-US" sz="3200" b="1" dirty="0"/>
            </a:br>
            <a:r>
              <a:rPr lang="en-US" sz="3200" b="1" dirty="0"/>
              <a:t>Executive Advisor</a:t>
            </a:r>
            <a:br>
              <a:rPr lang="en-US" sz="3200" b="1" dirty="0"/>
            </a:br>
            <a:r>
              <a:rPr lang="en-US" sz="3200" b="1" dirty="0"/>
              <a:t>Kentucky Dept. for Behavioral Health, Developmental and Intellectual Disabilities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133600"/>
            <a:ext cx="7704667" cy="4724400"/>
          </a:xfrm>
        </p:spPr>
        <p:txBody>
          <a:bodyPr>
            <a:normAutofit/>
          </a:bodyPr>
          <a:lstStyle/>
          <a:p>
            <a:r>
              <a:rPr lang="en-US" sz="3200" dirty="0"/>
              <a:t>Strategies to promote psychological safety should occur within </a:t>
            </a:r>
            <a:r>
              <a:rPr lang="en-US" sz="3200" b="1" dirty="0"/>
              <a:t>multi-tiered systems of support (MTSS)</a:t>
            </a:r>
            <a:r>
              <a:rPr lang="en-US" sz="3200" dirty="0"/>
              <a:t> that facilitate prevention, early identification and intervention, and interventions that meet the needs of students at different levels of need</a:t>
            </a:r>
          </a:p>
        </p:txBody>
      </p:sp>
    </p:spTree>
    <p:extLst>
      <p:ext uri="{BB962C8B-B14F-4D97-AF65-F5344CB8AC3E}">
        <p14:creationId xmlns:p14="http://schemas.microsoft.com/office/powerpoint/2010/main" val="2153982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1696915"/>
            <a:ext cx="6934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Exposure to traumatic events can affect learning and/or behavior. </a:t>
            </a:r>
          </a:p>
          <a:p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Traumatic stress can arise from a variety of sources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Abuse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Bullying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Parental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Exposure to violence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Life-threatening weather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School shootings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day-to-day exposure to events such as divorce or painful medical procedures.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Kentucky’s children have experienced, on average, more adverse childhood experiences than children nationwide.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066801" y="0"/>
            <a:ext cx="8077200" cy="172085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Enhance Capacity to Implement Trauma-Informed Practices.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61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992" y="22303"/>
            <a:ext cx="7704667" cy="815898"/>
          </a:xfrm>
        </p:spPr>
        <p:txBody>
          <a:bodyPr/>
          <a:lstStyle/>
          <a:p>
            <a:r>
              <a:rPr lang="en-US" dirty="0"/>
              <a:t>Prevention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838201"/>
            <a:ext cx="7704667" cy="5333999"/>
          </a:xfrm>
        </p:spPr>
        <p:txBody>
          <a:bodyPr>
            <a:noAutofit/>
          </a:bodyPr>
          <a:lstStyle/>
          <a:p>
            <a:r>
              <a:rPr lang="en-US" sz="2800" dirty="0"/>
              <a:t>Identification</a:t>
            </a:r>
          </a:p>
          <a:p>
            <a:r>
              <a:rPr lang="en-US" sz="2800" dirty="0"/>
              <a:t>Notification </a:t>
            </a:r>
          </a:p>
          <a:p>
            <a:r>
              <a:rPr lang="en-US" sz="2800" dirty="0"/>
              <a:t>Evaluation</a:t>
            </a:r>
          </a:p>
          <a:p>
            <a:r>
              <a:rPr lang="en-US" sz="2800" dirty="0"/>
              <a:t>Intervention</a:t>
            </a:r>
          </a:p>
          <a:p>
            <a:r>
              <a:rPr lang="en-US" sz="2800" dirty="0"/>
              <a:t>Documentation &amp; Dissemination</a:t>
            </a:r>
          </a:p>
        </p:txBody>
      </p:sp>
    </p:spTree>
    <p:extLst>
      <p:ext uri="{BB962C8B-B14F-4D97-AF65-F5344CB8AC3E}">
        <p14:creationId xmlns:p14="http://schemas.microsoft.com/office/powerpoint/2010/main" val="1202806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08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510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992" y="22302"/>
            <a:ext cx="7704667" cy="1044497"/>
          </a:xfrm>
        </p:spPr>
        <p:txBody>
          <a:bodyPr>
            <a:normAutofit fontScale="90000"/>
          </a:bodyPr>
          <a:lstStyle/>
          <a:p>
            <a:r>
              <a:rPr lang="en-US" dirty="0"/>
              <a:t>Employ Armed, Professional Law Enforcement in Our Schools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992" y="1371600"/>
            <a:ext cx="7704667" cy="4800600"/>
          </a:xfrm>
        </p:spPr>
        <p:txBody>
          <a:bodyPr>
            <a:noAutofit/>
          </a:bodyPr>
          <a:lstStyle/>
          <a:p>
            <a:r>
              <a:rPr lang="en-US" sz="3600" dirty="0"/>
              <a:t>Funding for SRO’s?</a:t>
            </a:r>
          </a:p>
          <a:p>
            <a:pPr lvl="1"/>
            <a:r>
              <a:rPr lang="en-US" sz="2800" dirty="0"/>
              <a:t>501c3’s, parents, grandparents, teachers, corporate sponsors and other organizations to increase the number of officers in our schools</a:t>
            </a:r>
          </a:p>
          <a:p>
            <a:pPr lvl="1"/>
            <a:r>
              <a:rPr lang="en-US" sz="2800" dirty="0"/>
              <a:t>Some schools are utilizing LEOSA (Law Enforcement Safety Act) retired law enforcement as volunteers for armed protection.</a:t>
            </a:r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22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2133" y="-76199"/>
            <a:ext cx="7704667" cy="1845482"/>
          </a:xfrm>
        </p:spPr>
        <p:txBody>
          <a:bodyPr>
            <a:normAutofit fontScale="90000"/>
          </a:bodyPr>
          <a:lstStyle/>
          <a:p>
            <a:r>
              <a:rPr lang="en-US" dirty="0"/>
              <a:t>Western Kentucky University's Social Science Department has released the results of their "Politics in Kentucky."</a:t>
            </a:r>
          </a:p>
        </p:txBody>
      </p:sp>
      <p:sp>
        <p:nvSpPr>
          <p:cNvPr id="9" name="Rectangle 8"/>
          <p:cNvSpPr/>
          <p:nvPr/>
        </p:nvSpPr>
        <p:spPr>
          <a:xfrm>
            <a:off x="1386254" y="1769283"/>
            <a:ext cx="7315200" cy="4966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ARMED RESOURCE OFFICER</a:t>
            </a:r>
            <a:endParaRPr lang="en-US" sz="28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Overwhelming support from Kentuckians (70%). 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 for this was bipartisan Supported by: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78% of Republicans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72% of Independents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63% of Democrats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Crossed ideological lines, as it was supported by a majority of moderates, liberals, and conservatives. 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3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42999"/>
          </a:xfrm>
        </p:spPr>
        <p:txBody>
          <a:bodyPr/>
          <a:lstStyle/>
          <a:p>
            <a:r>
              <a:rPr lang="en-US" u="sng" dirty="0"/>
              <a:t>Armed Resource Officer </a:t>
            </a:r>
          </a:p>
        </p:txBody>
      </p:sp>
      <p:sp>
        <p:nvSpPr>
          <p:cNvPr id="3" name="Rectangle 2"/>
          <p:cNvSpPr/>
          <p:nvPr/>
        </p:nvSpPr>
        <p:spPr>
          <a:xfrm>
            <a:off x="982132" y="1447800"/>
            <a:ext cx="7628467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63% of those in favor of this also supported a tax increase in order to pay for it. </a:t>
            </a:r>
          </a:p>
          <a:p>
            <a:pPr>
              <a:lnSpc>
                <a:spcPct val="107000"/>
              </a:lnSpc>
            </a:pP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Again, in each instance a majority of Republicans, Democrats, and Independents demonstrated support for this proposal.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26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1" y="-1219200"/>
            <a:ext cx="7772399" cy="7162800"/>
          </a:xfrm>
        </p:spPr>
        <p:txBody>
          <a:bodyPr>
            <a:normAutofit/>
          </a:bodyPr>
          <a:lstStyle/>
          <a:p>
            <a:r>
              <a:rPr lang="en-US" dirty="0"/>
              <a:t>Marshall County Kentucky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Radcliff Kentucky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188720"/>
            <a:ext cx="365113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188720"/>
            <a:ext cx="3200400" cy="2361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198848"/>
            <a:ext cx="4412948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15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875B67-29C8-414F-B367-40D78A21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228600"/>
            <a:ext cx="7704667" cy="5486400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Schools Utilizing SRO/ POPS Certified Law Enforcement Professionals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Boone County - All Schools </a:t>
            </a:r>
            <a:br>
              <a:rPr lang="en-US" dirty="0"/>
            </a:br>
            <a:r>
              <a:rPr lang="en-US" dirty="0"/>
              <a:t>Pike County “Five” Deputy Sheriffs </a:t>
            </a:r>
            <a:br>
              <a:rPr lang="en-US" dirty="0"/>
            </a:br>
            <a:r>
              <a:rPr lang="en-US" dirty="0"/>
              <a:t>Marshal County “Five” SRO</a:t>
            </a:r>
            <a:br>
              <a:rPr lang="en-US" dirty="0"/>
            </a:br>
            <a:r>
              <a:rPr lang="en-US" dirty="0"/>
              <a:t>Montgomery County “Five” SRO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77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BEA38EC-5E73-466F-915E-06C06953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22464"/>
            <a:ext cx="7704667" cy="872936"/>
          </a:xfrm>
        </p:spPr>
        <p:txBody>
          <a:bodyPr>
            <a:normAutofit fontScale="90000"/>
          </a:bodyPr>
          <a:lstStyle/>
          <a:p>
            <a:r>
              <a:rPr lang="en-US" dirty="0"/>
              <a:t>Security Changes in the Marshall County School District</a:t>
            </a:r>
            <a:br>
              <a:rPr lang="en-US" dirty="0"/>
            </a:b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A1D2D9-76C9-4F1B-AFBE-DA1333AB479F}"/>
              </a:ext>
            </a:extLst>
          </p:cNvPr>
          <p:cNvSpPr/>
          <p:nvPr/>
        </p:nvSpPr>
        <p:spPr>
          <a:xfrm>
            <a:off x="914399" y="1413064"/>
            <a:ext cx="77046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MCHS and the two middle schools will 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not be allowed to carry book bags. </a:t>
            </a:r>
            <a:endParaRPr lang="en-US" sz="2400" b="1" u="sng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Metal detectors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will be installed at Marshall County High School and at North and South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number of district school resource officers will be </a:t>
            </a: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increased from one to five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 district schools will receive additional and/or </a:t>
            </a: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updated camera systems.</a:t>
            </a:r>
            <a:endParaRPr lang="en-US" sz="2400" b="1" u="sng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entrance to the high school will be altered to better control incoming traffic.</a:t>
            </a:r>
            <a:endParaRPr lang="en-US" sz="2400" b="1" u="sng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entrances to these buildings will be configured to better control incoming visitors and late arr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ivals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152401"/>
            <a:ext cx="7704667" cy="838199"/>
          </a:xfrm>
        </p:spPr>
        <p:txBody>
          <a:bodyPr>
            <a:normAutofit/>
          </a:bodyPr>
          <a:lstStyle/>
          <a:p>
            <a:r>
              <a:rPr lang="en-US" dirty="0"/>
              <a:t>Critical Differences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941" y="990600"/>
            <a:ext cx="7945459" cy="5257800"/>
          </a:xfrm>
        </p:spPr>
        <p:txBody>
          <a:bodyPr>
            <a:normAutofit/>
          </a:bodyPr>
          <a:lstStyle/>
          <a:p>
            <a:r>
              <a:rPr lang="en-US" dirty="0"/>
              <a:t>Elementary schools</a:t>
            </a:r>
          </a:p>
          <a:p>
            <a:pPr lvl="1"/>
            <a:r>
              <a:rPr lang="en-US" sz="2400" dirty="0"/>
              <a:t>Shooter will be a stranger</a:t>
            </a:r>
          </a:p>
          <a:p>
            <a:pPr lvl="1"/>
            <a:r>
              <a:rPr lang="en-US" sz="2400" dirty="0"/>
              <a:t>Incident is likely to begin at or near front entrance</a:t>
            </a:r>
          </a:p>
          <a:p>
            <a:pPr lvl="1"/>
            <a:r>
              <a:rPr lang="en-US" sz="2400" dirty="0"/>
              <a:t>Sandy Hook </a:t>
            </a:r>
          </a:p>
          <a:p>
            <a:r>
              <a:rPr lang="en-US" dirty="0"/>
              <a:t>Middle and High schools</a:t>
            </a:r>
          </a:p>
          <a:p>
            <a:pPr lvl="1"/>
            <a:r>
              <a:rPr lang="en-US" sz="2400" dirty="0"/>
              <a:t>Shooter is likely to be a current or recent former student</a:t>
            </a:r>
          </a:p>
          <a:p>
            <a:pPr lvl="1"/>
            <a:r>
              <a:rPr lang="en-US" sz="2400" dirty="0"/>
              <a:t>Incident could begin anywhere in the building</a:t>
            </a:r>
          </a:p>
          <a:p>
            <a:pPr lvl="1"/>
            <a:r>
              <a:rPr lang="en-US" sz="2400" dirty="0"/>
              <a:t>Columbine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16A44-FF90-44B4-A6B9-4EF017683C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96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373"/>
            <a:ext cx="7704667" cy="990599"/>
          </a:xfrm>
        </p:spPr>
        <p:txBody>
          <a:bodyPr/>
          <a:lstStyle/>
          <a:p>
            <a:r>
              <a:rPr lang="en-US" altLang="en-US" dirty="0"/>
              <a:t>School Safety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4C2AF-E6D8-484A-8FEC-D632E1905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017972"/>
            <a:ext cx="7704667" cy="530662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  <a:defRPr/>
            </a:pPr>
            <a:r>
              <a:rPr lang="en-US" sz="4000" dirty="0"/>
              <a:t>Hardening the Target (Physical Security)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4000" dirty="0"/>
              <a:t>Detection &amp; Prevention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4000" dirty="0"/>
              <a:t>School Resource Officers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9144000" cy="68491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EB7307-219F-4F5B-9857-9E1A9382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4801"/>
            <a:ext cx="8458199" cy="1828800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Chris Barrier</a:t>
            </a:r>
            <a:br>
              <a:rPr lang="en-US" sz="2400" dirty="0"/>
            </a:br>
            <a:r>
              <a:rPr lang="en-US" sz="2400" dirty="0"/>
              <a:t>Director of Law Enforcement</a:t>
            </a:r>
            <a:br>
              <a:rPr lang="en-US" sz="2400" dirty="0"/>
            </a:br>
            <a:r>
              <a:rPr lang="en-US" sz="2400" dirty="0"/>
              <a:t>Montgomery County Schools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-5034855"/>
            <a:ext cx="8001000" cy="1083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rgbClr val="000000"/>
              </a:solidFill>
              <a:latin typeface="HelveticaNeueLT Std Cn"/>
            </a:endParaRPr>
          </a:p>
          <a:p>
            <a:r>
              <a:rPr lang="en-US" sz="1000" dirty="0">
                <a:solidFill>
                  <a:srgbClr val="000000"/>
                </a:solidFill>
                <a:latin typeface="HelveticaNeueLT Std Cn"/>
              </a:rPr>
              <a:t> </a:t>
            </a: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r>
              <a:rPr lang="en-US" sz="2400" dirty="0"/>
              <a:t> The Kentucky Center for School Safety advises that the following, leading Kentucky educational organizations oppose arming teachers:</a:t>
            </a:r>
            <a:endParaRPr lang="en-US" sz="24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2400" b="1" dirty="0">
              <a:solidFill>
                <a:srgbClr val="000000"/>
              </a:solidFill>
              <a:latin typeface="HelveticaNeueLT Std Cn"/>
            </a:endParaRPr>
          </a:p>
          <a:p>
            <a:endParaRPr lang="en-US" sz="1000" b="1" dirty="0">
              <a:solidFill>
                <a:srgbClr val="000000"/>
              </a:solidFill>
              <a:latin typeface="HelveticaNeueLT Std Cn"/>
            </a:endParaRPr>
          </a:p>
          <a:p>
            <a:r>
              <a:rPr lang="en-US" b="1" dirty="0">
                <a:solidFill>
                  <a:srgbClr val="000000"/>
                </a:solidFill>
                <a:latin typeface="HelveticaNeueLT Std Cn"/>
              </a:rPr>
              <a:t>Kentucky Center for School Safety (KCSS)</a:t>
            </a:r>
          </a:p>
          <a:p>
            <a:endParaRPr lang="en-US" dirty="0">
              <a:solidFill>
                <a:srgbClr val="000000"/>
              </a:solidFill>
              <a:latin typeface="HelveticaNeueLT Std Cn"/>
            </a:endParaRPr>
          </a:p>
          <a:p>
            <a:r>
              <a:rPr lang="en-US" b="1" dirty="0">
                <a:solidFill>
                  <a:srgbClr val="000000"/>
                </a:solidFill>
                <a:latin typeface="HelveticaNeueLT Std Cn"/>
              </a:rPr>
              <a:t>Kentucky Department of Education (KDE)</a:t>
            </a:r>
          </a:p>
          <a:p>
            <a:endParaRPr lang="en-US" dirty="0">
              <a:solidFill>
                <a:srgbClr val="000000"/>
              </a:solidFill>
              <a:latin typeface="HelveticaNeueLT Std Cn"/>
            </a:endParaRPr>
          </a:p>
          <a:p>
            <a:r>
              <a:rPr lang="en-US" b="1" dirty="0">
                <a:solidFill>
                  <a:srgbClr val="000000"/>
                </a:solidFill>
                <a:latin typeface="HelveticaNeueLT Std Cn"/>
              </a:rPr>
              <a:t>Kentucky School Boards Association (KSBA, school board members)</a:t>
            </a:r>
          </a:p>
          <a:p>
            <a:endParaRPr lang="en-US" dirty="0">
              <a:solidFill>
                <a:srgbClr val="000000"/>
              </a:solidFill>
              <a:latin typeface="HelveticaNeueLT Std Cn"/>
            </a:endParaRPr>
          </a:p>
          <a:p>
            <a:r>
              <a:rPr lang="en-US" b="1" dirty="0">
                <a:solidFill>
                  <a:srgbClr val="000000"/>
                </a:solidFill>
                <a:latin typeface="HelveticaNeueLT Std Cn"/>
              </a:rPr>
              <a:t>Kentucky Association of School Administrators (KASA, all school administrators)</a:t>
            </a:r>
          </a:p>
          <a:p>
            <a:endParaRPr lang="en-US" dirty="0">
              <a:solidFill>
                <a:srgbClr val="000000"/>
              </a:solidFill>
              <a:latin typeface="HelveticaNeueLT Std Cn"/>
            </a:endParaRPr>
          </a:p>
          <a:p>
            <a:r>
              <a:rPr lang="en-US" b="1" dirty="0">
                <a:solidFill>
                  <a:srgbClr val="000000"/>
                </a:solidFill>
                <a:latin typeface="HelveticaNeueLT Std Cn"/>
              </a:rPr>
              <a:t>Kentucky Educators Association (KEA, teachers and classified employees in schools)</a:t>
            </a:r>
          </a:p>
          <a:p>
            <a:endParaRPr lang="en-US" dirty="0">
              <a:solidFill>
                <a:srgbClr val="000000"/>
              </a:solidFill>
              <a:latin typeface="HelveticaNeueLT Std Cn"/>
            </a:endParaRPr>
          </a:p>
          <a:p>
            <a:r>
              <a:rPr lang="en-US" b="1" dirty="0">
                <a:solidFill>
                  <a:srgbClr val="000000"/>
                </a:solidFill>
                <a:latin typeface="HelveticaNeueLT Std Cn"/>
              </a:rPr>
              <a:t>Kentucky Association of School Superintendents (KASS)</a:t>
            </a:r>
            <a:endParaRPr lang="en-US" dirty="0">
              <a:solidFill>
                <a:srgbClr val="000000"/>
              </a:solidFill>
              <a:latin typeface="HelveticaNeueLT Std Cn"/>
            </a:endParaRPr>
          </a:p>
        </p:txBody>
      </p:sp>
    </p:spTree>
    <p:extLst>
      <p:ext uri="{BB962C8B-B14F-4D97-AF65-F5344CB8AC3E}">
        <p14:creationId xmlns:p14="http://schemas.microsoft.com/office/powerpoint/2010/main" val="89076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7AFF28-3580-4B04-ABCB-A177930E4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00200"/>
            <a:ext cx="6294120" cy="568452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FE8C7B9-2C35-4353-8872-E1ED5A4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76199"/>
            <a:ext cx="7696200" cy="1371601"/>
          </a:xfrm>
        </p:spPr>
        <p:txBody>
          <a:bodyPr>
            <a:normAutofit fontScale="90000"/>
          </a:bodyPr>
          <a:lstStyle/>
          <a:p>
            <a:r>
              <a:rPr lang="en-US" dirty="0"/>
              <a:t>Most active shooter events are over quickly, usually in no more than </a:t>
            </a:r>
            <a:br>
              <a:rPr lang="en-US" dirty="0"/>
            </a:br>
            <a:r>
              <a:rPr lang="en-US" dirty="0"/>
              <a:t>five or six minutes.</a:t>
            </a:r>
          </a:p>
        </p:txBody>
      </p:sp>
    </p:spTree>
    <p:extLst>
      <p:ext uri="{BB962C8B-B14F-4D97-AF65-F5344CB8AC3E}">
        <p14:creationId xmlns:p14="http://schemas.microsoft.com/office/powerpoint/2010/main" val="1936934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8F94D66-27EC-4CB8-8226-D7F41C16186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1A53964C-7D93-4C48-A4A6-C4C2C393C59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9C944EEC-539E-4389-8785-58E65D04E8D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3" name="Freeform 9">
              <a:extLst>
                <a:ext uri="{FF2B5EF4-FFF2-40B4-BE49-F238E27FC236}">
                  <a16:creationId xmlns:a16="http://schemas.microsoft.com/office/drawing/2014/main" id="{7836EB7E-895C-4D68-B92E-312B371CBDB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4" name="Freeform 10">
              <a:extLst>
                <a:ext uri="{FF2B5EF4-FFF2-40B4-BE49-F238E27FC236}">
                  <a16:creationId xmlns:a16="http://schemas.microsoft.com/office/drawing/2014/main" id="{0F29242B-8CE7-4636-B326-4BEE42EB6D6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id="{4D0B8E9A-7727-4AD9-974E-8815F0B20E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1CD6C65C-71BE-4549-926A-1C1135FD06D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4101" name="Content Placeholder 8">
            <a:extLst>
              <a:ext uri="{FF2B5EF4-FFF2-40B4-BE49-F238E27FC236}">
                <a16:creationId xmlns:a16="http://schemas.microsoft.com/office/drawing/2014/main" id="{C9B7502C-5349-4542-B8A1-7C7FE0163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4605"/>
          <a:stretch/>
        </p:blipFill>
        <p:spPr>
          <a:xfrm>
            <a:off x="3011600" y="228600"/>
            <a:ext cx="5615666" cy="372843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324" y="4061813"/>
            <a:ext cx="5560217" cy="835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2700" dirty="0"/>
              <a:t>Hardening the Target </a:t>
            </a:r>
            <a:br>
              <a:rPr lang="en-US" altLang="en-US" sz="2700" dirty="0"/>
            </a:br>
            <a:r>
              <a:rPr lang="en-US" altLang="en-US" sz="2700" dirty="0"/>
              <a:t>(Physical Security)</a:t>
            </a:r>
          </a:p>
        </p:txBody>
      </p:sp>
      <p:sp>
        <p:nvSpPr>
          <p:cNvPr id="4103" name="Content Placeholder 4102">
            <a:extLst>
              <a:ext uri="{FF2B5EF4-FFF2-40B4-BE49-F238E27FC236}">
                <a16:creationId xmlns:a16="http://schemas.microsoft.com/office/drawing/2014/main" id="{A0278E03-546A-4129-8CA3-D6E8FE19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249" y="4897030"/>
            <a:ext cx="5757468" cy="13207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buNone/>
            </a:pPr>
            <a:r>
              <a:rPr lang="en-US" sz="2800" b="1" dirty="0">
                <a:solidFill>
                  <a:srgbClr val="FF0000"/>
                </a:solidFill>
              </a:rPr>
              <a:t>Controlled outside access to all exterior doors during school day &amp; school functions in building</a:t>
            </a:r>
          </a:p>
          <a:p>
            <a:pPr marL="0" indent="0" algn="r">
              <a:buNone/>
            </a:pPr>
            <a:r>
              <a:rPr lang="en-US" sz="2800" b="1" dirty="0">
                <a:solidFill>
                  <a:srgbClr val="FF0000"/>
                </a:solidFill>
              </a:rPr>
              <a:t>KRS 158.162(3)(d)1</a:t>
            </a:r>
          </a:p>
        </p:txBody>
      </p:sp>
    </p:spTree>
    <p:extLst>
      <p:ext uri="{BB962C8B-B14F-4D97-AF65-F5344CB8AC3E}">
        <p14:creationId xmlns:p14="http://schemas.microsoft.com/office/powerpoint/2010/main" val="470100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5" name="Group 139">
            <a:extLst>
              <a:ext uri="{FF2B5EF4-FFF2-40B4-BE49-F238E27FC236}">
                <a16:creationId xmlns:a16="http://schemas.microsoft.com/office/drawing/2014/main" id="{7CD2F605-77BD-4D9C-BC95-97EB75D69D8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40259AB5-8B5C-4CD4-AE10-7A177BB7383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DB110D97-363A-40D5-98E8-D367DFCFB2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3" name="Freeform 9">
              <a:extLst>
                <a:ext uri="{FF2B5EF4-FFF2-40B4-BE49-F238E27FC236}">
                  <a16:creationId xmlns:a16="http://schemas.microsoft.com/office/drawing/2014/main" id="{30DC9DB4-96D0-47E9-A6E5-1590DED848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44" name="Freeform 10">
              <a:extLst>
                <a:ext uri="{FF2B5EF4-FFF2-40B4-BE49-F238E27FC236}">
                  <a16:creationId xmlns:a16="http://schemas.microsoft.com/office/drawing/2014/main" id="{8CA317D7-424B-4887-BEDF-18EF7915C5C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5" name="Freeform 11">
              <a:extLst>
                <a:ext uri="{FF2B5EF4-FFF2-40B4-BE49-F238E27FC236}">
                  <a16:creationId xmlns:a16="http://schemas.microsoft.com/office/drawing/2014/main" id="{ACF40F67-B16B-4E7F-A595-0EF370063DF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6" name="Freeform 12">
              <a:extLst>
                <a:ext uri="{FF2B5EF4-FFF2-40B4-BE49-F238E27FC236}">
                  <a16:creationId xmlns:a16="http://schemas.microsoft.com/office/drawing/2014/main" id="{EB2264F1-4BB6-4403-A681-A463AA73039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4106" name="Rectangle 147">
            <a:extLst>
              <a:ext uri="{FF2B5EF4-FFF2-40B4-BE49-F238E27FC236}">
                <a16:creationId xmlns:a16="http://schemas.microsoft.com/office/drawing/2014/main" id="{F9DFC70C-0B30-4D8A-ACCE-E112906E63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Freeform 8">
            <a:extLst>
              <a:ext uri="{FF2B5EF4-FFF2-40B4-BE49-F238E27FC236}">
                <a16:creationId xmlns:a16="http://schemas.microsoft.com/office/drawing/2014/main" id="{C5078CE6-CE6B-4EB4-BE80-35B2D5EAB72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2699" y="-16933"/>
            <a:ext cx="5505449" cy="6883400"/>
          </a:xfrm>
          <a:custGeom>
            <a:avLst/>
            <a:gdLst>
              <a:gd name="connsiteX0" fmla="*/ 5427133 w 7340600"/>
              <a:gd name="connsiteY0" fmla="*/ 8466 h 6883400"/>
              <a:gd name="connsiteX1" fmla="*/ 4783666 w 7340600"/>
              <a:gd name="connsiteY1" fmla="*/ 2573866 h 6883400"/>
              <a:gd name="connsiteX2" fmla="*/ 7340600 w 7340600"/>
              <a:gd name="connsiteY2" fmla="*/ 6874933 h 6883400"/>
              <a:gd name="connsiteX3" fmla="*/ 0 w 7340600"/>
              <a:gd name="connsiteY3" fmla="*/ 6883400 h 6883400"/>
              <a:gd name="connsiteX4" fmla="*/ 8466 w 7340600"/>
              <a:gd name="connsiteY4" fmla="*/ 0 h 6883400"/>
              <a:gd name="connsiteX5" fmla="*/ 5427133 w 7340600"/>
              <a:gd name="connsiteY5" fmla="*/ 8466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0600" h="6883400">
                <a:moveTo>
                  <a:pt x="5427133" y="8466"/>
                </a:moveTo>
                <a:lnTo>
                  <a:pt x="4783666" y="2573866"/>
                </a:lnTo>
                <a:lnTo>
                  <a:pt x="7340600" y="6874933"/>
                </a:lnTo>
                <a:lnTo>
                  <a:pt x="0" y="6883400"/>
                </a:lnTo>
                <a:lnTo>
                  <a:pt x="8466" y="0"/>
                </a:lnTo>
                <a:lnTo>
                  <a:pt x="5427133" y="8466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FE3F97D-27C5-498C-A189-D1D4ADE014C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48076" y="-4763"/>
            <a:ext cx="3761187" cy="6862763"/>
            <a:chOff x="2928938" y="-4763"/>
            <a:chExt cx="5014912" cy="6862763"/>
          </a:xfrm>
        </p:grpSpPr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id="{E16A77AE-FC02-41D6-84BA-87C5D2842B8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4" name="Freeform 7">
              <a:extLst>
                <a:ext uri="{FF2B5EF4-FFF2-40B4-BE49-F238E27FC236}">
                  <a16:creationId xmlns:a16="http://schemas.microsoft.com/office/drawing/2014/main" id="{5AC60704-A008-45AB-86B8-68AE06B21C8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5" name="Freeform 12">
              <a:extLst>
                <a:ext uri="{FF2B5EF4-FFF2-40B4-BE49-F238E27FC236}">
                  <a16:creationId xmlns:a16="http://schemas.microsoft.com/office/drawing/2014/main" id="{6D4F05EC-AD9F-40D6-8289-ED803214275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6" name="Freeform 13">
              <a:extLst>
                <a:ext uri="{FF2B5EF4-FFF2-40B4-BE49-F238E27FC236}">
                  <a16:creationId xmlns:a16="http://schemas.microsoft.com/office/drawing/2014/main" id="{E1AEBD23-D7CE-46D8-B8F4-0016B2F63CF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57" name="Freeform 14">
              <a:extLst>
                <a:ext uri="{FF2B5EF4-FFF2-40B4-BE49-F238E27FC236}">
                  <a16:creationId xmlns:a16="http://schemas.microsoft.com/office/drawing/2014/main" id="{5E461B2A-6F25-4FD3-B8A8-8358718FB79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8" name="Freeform 15">
              <a:extLst>
                <a:ext uri="{FF2B5EF4-FFF2-40B4-BE49-F238E27FC236}">
                  <a16:creationId xmlns:a16="http://schemas.microsoft.com/office/drawing/2014/main" id="{DC9F5BDD-A982-4275-A718-21F673A3CE4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3" name="Picture 2" descr="A close up of a brick building&#10;&#10;Description generated with high confidence">
            <a:extLst>
              <a:ext uri="{FF2B5EF4-FFF2-40B4-BE49-F238E27FC236}">
                <a16:creationId xmlns:a16="http://schemas.microsoft.com/office/drawing/2014/main" id="{0E3FB42B-1423-4F83-9E9D-5EED5E446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0" r="3475" b="-3"/>
          <a:stretch/>
        </p:blipFill>
        <p:spPr>
          <a:xfrm>
            <a:off x="4320813" y="10"/>
            <a:ext cx="4823187" cy="4338304"/>
          </a:xfrm>
          <a:custGeom>
            <a:avLst/>
            <a:gdLst>
              <a:gd name="connsiteX0" fmla="*/ 712614 w 6430917"/>
              <a:gd name="connsiteY0" fmla="*/ 0 h 4338314"/>
              <a:gd name="connsiteX1" fmla="*/ 6430917 w 6430917"/>
              <a:gd name="connsiteY1" fmla="*/ 0 h 4338314"/>
              <a:gd name="connsiteX2" fmla="*/ 6430917 w 6430917"/>
              <a:gd name="connsiteY2" fmla="*/ 4338314 h 4338314"/>
              <a:gd name="connsiteX3" fmla="*/ 0 w 6430917"/>
              <a:gd name="connsiteY3" fmla="*/ 2800083 h 433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0917" h="4338314">
                <a:moveTo>
                  <a:pt x="712614" y="0"/>
                </a:moveTo>
                <a:lnTo>
                  <a:pt x="6430917" y="0"/>
                </a:lnTo>
                <a:lnTo>
                  <a:pt x="6430917" y="4338314"/>
                </a:lnTo>
                <a:lnTo>
                  <a:pt x="0" y="2800083"/>
                </a:lnTo>
                <a:close/>
              </a:path>
            </a:pathLst>
          </a:custGeom>
        </p:spPr>
      </p:pic>
      <p:pic>
        <p:nvPicPr>
          <p:cNvPr id="2" name="Picture 1" descr="A person standing in front of a store&#10;&#10;Description generated with high confidence">
            <a:extLst>
              <a:ext uri="{FF2B5EF4-FFF2-40B4-BE49-F238E27FC236}">
                <a16:creationId xmlns:a16="http://schemas.microsoft.com/office/drawing/2014/main" id="{6CC3FA28-99EA-49DC-9997-7B576D0A2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9" r="6179" b="-3"/>
          <a:stretch/>
        </p:blipFill>
        <p:spPr>
          <a:xfrm>
            <a:off x="4312759" y="2797516"/>
            <a:ext cx="4831241" cy="4060485"/>
          </a:xfrm>
          <a:custGeom>
            <a:avLst/>
            <a:gdLst>
              <a:gd name="connsiteX0" fmla="*/ 0 w 6441654"/>
              <a:gd name="connsiteY0" fmla="*/ 0 h 4060485"/>
              <a:gd name="connsiteX1" fmla="*/ 6441654 w 6441654"/>
              <a:gd name="connsiteY1" fmla="*/ 1540800 h 4060485"/>
              <a:gd name="connsiteX2" fmla="*/ 6441654 w 6441654"/>
              <a:gd name="connsiteY2" fmla="*/ 4060485 h 4060485"/>
              <a:gd name="connsiteX3" fmla="*/ 4297229 w 6441654"/>
              <a:gd name="connsiteY3" fmla="*/ 4060485 h 4060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1654" h="4060485">
                <a:moveTo>
                  <a:pt x="0" y="0"/>
                </a:moveTo>
                <a:lnTo>
                  <a:pt x="6441654" y="1540800"/>
                </a:lnTo>
                <a:lnTo>
                  <a:pt x="6441654" y="4060485"/>
                </a:lnTo>
                <a:lnTo>
                  <a:pt x="4297229" y="4060485"/>
                </a:lnTo>
                <a:close/>
              </a:path>
            </a:pathLst>
          </a:custGeom>
        </p:spPr>
      </p:pic>
      <p:sp>
        <p:nvSpPr>
          <p:cNvPr id="4098" name="Title 1">
            <a:extLst>
              <a:ext uri="{FF2B5EF4-FFF2-40B4-BE49-F238E27FC236}">
                <a16:creationId xmlns:a16="http://schemas.microsoft.com/office/drawing/2014/main" id="{3049499D-CD32-475B-9490-68B494B5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634067"/>
            <a:ext cx="3047206" cy="2489200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4300">
                <a:solidFill>
                  <a:schemeClr val="bg1"/>
                </a:solidFill>
              </a:rPr>
              <a:t>Hardening the Target </a:t>
            </a:r>
            <a:br>
              <a:rPr lang="en-US" altLang="en-US" sz="4300">
                <a:solidFill>
                  <a:schemeClr val="bg1"/>
                </a:solidFill>
              </a:rPr>
            </a:br>
            <a:r>
              <a:rPr lang="en-US" altLang="en-US" sz="4300">
                <a:solidFill>
                  <a:schemeClr val="bg1"/>
                </a:solidFill>
              </a:rPr>
              <a:t>(Physical Security)</a:t>
            </a:r>
          </a:p>
        </p:txBody>
      </p:sp>
      <p:sp>
        <p:nvSpPr>
          <p:cNvPr id="4103" name="Content Placeholder 4102">
            <a:extLst>
              <a:ext uri="{FF2B5EF4-FFF2-40B4-BE49-F238E27FC236}">
                <a16:creationId xmlns:a16="http://schemas.microsoft.com/office/drawing/2014/main" id="{A0278E03-546A-4129-8CA3-D6E8FE19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123267"/>
            <a:ext cx="3248342" cy="178699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Video-Intercom systems integrated with electronically locking doors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576" y="6019800"/>
            <a:ext cx="4619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Approx. $11K to $15K per main entrance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KRS 158.162(3)(d)2</a:t>
            </a:r>
          </a:p>
        </p:txBody>
      </p:sp>
    </p:spTree>
    <p:extLst>
      <p:ext uri="{BB962C8B-B14F-4D97-AF65-F5344CB8AC3E}">
        <p14:creationId xmlns:p14="http://schemas.microsoft.com/office/powerpoint/2010/main" val="2086659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8640" y="-2727960"/>
            <a:ext cx="10241280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3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926592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304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16151</TotalTime>
  <Words>1004</Words>
  <Application>Microsoft Office PowerPoint</Application>
  <PresentationFormat>On-screen Show (4:3)</PresentationFormat>
  <Paragraphs>207</Paragraphs>
  <Slides>42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ＭＳ Ｐゴシック</vt:lpstr>
      <vt:lpstr>Arial</vt:lpstr>
      <vt:lpstr>Calibri</vt:lpstr>
      <vt:lpstr>Corbel</vt:lpstr>
      <vt:lpstr>HelveticaNeueLT Std Cn</vt:lpstr>
      <vt:lpstr>Symbol</vt:lpstr>
      <vt:lpstr>Times New Roman</vt:lpstr>
      <vt:lpstr>Parallax</vt:lpstr>
      <vt:lpstr>School Safety </vt:lpstr>
      <vt:lpstr>School Safety </vt:lpstr>
      <vt:lpstr>Hardening the Target  (Physical Security) </vt:lpstr>
      <vt:lpstr>Critical Differences</vt:lpstr>
      <vt:lpstr>Most active shooter events are over quickly, usually in no more than  five or six minutes.</vt:lpstr>
      <vt:lpstr>Hardening the Target  (Physical Security)</vt:lpstr>
      <vt:lpstr>Hardening the Target  (Physical Security)</vt:lpstr>
      <vt:lpstr>PowerPoint Presentation</vt:lpstr>
      <vt:lpstr>PowerPoint Presentation</vt:lpstr>
      <vt:lpstr>PowerPoint Presentation</vt:lpstr>
      <vt:lpstr>Cost?  How do we pay for the upgrades ?</vt:lpstr>
      <vt:lpstr>Hardening The Target  (Physical Security) </vt:lpstr>
      <vt:lpstr>Hardening the Target  (Physical Security)</vt:lpstr>
      <vt:lpstr>Hardening the Target  (Physical Security)</vt:lpstr>
      <vt:lpstr>Hardening the Target  (Physical Security)</vt:lpstr>
      <vt:lpstr>PowerPoint Presentation</vt:lpstr>
      <vt:lpstr>PowerPoint Presentation</vt:lpstr>
      <vt:lpstr>Hardening the Target  (Physical Security)</vt:lpstr>
      <vt:lpstr>Safety &amp; Security Films</vt:lpstr>
      <vt:lpstr>Hardening the Target  (Physical Security)</vt:lpstr>
      <vt:lpstr>Layered Redundant Approach</vt:lpstr>
      <vt:lpstr>Hardening the Target  (Physical Security)</vt:lpstr>
      <vt:lpstr>PowerPoint Presentation</vt:lpstr>
      <vt:lpstr>                          Training    Law Enforcement  Teachers * Students  Parents  </vt:lpstr>
      <vt:lpstr>LOCKDOWN</vt:lpstr>
      <vt:lpstr>PowerPoint Presentation</vt:lpstr>
      <vt:lpstr>PowerPoint Presentation</vt:lpstr>
      <vt:lpstr>Detection &amp; Prevention</vt:lpstr>
      <vt:lpstr> Secret Service Study (2002) 10 Key Findings</vt:lpstr>
      <vt:lpstr>Vestena Robbins, PhD Executive Advisor Kentucky Dept. for Behavioral Health, Developmental and Intellectual Disabilities </vt:lpstr>
      <vt:lpstr>Enhance Capacity to Implement Trauma-Informed Practices.</vt:lpstr>
      <vt:lpstr>Prevention Strategies</vt:lpstr>
      <vt:lpstr>PowerPoint Presentation</vt:lpstr>
      <vt:lpstr>Employ Armed, Professional Law Enforcement in Our Schools</vt:lpstr>
      <vt:lpstr>Western Kentucky University's Social Science Department has released the results of their "Politics in Kentucky."</vt:lpstr>
      <vt:lpstr>Armed Resource Officer </vt:lpstr>
      <vt:lpstr>Marshall County Kentucky      Radcliff Kentucky </vt:lpstr>
      <vt:lpstr>   Schools Utilizing SRO/ POPS Certified Law Enforcement Professionals   Boone County - All Schools  Pike County “Five” Deputy Sheriffs  Marshal County “Five” SRO Montgomery County “Five” SRO    </vt:lpstr>
      <vt:lpstr>Security Changes in the Marshall County School District </vt:lpstr>
      <vt:lpstr>School Safety </vt:lpstr>
      <vt:lpstr>Chris Barrier Director of Law Enforcement Montgomery County Schools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KLC Meeting with Sheriff Cain</dc:title>
  <dc:creator>Allen</dc:creator>
  <cp:lastModifiedBy>Mark Filburn</cp:lastModifiedBy>
  <cp:revision>232</cp:revision>
  <dcterms:created xsi:type="dcterms:W3CDTF">2014-02-26T20:19:17Z</dcterms:created>
  <dcterms:modified xsi:type="dcterms:W3CDTF">2018-06-11T16:00:45Z</dcterms:modified>
</cp:coreProperties>
</file>