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62" r:id="rId2"/>
    <p:sldId id="260" r:id="rId3"/>
    <p:sldId id="259" r:id="rId4"/>
    <p:sldId id="263" r:id="rId5"/>
    <p:sldId id="257" r:id="rId6"/>
    <p:sldId id="258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B54F48-48D1-9441-B226-78EEC5E84E9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CCB6B4-5592-2F41-AB20-F8D57ED987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1364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/>
              <a:t>Understanding The Role And Value Of The SRO In Todays School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7672"/>
            <a:ext cx="6400800" cy="12192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Presenter: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Chris Barrier </a:t>
            </a:r>
            <a:r>
              <a:rPr lang="mr-IN" sz="1600" b="1" dirty="0">
                <a:solidFill>
                  <a:schemeClr val="tx1"/>
                </a:solidFill>
              </a:rPr>
              <a:t>–</a:t>
            </a:r>
            <a:r>
              <a:rPr lang="en-US" sz="1600" b="1" dirty="0">
                <a:solidFill>
                  <a:schemeClr val="tx1"/>
                </a:solidFill>
              </a:rPr>
              <a:t> Director of Law Enforcement, Montgomery County Schools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President of the Kentucky Association of School Resource Officers - KYASRO</a:t>
            </a:r>
          </a:p>
        </p:txBody>
      </p:sp>
    </p:spTree>
    <p:extLst>
      <p:ext uri="{BB962C8B-B14F-4D97-AF65-F5344CB8AC3E}">
        <p14:creationId xmlns:p14="http://schemas.microsoft.com/office/powerpoint/2010/main" val="27670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What is an SRO?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371600" y="2413000"/>
            <a:ext cx="7086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+mj-lt"/>
              </a:rPr>
              <a:t>The definition of a School Resource Officer is a career law enforcement officer , with sworn authority, deployed in  community oriented policing , assigned by the employing police department or agency to work in collaboration with schools and community-based organizations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NASRO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376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8888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ahoma" charset="0"/>
              </a:rPr>
              <a:t>SRO Prerequisites to establishing a safe school community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02104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000000"/>
                </a:solidFill>
              </a:rPr>
              <a:t>A sworn law enforcement officer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000000"/>
                </a:solidFill>
              </a:rPr>
              <a:t>Properly </a:t>
            </a:r>
            <a:r>
              <a:rPr lang="en-US" b="1" dirty="0" smtClean="0">
                <a:solidFill>
                  <a:srgbClr val="000000"/>
                </a:solidFill>
              </a:rPr>
              <a:t>selected </a:t>
            </a:r>
            <a:r>
              <a:rPr lang="mr-IN" b="1" dirty="0" smtClean="0">
                <a:solidFill>
                  <a:srgbClr val="000000"/>
                </a:solidFill>
              </a:rPr>
              <a:t>–</a:t>
            </a:r>
            <a:r>
              <a:rPr lang="en-US" b="1" dirty="0" smtClean="0">
                <a:solidFill>
                  <a:srgbClr val="000000"/>
                </a:solidFill>
              </a:rPr>
              <a:t> ‘The right fit’</a:t>
            </a:r>
            <a:endParaRPr lang="en-US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000000"/>
                </a:solidFill>
              </a:rPr>
              <a:t>Properly </a:t>
            </a:r>
            <a:r>
              <a:rPr lang="en-US" b="1" dirty="0" smtClean="0">
                <a:solidFill>
                  <a:srgbClr val="000000"/>
                </a:solidFill>
              </a:rPr>
              <a:t>trained </a:t>
            </a:r>
            <a:r>
              <a:rPr lang="mr-IN" b="1" dirty="0" smtClean="0">
                <a:solidFill>
                  <a:srgbClr val="000000"/>
                </a:solidFill>
              </a:rPr>
              <a:t>–</a:t>
            </a:r>
            <a:r>
              <a:rPr lang="en-US" b="1" dirty="0" smtClean="0">
                <a:solidFill>
                  <a:srgbClr val="000000"/>
                </a:solidFill>
              </a:rPr>
              <a:t> SRO Basic/Advanced, KYASRO SRO Mentor Program</a:t>
            </a:r>
            <a:endParaRPr lang="en-US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000000"/>
                </a:solidFill>
              </a:rPr>
              <a:t>Committed to the </a:t>
            </a:r>
            <a:r>
              <a:rPr lang="en-US" b="1" dirty="0" smtClean="0">
                <a:solidFill>
                  <a:srgbClr val="000000"/>
                </a:solidFill>
              </a:rPr>
              <a:t>mission </a:t>
            </a:r>
            <a:r>
              <a:rPr lang="mr-IN" b="1" dirty="0" smtClean="0">
                <a:solidFill>
                  <a:srgbClr val="000000"/>
                </a:solidFill>
              </a:rPr>
              <a:t>–</a:t>
            </a:r>
            <a:r>
              <a:rPr lang="en-US" b="1" dirty="0" smtClean="0">
                <a:solidFill>
                  <a:srgbClr val="000000"/>
                </a:solidFill>
              </a:rPr>
              <a:t> up to the task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691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SRO in 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Currently there are 271 SRO’s in KY serving in 118 school districts (this includes SLEO’s </a:t>
            </a:r>
            <a:r>
              <a:rPr lang="mr-IN" b="1" dirty="0">
                <a:solidFill>
                  <a:srgbClr val="000000"/>
                </a:solidFill>
              </a:rPr>
              <a:t>–</a:t>
            </a:r>
            <a:r>
              <a:rPr lang="en-US" b="1" dirty="0">
                <a:solidFill>
                  <a:srgbClr val="000000"/>
                </a:solidFill>
              </a:rPr>
              <a:t> or agencies employed by local boards of education).</a:t>
            </a:r>
          </a:p>
          <a:p>
            <a:r>
              <a:rPr lang="en-US" b="1" dirty="0">
                <a:solidFill>
                  <a:srgbClr val="000000"/>
                </a:solidFill>
              </a:rPr>
              <a:t>Those 271 SRO’s are tasked to cover 1220 public Schools / </a:t>
            </a:r>
            <a:r>
              <a:rPr lang="en-US" b="1" dirty="0" err="1">
                <a:solidFill>
                  <a:srgbClr val="000000"/>
                </a:solidFill>
              </a:rPr>
              <a:t>approx</a:t>
            </a:r>
            <a:r>
              <a:rPr lang="en-US" b="1" dirty="0">
                <a:solidFill>
                  <a:srgbClr val="000000"/>
                </a:solidFill>
              </a:rPr>
              <a:t> 656,588 students statewide</a:t>
            </a:r>
          </a:p>
          <a:p>
            <a:r>
              <a:rPr lang="en-US" b="1" dirty="0">
                <a:solidFill>
                  <a:srgbClr val="000000"/>
                </a:solidFill>
              </a:rPr>
              <a:t>That is 2.5 times the FBI/DOJ recommended police/service population ratio of 1:1000 </a:t>
            </a:r>
          </a:p>
          <a:p>
            <a:r>
              <a:rPr lang="en-US" b="1" dirty="0">
                <a:solidFill>
                  <a:srgbClr val="000000"/>
                </a:solidFill>
              </a:rPr>
              <a:t>Roughly 2/3 of the counties in KY have some presence of law enforcement in their schools </a:t>
            </a:r>
          </a:p>
        </p:txBody>
      </p:sp>
    </p:spTree>
    <p:extLst>
      <p:ext uri="{BB962C8B-B14F-4D97-AF65-F5344CB8AC3E}">
        <p14:creationId xmlns:p14="http://schemas.microsoft.com/office/powerpoint/2010/main" val="381285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48"/>
            <a:ext cx="8229600" cy="16002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The SRO’s Role on Campus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100" b="1" dirty="0">
                <a:solidFill>
                  <a:srgbClr val="000000"/>
                </a:solidFill>
              </a:rPr>
              <a:t>Serve as a Positive Role Model to students</a:t>
            </a:r>
          </a:p>
          <a:p>
            <a:pPr>
              <a:buFontTx/>
              <a:buChar char="-"/>
            </a:pPr>
            <a:r>
              <a:rPr lang="en-US" sz="2100" b="1" dirty="0">
                <a:solidFill>
                  <a:srgbClr val="000000"/>
                </a:solidFill>
              </a:rPr>
              <a:t> Provide law enforcement and police services to the school community</a:t>
            </a:r>
          </a:p>
          <a:p>
            <a:pPr>
              <a:buNone/>
            </a:pPr>
            <a:r>
              <a:rPr lang="en-US" sz="2100" b="1" dirty="0">
                <a:solidFill>
                  <a:srgbClr val="000000"/>
                </a:solidFill>
              </a:rPr>
              <a:t>-	Work to prevent juvenile delinquency through close contact and positive relationships with students</a:t>
            </a:r>
          </a:p>
          <a:p>
            <a:pPr>
              <a:buNone/>
            </a:pPr>
            <a:r>
              <a:rPr lang="en-US" sz="2100" b="1" dirty="0">
                <a:solidFill>
                  <a:srgbClr val="000000"/>
                </a:solidFill>
              </a:rPr>
              <a:t>- 	Establish crime prevention programs for students</a:t>
            </a:r>
          </a:p>
          <a:p>
            <a:pPr>
              <a:buNone/>
            </a:pPr>
            <a:r>
              <a:rPr lang="en-US" sz="2100" b="1" dirty="0">
                <a:solidFill>
                  <a:srgbClr val="000000"/>
                </a:solidFill>
              </a:rPr>
              <a:t>- 	Conflict resolution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</a:rPr>
              <a:t>Community Resource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</a:rPr>
              <a:t>Work with school administration to develop safe school strategies along with policies and procedures to keep schools safe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</a:rPr>
              <a:t>Work with guidance counselors and other student support staff to assist students and to provide services to students where referrals to appropriate agencies are necessary (</a:t>
            </a:r>
            <a:r>
              <a:rPr lang="en-US" sz="2400" b="1" dirty="0" err="1">
                <a:solidFill>
                  <a:srgbClr val="000000"/>
                </a:solidFill>
              </a:rPr>
              <a:t>ie</a:t>
            </a:r>
            <a:r>
              <a:rPr lang="en-US" sz="2400" b="1" dirty="0">
                <a:solidFill>
                  <a:srgbClr val="000000"/>
                </a:solidFill>
              </a:rPr>
              <a:t> social services)</a:t>
            </a:r>
          </a:p>
          <a:p>
            <a:pPr>
              <a:buFontTx/>
              <a:buChar char="-"/>
            </a:pPr>
            <a:endParaRPr lang="en-US" sz="2400" dirty="0"/>
          </a:p>
          <a:p>
            <a:pPr marL="0" indent="0">
              <a:buNone/>
            </a:pPr>
            <a:endParaRPr lang="en-US" dirty="0">
              <a:latin typeface="Tahoma" charset="0"/>
            </a:endParaRP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0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8681"/>
            <a:ext cx="7772400" cy="1470025"/>
          </a:xfrm>
        </p:spPr>
        <p:txBody>
          <a:bodyPr/>
          <a:lstStyle/>
          <a:p>
            <a:r>
              <a:rPr lang="en-US" dirty="0"/>
              <a:t>Triad Model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44" y="2044652"/>
            <a:ext cx="5595249" cy="38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8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the SRO in 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ITS ABOUT RELATIONSHIPS!!!!</a:t>
            </a:r>
          </a:p>
          <a:p>
            <a:r>
              <a:rPr lang="en-US" b="1" dirty="0">
                <a:solidFill>
                  <a:srgbClr val="000000"/>
                </a:solidFill>
              </a:rPr>
              <a:t>Research shows that overwhelmingly both SRO’s and school administrators believe the most important component in preventing problematic behavior in youth is relationship building.</a:t>
            </a:r>
          </a:p>
          <a:p>
            <a:r>
              <a:rPr lang="en-US" b="1" dirty="0">
                <a:solidFill>
                  <a:srgbClr val="000000"/>
                </a:solidFill>
              </a:rPr>
              <a:t>We are living in the “fatherless generation” 24million children or 1 in 3 live in a home without the biological father</a:t>
            </a:r>
          </a:p>
          <a:p>
            <a:r>
              <a:rPr lang="en-US" b="1" dirty="0">
                <a:solidFill>
                  <a:srgbClr val="000000"/>
                </a:solidFill>
              </a:rPr>
              <a:t>Naturally the presence of the SRO in schools is viewed as a deterrence to delinquent behavior</a:t>
            </a:r>
          </a:p>
        </p:txBody>
      </p:sp>
    </p:spTree>
    <p:extLst>
      <p:ext uri="{BB962C8B-B14F-4D97-AF65-F5344CB8AC3E}">
        <p14:creationId xmlns:p14="http://schemas.microsoft.com/office/powerpoint/2010/main" val="75113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0408"/>
            <a:ext cx="8229600" cy="1600200"/>
          </a:xfrm>
        </p:spPr>
        <p:txBody>
          <a:bodyPr/>
          <a:lstStyle/>
          <a:p>
            <a:pPr eaLnBrk="1" hangingPunct="1"/>
            <a:r>
              <a:rPr lang="en-US" sz="4100" dirty="0">
                <a:latin typeface="Tahoma" charset="0"/>
              </a:rPr>
              <a:t>Why Do SRO Programs Work?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Tahoma" charset="0"/>
              </a:rPr>
              <a:t>SROs have a genuine interest in working with youth (age appropriate responses, understanding of adolescent development, de-escalation techniques)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Tahoma" charset="0"/>
              </a:rPr>
              <a:t>SROs have an understanding of the school community (being culturally aware, being aware of disability issues, special needs)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Tahoma" charset="0"/>
              </a:rPr>
              <a:t>SROs have daily contact and involvement with the staff and students (Again = RELATIONSHIPS mean everything)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Tahoma" charset="0"/>
              </a:rPr>
              <a:t>SROs and Principals have a shared interest in maintaining a safe school environment (training)</a:t>
            </a:r>
          </a:p>
        </p:txBody>
      </p:sp>
    </p:spTree>
    <p:extLst>
      <p:ext uri="{BB962C8B-B14F-4D97-AF65-F5344CB8AC3E}">
        <p14:creationId xmlns:p14="http://schemas.microsoft.com/office/powerpoint/2010/main" val="159766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4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3792</TotalTime>
  <Words>451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Understanding The Role And Value Of The SRO In Todays School Environment</vt:lpstr>
      <vt:lpstr>What is an SRO?</vt:lpstr>
      <vt:lpstr>SRO Prerequisites to establishing a safe school community </vt:lpstr>
      <vt:lpstr>The SRO in KY</vt:lpstr>
      <vt:lpstr>The SRO’s Role on Campus</vt:lpstr>
      <vt:lpstr>Triad Model</vt:lpstr>
      <vt:lpstr>The Value of the SRO in KY</vt:lpstr>
      <vt:lpstr>Why Do SRO Programs Work?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SRO?</dc:title>
  <dc:creator>Barrier, Chris</dc:creator>
  <cp:lastModifiedBy>Barrier, Chris</cp:lastModifiedBy>
  <cp:revision>14</cp:revision>
  <cp:lastPrinted>2018-06-06T13:49:51Z</cp:lastPrinted>
  <dcterms:created xsi:type="dcterms:W3CDTF">2018-06-06T01:24:35Z</dcterms:created>
  <dcterms:modified xsi:type="dcterms:W3CDTF">2018-06-08T19:42:28Z</dcterms:modified>
</cp:coreProperties>
</file>