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  <p:sldMasterId id="2147483707" r:id="rId3"/>
  </p:sldMasterIdLst>
  <p:notesMasterIdLst>
    <p:notesMasterId r:id="rId20"/>
  </p:notesMasterIdLst>
  <p:sldIdLst>
    <p:sldId id="256" r:id="rId4"/>
    <p:sldId id="268" r:id="rId5"/>
    <p:sldId id="257" r:id="rId6"/>
    <p:sldId id="277" r:id="rId7"/>
    <p:sldId id="262" r:id="rId8"/>
    <p:sldId id="265" r:id="rId9"/>
    <p:sldId id="261" r:id="rId10"/>
    <p:sldId id="259" r:id="rId11"/>
    <p:sldId id="260" r:id="rId12"/>
    <p:sldId id="272" r:id="rId13"/>
    <p:sldId id="279" r:id="rId14"/>
    <p:sldId id="274" r:id="rId15"/>
    <p:sldId id="276" r:id="rId16"/>
    <p:sldId id="271" r:id="rId17"/>
    <p:sldId id="278" r:id="rId18"/>
    <p:sldId id="28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Franklin Gothic Medium" panose="020B0603020102020204" pitchFamily="3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ker, Jennifer L - Office of Teaching and Learning" initials="FJL-OoTaL" lastIdx="1" clrIdx="0">
    <p:extLst>
      <p:ext uri="{19B8F6BF-5375-455C-9EA6-DF929625EA0E}">
        <p15:presenceInfo xmlns:p15="http://schemas.microsoft.com/office/powerpoint/2012/main" userId="S-1-5-21-2077426921-23679709-1353397897-38488" providerId="AD"/>
      </p:ext>
    </p:extLst>
  </p:cmAuthor>
  <p:cmAuthor id="2" name="Ellis, Amanda - Associate Commissioner, Office of Teaching and Learning" initials="EA-ACOoTaL" lastIdx="5" clrIdx="1">
    <p:extLst>
      <p:ext uri="{19B8F6BF-5375-455C-9EA6-DF929625EA0E}">
        <p15:presenceInfo xmlns:p15="http://schemas.microsoft.com/office/powerpoint/2012/main" userId="S-1-5-21-2077426921-23679709-1353397897-38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C8B11B-E6A7-4C70-B9A6-CCE98BCFF40A}">
  <a:tblStyle styleId="{EBC8B11B-E6A7-4C70-B9A6-CCE98BCFF4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55" autoAdjust="0"/>
  </p:normalViewPr>
  <p:slideViewPr>
    <p:cSldViewPr snapToGrid="0">
      <p:cViewPr varScale="1">
        <p:scale>
          <a:sx n="62" d="100"/>
          <a:sy n="62" d="100"/>
        </p:scale>
        <p:origin x="14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ource Sans Pro" panose="020B0604020202020204" charset="0"/>
                <a:ea typeface="+mn-ea"/>
                <a:cs typeface="+mn-cs"/>
              </a:defRPr>
            </a:pPr>
            <a:r>
              <a:rPr lang="en-US" sz="2400" b="0" dirty="0">
                <a:solidFill>
                  <a:schemeClr val="tx1"/>
                </a:solidFill>
                <a:latin typeface="Source Sans Pro" panose="020B0604020202020204" charset="0"/>
              </a:rPr>
              <a:t>Respondent Role: </a:t>
            </a:r>
            <a:r>
              <a:rPr lang="en-US" sz="2400" b="0" dirty="0" smtClean="0">
                <a:solidFill>
                  <a:schemeClr val="tx1"/>
                </a:solidFill>
                <a:latin typeface="Source Sans Pro" panose="020B0604020202020204" charset="0"/>
              </a:rPr>
              <a:t>Reading and</a:t>
            </a:r>
            <a:r>
              <a:rPr lang="en-US" sz="2400" b="0" baseline="0" dirty="0" smtClean="0">
                <a:solidFill>
                  <a:schemeClr val="tx1"/>
                </a:solidFill>
                <a:latin typeface="Source Sans Pro" panose="020B0604020202020204" charset="0"/>
              </a:rPr>
              <a:t> Writing</a:t>
            </a:r>
            <a:endParaRPr lang="en-US" sz="2400" b="0" dirty="0">
              <a:solidFill>
                <a:schemeClr val="tx1"/>
              </a:solidFill>
              <a:latin typeface="Source Sans Pro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Source Sans Pro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965395206746704"/>
          <c:y val="0.22440735335223977"/>
          <c:w val="0.56092046383546323"/>
          <c:h val="0.72757568092626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 Role: Reading and Writing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Source Sans Pro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Teacher (351, 76.97%)</c:v>
                </c:pt>
                <c:pt idx="1">
                  <c:v>Administrator (43, 9.43%)</c:v>
                </c:pt>
                <c:pt idx="2">
                  <c:v>Public School Student (0, 0.0%)</c:v>
                </c:pt>
                <c:pt idx="3">
                  <c:v>State Education Agency (1, 0.22%)</c:v>
                </c:pt>
                <c:pt idx="4">
                  <c:v>Retired Teacher (6, 1.32%)</c:v>
                </c:pt>
                <c:pt idx="5">
                  <c:v>Parent/Guardian (20, 4.39%)</c:v>
                </c:pt>
                <c:pt idx="6">
                  <c:v>Institution of Higher Education (9, 1.97%)</c:v>
                </c:pt>
                <c:pt idx="7">
                  <c:v>Business/Community Member (5, 1.10%)</c:v>
                </c:pt>
                <c:pt idx="8">
                  <c:v>Other (21, 4.61%)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0.76970000000000005</c:v>
                </c:pt>
                <c:pt idx="1">
                  <c:v>9.4299999999999995E-2</c:v>
                </c:pt>
                <c:pt idx="2">
                  <c:v>0</c:v>
                </c:pt>
                <c:pt idx="3">
                  <c:v>2.2000000000000001E-3</c:v>
                </c:pt>
                <c:pt idx="4">
                  <c:v>1.32E-2</c:v>
                </c:pt>
                <c:pt idx="5">
                  <c:v>4.3900000000000002E-2</c:v>
                </c:pt>
                <c:pt idx="6">
                  <c:v>1.9699999999999999E-2</c:v>
                </c:pt>
                <c:pt idx="7">
                  <c:v>1.0999999999999999E-2</c:v>
                </c:pt>
                <c:pt idx="8">
                  <c:v>4.6100000000000002E-2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967213114754103E-3"/>
          <c:y val="0.12963661347013625"/>
          <c:w val="0.37241416032012398"/>
          <c:h val="0.68192975931603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Source Sans Pro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ource Sans Pro" panose="020B0604020202020204" charset="0"/>
                <a:ea typeface="+mn-ea"/>
                <a:cs typeface="+mn-cs"/>
              </a:defRPr>
            </a:pPr>
            <a:r>
              <a:rPr lang="en-US" sz="2400" b="0">
                <a:solidFill>
                  <a:schemeClr val="tx1"/>
                </a:solidFill>
                <a:latin typeface="Source Sans Pro" panose="020B0604020202020204" charset="0"/>
              </a:rPr>
              <a:t>Respondent Role: Mathematics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Source Sans Pro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965395206746704"/>
          <c:y val="0.22440735335223977"/>
          <c:w val="0.56092046383546323"/>
          <c:h val="0.72757568092626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 Role: Mathematics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Source Sans Pro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Teacher (673, 81.97%)</c:v>
                </c:pt>
                <c:pt idx="1">
                  <c:v>Administrator (67, 8.16%)</c:v>
                </c:pt>
                <c:pt idx="2">
                  <c:v>Public School Student (1, 0.12%)</c:v>
                </c:pt>
                <c:pt idx="3">
                  <c:v>State Education Agency (5, 0.61%)</c:v>
                </c:pt>
                <c:pt idx="4">
                  <c:v>Retired Teacher (8, 0.97%)</c:v>
                </c:pt>
                <c:pt idx="5">
                  <c:v>Parent/Guardian (17, 2.07%)</c:v>
                </c:pt>
                <c:pt idx="6">
                  <c:v>Institution of Higher Education (9, 1.10%)</c:v>
                </c:pt>
                <c:pt idx="7">
                  <c:v>Business/Community Member (6, 0.73%)</c:v>
                </c:pt>
                <c:pt idx="8">
                  <c:v>Other (9, 1.10%)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0.81969999999999998</c:v>
                </c:pt>
                <c:pt idx="1">
                  <c:v>8.1600000000000006E-2</c:v>
                </c:pt>
                <c:pt idx="2">
                  <c:v>1.1999999999999999E-3</c:v>
                </c:pt>
                <c:pt idx="3">
                  <c:v>6.1000000000000004E-3</c:v>
                </c:pt>
                <c:pt idx="4">
                  <c:v>9.7000000000000003E-3</c:v>
                </c:pt>
                <c:pt idx="5">
                  <c:v>2.07E-2</c:v>
                </c:pt>
                <c:pt idx="6">
                  <c:v>1.0999999999999999E-2</c:v>
                </c:pt>
                <c:pt idx="7">
                  <c:v>7.3000000000000001E-3</c:v>
                </c:pt>
                <c:pt idx="8">
                  <c:v>1.0999999999999999E-2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967213114754103E-3"/>
          <c:y val="0.12963661347013625"/>
          <c:w val="0.37241416032012398"/>
          <c:h val="0.68192975931603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Source Sans Pro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7-04T09:34:30.492" idx="2">
    <p:pos x="10" y="10"/>
    <p:text>Is this breakdown the combined numner of participants from both public comment periods?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7-04T09:35:25.552" idx="3">
    <p:pos x="10" y="10"/>
    <p:text>I would move this slide in front of hte architecture detiails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7-04T09:36:17.334" idx="5">
    <p:pos x="10" y="10"/>
    <p:text>move above the architechture slide.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351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773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676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08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30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25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9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28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9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195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99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693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95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6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92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957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5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0" y="0"/>
            <a:ext cx="12192133" cy="6866567"/>
            <a:chOff x="0" y="-8467"/>
            <a:chExt cx="12192133" cy="6866567"/>
          </a:xfrm>
        </p:grpSpPr>
        <p:cxnSp>
          <p:nvCxnSpPr>
            <p:cNvPr id="29" name="Shape 29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Shape 30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Shape 3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9190612" y="-8467"/>
              <a:ext cx="3000914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37" name="Shape 37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 rot="10800000" flipH="1">
            <a:off x="1" y="-127"/>
            <a:ext cx="1177500" cy="5336400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600" cy="6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800" cy="6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280"/>
              <a:buFont typeface="Source Sans Pro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2" cy="795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5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137" name="Shape 137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38" name="Shape 138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Shape 139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0" name="Shape 14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41" name="Shape 14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2" name="Shape 14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144" name="Shape 14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145" name="Shape 14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46" name="Shape 14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280"/>
              <a:buFont typeface="Source Sans Pro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476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5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0" y="0"/>
            <a:ext cx="12192142" cy="6866567"/>
            <a:chOff x="0" y="-8467"/>
            <a:chExt cx="12192142" cy="6866567"/>
          </a:xfrm>
        </p:grpSpPr>
        <p:cxnSp>
          <p:nvCxnSpPr>
            <p:cNvPr id="253" name="Shape 253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Shape 254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5" name="Shape 255"/>
            <p:cNvSpPr/>
            <p:nvPr/>
          </p:nvSpPr>
          <p:spPr>
            <a:xfrm>
              <a:off x="9181476" y="-8467"/>
              <a:ext cx="3007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56" name="Shape 256"/>
            <p:cNvSpPr/>
            <p:nvPr/>
          </p:nvSpPr>
          <p:spPr>
            <a:xfrm>
              <a:off x="9603442" y="-8467"/>
              <a:ext cx="25887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57" name="Shape 257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9190612" y="-8467"/>
              <a:ext cx="2998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259" name="Shape 259"/>
            <p:cNvSpPr/>
            <p:nvPr/>
          </p:nvSpPr>
          <p:spPr>
            <a:xfrm>
              <a:off x="10898730" y="-8467"/>
              <a:ext cx="12900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260" name="Shape 260"/>
            <p:cNvSpPr/>
            <p:nvPr/>
          </p:nvSpPr>
          <p:spPr>
            <a:xfrm>
              <a:off x="10938999" y="-8467"/>
              <a:ext cx="12498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261" name="Shape 26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3" name="Shape 2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 rot="10800000" flipH="1">
            <a:off x="1" y="-127"/>
            <a:ext cx="1177500" cy="5336400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4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600" cy="6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800" cy="6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280"/>
              <a:buFont typeface="Source Sans Pro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2" cy="795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DE Custom Layout">
  <p:cSld name="1_KDE Custom Layou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4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12192133" cy="6866567"/>
            <a:chOff x="0" y="-8467"/>
            <a:chExt cx="12192133" cy="6866567"/>
          </a:xfrm>
        </p:grpSpPr>
        <p:cxnSp>
          <p:nvCxnSpPr>
            <p:cNvPr id="11" name="Shape 11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Shape 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9190612" y="-8467"/>
              <a:ext cx="3000914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4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70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14" name="Shape 114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Shape 115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" name="Shape 11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17" name="Shape 11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8" name="Shape 1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120" name="Shape 1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121" name="Shape 12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22" name="Shape 1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hape 216"/>
          <p:cNvGrpSpPr/>
          <p:nvPr/>
        </p:nvGrpSpPr>
        <p:grpSpPr>
          <a:xfrm>
            <a:off x="0" y="0"/>
            <a:ext cx="12192142" cy="6866567"/>
            <a:chOff x="0" y="-8467"/>
            <a:chExt cx="12192142" cy="6866567"/>
          </a:xfrm>
        </p:grpSpPr>
        <p:cxnSp>
          <p:nvCxnSpPr>
            <p:cNvPr id="217" name="Shape 217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Shape 218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9" name="Shape 219"/>
            <p:cNvSpPr/>
            <p:nvPr/>
          </p:nvSpPr>
          <p:spPr>
            <a:xfrm>
              <a:off x="9181476" y="-8467"/>
              <a:ext cx="3007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20" name="Shape 220"/>
            <p:cNvSpPr/>
            <p:nvPr/>
          </p:nvSpPr>
          <p:spPr>
            <a:xfrm>
              <a:off x="9603442" y="-8467"/>
              <a:ext cx="25887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21" name="Shape 22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9190612" y="-8467"/>
              <a:ext cx="2998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223" name="Shape 223"/>
            <p:cNvSpPr/>
            <p:nvPr/>
          </p:nvSpPr>
          <p:spPr>
            <a:xfrm>
              <a:off x="10898730" y="-8467"/>
              <a:ext cx="12900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224" name="Shape 224"/>
            <p:cNvSpPr/>
            <p:nvPr/>
          </p:nvSpPr>
          <p:spPr>
            <a:xfrm>
              <a:off x="10938999" y="-8467"/>
              <a:ext cx="12498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225" name="Shape 225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4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Ellis@education.ky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hyperlink" Target="mailto:Jennifer.Fraker@education.ky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ctrTitle"/>
          </p:nvPr>
        </p:nvSpPr>
        <p:spPr>
          <a:xfrm>
            <a:off x="485401" y="1523925"/>
            <a:ext cx="9228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800"/>
              <a:buFont typeface="Georgia"/>
              <a:buNone/>
            </a:pPr>
            <a:r>
              <a:rPr lang="en-US" sz="4000" dirty="0" smtClean="0"/>
              <a:t>Kentucky Academic Standards for Reading and Writing and Mathematics</a:t>
            </a:r>
            <a:br>
              <a:rPr lang="en-US" sz="4000" dirty="0" smtClean="0"/>
            </a:br>
            <a:endParaRPr sz="40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subTitle" idx="1"/>
          </p:nvPr>
        </p:nvSpPr>
        <p:spPr>
          <a:xfrm>
            <a:off x="458100" y="3346200"/>
            <a:ext cx="92832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</a:pPr>
            <a:r>
              <a:rPr lang="en-US" dirty="0">
                <a:latin typeface="Georgia" panose="02040502050405020303" pitchFamily="18" charset="0"/>
              </a:rPr>
              <a:t>Interim Joint </a:t>
            </a:r>
            <a:r>
              <a:rPr lang="en-US" dirty="0" smtClean="0">
                <a:latin typeface="Georgia" panose="02040502050405020303" pitchFamily="18" charset="0"/>
              </a:rPr>
              <a:t>Education Committee</a:t>
            </a:r>
            <a:endParaRPr sz="2800" b="0" i="0" u="none" strike="noStrike" cap="none" dirty="0">
              <a:solidFill>
                <a:srgbClr val="7F7F7F"/>
              </a:solidFill>
              <a:latin typeface="Georgia" panose="02040502050405020303" pitchFamily="18" charset="0"/>
              <a:sym typeface="Source Sans P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</a:pPr>
            <a:r>
              <a:rPr lang="en-US" dirty="0">
                <a:latin typeface="Georgia" panose="02040502050405020303" pitchFamily="18" charset="0"/>
              </a:rPr>
              <a:t>July </a:t>
            </a:r>
            <a:r>
              <a:rPr lang="en-US" dirty="0" smtClean="0">
                <a:latin typeface="Georgia" panose="02040502050405020303" pitchFamily="18" charset="0"/>
              </a:rPr>
              <a:t>9</a:t>
            </a:r>
            <a:r>
              <a:rPr lang="en-US" sz="2800" b="0" i="0" u="none" strike="noStrike" cap="none" dirty="0" smtClean="0">
                <a:solidFill>
                  <a:srgbClr val="7F7F7F"/>
                </a:solidFill>
                <a:latin typeface="Georgia" panose="02040502050405020303" pitchFamily="18" charset="0"/>
                <a:sym typeface="Source Sans Pro"/>
              </a:rPr>
              <a:t>, </a:t>
            </a:r>
            <a:r>
              <a:rPr lang="en-US" sz="2800" b="0" i="0" u="none" strike="noStrike" cap="none" dirty="0">
                <a:solidFill>
                  <a:srgbClr val="7F7F7F"/>
                </a:solidFill>
                <a:latin typeface="Georgia" panose="02040502050405020303" pitchFamily="18" charset="0"/>
                <a:sym typeface="Source Sans Pro"/>
              </a:rPr>
              <a:t>2018</a:t>
            </a:r>
            <a:endParaRPr sz="2800" b="0" i="0" u="none" strike="noStrike" cap="none" dirty="0">
              <a:solidFill>
                <a:srgbClr val="7F7F7F"/>
              </a:solidFill>
              <a:latin typeface="Georgia" panose="02040502050405020303" pitchFamily="18" charset="0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826782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4400" b="0" i="0" u="none" strike="noStrike" cap="none" dirty="0" smtClean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KAS for Mathematics Timeline </a:t>
            </a:r>
            <a:r>
              <a:rPr lang="en-US" sz="4400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Overview</a:t>
            </a:r>
            <a:endParaRPr sz="44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37457" y="1414706"/>
            <a:ext cx="9622971" cy="534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SzPts val="1710"/>
            </a:pPr>
            <a:r>
              <a:rPr lang="en-US" sz="2400" b="1" dirty="0" smtClean="0"/>
              <a:t>December/January </a:t>
            </a:r>
            <a:r>
              <a:rPr lang="en-US" sz="2400" dirty="0"/>
              <a:t>– Open </a:t>
            </a:r>
            <a:r>
              <a:rPr lang="en-US" sz="2400" dirty="0" smtClean="0"/>
              <a:t>standards </a:t>
            </a:r>
            <a:r>
              <a:rPr lang="en-US" sz="2400" dirty="0"/>
              <a:t>for public </a:t>
            </a:r>
            <a:r>
              <a:rPr lang="en-US" sz="2400" dirty="0" smtClean="0"/>
              <a:t>comment/feedback</a:t>
            </a:r>
            <a:endParaRPr lang="en-US" sz="2400" dirty="0"/>
          </a:p>
          <a:p>
            <a:pPr marL="342900" marR="0" lvl="0" indent="-342900" algn="l" rtl="0">
              <a:lnSpc>
                <a:spcPct val="80000"/>
              </a:lnSpc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January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Initial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Mathematics Advisory Panel (AP) meetings </a:t>
            </a:r>
          </a:p>
          <a:p>
            <a:pPr marL="342900" lvl="0" indent="-342900">
              <a:lnSpc>
                <a:spcPct val="80000"/>
              </a:lnSpc>
              <a:buSzPts val="1710"/>
            </a:pPr>
            <a:r>
              <a:rPr lang="en-US" sz="2400" b="1" dirty="0" smtClean="0"/>
              <a:t>February </a:t>
            </a:r>
            <a:r>
              <a:rPr lang="en-US" sz="2400" dirty="0" smtClean="0"/>
              <a:t>– Initial </a:t>
            </a:r>
            <a:r>
              <a:rPr lang="en-US" sz="2400" dirty="0"/>
              <a:t>Mathematics Review and Development Committee (RDC) meetings 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March/April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Mathematics AP meet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-US" sz="2400" dirty="0" smtClean="0"/>
              <a:t>review and revision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 Mathematics RDC meet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 and revision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80000"/>
              </a:lnSpc>
              <a:buSzPts val="1710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</a:t>
            </a:r>
            <a:r>
              <a:rPr lang="en-US" sz="2400" dirty="0"/>
              <a:t>Open </a:t>
            </a:r>
            <a:r>
              <a:rPr lang="en-US" sz="2400" dirty="0" smtClean="0"/>
              <a:t>draft Mathematics standards </a:t>
            </a:r>
            <a:r>
              <a:rPr lang="en-US" sz="2400" dirty="0"/>
              <a:t>for public </a:t>
            </a:r>
            <a:r>
              <a:rPr lang="en-US" sz="2400" dirty="0" smtClean="0"/>
              <a:t>comment/feedback</a:t>
            </a:r>
          </a:p>
          <a:p>
            <a:pPr marL="342900" indent="-342900">
              <a:lnSpc>
                <a:spcPct val="80000"/>
              </a:lnSpc>
              <a:buSzPts val="1710"/>
            </a:pPr>
            <a:r>
              <a:rPr lang="en-US" sz="2400" b="1" dirty="0" smtClean="0"/>
              <a:t>June </a:t>
            </a:r>
            <a:r>
              <a:rPr lang="en-US" sz="2400" dirty="0" smtClean="0"/>
              <a:t>– Mathematics AP and RDC finalize draft Mathematics Standards</a:t>
            </a:r>
            <a:endParaRPr lang="en-US" sz="2400" dirty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–Interim Joint Committee on Education reviews draft standards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Standards/Assessment Review and Process Committee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reviews draft standards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August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First reading by Kentucky Board of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Education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October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Second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Kentucky Board of Education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391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98404360"/>
              </p:ext>
            </p:extLst>
          </p:nvPr>
        </p:nvGraphicFramePr>
        <p:xfrm>
          <a:off x="261257" y="1299209"/>
          <a:ext cx="9296400" cy="458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9" name="Shape 379"/>
          <p:cNvSpPr txBox="1">
            <a:spLocks noGrp="1"/>
          </p:cNvSpPr>
          <p:nvPr>
            <p:ph type="title" idx="4294967295"/>
          </p:nvPr>
        </p:nvSpPr>
        <p:spPr>
          <a:xfrm>
            <a:off x="1" y="1"/>
            <a:ext cx="9824224" cy="12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</a:pPr>
            <a:r>
              <a:rPr lang="en-US" dirty="0" smtClean="0"/>
              <a:t>Public Comment Period: Survey Details and Respondent Roles</a:t>
            </a:r>
            <a:endParaRPr sz="44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911" y="5487830"/>
            <a:ext cx="8070943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821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people </a:t>
            </a: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participated in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survey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Approximately 84% of Kentucky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counties </a:t>
            </a: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were represented with respondents</a:t>
            </a:r>
            <a:endParaRPr lang="en-US" sz="2400" dirty="0">
              <a:solidFill>
                <a:srgbClr val="3F3F3F"/>
              </a:solidFill>
              <a:latin typeface="Source Sans Pro" panose="020B0604020202020204" charset="0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676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4294967295"/>
          </p:nvPr>
        </p:nvSpPr>
        <p:spPr>
          <a:xfrm>
            <a:off x="390294" y="1839951"/>
            <a:ext cx="9322418" cy="449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fontAlgn="base"/>
            <a:r>
              <a:rPr lang="en-US" sz="2400" dirty="0" smtClean="0"/>
              <a:t>Standards </a:t>
            </a:r>
            <a:r>
              <a:rPr lang="en-US" sz="2400" dirty="0"/>
              <a:t>are easy to </a:t>
            </a:r>
            <a:r>
              <a:rPr lang="en-US" sz="2400" dirty="0" smtClean="0"/>
              <a:t>identify. (93.13%)</a:t>
            </a:r>
          </a:p>
          <a:p>
            <a:pPr fontAlgn="base"/>
            <a:r>
              <a:rPr lang="en-US" sz="2400" dirty="0"/>
              <a:t>Cluster headings are easily identified. (85.95%)   </a:t>
            </a:r>
          </a:p>
          <a:p>
            <a:pPr lvl="0" fontAlgn="base"/>
            <a:r>
              <a:rPr lang="en-US" sz="2400" dirty="0" smtClean="0"/>
              <a:t>Clarification section is useful. (93.31%)</a:t>
            </a:r>
          </a:p>
          <a:p>
            <a:pPr lvl="0" fontAlgn="base"/>
            <a:r>
              <a:rPr lang="en-US" sz="2400" dirty="0" smtClean="0"/>
              <a:t>Standards </a:t>
            </a:r>
            <a:r>
              <a:rPr lang="en-US" sz="2400" dirty="0"/>
              <a:t>for mathematical practice section is useful. (86.34</a:t>
            </a:r>
            <a:r>
              <a:rPr lang="en-US" sz="2400" dirty="0" smtClean="0"/>
              <a:t>%)</a:t>
            </a:r>
          </a:p>
          <a:p>
            <a:pPr lvl="0" fontAlgn="base"/>
            <a:r>
              <a:rPr lang="en-US" sz="2400" dirty="0" smtClean="0"/>
              <a:t>Placement of standards </a:t>
            </a:r>
            <a:r>
              <a:rPr lang="en-US" sz="2400" dirty="0"/>
              <a:t>for mathematical </a:t>
            </a:r>
            <a:r>
              <a:rPr lang="en-US" sz="2400" dirty="0" smtClean="0"/>
              <a:t>practice is </a:t>
            </a:r>
            <a:r>
              <a:rPr lang="en-US" sz="2400" dirty="0"/>
              <a:t>convenient and useful. </a:t>
            </a:r>
            <a:r>
              <a:rPr lang="en-US" sz="2400" dirty="0" smtClean="0"/>
              <a:t>(85.72%)</a:t>
            </a:r>
          </a:p>
          <a:p>
            <a:pPr lvl="0" fontAlgn="base"/>
            <a:r>
              <a:rPr lang="en-US" sz="2400" dirty="0" smtClean="0"/>
              <a:t>Coherence </a:t>
            </a:r>
            <a:r>
              <a:rPr lang="en-US" sz="2400" dirty="0"/>
              <a:t>links are useful and convenient. (81.89</a:t>
            </a:r>
            <a:r>
              <a:rPr lang="en-US" sz="2400" dirty="0" smtClean="0"/>
              <a:t>%)</a:t>
            </a:r>
          </a:p>
          <a:p>
            <a:pPr lvl="0" fontAlgn="base"/>
            <a:r>
              <a:rPr lang="en-US" sz="2400" dirty="0" smtClean="0"/>
              <a:t>Framework </a:t>
            </a:r>
            <a:r>
              <a:rPr lang="en-US" sz="2400" dirty="0"/>
              <a:t>is user-friendly. </a:t>
            </a:r>
            <a:r>
              <a:rPr lang="en-US" sz="2400" dirty="0" smtClean="0"/>
              <a:t>(87.8%)</a:t>
            </a:r>
            <a:endParaRPr lang="en-US" sz="2400" dirty="0"/>
          </a:p>
        </p:txBody>
      </p:sp>
      <p:sp>
        <p:nvSpPr>
          <p:cNvPr id="4" name="Shape 379"/>
          <p:cNvSpPr txBox="1">
            <a:spLocks/>
          </p:cNvSpPr>
          <p:nvPr/>
        </p:nvSpPr>
        <p:spPr>
          <a:xfrm>
            <a:off x="0" y="132216"/>
            <a:ext cx="94161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</a:pPr>
            <a:r>
              <a:rPr lang="en-US" dirty="0" smtClean="0"/>
              <a:t>Public Comment Period: Framework Overview (Agree/Strongly Agree)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28600" y="130629"/>
            <a:ext cx="8923854" cy="134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3959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3959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</a:t>
            </a:r>
            <a:r>
              <a:rPr lang="en-US" sz="3959" b="0" i="1" u="none" strike="noStrike" cap="none" dirty="0" smtClean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Mathematics</a:t>
            </a:r>
            <a:endParaRPr sz="3959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28600" y="1415143"/>
            <a:ext cx="9767790" cy="50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 panose="020B0604020202020204" charset="0"/>
                <a:sym typeface="Source Sans Pro"/>
              </a:rPr>
              <a:t>Highlights:</a:t>
            </a:r>
          </a:p>
          <a:p>
            <a:pPr marL="469900" indent="-342900">
              <a:lnSpc>
                <a:spcPct val="80000"/>
              </a:lnSpc>
              <a:buClr>
                <a:srgbClr val="3F3F3F"/>
              </a:buClr>
              <a:buSzPts val="1600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Architecture is structured to emphasize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essential ideas or conceptual categories in mathematics</a:t>
            </a:r>
            <a:r>
              <a:rPr lang="en-US" sz="22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.</a:t>
            </a:r>
          </a:p>
          <a:p>
            <a:pPr marL="469900" indent="-342900">
              <a:lnSpc>
                <a:spcPct val="80000"/>
              </a:lnSpc>
              <a:buClr>
                <a:srgbClr val="3F3F3F"/>
              </a:buClr>
              <a:buSzPts val="1600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Standards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emphasize the importance of the mathematical practices; whereby, equipping students to reason and problem solve. </a:t>
            </a:r>
            <a:endParaRPr lang="en-US" sz="2400" dirty="0" smtClean="0">
              <a:solidFill>
                <a:schemeClr val="dk1"/>
              </a:solidFill>
              <a:latin typeface="Source Sans Pro" panose="020B0604020202020204" charset="0"/>
              <a:ea typeface="Calibri"/>
              <a:cs typeface="Calibri"/>
              <a:sym typeface="Calibri"/>
            </a:endParaRPr>
          </a:p>
          <a:p>
            <a:pPr marL="469900" indent="-342900">
              <a:lnSpc>
                <a:spcPct val="80000"/>
              </a:lnSpc>
              <a:buClr>
                <a:srgbClr val="3F3F3F"/>
              </a:buClr>
              <a:buSzPts val="1600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Connections between content standards and practice standards were identified.</a:t>
            </a:r>
          </a:p>
          <a:p>
            <a:pPr marL="469900" indent="-342900">
              <a:lnSpc>
                <a:spcPct val="80000"/>
              </a:lnSpc>
              <a:buClr>
                <a:srgbClr val="3F3F3F"/>
              </a:buClr>
              <a:buSzPts val="1600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Intentional alignment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to early numeracy </a:t>
            </a: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trajectories.</a:t>
            </a:r>
          </a:p>
          <a:p>
            <a:pPr marL="469900" indent="-342900">
              <a:lnSpc>
                <a:spcPct val="80000"/>
              </a:lnSpc>
              <a:buClr>
                <a:srgbClr val="3F3F3F"/>
              </a:buClr>
              <a:buSzPts val="1600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Coherence/vertical alignment is included to indicate the mathematics connections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within and across grade levels. </a:t>
            </a:r>
            <a:endParaRPr lang="en-US" sz="2400" dirty="0" smtClean="0">
              <a:solidFill>
                <a:schemeClr val="dk1"/>
              </a:solidFill>
              <a:latin typeface="Source Sans Pro" panose="020B0604020202020204" charset="0"/>
              <a:ea typeface="Calibri"/>
              <a:cs typeface="Calibri"/>
              <a:sym typeface="Calibri"/>
            </a:endParaRPr>
          </a:p>
          <a:p>
            <a:pPr marL="469900" indent="-342900">
              <a:lnSpc>
                <a:spcPct val="80000"/>
              </a:lnSpc>
              <a:buClr>
                <a:srgbClr val="3F3F3F"/>
              </a:buClr>
              <a:buSzPts val="1600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Clarification section communicates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expectations more clearly and concisely to teachers, parents, students and stakeholders through examples and illustrations. </a:t>
            </a:r>
            <a:endParaRPr sz="22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5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701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2" y="735023"/>
            <a:ext cx="9127672" cy="51868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2" y="82854"/>
            <a:ext cx="9339942" cy="929517"/>
          </a:xfrm>
        </p:spPr>
        <p:txBody>
          <a:bodyPr/>
          <a:lstStyle/>
          <a:p>
            <a:pPr algn="ctr"/>
            <a:r>
              <a:rPr lang="en-US" sz="3000" dirty="0"/>
              <a:t>Draft </a:t>
            </a:r>
            <a:r>
              <a:rPr lang="en-US" sz="3000" i="1" dirty="0"/>
              <a:t>Kentucky Academic Standards for </a:t>
            </a:r>
            <a:r>
              <a:rPr lang="en-US" sz="3000" i="1" dirty="0" smtClean="0"/>
              <a:t>Mathematics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28600" y="130629"/>
            <a:ext cx="8923854" cy="134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3959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3959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</a:t>
            </a:r>
            <a:r>
              <a:rPr lang="en-US" sz="3959" b="0" i="1" u="none" strike="noStrike" cap="none" dirty="0" smtClean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Reading and Writing and Mathematics</a:t>
            </a:r>
            <a:endParaRPr sz="3959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28600" y="1110343"/>
            <a:ext cx="9767790" cy="50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 smtClean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 smtClean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 smtClean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dirty="0" smtClean="0"/>
              <a:t>Questions?</a:t>
            </a:r>
            <a:endParaRPr sz="4800" b="0" i="0" u="none" strike="noStrike" cap="none" dirty="0">
              <a:solidFill>
                <a:srgbClr val="3F3F3F"/>
              </a:solidFill>
              <a:sym typeface="Source Sans Pr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8070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784654" y="241840"/>
            <a:ext cx="8923854" cy="134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3959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3959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</a:t>
            </a:r>
            <a:r>
              <a:rPr lang="en-US" sz="3959" b="0" i="1" u="none" strike="noStrike" cap="none" dirty="0" smtClean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Reading and Writing and Mathematics</a:t>
            </a:r>
            <a:endParaRPr sz="3959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07773" y="1110343"/>
            <a:ext cx="10622640" cy="50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 smtClean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 smtClean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smtClean="0"/>
              <a:t>Contact Information</a:t>
            </a:r>
            <a:endParaRPr lang="en-US" sz="2400" b="1" i="0" u="none" strike="noStrike" cap="none" dirty="0" smtClean="0">
              <a:solidFill>
                <a:srgbClr val="3F3F3F"/>
              </a:solidFill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Amanda Ellis, </a:t>
            </a:r>
            <a:r>
              <a:rPr lang="en-US" sz="2400" b="0" i="0" u="none" strike="noStrike" cap="none" dirty="0" err="1" smtClean="0">
                <a:solidFill>
                  <a:srgbClr val="3F3F3F"/>
                </a:solidFill>
                <a:sym typeface="Source Sans Pro"/>
              </a:rPr>
              <a:t>Ed.D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.				Jennifer Fraker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/>
              <a:t>Associate Commissioner			Interim Director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Office of Teaching and Learning		Division of Program Standards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/>
              <a:t>(502) 564-9850				(502) 564-9850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  <a:hlinkClick r:id="rId3"/>
              </a:rPr>
              <a:t>Amanda.Ellis@education.ky.gov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		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  <a:hlinkClick r:id="rId4"/>
              </a:rPr>
              <a:t>Jennifer.Fraker@education.ky.gov</a:t>
            </a:r>
            <a:endParaRPr lang="en-US" sz="2400" b="0" i="0" u="none" strike="noStrike" cap="none" dirty="0" smtClean="0">
              <a:solidFill>
                <a:srgbClr val="3F3F3F"/>
              </a:solidFill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400" b="0" i="0" u="none" strike="noStrike" cap="none" dirty="0" smtClean="0">
              <a:solidFill>
                <a:srgbClr val="3F3F3F"/>
              </a:solidFill>
              <a:sym typeface="Source Sans Pr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01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SB1 (2017) Standards </a:t>
            </a:r>
            <a:r>
              <a:rPr lang="en-US" dirty="0"/>
              <a:t>R</a:t>
            </a:r>
            <a:r>
              <a:rPr lang="en-US" dirty="0" smtClean="0"/>
              <a:t>evision Requirements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545" y="1577825"/>
            <a:ext cx="9713343" cy="4974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The standards revision to the content standards shall: </a:t>
            </a:r>
          </a:p>
          <a:p>
            <a:r>
              <a:rPr lang="en-US" dirty="0" smtClean="0"/>
              <a:t>Focus on critical knowledge, skills, and capacities needed for success in the global economy;</a:t>
            </a:r>
          </a:p>
          <a:p>
            <a:r>
              <a:rPr lang="en-US" dirty="0" smtClean="0"/>
              <a:t>Result in </a:t>
            </a:r>
            <a:r>
              <a:rPr lang="en-US" dirty="0" smtClean="0"/>
              <a:t>fewer, </a:t>
            </a:r>
            <a:r>
              <a:rPr lang="en-US" dirty="0" smtClean="0"/>
              <a:t>but more in-depth standards to facilitate mastery learning; </a:t>
            </a:r>
          </a:p>
          <a:p>
            <a:r>
              <a:rPr lang="en-US" dirty="0" smtClean="0"/>
              <a:t>Communicate expectations more clearly and concisely to teachers, parents, </a:t>
            </a:r>
            <a:r>
              <a:rPr lang="en-US" dirty="0" smtClean="0"/>
              <a:t>students </a:t>
            </a:r>
            <a:r>
              <a:rPr lang="en-US" dirty="0" smtClean="0"/>
              <a:t>and citizens; </a:t>
            </a:r>
            <a:endParaRPr lang="en-US" dirty="0" smtClean="0"/>
          </a:p>
          <a:p>
            <a:r>
              <a:rPr lang="en-US" dirty="0"/>
              <a:t>Focus on critical knowledge, skills, and capacities needed for success in the global economy;</a:t>
            </a:r>
          </a:p>
          <a:p>
            <a:r>
              <a:rPr lang="en-US" dirty="0"/>
              <a:t>Result in fewer but more in-depth standards to facilitate mastery learning; </a:t>
            </a:r>
          </a:p>
          <a:p>
            <a:r>
              <a:rPr lang="en-US" dirty="0"/>
              <a:t>Communicate expectations more clearly and concisely to teachers, parents, </a:t>
            </a:r>
            <a:r>
              <a:rPr lang="en-US" dirty="0" smtClean="0"/>
              <a:t>students </a:t>
            </a:r>
            <a:r>
              <a:rPr lang="en-US" dirty="0"/>
              <a:t>and </a:t>
            </a:r>
            <a:r>
              <a:rPr lang="en-US" dirty="0" smtClean="0"/>
              <a:t>citizens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3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fld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9439" y="193127"/>
            <a:ext cx="7867250" cy="648164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470571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400" b="0" i="0" u="none" strike="noStrike" cap="none" dirty="0" smtClean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KAS for </a:t>
            </a:r>
            <a:r>
              <a:rPr lang="en-US" dirty="0"/>
              <a:t>Reading and Writing </a:t>
            </a:r>
            <a:r>
              <a:rPr lang="en-US" sz="4400" b="0" i="0" u="none" strike="noStrike" cap="none" dirty="0" smtClean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Timeline </a:t>
            </a:r>
            <a:r>
              <a:rPr lang="en-US" sz="4400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Overview</a:t>
            </a:r>
            <a:endParaRPr sz="44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26571" y="1382486"/>
            <a:ext cx="9982200" cy="534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SzPts val="1710"/>
            </a:pPr>
            <a:r>
              <a:rPr lang="en-US" sz="2400" b="1" dirty="0" smtClean="0"/>
              <a:t>December/January </a:t>
            </a:r>
            <a:r>
              <a:rPr lang="en-US" sz="2400" dirty="0"/>
              <a:t>– Open </a:t>
            </a:r>
            <a:r>
              <a:rPr lang="en-US" sz="2400" dirty="0" smtClean="0"/>
              <a:t>standards </a:t>
            </a:r>
            <a:r>
              <a:rPr lang="en-US" sz="2400" dirty="0"/>
              <a:t>for public </a:t>
            </a:r>
            <a:r>
              <a:rPr lang="en-US" sz="2400" dirty="0" smtClean="0"/>
              <a:t>comment/feedback</a:t>
            </a:r>
            <a:endParaRPr lang="en-US" sz="2400" dirty="0"/>
          </a:p>
          <a:p>
            <a:pPr marL="342900" lvl="0" indent="-342900">
              <a:lnSpc>
                <a:spcPct val="80000"/>
              </a:lnSpc>
              <a:buSzPts val="1710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January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Initial </a:t>
            </a:r>
            <a:r>
              <a:rPr lang="en-US" sz="2400" dirty="0"/>
              <a:t>Reading and Writing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Advisory Panel (AP) meetings </a:t>
            </a:r>
          </a:p>
          <a:p>
            <a:pPr marL="342900" lvl="0" indent="-342900">
              <a:lnSpc>
                <a:spcPct val="80000"/>
              </a:lnSpc>
              <a:buSzPts val="1710"/>
            </a:pPr>
            <a:r>
              <a:rPr lang="en-US" sz="2400" b="1" dirty="0" smtClean="0"/>
              <a:t>February </a:t>
            </a:r>
            <a:r>
              <a:rPr lang="en-US" sz="2400" dirty="0" smtClean="0"/>
              <a:t>– Initial </a:t>
            </a:r>
            <a:r>
              <a:rPr lang="en-US" sz="2400" dirty="0"/>
              <a:t>Reading and Writing</a:t>
            </a:r>
            <a:r>
              <a:rPr lang="en-US" sz="2400" dirty="0" smtClean="0"/>
              <a:t> </a:t>
            </a:r>
            <a:r>
              <a:rPr lang="en-US" sz="2400" dirty="0"/>
              <a:t>Review and Development Committee (RDC) meetings 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-342900">
              <a:lnSpc>
                <a:spcPct val="80000"/>
              </a:lnSpc>
              <a:buSzPts val="1710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March/April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</a:t>
            </a:r>
            <a:r>
              <a:rPr lang="en-US" sz="2400" dirty="0"/>
              <a:t>Reading and Writing 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 meet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-US" sz="2400" dirty="0" smtClean="0"/>
              <a:t>review and revision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 </a:t>
            </a:r>
            <a:r>
              <a:rPr lang="en-US" sz="2400" dirty="0"/>
              <a:t>Reading and Writing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RDC meet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 and revision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80000"/>
              </a:lnSpc>
              <a:buSzPts val="1710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</a:t>
            </a:r>
            <a:r>
              <a:rPr lang="en-US" sz="2400" dirty="0"/>
              <a:t>Open </a:t>
            </a:r>
            <a:r>
              <a:rPr lang="en-US" sz="2400" dirty="0" smtClean="0"/>
              <a:t>draft </a:t>
            </a:r>
            <a:r>
              <a:rPr lang="en-US" sz="2400" dirty="0"/>
              <a:t>Reading and Writing</a:t>
            </a:r>
            <a:r>
              <a:rPr lang="en-US" sz="2400" dirty="0" smtClean="0"/>
              <a:t> standards </a:t>
            </a:r>
            <a:r>
              <a:rPr lang="en-US" sz="2400" dirty="0"/>
              <a:t>for public </a:t>
            </a:r>
            <a:r>
              <a:rPr lang="en-US" sz="2400" dirty="0" smtClean="0"/>
              <a:t>comment/feedback</a:t>
            </a:r>
          </a:p>
          <a:p>
            <a:pPr marL="342900" indent="-342900">
              <a:lnSpc>
                <a:spcPct val="80000"/>
              </a:lnSpc>
              <a:buSzPts val="1710"/>
            </a:pPr>
            <a:r>
              <a:rPr lang="en-US" sz="2400" b="1" dirty="0" smtClean="0"/>
              <a:t>June </a:t>
            </a:r>
            <a:r>
              <a:rPr lang="en-US" sz="2400" dirty="0" smtClean="0"/>
              <a:t>– Finalize draft </a:t>
            </a:r>
            <a:r>
              <a:rPr lang="en-US" sz="2400" dirty="0"/>
              <a:t>Reading and Writing</a:t>
            </a:r>
            <a:r>
              <a:rPr lang="en-US" sz="2400" dirty="0" smtClean="0"/>
              <a:t> Standards</a:t>
            </a:r>
            <a:endParaRPr lang="en-US" sz="2400" dirty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–Interim Joint Committee on Education reviews draft standards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Standards/Assessment Review and Process Committee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reviews draft standards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August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First reading by Kentucky Board of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Education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710"/>
              <a:buFont typeface="Noto Sans Symbols"/>
              <a:buChar char="▶"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October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Second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Kentucky Board of Education</a:t>
            </a:r>
            <a:endParaRPr sz="240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844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 idx="4294967295"/>
          </p:nvPr>
        </p:nvSpPr>
        <p:spPr>
          <a:xfrm>
            <a:off x="-24532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</a:pPr>
            <a:r>
              <a:rPr lang="en-US" dirty="0" smtClean="0"/>
              <a:t>Public Comment Period: Survey Details and Respondent Roles</a:t>
            </a:r>
            <a:endParaRPr sz="44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385" y="5781758"/>
            <a:ext cx="9967722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456 </a:t>
            </a: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people participated in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survey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Roughly </a:t>
            </a:r>
            <a:r>
              <a:rPr lang="en-US" sz="2400" dirty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76% of all Kentucky counties provided </a:t>
            </a:r>
            <a:r>
              <a:rPr lang="en-US" sz="2400" dirty="0" smtClean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responses</a:t>
            </a:r>
            <a:endParaRPr lang="en-US" sz="2400" dirty="0">
              <a:solidFill>
                <a:srgbClr val="3F3F3F"/>
              </a:solidFill>
              <a:latin typeface="Source Sans Pro" panose="020B0604020202020204" charset="0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00276108"/>
              </p:ext>
            </p:extLst>
          </p:nvPr>
        </p:nvGraphicFramePr>
        <p:xfrm>
          <a:off x="261257" y="1299209"/>
          <a:ext cx="9296400" cy="458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581633" y="1924288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Aft>
                <a:spcPts val="0"/>
              </a:spcAft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standards are easy to identify on </a:t>
            </a:r>
            <a:r>
              <a:rPr lang="en-US" sz="2000" dirty="0" smtClean="0">
                <a:solidFill>
                  <a:schemeClr val="tx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page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(87.50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%)</a:t>
            </a:r>
            <a:endParaRPr sz="2000" b="0" i="0" u="none" strike="noStrike" cap="none" dirty="0">
              <a:solidFill>
                <a:schemeClr val="tx1"/>
              </a:solidFill>
              <a:latin typeface="Source Sans Pro" panose="020B0604020202020204" charset="0"/>
              <a:sym typeface="Source Sans Pro"/>
            </a:endParaRPr>
          </a:p>
          <a:p>
            <a:pPr marR="0" lvl="0" algn="l" rtl="0">
              <a:spcAft>
                <a:spcPts val="0"/>
              </a:spcAft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It is easy to identify the strand category. (81.64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%)</a:t>
            </a:r>
            <a:endParaRPr sz="20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  <a:p>
            <a:pPr marR="0" lvl="0" algn="l" rtl="0">
              <a:spcAft>
                <a:spcPts val="0"/>
              </a:spcAft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placement of the interdisciplinary Literacy Practices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is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convenient and useful. (83.54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%)</a:t>
            </a:r>
            <a:endParaRPr sz="20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  <a:p>
            <a:pPr marR="0" lvl="0" algn="l" rtl="0">
              <a:spcAft>
                <a:spcPts val="0"/>
              </a:spcAft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possible student and teacher actions included after each Interdisciplinary Literacy Practice helps to clarify for teachers the intended use of the practices. (84.51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%)</a:t>
            </a:r>
            <a:endParaRPr sz="20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standard breakdown view helps better understand a standard. (86.62%)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It is helpful to have the Guiding Principle visible in the standard breakdown view. (91.72%)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standard progression (grade before and grade after) provided in the breakdown view is convenient and useful. (92.46%)</a:t>
            </a:r>
            <a:endParaRPr lang="en-US" sz="2000" dirty="0">
              <a:latin typeface="Source Sans Pro" panose="020B060402020202020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framework is user-friendly. (81.76%)</a:t>
            </a:r>
          </a:p>
          <a:p>
            <a:endParaRPr lang="en-US" dirty="0"/>
          </a:p>
        </p:txBody>
      </p:sp>
      <p:sp>
        <p:nvSpPr>
          <p:cNvPr id="4" name="Shape 379"/>
          <p:cNvSpPr txBox="1">
            <a:spLocks/>
          </p:cNvSpPr>
          <p:nvPr/>
        </p:nvSpPr>
        <p:spPr>
          <a:xfrm>
            <a:off x="-579864" y="3027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</a:pPr>
            <a:r>
              <a:rPr lang="en-US" dirty="0" smtClean="0"/>
              <a:t>Public Comment Period: Framework Overview (Agree/Strongly Agree)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3959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3959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Reading and Writing</a:t>
            </a:r>
            <a:endParaRPr sz="3959" b="0" i="1" u="none" strike="noStrike" cap="none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10943" y="1577825"/>
            <a:ext cx="9767790" cy="50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Highlights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sym typeface="Source Sans Pro"/>
              </a:rPr>
              <a:t>:</a:t>
            </a:r>
          </a:p>
          <a:p>
            <a:pPr marL="1270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800" b="0" i="0" u="none" strike="noStrike" cap="none" dirty="0">
              <a:solidFill>
                <a:srgbClr val="3F3F3F"/>
              </a:solidFill>
              <a:sym typeface="Source Sans Pro"/>
            </a:endParaRPr>
          </a:p>
          <a:p>
            <a:pPr marL="869950" lvl="1" indent="-28575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Reconstructed framework and vision to align the goals and purposes of the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standards</a:t>
            </a:r>
          </a:p>
          <a:p>
            <a:pPr marL="584200" lvl="1" indent="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None/>
            </a:pPr>
            <a:endParaRPr sz="2400" b="0" i="0" u="none" strike="noStrike" cap="none" dirty="0">
              <a:solidFill>
                <a:srgbClr val="3F3F3F"/>
              </a:solidFill>
              <a:sym typeface="Source Sans Pro"/>
            </a:endParaRPr>
          </a:p>
          <a:p>
            <a:pPr marL="869950" lvl="1" indent="-28575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10 Interdisciplinary </a:t>
            </a: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Literacy Practices, which provide the overarching goals for literacy instruction for each student across the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state</a:t>
            </a:r>
          </a:p>
          <a:p>
            <a:pPr marL="584200" lvl="1" indent="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None/>
            </a:pPr>
            <a:endParaRPr sz="2400" dirty="0"/>
          </a:p>
          <a:p>
            <a:pPr marL="869950" lvl="1" indent="-28575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Revised </a:t>
            </a: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standards for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early </a:t>
            </a:r>
            <a:r>
              <a:rPr lang="en-US" sz="2400" dirty="0"/>
              <a:t>l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iteracy </a:t>
            </a: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that denote comprehension strategies, development of schema and increased analysis  </a:t>
            </a:r>
            <a:endParaRPr lang="en-US" sz="2400" b="0" i="0" u="none" strike="noStrike" cap="none" dirty="0" smtClean="0">
              <a:solidFill>
                <a:srgbClr val="3F3F3F"/>
              </a:solidFill>
              <a:sym typeface="Source Sans Pro"/>
            </a:endParaRPr>
          </a:p>
          <a:p>
            <a:pPr marL="584200" lvl="1" indent="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None/>
            </a:pPr>
            <a:endParaRPr sz="2400" b="0" i="0" u="none" strike="noStrike" cap="none" dirty="0">
              <a:solidFill>
                <a:srgbClr val="3F3F3F"/>
              </a:solidFill>
              <a:sym typeface="Source Sans Pro"/>
            </a:endParaRPr>
          </a:p>
          <a:p>
            <a:pPr marL="869950" lvl="1" indent="-28575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Multidimensional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sym typeface="Source Sans Pro"/>
              </a:rPr>
              <a:t>approach highlights three </a:t>
            </a: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dimensions of Literacy: Comprehension, Analysis and Content</a:t>
            </a:r>
            <a:endParaRPr sz="2400" dirty="0"/>
          </a:p>
          <a:p>
            <a:pPr marL="1041400" lvl="2" indent="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None/>
            </a:pPr>
            <a:endParaRPr sz="2400" dirty="0"/>
          </a:p>
          <a:p>
            <a:pPr marL="869950" lvl="1" indent="-285750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3F3F3F"/>
                </a:solidFill>
                <a:sym typeface="Source Sans Pro"/>
              </a:rPr>
              <a:t>Standard K-12 progressions in addition to the grade-level view</a:t>
            </a:r>
            <a:endParaRPr sz="24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5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549318" y="615050"/>
            <a:ext cx="8596800" cy="6059700"/>
          </a:xfrm>
        </p:spPr>
      </p:pic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title" idx="4294967295"/>
          </p:nvPr>
        </p:nvSpPr>
        <p:spPr>
          <a:xfrm>
            <a:off x="356616" y="92583"/>
            <a:ext cx="8596313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2200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2200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Reading and Writing</a:t>
            </a:r>
            <a:endParaRPr sz="2200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27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4000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4000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Reading and Writing</a:t>
            </a:r>
            <a:endParaRPr sz="4000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92" y="1940945"/>
            <a:ext cx="9678838" cy="367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DE Template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837</Words>
  <Application>Microsoft Office PowerPoint</Application>
  <PresentationFormat>Widescreen</PresentationFormat>
  <Paragraphs>109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Noto Sans Symbols</vt:lpstr>
      <vt:lpstr>Calibri</vt:lpstr>
      <vt:lpstr>Georgia</vt:lpstr>
      <vt:lpstr>Source Sans Pro</vt:lpstr>
      <vt:lpstr>Franklin Gothic Medium</vt:lpstr>
      <vt:lpstr>Theme1</vt:lpstr>
      <vt:lpstr>Theme1</vt:lpstr>
      <vt:lpstr>KDE Template</vt:lpstr>
      <vt:lpstr>Kentucky Academic Standards for Reading and Writing and Mathematics </vt:lpstr>
      <vt:lpstr>SB1 (2017) Standards Revision Requirements </vt:lpstr>
      <vt:lpstr>PowerPoint Presentation</vt:lpstr>
      <vt:lpstr>KAS for Reading and Writing Timeline Overview</vt:lpstr>
      <vt:lpstr>Public Comment Period: Survey Details and Respondent Roles</vt:lpstr>
      <vt:lpstr>PowerPoint Presentation</vt:lpstr>
      <vt:lpstr>Draft Kentucky Academic Standards for Reading and Writing</vt:lpstr>
      <vt:lpstr>Draft Kentucky Academic Standards for Reading and Writing</vt:lpstr>
      <vt:lpstr>Draft Kentucky Academic Standards for Reading and Writing</vt:lpstr>
      <vt:lpstr>KAS for Mathematics Timeline Overview</vt:lpstr>
      <vt:lpstr>Public Comment Period: Survey Details and Respondent Roles</vt:lpstr>
      <vt:lpstr>PowerPoint Presentation</vt:lpstr>
      <vt:lpstr>Draft Kentucky Academic Standards for Mathematics</vt:lpstr>
      <vt:lpstr>Draft Kentucky Academic Standards for Mathematics</vt:lpstr>
      <vt:lpstr>Draft Kentucky Academic Standards for Reading and Writing and Mathematics</vt:lpstr>
      <vt:lpstr>Draft Kentucky Academic Standards for Reading and Writing and Mathematics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Academic Standards for Reading and Writing and Mathematics</dc:title>
  <dc:creator>Fraker, Jennifer L - Office of Teaching and Learning</dc:creator>
  <cp:lastModifiedBy>Fraker, Jennifer L - Office of Teaching and Learning</cp:lastModifiedBy>
  <cp:revision>20</cp:revision>
  <dcterms:modified xsi:type="dcterms:W3CDTF">2018-07-05T17:15:32Z</dcterms:modified>
</cp:coreProperties>
</file>