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26" r:id="rId2"/>
    <p:sldId id="327" r:id="rId3"/>
    <p:sldId id="329" r:id="rId4"/>
    <p:sldId id="334" r:id="rId5"/>
    <p:sldId id="331" r:id="rId6"/>
    <p:sldId id="335" r:id="rId7"/>
    <p:sldId id="336" r:id="rId8"/>
    <p:sldId id="337" r:id="rId9"/>
    <p:sldId id="338" r:id="rId10"/>
    <p:sldId id="339" r:id="rId11"/>
    <p:sldId id="340" r:id="rId12"/>
    <p:sldId id="341" r:id="rId13"/>
    <p:sldId id="342" r:id="rId14"/>
    <p:sldId id="343" r:id="rId15"/>
    <p:sldId id="345" r:id="rId16"/>
    <p:sldId id="346" r:id="rId17"/>
    <p:sldId id="347" r:id="rId18"/>
    <p:sldId id="348" r:id="rId19"/>
    <p:sldId id="349" r:id="rId20"/>
    <p:sldId id="350" r:id="rId21"/>
    <p:sldId id="351"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1A19"/>
    <a:srgbClr val="6E0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8" autoAdjust="0"/>
    <p:restoredTop sz="70803" autoAdjust="0"/>
  </p:normalViewPr>
  <p:slideViewPr>
    <p:cSldViewPr>
      <p:cViewPr varScale="1">
        <p:scale>
          <a:sx n="52" d="100"/>
          <a:sy n="52" d="100"/>
        </p:scale>
        <p:origin x="1812" y="60"/>
      </p:cViewPr>
      <p:guideLst>
        <p:guide orient="horz" pos="2160"/>
        <p:guide pos="2880"/>
      </p:guideLst>
    </p:cSldViewPr>
  </p:slideViewPr>
  <p:outlineViewPr>
    <p:cViewPr>
      <p:scale>
        <a:sx n="33" d="100"/>
        <a:sy n="33" d="100"/>
      </p:scale>
      <p:origin x="0" y="-4392"/>
    </p:cViewPr>
  </p:outlineViewPr>
  <p:notesTextViewPr>
    <p:cViewPr>
      <p:scale>
        <a:sx n="1" d="1"/>
        <a:sy n="1" d="1"/>
      </p:scale>
      <p:origin x="0" y="-2046"/>
    </p:cViewPr>
  </p:notesTextViewPr>
  <p:sorterViewPr>
    <p:cViewPr>
      <p:scale>
        <a:sx n="100" d="100"/>
        <a:sy n="100" d="100"/>
      </p:scale>
      <p:origin x="0" y="-10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8589BC4E-D166-49CF-B540-8DAFF7A40534}" type="datetimeFigureOut">
              <a:rPr lang="en-US" smtClean="0"/>
              <a:t>7/9/2018</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E384D844-7B34-4B5B-B825-DD68D759598E}" type="slidenum">
              <a:rPr lang="en-US" smtClean="0"/>
              <a:t>‹#›</a:t>
            </a:fld>
            <a:endParaRPr lang="en-US"/>
          </a:p>
        </p:txBody>
      </p:sp>
    </p:spTree>
    <p:extLst>
      <p:ext uri="{BB962C8B-B14F-4D97-AF65-F5344CB8AC3E}">
        <p14:creationId xmlns:p14="http://schemas.microsoft.com/office/powerpoint/2010/main" val="168966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B117EFEB-2DD7-445C-B758-94AEA990CFBE}" type="datetimeFigureOut">
              <a:rPr lang="en-US" smtClean="0"/>
              <a:t>7/9/2018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7A8719DE-1EC2-46DC-8915-DD81260EA930}" type="slidenum">
              <a:rPr lang="en-US" smtClean="0"/>
              <a:t>‹#›</a:t>
            </a:fld>
            <a:endParaRPr lang="en-US"/>
          </a:p>
        </p:txBody>
      </p:sp>
    </p:spTree>
    <p:extLst>
      <p:ext uri="{BB962C8B-B14F-4D97-AF65-F5344CB8AC3E}">
        <p14:creationId xmlns:p14="http://schemas.microsoft.com/office/powerpoint/2010/main" val="51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mo.ly/SVr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trustedk12.com/pediatricians-student-mental-heal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Good afternoon</a:t>
            </a:r>
            <a:r>
              <a:rPr lang="en-US" sz="1200" b="0" kern="1200" baseline="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Let me begin</a:t>
            </a:r>
            <a:r>
              <a:rPr lang="en-US" sz="1200" b="0" kern="1200" baseline="0" dirty="0" smtClean="0">
                <a:solidFill>
                  <a:schemeClr val="tx1"/>
                </a:solidFill>
                <a:effectLst/>
                <a:latin typeface="+mn-lt"/>
                <a:ea typeface="+mn-ea"/>
                <a:cs typeface="+mn-cs"/>
              </a:rPr>
              <a:t> by thanking Representative Carney and the Committee for the invitation to speak about the importance of psychological safety measures and mental health supports as part of our efforts to </a:t>
            </a:r>
            <a:r>
              <a:rPr lang="en-US" sz="1200" b="0" i="0" u="none" strike="noStrike" kern="1200" baseline="0" dirty="0" smtClean="0">
                <a:solidFill>
                  <a:schemeClr val="tx1"/>
                </a:solidFill>
                <a:latin typeface="+mn-lt"/>
                <a:ea typeface="+mn-ea"/>
                <a:cs typeface="+mn-cs"/>
              </a:rPr>
              <a:t>improve school safety, school climate and learning among our students. As a former elementary school counselor and now as a mental health policy advisor and parent of a 9-year-old, I share the renewed sense of urgency to make our schools as safe as possible.</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I am honored to have with me my colleague, Kathryn Tillett from the Kentucky Department of Education. She is Project Director for the Kentucky AWARE grant that you’ll hear about in a moment. We sit before as partners in this presentation just as our departments partner in co-designing policies, practices, and programs to ensure that mental health supports are in place for all students and that student mental health is included in school safety plans. </a:t>
            </a:r>
          </a:p>
          <a:p>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A8719DE-1EC2-46DC-8915-DD81260EA930}" type="slidenum">
              <a:rPr lang="en-US" smtClean="0"/>
              <a:t>1</a:t>
            </a:fld>
            <a:endParaRPr lang="en-US"/>
          </a:p>
        </p:txBody>
      </p:sp>
    </p:spTree>
    <p:extLst>
      <p:ext uri="{BB962C8B-B14F-4D97-AF65-F5344CB8AC3E}">
        <p14:creationId xmlns:p14="http://schemas.microsoft.com/office/powerpoint/2010/main" val="3361004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4D03C-BC5F-48BA-9CA5-658370722ED1}" type="slidenum">
              <a:rPr lang="en-US" smtClean="0"/>
              <a:t>10</a:t>
            </a:fld>
            <a:endParaRPr lang="en-US"/>
          </a:p>
        </p:txBody>
      </p:sp>
    </p:spTree>
    <p:extLst>
      <p:ext uri="{BB962C8B-B14F-4D97-AF65-F5344CB8AC3E}">
        <p14:creationId xmlns:p14="http://schemas.microsoft.com/office/powerpoint/2010/main" val="1001521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4D03C-BC5F-48BA-9CA5-658370722ED1}" type="slidenum">
              <a:rPr lang="en-US" smtClean="0"/>
              <a:t>11</a:t>
            </a:fld>
            <a:endParaRPr lang="en-US"/>
          </a:p>
        </p:txBody>
      </p:sp>
    </p:spTree>
    <p:extLst>
      <p:ext uri="{BB962C8B-B14F-4D97-AF65-F5344CB8AC3E}">
        <p14:creationId xmlns:p14="http://schemas.microsoft.com/office/powerpoint/2010/main" val="34269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4D03C-BC5F-48BA-9CA5-658370722ED1}" type="slidenum">
              <a:rPr lang="en-US" smtClean="0"/>
              <a:t>12</a:t>
            </a:fld>
            <a:endParaRPr lang="en-US"/>
          </a:p>
        </p:txBody>
      </p:sp>
    </p:spTree>
    <p:extLst>
      <p:ext uri="{BB962C8B-B14F-4D97-AF65-F5344CB8AC3E}">
        <p14:creationId xmlns:p14="http://schemas.microsoft.com/office/powerpoint/2010/main" val="115907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4D03C-BC5F-48BA-9CA5-658370722ED1}" type="slidenum">
              <a:rPr lang="en-US" smtClean="0"/>
              <a:t>13</a:t>
            </a:fld>
            <a:endParaRPr lang="en-US"/>
          </a:p>
        </p:txBody>
      </p:sp>
    </p:spTree>
    <p:extLst>
      <p:ext uri="{BB962C8B-B14F-4D97-AF65-F5344CB8AC3E}">
        <p14:creationId xmlns:p14="http://schemas.microsoft.com/office/powerpoint/2010/main" val="1379054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4D03C-BC5F-48BA-9CA5-658370722ED1}" type="slidenum">
              <a:rPr lang="en-US" smtClean="0"/>
              <a:t>14</a:t>
            </a:fld>
            <a:endParaRPr lang="en-US"/>
          </a:p>
        </p:txBody>
      </p:sp>
    </p:spTree>
    <p:extLst>
      <p:ext uri="{BB962C8B-B14F-4D97-AF65-F5344CB8AC3E}">
        <p14:creationId xmlns:p14="http://schemas.microsoft.com/office/powerpoint/2010/main" val="2652679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p>
          <a:p>
            <a:r>
              <a:rPr lang="en-US" dirty="0"/>
              <a:t> </a:t>
            </a:r>
          </a:p>
          <a:p>
            <a:endParaRPr lang="en-US" dirty="0"/>
          </a:p>
        </p:txBody>
      </p:sp>
      <p:sp>
        <p:nvSpPr>
          <p:cNvPr id="4" name="Slide Number Placeholder 3"/>
          <p:cNvSpPr>
            <a:spLocks noGrp="1"/>
          </p:cNvSpPr>
          <p:nvPr>
            <p:ph type="sldNum" sz="quarter" idx="10"/>
          </p:nvPr>
        </p:nvSpPr>
        <p:spPr/>
        <p:txBody>
          <a:bodyPr/>
          <a:lstStyle/>
          <a:p>
            <a:fld id="{6294D03C-BC5F-48BA-9CA5-658370722ED1}" type="slidenum">
              <a:rPr lang="en-US" smtClean="0"/>
              <a:t>15</a:t>
            </a:fld>
            <a:endParaRPr lang="en-US"/>
          </a:p>
        </p:txBody>
      </p:sp>
    </p:spTree>
    <p:extLst>
      <p:ext uri="{BB962C8B-B14F-4D97-AF65-F5344CB8AC3E}">
        <p14:creationId xmlns:p14="http://schemas.microsoft.com/office/powerpoint/2010/main" val="517092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4B93-563F-40A9-9E14-9AA80973311E}" type="slidenum">
              <a:rPr lang="en-US" smtClean="0"/>
              <a:pPr/>
              <a:t>16</a:t>
            </a:fld>
            <a:endParaRPr lang="en-US" dirty="0"/>
          </a:p>
        </p:txBody>
      </p:sp>
      <p:sp>
        <p:nvSpPr>
          <p:cNvPr id="5" name="Date Placeholder 4"/>
          <p:cNvSpPr>
            <a:spLocks noGrp="1"/>
          </p:cNvSpPr>
          <p:nvPr>
            <p:ph type="dt" idx="11"/>
          </p:nvPr>
        </p:nvSpPr>
        <p:spPr/>
        <p:txBody>
          <a:bodyPr/>
          <a:lstStyle/>
          <a:p>
            <a:r>
              <a:rPr lang="en-US" smtClean="0"/>
              <a:t>November 15 - 16 2017</a:t>
            </a:r>
            <a:endParaRPr lang="en-US" dirty="0"/>
          </a:p>
        </p:txBody>
      </p:sp>
      <p:sp>
        <p:nvSpPr>
          <p:cNvPr id="6" name="Header Placeholder 5"/>
          <p:cNvSpPr>
            <a:spLocks noGrp="1"/>
          </p:cNvSpPr>
          <p:nvPr>
            <p:ph type="hdr" sz="quarter" idx="12"/>
          </p:nvPr>
        </p:nvSpPr>
        <p:spPr/>
        <p:txBody>
          <a:bodyPr/>
          <a:lstStyle/>
          <a:p>
            <a:r>
              <a:rPr lang="en-US" smtClean="0"/>
              <a:t>Trauma Informed Care for Educators Train the Trainer Learning Collaborative</a:t>
            </a:r>
            <a:endParaRPr lang="en-US" dirty="0"/>
          </a:p>
        </p:txBody>
      </p:sp>
    </p:spTree>
    <p:extLst>
      <p:ext uri="{BB962C8B-B14F-4D97-AF65-F5344CB8AC3E}">
        <p14:creationId xmlns:p14="http://schemas.microsoft.com/office/powerpoint/2010/main" val="57454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4D03C-BC5F-48BA-9CA5-658370722ED1}" type="slidenum">
              <a:rPr lang="en-US" smtClean="0"/>
              <a:t>17</a:t>
            </a:fld>
            <a:endParaRPr lang="en-US"/>
          </a:p>
        </p:txBody>
      </p:sp>
    </p:spTree>
    <p:extLst>
      <p:ext uri="{BB962C8B-B14F-4D97-AF65-F5344CB8AC3E}">
        <p14:creationId xmlns:p14="http://schemas.microsoft.com/office/powerpoint/2010/main" val="3955289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4D03C-BC5F-48BA-9CA5-658370722ED1}" type="slidenum">
              <a:rPr lang="en-US" smtClean="0"/>
              <a:t>18</a:t>
            </a:fld>
            <a:endParaRPr lang="en-US"/>
          </a:p>
        </p:txBody>
      </p:sp>
    </p:spTree>
    <p:extLst>
      <p:ext uri="{BB962C8B-B14F-4D97-AF65-F5344CB8AC3E}">
        <p14:creationId xmlns:p14="http://schemas.microsoft.com/office/powerpoint/2010/main" val="720665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4D03C-BC5F-48BA-9CA5-658370722ED1}" type="slidenum">
              <a:rPr lang="en-US" smtClean="0"/>
              <a:t>19</a:t>
            </a:fld>
            <a:endParaRPr lang="en-US"/>
          </a:p>
        </p:txBody>
      </p:sp>
    </p:spTree>
    <p:extLst>
      <p:ext uri="{BB962C8B-B14F-4D97-AF65-F5344CB8AC3E}">
        <p14:creationId xmlns:p14="http://schemas.microsoft.com/office/powerpoint/2010/main" val="313773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thought we would</a:t>
            </a:r>
            <a:r>
              <a:rPr lang="en-US" baseline="0" dirty="0" smtClean="0"/>
              <a:t> begin by “teaching to the test” and giving you the take home messages at the beginning of the presentation. There are 3 primary messages that we’d like for you to take with you today. </a:t>
            </a:r>
          </a:p>
          <a:p>
            <a:endParaRPr lang="en-US" baseline="0" dirty="0" smtClean="0"/>
          </a:p>
          <a:p>
            <a:r>
              <a:rPr lang="en-US" baseline="0" dirty="0" smtClean="0"/>
              <a:t>The first message is that student safety requires both physical safety </a:t>
            </a:r>
            <a:r>
              <a:rPr lang="en-US" b="1" baseline="0" dirty="0" smtClean="0"/>
              <a:t>and</a:t>
            </a:r>
            <a:r>
              <a:rPr lang="en-US" baseline="0" dirty="0" smtClean="0"/>
              <a:t> psychological safety measures. We will discuss why it’s important to balance these measures. </a:t>
            </a:r>
          </a:p>
          <a:p>
            <a:endParaRPr lang="en-US" baseline="0" dirty="0" smtClean="0"/>
          </a:p>
          <a:p>
            <a:r>
              <a:rPr lang="en-US" baseline="0" dirty="0" smtClean="0"/>
              <a:t>The second message is that psychological safety and mental health supports are best delivered within a multi-tiered system of support (or MTSS). We will describe what that system of supports should look like.</a:t>
            </a:r>
          </a:p>
          <a:p>
            <a:endParaRPr lang="en-US" baseline="0" dirty="0" smtClean="0"/>
          </a:p>
          <a:p>
            <a:r>
              <a:rPr lang="en-US" baseline="0" dirty="0" smtClean="0"/>
              <a:t>Our final message is that Kentucky has schools across the state that are implementing some of these best practices and we believe we have practices and programs in place that can and should be taken to scale.</a:t>
            </a:r>
            <a:endParaRPr lang="en-US" dirty="0"/>
          </a:p>
        </p:txBody>
      </p:sp>
      <p:sp>
        <p:nvSpPr>
          <p:cNvPr id="4" name="Slide Number Placeholder 3"/>
          <p:cNvSpPr>
            <a:spLocks noGrp="1"/>
          </p:cNvSpPr>
          <p:nvPr>
            <p:ph type="sldNum" sz="quarter" idx="10"/>
          </p:nvPr>
        </p:nvSpPr>
        <p:spPr/>
        <p:txBody>
          <a:bodyPr/>
          <a:lstStyle/>
          <a:p>
            <a:fld id="{7A8719DE-1EC2-46DC-8915-DD81260EA930}" type="slidenum">
              <a:rPr lang="en-US" smtClean="0"/>
              <a:t>2</a:t>
            </a:fld>
            <a:endParaRPr lang="en-US"/>
          </a:p>
        </p:txBody>
      </p:sp>
    </p:spTree>
    <p:extLst>
      <p:ext uri="{BB962C8B-B14F-4D97-AF65-F5344CB8AC3E}">
        <p14:creationId xmlns:p14="http://schemas.microsoft.com/office/powerpoint/2010/main" val="304274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http://sumo.ly/SVrt</a:t>
            </a:r>
            <a:endParaRPr lang="en-US"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1. </a:t>
            </a:r>
            <a:r>
              <a:rPr lang="en-US" sz="1200" b="0" i="0" u="none" strike="noStrike" kern="1200" baseline="0" dirty="0" smtClean="0">
                <a:solidFill>
                  <a:schemeClr val="tx1"/>
                </a:solidFill>
                <a:latin typeface="+mn-lt"/>
                <a:ea typeface="+mn-ea"/>
                <a:cs typeface="+mn-cs"/>
              </a:rPr>
              <a:t>Fully integrate learning supports (e.g., behavioral, mental health, and social services), instruction, and school management within a comprehensive, cohesive approach that facilitates multidisciplinary collaboration. </a:t>
            </a:r>
          </a:p>
          <a:p>
            <a:r>
              <a:rPr lang="en-US" sz="1200" b="1" i="0" u="none" strike="noStrike" kern="1200" baseline="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Implement </a:t>
            </a:r>
            <a:r>
              <a:rPr lang="en-US" sz="1200" b="0" i="0" u="none" strike="noStrike" kern="1200" baseline="0" dirty="0" err="1" smtClean="0">
                <a:solidFill>
                  <a:schemeClr val="tx1"/>
                </a:solidFill>
                <a:latin typeface="+mn-lt"/>
                <a:ea typeface="+mn-ea"/>
                <a:cs typeface="+mn-cs"/>
              </a:rPr>
              <a:t>multitiered</a:t>
            </a:r>
            <a:r>
              <a:rPr lang="en-US" sz="1200" b="0" i="0" u="none" strike="noStrike" kern="1200" baseline="0" dirty="0" smtClean="0">
                <a:solidFill>
                  <a:schemeClr val="tx1"/>
                </a:solidFill>
                <a:latin typeface="+mn-lt"/>
                <a:ea typeface="+mn-ea"/>
                <a:cs typeface="+mn-cs"/>
              </a:rPr>
              <a:t> systems of support (MTSS) that encompass prevention, wellness promotion, and interventions that increase with intensity based on student need, and that promote close school–community collaboration. </a:t>
            </a:r>
          </a:p>
          <a:p>
            <a:r>
              <a:rPr lang="en-US" sz="1200" b="1" i="0" u="none" strike="noStrike" kern="1200" baseline="0" dirty="0" smtClean="0">
                <a:solidFill>
                  <a:schemeClr val="tx1"/>
                </a:solidFill>
                <a:latin typeface="+mn-lt"/>
                <a:ea typeface="+mn-ea"/>
                <a:cs typeface="+mn-cs"/>
              </a:rPr>
              <a:t>3. </a:t>
            </a:r>
            <a:r>
              <a:rPr lang="en-US" sz="1200" b="0" i="0" u="none" strike="noStrike" kern="1200" baseline="0" dirty="0" smtClean="0">
                <a:solidFill>
                  <a:schemeClr val="tx1"/>
                </a:solidFill>
                <a:latin typeface="+mn-lt"/>
                <a:ea typeface="+mn-ea"/>
                <a:cs typeface="+mn-cs"/>
              </a:rPr>
              <a:t>Improve access to school-based mental health supports by ensuring adequate staffing levels in terms of school-employed mental health professionals who are trained to infuse prevention and intervention services into the learning process and to help integrate services provided through school–community partnerships into existing school initiatives. </a:t>
            </a:r>
          </a:p>
          <a:p>
            <a:r>
              <a:rPr lang="en-US" sz="1200" b="1" i="0" u="none" strike="noStrike" kern="1200" baseline="0" dirty="0" smtClean="0">
                <a:solidFill>
                  <a:schemeClr val="tx1"/>
                </a:solidFill>
                <a:latin typeface="+mn-lt"/>
                <a:ea typeface="+mn-ea"/>
                <a:cs typeface="+mn-cs"/>
              </a:rPr>
              <a:t>4. </a:t>
            </a:r>
            <a:r>
              <a:rPr lang="en-US" sz="1200" b="0" i="0" u="none" strike="noStrike" kern="1200" baseline="0" dirty="0" smtClean="0">
                <a:solidFill>
                  <a:schemeClr val="tx1"/>
                </a:solidFill>
                <a:latin typeface="+mn-lt"/>
                <a:ea typeface="+mn-ea"/>
                <a:cs typeface="+mn-cs"/>
              </a:rPr>
              <a:t>Integrate ongoing positive climate and safety efforts with crisis prevention, preparedness, response, and recovery to ensure that crisis training and plans: (a) are relevant to the school context, (b) reinforce learning, (c) make maximum use of existing staff resources, (d) facilitate effective threat assessment, and (e) are consistently reviewed and practiced. </a:t>
            </a:r>
          </a:p>
          <a:p>
            <a:r>
              <a:rPr lang="en-US" sz="1200" b="1" i="0" u="none" strike="noStrike" kern="1200" baseline="0" dirty="0" smtClean="0">
                <a:solidFill>
                  <a:schemeClr val="tx1"/>
                </a:solidFill>
                <a:latin typeface="+mn-lt"/>
                <a:ea typeface="+mn-ea"/>
                <a:cs typeface="+mn-cs"/>
              </a:rPr>
              <a:t>5. </a:t>
            </a:r>
            <a:r>
              <a:rPr lang="en-US" sz="1200" b="0" i="0" u="none" strike="noStrike" kern="1200" baseline="0" dirty="0" smtClean="0">
                <a:solidFill>
                  <a:schemeClr val="tx1"/>
                </a:solidFill>
                <a:latin typeface="+mn-lt"/>
                <a:ea typeface="+mn-ea"/>
                <a:cs typeface="+mn-cs"/>
              </a:rPr>
              <a:t>Balance physical and psychological safety to avoid overly restrictive measures (e.g., armed guards and metal detectors) that can undermine the learning environment and instead combine reasonable physical security measures (e.g., locked doors and monitored public spaces) with efforts to enhance school climate, build trusting relationships, and encourage students and adults to report potential threats. If a school determines the need for armed security, properly trained school resource officers (SROs) are the </a:t>
            </a:r>
            <a:r>
              <a:rPr lang="en-US" sz="1200" b="0" i="1" u="none" strike="noStrike" kern="1200" baseline="0" dirty="0" smtClean="0">
                <a:solidFill>
                  <a:schemeClr val="tx1"/>
                </a:solidFill>
                <a:latin typeface="+mn-lt"/>
                <a:ea typeface="+mn-ea"/>
                <a:cs typeface="+mn-cs"/>
              </a:rPr>
              <a:t>only </a:t>
            </a:r>
            <a:r>
              <a:rPr lang="en-US" sz="1200" b="0" i="0" u="none" strike="noStrike" kern="1200" baseline="0" dirty="0" smtClean="0">
                <a:solidFill>
                  <a:schemeClr val="tx1"/>
                </a:solidFill>
                <a:latin typeface="+mn-lt"/>
                <a:ea typeface="+mn-ea"/>
                <a:cs typeface="+mn-cs"/>
              </a:rPr>
              <a:t>school personnel of any type who should be armed. </a:t>
            </a:r>
          </a:p>
          <a:p>
            <a:r>
              <a:rPr lang="en-US" sz="1200" b="1" i="0" u="none" strike="noStrike" kern="1200" baseline="0" dirty="0" smtClean="0">
                <a:solidFill>
                  <a:schemeClr val="tx1"/>
                </a:solidFill>
                <a:latin typeface="+mn-lt"/>
                <a:ea typeface="+mn-ea"/>
                <a:cs typeface="+mn-cs"/>
              </a:rPr>
              <a:t>6. </a:t>
            </a:r>
            <a:r>
              <a:rPr lang="en-US" sz="1200" b="0" i="0" u="none" strike="noStrike" kern="1200" baseline="0" dirty="0" smtClean="0">
                <a:solidFill>
                  <a:schemeClr val="tx1"/>
                </a:solidFill>
                <a:latin typeface="+mn-lt"/>
                <a:ea typeface="+mn-ea"/>
                <a:cs typeface="+mn-cs"/>
              </a:rPr>
              <a:t>Employ effective, positive school discipline that: (a) functions in concert with efforts to address school safety and climate; (b) is not simply punitive (e.g., zero tolerance); (c) is clear, consistent, and equitable; and (d) reinforces positive behaviors. Using security personnel or SROs primarily as a substitute for effective discipline policies does not contribute to school safety and can perpetuate the school-to-prison pipeline. </a:t>
            </a:r>
          </a:p>
          <a:p>
            <a:r>
              <a:rPr lang="en-US" sz="1200" b="1" i="0" u="none" strike="noStrike" kern="1200" baseline="0" dirty="0" smtClean="0">
                <a:solidFill>
                  <a:schemeClr val="tx1"/>
                </a:solidFill>
                <a:latin typeface="+mn-lt"/>
                <a:ea typeface="+mn-ea"/>
                <a:cs typeface="+mn-cs"/>
              </a:rPr>
              <a:t>7. </a:t>
            </a:r>
            <a:r>
              <a:rPr lang="en-US" sz="1200" b="0" i="0" u="none" strike="noStrike" kern="1200" baseline="0" dirty="0" smtClean="0">
                <a:solidFill>
                  <a:schemeClr val="tx1"/>
                </a:solidFill>
                <a:latin typeface="+mn-lt"/>
                <a:ea typeface="+mn-ea"/>
                <a:cs typeface="+mn-cs"/>
              </a:rPr>
              <a:t>Consider the context of each school and district and provide services that are most needed, appropriate, and culturally sensitive to a school’s unique student populations and learning communities. </a:t>
            </a:r>
          </a:p>
          <a:p>
            <a:r>
              <a:rPr lang="en-US" sz="1200" b="1" i="0" u="none" strike="noStrike" kern="1200" baseline="0" dirty="0" smtClean="0">
                <a:solidFill>
                  <a:schemeClr val="tx1"/>
                </a:solidFill>
                <a:latin typeface="+mn-lt"/>
                <a:ea typeface="+mn-ea"/>
                <a:cs typeface="+mn-cs"/>
              </a:rPr>
              <a:t>8. </a:t>
            </a:r>
            <a:r>
              <a:rPr lang="en-US" sz="1200" b="0" i="0" u="none" strike="noStrike" kern="1200" baseline="0" dirty="0" smtClean="0">
                <a:solidFill>
                  <a:schemeClr val="tx1"/>
                </a:solidFill>
                <a:latin typeface="+mn-lt"/>
                <a:ea typeface="+mn-ea"/>
                <a:cs typeface="+mn-cs"/>
              </a:rPr>
              <a:t>Acknowledge that sustainable and effective change takes time, and that individual schools will vary in their readiness to implement improvements and should be afforded the time and resources to sustain change over time. </a:t>
            </a:r>
          </a:p>
          <a:p>
            <a:endParaRPr lang="en-US" dirty="0"/>
          </a:p>
        </p:txBody>
      </p:sp>
      <p:sp>
        <p:nvSpPr>
          <p:cNvPr id="4" name="Slide Number Placeholder 3"/>
          <p:cNvSpPr>
            <a:spLocks noGrp="1"/>
          </p:cNvSpPr>
          <p:nvPr>
            <p:ph type="sldNum" sz="quarter" idx="10"/>
          </p:nvPr>
        </p:nvSpPr>
        <p:spPr/>
        <p:txBody>
          <a:bodyPr/>
          <a:lstStyle/>
          <a:p>
            <a:fld id="{7A8719DE-1EC2-46DC-8915-DD81260EA930}" type="slidenum">
              <a:rPr lang="en-US" smtClean="0"/>
              <a:t>20</a:t>
            </a:fld>
            <a:endParaRPr lang="en-US"/>
          </a:p>
        </p:txBody>
      </p:sp>
    </p:spTree>
    <p:extLst>
      <p:ext uri="{BB962C8B-B14F-4D97-AF65-F5344CB8AC3E}">
        <p14:creationId xmlns:p14="http://schemas.microsoft.com/office/powerpoint/2010/main" val="386022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back to the first key message…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Student Safety requires both physical safety measures and strategies that support psychological safety.</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had the pleasure of observing the last Committee meeting in which Jon Akers and Mark Filburn shared best practices in the physical safety arena (measures such as double entry doors, ensuring classroom doors are locked, metal detectors, book bag checks, etc.). But while these gentlemen discussed physical safety measures, they also mentioned a very important word several times…. </a:t>
            </a:r>
            <a:r>
              <a:rPr lang="en-US" b="1" baseline="0" dirty="0" smtClean="0"/>
              <a:t>Relationships</a:t>
            </a:r>
            <a:r>
              <a:rPr lang="en-US" b="0" baseline="0" dirty="0" smtClean="0"/>
              <a:t>.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What we have learned from research and practice is that we must strike a balance between physical and psychological safety measures if we wish to achieve genuine school security. In fact, there </a:t>
            </a:r>
            <a:r>
              <a:rPr lang="en-US" sz="1200" b="0" i="0" u="none" strike="noStrike" kern="1200" baseline="0" dirty="0" smtClean="0">
                <a:solidFill>
                  <a:schemeClr val="tx1"/>
                </a:solidFill>
                <a:latin typeface="+mn-lt"/>
                <a:ea typeface="+mn-ea"/>
                <a:cs typeface="+mn-cs"/>
              </a:rPr>
              <a:t>is no clear research evidence that the use of metal detectors, security cameras, or guards in schools is effective in preventing school violence (Addington, 2009; </a:t>
            </a:r>
            <a:r>
              <a:rPr lang="en-US" sz="1200" b="0" i="0" u="none" strike="noStrike" kern="1200" baseline="0" dirty="0" err="1" smtClean="0">
                <a:solidFill>
                  <a:schemeClr val="tx1"/>
                </a:solidFill>
                <a:latin typeface="+mn-lt"/>
                <a:ea typeface="+mn-ea"/>
                <a:cs typeface="+mn-cs"/>
              </a:rPr>
              <a:t>Borum</a:t>
            </a:r>
            <a:r>
              <a:rPr lang="en-US" sz="1200" b="0" i="0" u="none" strike="noStrike" kern="1200" baseline="0" dirty="0" smtClean="0">
                <a:solidFill>
                  <a:schemeClr val="tx1"/>
                </a:solidFill>
                <a:latin typeface="+mn-lt"/>
                <a:ea typeface="+mn-ea"/>
                <a:cs typeface="+mn-cs"/>
              </a:rPr>
              <a:t>, Cornell, </a:t>
            </a:r>
            <a:r>
              <a:rPr lang="en-US" sz="1200" b="0" i="0" u="none" strike="noStrike" kern="1200" baseline="0" dirty="0" err="1" smtClean="0">
                <a:solidFill>
                  <a:schemeClr val="tx1"/>
                </a:solidFill>
                <a:latin typeface="+mn-lt"/>
                <a:ea typeface="+mn-ea"/>
                <a:cs typeface="+mn-cs"/>
              </a:rPr>
              <a:t>Modzeleski</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Jimerson</a:t>
            </a:r>
            <a:r>
              <a:rPr lang="en-US" sz="1200" b="0" i="0" u="none" strike="noStrike" kern="1200" baseline="0" dirty="0" smtClean="0">
                <a:solidFill>
                  <a:schemeClr val="tx1"/>
                </a:solidFill>
                <a:latin typeface="+mn-lt"/>
                <a:ea typeface="+mn-ea"/>
                <a:cs typeface="+mn-cs"/>
              </a:rPr>
              <a:t>, 2010; Casella, 2006; Garcia, 2003). In fact, some research has shown that their presence negatively impacts students’ perceptions of safety and even increases fear among some students (Bachman, Randolph, &amp; Brown, 2011; </a:t>
            </a:r>
            <a:r>
              <a:rPr lang="en-US" sz="1200" b="0" i="0" u="none" strike="noStrike" kern="1200" baseline="0" dirty="0" err="1" smtClean="0">
                <a:solidFill>
                  <a:schemeClr val="tx1"/>
                </a:solidFill>
                <a:latin typeface="+mn-lt"/>
                <a:ea typeface="+mn-ea"/>
                <a:cs typeface="+mn-cs"/>
              </a:rPr>
              <a:t>Schreck</a:t>
            </a:r>
            <a:r>
              <a:rPr lang="en-US" sz="1200" b="0" i="0" u="none" strike="noStrike" kern="1200" baseline="0" dirty="0" smtClean="0">
                <a:solidFill>
                  <a:schemeClr val="tx1"/>
                </a:solidFill>
                <a:latin typeface="+mn-lt"/>
                <a:ea typeface="+mn-ea"/>
                <a:cs typeface="+mn-cs"/>
              </a:rPr>
              <a:t> &amp; Miller, 2003) and can negatively impact the learning environments (</a:t>
            </a:r>
            <a:r>
              <a:rPr lang="en-US" sz="1200" b="0" i="0" u="none" strike="noStrike" kern="1200" baseline="0" dirty="0" err="1" smtClean="0">
                <a:solidFill>
                  <a:schemeClr val="tx1"/>
                </a:solidFill>
                <a:latin typeface="+mn-lt"/>
                <a:ea typeface="+mn-ea"/>
                <a:cs typeface="+mn-cs"/>
              </a:rPr>
              <a:t>Beger</a:t>
            </a:r>
            <a:r>
              <a:rPr lang="en-US" sz="1200" b="0" i="0" u="none" strike="noStrike" kern="1200" baseline="0" dirty="0" smtClean="0">
                <a:solidFill>
                  <a:schemeClr val="tx1"/>
                </a:solidFill>
                <a:latin typeface="+mn-lt"/>
                <a:ea typeface="+mn-ea"/>
                <a:cs typeface="+mn-cs"/>
              </a:rPr>
              <a:t>, 2003; Phaneuf, 2009).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 to truly impact school safety, we must combine reasonable physical safety with measures of psychological safety. Let’s go back to the word Relationships…. Taking a positive and proactive approach to discipline to build a positive climate and culture; creating an environment where students feel safe and empowered to report potential threats to safety (such as a friend who is being bullied or a peer suffering from distress); and building a sense of belonging and connectivity among students, staff and families are some of the most important strategies we can use to foster trusting relationships with our students.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8719DE-1EC2-46DC-8915-DD81260EA930}" type="slidenum">
              <a:rPr lang="en-US" smtClean="0"/>
              <a:t>3</a:t>
            </a:fld>
            <a:endParaRPr lang="en-US"/>
          </a:p>
        </p:txBody>
      </p:sp>
    </p:spTree>
    <p:extLst>
      <p:ext uri="{BB962C8B-B14F-4D97-AF65-F5344CB8AC3E}">
        <p14:creationId xmlns:p14="http://schemas.microsoft.com/office/powerpoint/2010/main" val="244472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 how do we operationalize strategies to support the psychological safety and mental health needs of our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answer is not in a single curriculum or single program but requires comprehensive multi-tiered systems of support. School safety and learning are not separate endeavors but must be integrated. We believe this MTSS framework is the most effective means for accomplishing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Schools that implement MTSS have universal strategies in place that benefit all students (Universal), interventions that target small groups of students who need specialized assistance (targeted), and highly intensive interventions for individual students with complex needs (intensive).</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The framework </a:t>
            </a:r>
            <a:r>
              <a:rPr lang="en-US" sz="1200" b="0" i="0" u="none" strike="noStrike" kern="1200" baseline="0" dirty="0" smtClean="0">
                <a:solidFill>
                  <a:schemeClr val="tx1"/>
                </a:solidFill>
                <a:latin typeface="+mn-lt"/>
                <a:ea typeface="+mn-ea"/>
                <a:cs typeface="+mn-cs"/>
              </a:rPr>
              <a:t>encompass prevention, wellness promotion, and interventions that increase with intensity based on student need. </a:t>
            </a: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a:t>
            </a:r>
            <a:r>
              <a:rPr lang="en-US" sz="1200" b="0" i="0" u="none" strike="noStrike" kern="1200" baseline="0" dirty="0" smtClean="0">
                <a:solidFill>
                  <a:schemeClr val="tx1"/>
                </a:solidFill>
                <a:latin typeface="+mn-lt"/>
                <a:ea typeface="+mn-ea"/>
                <a:cs typeface="+mn-cs"/>
              </a:rPr>
              <a:t>, let’s pause for a moment and discuss what we know about the mental health needs among our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Studies show that one in five youth (or 20% - top of the triangle) from birth to age 18 years has a diagnosable mental disorder (</a:t>
            </a:r>
            <a:r>
              <a:rPr lang="en-US" sz="1200" b="0" i="0" u="none" strike="noStrike" kern="1200" baseline="0" dirty="0" err="1" smtClean="0">
                <a:solidFill>
                  <a:schemeClr val="tx1"/>
                </a:solidFill>
                <a:latin typeface="+mn-lt"/>
                <a:ea typeface="+mn-ea"/>
                <a:cs typeface="+mn-cs"/>
              </a:rPr>
              <a:t>Stagman</a:t>
            </a:r>
            <a:r>
              <a:rPr lang="en-US" sz="1200" b="0" i="0" u="none" strike="noStrike" kern="1200" baseline="0" dirty="0" smtClean="0">
                <a:solidFill>
                  <a:schemeClr val="tx1"/>
                </a:solidFill>
                <a:latin typeface="+mn-lt"/>
                <a:ea typeface="+mn-ea"/>
                <a:cs typeface="+mn-cs"/>
              </a:rPr>
              <a:t> &amp; Cooper, 2010). Putting that into perspective, that means in a classroom of 30 students, 6 of them has a </a:t>
            </a:r>
            <a:r>
              <a:rPr lang="en-US" sz="1200" b="0" i="0" u="sng" strike="noStrike" kern="1200" baseline="0" dirty="0" smtClean="0">
                <a:solidFill>
                  <a:schemeClr val="tx1"/>
                </a:solidFill>
                <a:latin typeface="+mn-lt"/>
                <a:ea typeface="+mn-ea"/>
                <a:cs typeface="+mn-cs"/>
              </a:rPr>
              <a:t>diagnosable</a:t>
            </a:r>
            <a:r>
              <a:rPr lang="en-US" sz="1200" b="0" i="0" u="none" strike="noStrike" kern="1200" baseline="0" dirty="0" smtClean="0">
                <a:solidFill>
                  <a:schemeClr val="tx1"/>
                </a:solidFill>
                <a:latin typeface="+mn-lt"/>
                <a:ea typeface="+mn-ea"/>
                <a:cs typeface="+mn-cs"/>
              </a:rPr>
              <a:t> mental health disorder.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also know that about 5% of students (top of the triangle) have mental health conditions severe enough to impede their ability to function effectively at home, in the school and in the community. So, again in a classroom of 30 students that’s about 1 to 2 students.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also know that Kentucky’s students face significant adversity (I believe you’ve had a presentation on the Adverse Childhood Experiences Study or ACES</a:t>
            </a:r>
            <a:r>
              <a:rPr lang="en-US" sz="1200" b="0" i="0" u="none" strike="noStrike" kern="1200" baseline="0" dirty="0" smtClean="0">
                <a:solidFill>
                  <a:schemeClr val="tx1"/>
                </a:solidFill>
                <a:latin typeface="+mn-lt"/>
                <a:ea typeface="+mn-ea"/>
                <a:cs typeface="+mn-cs"/>
              </a:rPr>
              <a:t>). A recent state by state examination using 2016 data revealed that Kentucky (26.9%) was higher than the national percentage (21.7%) of 0-17 year olds with 2 or more ACES. We also know that our </a:t>
            </a:r>
            <a:r>
              <a:rPr lang="en-US" sz="1200" b="0" i="0" u="none" strike="noStrike" kern="1200" baseline="0" dirty="0" smtClean="0">
                <a:solidFill>
                  <a:schemeClr val="tx1"/>
                </a:solidFill>
                <a:latin typeface="+mn-lt"/>
                <a:ea typeface="+mn-ea"/>
                <a:cs typeface="+mn-cs"/>
              </a:rPr>
              <a:t>students </a:t>
            </a:r>
            <a:r>
              <a:rPr lang="en-US" sz="1200" b="0" i="0" u="none" strike="noStrike" kern="1200" baseline="0" dirty="0" smtClean="0">
                <a:solidFill>
                  <a:schemeClr val="tx1"/>
                </a:solidFill>
                <a:latin typeface="+mn-lt"/>
                <a:ea typeface="+mn-ea"/>
                <a:cs typeface="+mn-cs"/>
              </a:rPr>
              <a:t>experience </a:t>
            </a:r>
            <a:r>
              <a:rPr lang="en-US" sz="1200" b="0" i="0" u="none" strike="noStrike" kern="1200" baseline="0" dirty="0" smtClean="0">
                <a:solidFill>
                  <a:schemeClr val="tx1"/>
                </a:solidFill>
                <a:latin typeface="+mn-lt"/>
                <a:ea typeface="+mn-ea"/>
                <a:cs typeface="+mn-cs"/>
              </a:rPr>
              <a:t>significant trauma that can contribute to mental health </a:t>
            </a:r>
            <a:r>
              <a:rPr lang="en-US" sz="1200" b="0" i="0" u="none" strike="noStrike" kern="1200" baseline="0" dirty="0" smtClean="0">
                <a:solidFill>
                  <a:schemeClr val="tx1"/>
                </a:solidFill>
                <a:latin typeface="+mn-lt"/>
                <a:ea typeface="+mn-ea"/>
                <a:cs typeface="+mn-cs"/>
              </a:rPr>
              <a:t>conditions and impact their learning. </a:t>
            </a:r>
            <a:r>
              <a:rPr lang="en-US" sz="1200" b="0" i="0" u="none" strike="noStrike" kern="1200" baseline="0" dirty="0" smtClean="0">
                <a:solidFill>
                  <a:schemeClr val="tx1"/>
                </a:solidFill>
                <a:latin typeface="+mn-lt"/>
                <a:ea typeface="+mn-ea"/>
                <a:cs typeface="+mn-cs"/>
              </a:rPr>
              <a:t>And, as those of you who are educators are well aware, </a:t>
            </a:r>
            <a:r>
              <a:rPr lang="en-US" sz="1200" b="0" i="0" u="none" strike="noStrike" kern="1200" baseline="0" dirty="0" smtClean="0">
                <a:solidFill>
                  <a:schemeClr val="tx1"/>
                </a:solidFill>
                <a:latin typeface="+mn-lt"/>
                <a:ea typeface="+mn-ea"/>
                <a:cs typeface="+mn-cs"/>
              </a:rPr>
              <a:t>students do not shrug the impact of these adversities off </a:t>
            </a:r>
            <a:r>
              <a:rPr lang="en-US" sz="1200" b="0" i="0" u="none" strike="noStrike" kern="1200" baseline="0" dirty="0" smtClean="0">
                <a:solidFill>
                  <a:schemeClr val="tx1"/>
                </a:solidFill>
                <a:latin typeface="+mn-lt"/>
                <a:ea typeface="+mn-ea"/>
                <a:cs typeface="+mn-cs"/>
              </a:rPr>
              <a:t>as they enter </a:t>
            </a:r>
            <a:r>
              <a:rPr lang="en-US" sz="1200" b="0" i="0" u="none" strike="noStrike" kern="1200" baseline="0" dirty="0" smtClean="0">
                <a:solidFill>
                  <a:schemeClr val="tx1"/>
                </a:solidFill>
                <a:latin typeface="+mn-lt"/>
                <a:ea typeface="+mn-ea"/>
                <a:cs typeface="+mn-cs"/>
              </a:rPr>
              <a:t>our </a:t>
            </a:r>
            <a:r>
              <a:rPr lang="en-US" sz="1200" b="0" i="0" u="none" strike="noStrike" kern="1200" baseline="0" dirty="0" smtClean="0">
                <a:solidFill>
                  <a:schemeClr val="tx1"/>
                </a:solidFill>
                <a:latin typeface="+mn-lt"/>
                <a:ea typeface="+mn-ea"/>
                <a:cs typeface="+mn-cs"/>
              </a:rPr>
              <a:t>school house doors. They carry those into the school with significant impacts on their school performance and achievement.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Unfortunately, research shows that large numbers of children and adolescents have undiagnosed mental disorders and the majority of those youth whose disorders are diagnosed do not receive treatment. Approximately half of all lifetime mental health disorders start by the mid-teens (about age 14), and the onset of all major mental illnesses happen as early as 7 to 11 years of age (</a:t>
            </a:r>
            <a:r>
              <a:rPr lang="en-US" sz="1200" b="0" i="0" u="none" strike="noStrike" kern="1200" baseline="0" dirty="0" err="1" smtClean="0">
                <a:solidFill>
                  <a:schemeClr val="tx1"/>
                </a:solidFill>
                <a:latin typeface="+mn-lt"/>
                <a:ea typeface="+mn-ea"/>
                <a:cs typeface="+mn-cs"/>
              </a:rPr>
              <a:t>Stagman</a:t>
            </a:r>
            <a:r>
              <a:rPr lang="en-US" sz="1200" b="0" i="0" u="none" strike="noStrike" kern="1200" baseline="0" dirty="0" smtClean="0">
                <a:solidFill>
                  <a:schemeClr val="tx1"/>
                </a:solidFill>
                <a:latin typeface="+mn-lt"/>
                <a:ea typeface="+mn-ea"/>
                <a:cs typeface="+mn-cs"/>
              </a:rPr>
              <a:t> &amp; Cooper, 2010). </a:t>
            </a:r>
            <a:r>
              <a:rPr lang="en-US" sz="1200" b="0" i="0" u="none" strike="noStrike" kern="1200" baseline="0" dirty="0" smtClean="0">
                <a:solidFill>
                  <a:schemeClr val="tx1"/>
                </a:solidFill>
                <a:latin typeface="+mn-lt"/>
                <a:ea typeface="+mn-ea"/>
                <a:cs typeface="+mn-cs"/>
              </a:rPr>
              <a:t>Thus, </a:t>
            </a:r>
            <a:r>
              <a:rPr lang="en-US" sz="1200" b="0" i="0" u="none" strike="noStrike" kern="1200" baseline="0" dirty="0" smtClean="0">
                <a:solidFill>
                  <a:schemeClr val="tx1"/>
                </a:solidFill>
                <a:latin typeface="+mn-lt"/>
                <a:ea typeface="+mn-ea"/>
                <a:cs typeface="+mn-cs"/>
              </a:rPr>
              <a:t>detecting and addressing mental health needs early is </a:t>
            </a:r>
            <a:r>
              <a:rPr lang="en-US" sz="1200" b="0" i="0" u="none" strike="noStrike" kern="1200" baseline="0" dirty="0" smtClean="0">
                <a:solidFill>
                  <a:schemeClr val="tx1"/>
                </a:solidFill>
                <a:latin typeface="+mn-lt"/>
                <a:ea typeface="+mn-ea"/>
                <a:cs typeface="+mn-cs"/>
              </a:rPr>
              <a:t>critical to ensuring school safety and student learning. </a:t>
            </a:r>
            <a:endParaRPr lang="en-US" dirty="0"/>
          </a:p>
        </p:txBody>
      </p:sp>
      <p:sp>
        <p:nvSpPr>
          <p:cNvPr id="4" name="Slide Number Placeholder 3"/>
          <p:cNvSpPr>
            <a:spLocks noGrp="1"/>
          </p:cNvSpPr>
          <p:nvPr>
            <p:ph type="sldNum" sz="quarter" idx="10"/>
          </p:nvPr>
        </p:nvSpPr>
        <p:spPr/>
        <p:txBody>
          <a:bodyPr/>
          <a:lstStyle/>
          <a:p>
            <a:fld id="{7A8719DE-1EC2-46DC-8915-DD81260EA930}" type="slidenum">
              <a:rPr lang="en-US" smtClean="0"/>
              <a:t>4</a:t>
            </a:fld>
            <a:endParaRPr lang="en-US"/>
          </a:p>
        </p:txBody>
      </p:sp>
    </p:spTree>
    <p:extLst>
      <p:ext uri="{BB962C8B-B14F-4D97-AF65-F5344CB8AC3E}">
        <p14:creationId xmlns:p14="http://schemas.microsoft.com/office/powerpoint/2010/main" val="414395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Third key</a:t>
            </a:r>
            <a:r>
              <a:rPr lang="en-US" b="1" baseline="0" dirty="0" smtClean="0"/>
              <a:t> message:  </a:t>
            </a:r>
            <a:r>
              <a:rPr lang="en-US" b="1" dirty="0" smtClean="0"/>
              <a:t>Kentucky has best practices in place that can be taken to scale</a:t>
            </a:r>
            <a:endParaRPr lang="en-US" dirty="0"/>
          </a:p>
        </p:txBody>
      </p:sp>
      <p:sp>
        <p:nvSpPr>
          <p:cNvPr id="4" name="Slide Number Placeholder 3"/>
          <p:cNvSpPr>
            <a:spLocks noGrp="1"/>
          </p:cNvSpPr>
          <p:nvPr>
            <p:ph type="sldNum" sz="quarter" idx="10"/>
          </p:nvPr>
        </p:nvSpPr>
        <p:spPr/>
        <p:txBody>
          <a:bodyPr/>
          <a:lstStyle/>
          <a:p>
            <a:fld id="{7A8719DE-1EC2-46DC-8915-DD81260EA930}" type="slidenum">
              <a:rPr lang="en-US" smtClean="0"/>
              <a:t>5</a:t>
            </a:fld>
            <a:endParaRPr lang="en-US"/>
          </a:p>
        </p:txBody>
      </p:sp>
    </p:spTree>
    <p:extLst>
      <p:ext uri="{BB962C8B-B14F-4D97-AF65-F5344CB8AC3E}">
        <p14:creationId xmlns:p14="http://schemas.microsoft.com/office/powerpoint/2010/main" val="1873666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UNIVERSAL</a:t>
            </a:r>
            <a:r>
              <a:rPr lang="en-US" sz="1200" b="0" kern="1200" baseline="0" dirty="0" smtClean="0">
                <a:solidFill>
                  <a:schemeClr val="tx1"/>
                </a:solidFill>
                <a:effectLst/>
                <a:latin typeface="+mn-lt"/>
                <a:ea typeface="+mn-ea"/>
                <a:cs typeface="+mn-cs"/>
              </a:rPr>
              <a:t> – these are strategies that benefit ALL students</a:t>
            </a: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MH</a:t>
            </a:r>
            <a:r>
              <a:rPr lang="en-US" sz="1200" b="1" kern="1200" baseline="0" dirty="0" smtClean="0">
                <a:solidFill>
                  <a:schemeClr val="tx1"/>
                </a:solidFill>
                <a:effectLst/>
                <a:latin typeface="+mn-lt"/>
                <a:ea typeface="+mn-ea"/>
                <a:cs typeface="+mn-cs"/>
              </a:rPr>
              <a:t> Screening is Vital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Given the impact that emotional disturbances can have on student success, and the difficulty of diagnosing these issues, experts say universal mental health screenings are the best way to ensure students get the care they need–and early enough to make a real impact.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a:t>
            </a:r>
            <a:r>
              <a:rPr lang="en-US" sz="1200" b="0" kern="1200" dirty="0" smtClean="0">
                <a:solidFill>
                  <a:schemeClr val="tx1"/>
                </a:solidFill>
                <a:effectLst/>
                <a:latin typeface="+mn-lt"/>
                <a:ea typeface="+mn-ea"/>
                <a:cs typeface="+mn-cs"/>
                <a:hlinkClick r:id="rId3"/>
              </a:rPr>
              <a:t>American Academy of Pediatrics recently released new guidelines</a:t>
            </a:r>
            <a:r>
              <a:rPr lang="en-US" sz="1200" b="0" kern="1200" dirty="0" smtClean="0">
                <a:solidFill>
                  <a:schemeClr val="tx1"/>
                </a:solidFill>
                <a:effectLst/>
                <a:latin typeface="+mn-lt"/>
                <a:ea typeface="+mn-ea"/>
                <a:cs typeface="+mn-cs"/>
              </a:rPr>
              <a:t> that call for yearly screenings for childhood depression starting at the age of 12.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More importantly, experts recommend that these screenings come in the form of private, self-reported questionnaires that allow students to answer sensitive questions without fear of stigma or ridicule.</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Youth MH First</a:t>
            </a:r>
            <a:r>
              <a:rPr lang="en-US" sz="1200" b="1" kern="1200" baseline="0" dirty="0" smtClean="0">
                <a:solidFill>
                  <a:schemeClr val="tx1"/>
                </a:solidFill>
                <a:effectLst/>
                <a:latin typeface="+mn-lt"/>
                <a:ea typeface="+mn-ea"/>
                <a:cs typeface="+mn-cs"/>
              </a:rPr>
              <a:t> Aid </a:t>
            </a:r>
            <a:r>
              <a:rPr lang="en-US" sz="1200" b="0" kern="1200" baseline="0" dirty="0" smtClean="0">
                <a:solidFill>
                  <a:schemeClr val="tx1"/>
                </a:solidFill>
                <a:effectLst/>
                <a:latin typeface="+mn-lt"/>
                <a:ea typeface="+mn-ea"/>
                <a:cs typeface="+mn-cs"/>
              </a:rPr>
              <a:t>– Katherine will discuss</a:t>
            </a:r>
          </a:p>
          <a:p>
            <a:pPr marL="17145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Sources of Strength</a:t>
            </a:r>
            <a:r>
              <a:rPr lang="en-US" sz="1200" b="0" kern="1200" baseline="0" dirty="0" smtClean="0">
                <a:solidFill>
                  <a:schemeClr val="tx1"/>
                </a:solidFill>
                <a:effectLst/>
                <a:latin typeface="+mn-lt"/>
                <a:ea typeface="+mn-ea"/>
                <a:cs typeface="+mn-cs"/>
              </a:rPr>
              <a:t> and other programs that build student protective factors and mitigate risk factors</a:t>
            </a:r>
          </a:p>
          <a:p>
            <a:pPr marL="17145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Relationship building</a:t>
            </a:r>
            <a:r>
              <a:rPr lang="en-US" sz="1200" b="0" kern="1200" baseline="0" dirty="0" smtClean="0">
                <a:solidFill>
                  <a:schemeClr val="tx1"/>
                </a:solidFill>
                <a:effectLst/>
                <a:latin typeface="+mn-lt"/>
                <a:ea typeface="+mn-ea"/>
                <a:cs typeface="+mn-cs"/>
              </a:rPr>
              <a:t> at no cost – greet all students by name (no child should go through the school day without an adult referring to them by name); increase positive to negative ratios of interaction; social network analysis</a:t>
            </a:r>
          </a:p>
          <a:p>
            <a:endParaRPr lang="en-US" dirty="0" smtClean="0"/>
          </a:p>
          <a:p>
            <a:r>
              <a:rPr lang="en-US" dirty="0" smtClean="0"/>
              <a:t>TARGETED</a:t>
            </a:r>
            <a:r>
              <a:rPr lang="en-US" baseline="0" dirty="0" smtClean="0"/>
              <a:t> – Strategies for students at-risk</a:t>
            </a:r>
          </a:p>
          <a:p>
            <a:pPr marL="171450" indent="-171450">
              <a:buFont typeface="Arial" panose="020B0604020202020204" pitchFamily="34" charset="0"/>
              <a:buChar char="•"/>
            </a:pPr>
            <a:r>
              <a:rPr lang="en-US" b="1" baseline="0" dirty="0" smtClean="0"/>
              <a:t>Handle with Care – </a:t>
            </a:r>
            <a:r>
              <a:rPr lang="en-US" b="0" baseline="0" dirty="0" smtClean="0"/>
              <a:t>partnership with law enforcement in which </a:t>
            </a:r>
            <a:r>
              <a:rPr lang="en-US" dirty="0" smtClean="0"/>
              <a:t>the school is given a “heads up” when a child has been identified at the scene of a traumatic event</a:t>
            </a:r>
            <a:r>
              <a:rPr lang="en-US" baseline="0" dirty="0" smtClean="0"/>
              <a:t> - </a:t>
            </a:r>
            <a:r>
              <a:rPr lang="en-US" dirty="0" smtClean="0"/>
              <a:t>It could be a meth lab explosion, a domestic violence situation, a shooting in the neighborhood, a drug raid at the home. Police are trained to identify children at the scene, find out where they go to school and send the school a confidential email or fax that simply says . . . “Handle Johnny with care”. That’s it. No other details. </a:t>
            </a:r>
          </a:p>
          <a:p>
            <a:pPr marL="171450" indent="-171450">
              <a:buFont typeface="Arial" panose="020B0604020202020204" pitchFamily="34" charset="0"/>
              <a:buChar char="•"/>
            </a:pPr>
            <a:r>
              <a:rPr lang="en-US" b="1" dirty="0" smtClean="0"/>
              <a:t>Check In/Check Out – </a:t>
            </a:r>
            <a:r>
              <a:rPr lang="en-US" dirty="0" smtClean="0">
                <a:effectLst/>
              </a:rPr>
              <a:t>to support students in your building who need a little extra help managing their behavior</a:t>
            </a:r>
            <a:r>
              <a:rPr lang="en-US" smtClean="0">
                <a:effectLst/>
              </a:rPr>
              <a:t>; Students </a:t>
            </a:r>
            <a:r>
              <a:rPr lang="en-US" dirty="0" smtClean="0">
                <a:effectLst/>
              </a:rPr>
              <a:t>check in with an adult at the beginning of each day to be sure they are prepared for class and ready to learn.</a:t>
            </a:r>
            <a:r>
              <a:rPr lang="en-US" baseline="0" dirty="0" smtClean="0">
                <a:effectLst/>
              </a:rPr>
              <a:t> </a:t>
            </a:r>
            <a:r>
              <a:rPr lang="en-US" dirty="0" smtClean="0">
                <a:effectLst/>
              </a:rPr>
              <a:t>Throughout the day, students check in with teachers and receive points on a card (0, 1, or 2) related to how closely they met school-wide behavior expectations.</a:t>
            </a:r>
            <a:r>
              <a:rPr lang="en-US" baseline="0" dirty="0" smtClean="0">
                <a:effectLst/>
              </a:rPr>
              <a:t> </a:t>
            </a:r>
            <a:r>
              <a:rPr lang="en-US" dirty="0" smtClean="0">
                <a:effectLst/>
              </a:rPr>
              <a:t>At the end of the day, students check out with an adult who totals up the points.</a:t>
            </a:r>
            <a:r>
              <a:rPr lang="en-US" baseline="0" dirty="0" smtClean="0">
                <a:effectLst/>
              </a:rPr>
              <a:t> </a:t>
            </a:r>
            <a:r>
              <a:rPr lang="en-US" dirty="0" smtClean="0">
                <a:effectLst/>
              </a:rPr>
              <a:t>The cycle repeats itself each day.</a:t>
            </a:r>
            <a:endParaRPr lang="en-US" b="1" dirty="0" smtClean="0"/>
          </a:p>
          <a:p>
            <a:pPr marL="171450" indent="-171450">
              <a:buFont typeface="Arial" panose="020B0604020202020204" pitchFamily="34" charset="0"/>
              <a:buChar char="•"/>
            </a:pPr>
            <a:r>
              <a:rPr lang="en-US" b="1" dirty="0" smtClean="0"/>
              <a:t>Mentoring – </a:t>
            </a:r>
          </a:p>
          <a:p>
            <a:pPr marL="171450" indent="-171450">
              <a:buFont typeface="Arial" panose="020B0604020202020204" pitchFamily="34" charset="0"/>
              <a:buChar char="•"/>
            </a:pPr>
            <a:endParaRPr lang="en-US" b="1" dirty="0" smtClean="0"/>
          </a:p>
          <a:p>
            <a:pPr marL="0" indent="0">
              <a:buFont typeface="Arial" panose="020B0604020202020204" pitchFamily="34" charset="0"/>
              <a:buNone/>
            </a:pPr>
            <a:r>
              <a:rPr lang="en-US" b="0" dirty="0" smtClean="0"/>
              <a:t>INTENSIVE – Individual student</a:t>
            </a:r>
            <a:r>
              <a:rPr lang="en-US" b="0" baseline="0" dirty="0" smtClean="0"/>
              <a:t> or very small group services and supports for those with the most chronic and complex needs</a:t>
            </a:r>
          </a:p>
          <a:p>
            <a:pPr marL="171450" indent="-171450">
              <a:buFont typeface="Arial" panose="020B0604020202020204" pitchFamily="34" charset="0"/>
              <a:buChar char="•"/>
            </a:pPr>
            <a:r>
              <a:rPr lang="en-US" b="1" baseline="0" dirty="0" smtClean="0"/>
              <a:t>Individual therapy </a:t>
            </a:r>
            <a:r>
              <a:rPr lang="en-US" b="0" baseline="0" dirty="0" smtClean="0"/>
              <a:t>– TF-CBT, for example, delivered at a local behavioral health clinic</a:t>
            </a:r>
          </a:p>
          <a:p>
            <a:pPr marL="171450" indent="-171450">
              <a:buFont typeface="Arial" panose="020B0604020202020204" pitchFamily="34" charset="0"/>
              <a:buChar char="•"/>
            </a:pPr>
            <a:r>
              <a:rPr lang="en-US" b="1" dirty="0" smtClean="0"/>
              <a:t>Wraparound Supports</a:t>
            </a:r>
            <a:r>
              <a:rPr lang="en-US" b="0" baseline="0" dirty="0" smtClean="0"/>
              <a:t> – intensive care coordination approach that involves bringing together a multi-disciplinary team of professionals, the child and family, and their natural supports who create an individualized plan of services for the child and family</a:t>
            </a:r>
          </a:p>
          <a:p>
            <a:pPr marL="171450" indent="-171450">
              <a:buFont typeface="Arial" panose="020B0604020202020204" pitchFamily="34" charset="0"/>
              <a:buChar char="•"/>
            </a:pPr>
            <a:r>
              <a:rPr lang="en-US" b="1" baseline="0" dirty="0" smtClean="0"/>
              <a:t>FBA Based Behavior Intervention Plan</a:t>
            </a:r>
            <a:endParaRPr lang="en-US" b="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A8719DE-1EC2-46DC-8915-DD81260EA930}" type="slidenum">
              <a:rPr lang="en-US" smtClean="0"/>
              <a:t>6</a:t>
            </a:fld>
            <a:endParaRPr lang="en-US"/>
          </a:p>
        </p:txBody>
      </p:sp>
    </p:spTree>
    <p:extLst>
      <p:ext uri="{BB962C8B-B14F-4D97-AF65-F5344CB8AC3E}">
        <p14:creationId xmlns:p14="http://schemas.microsoft.com/office/powerpoint/2010/main" val="224342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AWARE (Advancing</a:t>
            </a:r>
            <a:r>
              <a:rPr lang="en-US" baseline="0" dirty="0" smtClean="0"/>
              <a:t> Wellness and Resilience in Education)</a:t>
            </a:r>
            <a:r>
              <a:rPr lang="en-US" dirty="0" smtClean="0"/>
              <a:t> SEA is a 5 year</a:t>
            </a:r>
            <a:r>
              <a:rPr lang="en-US" baseline="0" dirty="0" smtClean="0"/>
              <a:t> award from the U.S. </a:t>
            </a:r>
            <a:r>
              <a:rPr lang="en-US" baseline="0" dirty="0" err="1" smtClean="0"/>
              <a:t>Dept</a:t>
            </a:r>
            <a:r>
              <a:rPr lang="en-US" baseline="0" dirty="0" smtClean="0"/>
              <a:t> of Health and Human Services, SAMHSA the purpose of which is to increase student access to mental health services and make schools safer. </a:t>
            </a:r>
          </a:p>
          <a:p>
            <a:endParaRPr lang="en-US" baseline="0" dirty="0" smtClean="0"/>
          </a:p>
          <a:p>
            <a:r>
              <a:rPr lang="en-US" baseline="0" dirty="0" smtClean="0"/>
              <a:t>Some AWARE SEA activities benefit school communities statewide, and some AWARE SEA work occurs only in our 3 designated “Local Lab” districts: Fayette County Public Schools, Pulaski County Schools, and Kentucky School for the Deaf</a:t>
            </a:r>
          </a:p>
          <a:p>
            <a:endParaRPr lang="en-US" baseline="0" dirty="0" smtClean="0"/>
          </a:p>
          <a:p>
            <a:r>
              <a:rPr lang="en-US" baseline="0" dirty="0" smtClean="0"/>
              <a:t>The AWARE-C and AWARE LEA initiatives function independently from Kentucky AWARE and consist of 2-3 year community level grants focused exclusively on providing Youth Mental Health First Aid training in their districts. 6 communities and districts across Kentucky received these smaller grants, most of which are complete or in their final year of work.</a:t>
            </a:r>
          </a:p>
          <a:p>
            <a:pPr defTabSz="942289">
              <a:defRPr/>
            </a:pPr>
            <a:endParaRPr lang="en-US" baseline="0" dirty="0" smtClean="0"/>
          </a:p>
          <a:p>
            <a:pPr defTabSz="942289">
              <a:defRPr/>
            </a:pPr>
            <a:r>
              <a:rPr lang="en-US" baseline="0" dirty="0" smtClean="0"/>
              <a:t>AWARE initiatives will not be re-funded by U.S. Department of Health and Human Services once the current grant period expires in September 2019</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A215934-BF6F-4219-82BD-50CE341D7B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582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endParaRPr lang="en-US" dirty="0"/>
          </a:p>
        </p:txBody>
      </p:sp>
      <p:sp>
        <p:nvSpPr>
          <p:cNvPr id="4" name="Slide Number Placeholder 3"/>
          <p:cNvSpPr>
            <a:spLocks noGrp="1"/>
          </p:cNvSpPr>
          <p:nvPr>
            <p:ph type="sldNum" sz="quarter" idx="10"/>
          </p:nvPr>
        </p:nvSpPr>
        <p:spPr/>
        <p:txBody>
          <a:bodyPr/>
          <a:lstStyle/>
          <a:p>
            <a:fld id="{6294D03C-BC5F-48BA-9CA5-658370722ED1}" type="slidenum">
              <a:rPr lang="en-US" smtClean="0"/>
              <a:t>8</a:t>
            </a:fld>
            <a:endParaRPr lang="en-US"/>
          </a:p>
        </p:txBody>
      </p:sp>
    </p:spTree>
    <p:extLst>
      <p:ext uri="{BB962C8B-B14F-4D97-AF65-F5344CB8AC3E}">
        <p14:creationId xmlns:p14="http://schemas.microsoft.com/office/powerpoint/2010/main" val="2535893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9951" indent="-179951">
              <a:buFontTx/>
              <a:buChar char="•"/>
            </a:pPr>
            <a:r>
              <a:rPr lang="en-US" altLang="en-US" dirty="0" smtClean="0"/>
              <a:t>Help offered to a person developing a mental health problem or experiencing a mental health crisis</a:t>
            </a:r>
          </a:p>
          <a:p>
            <a:pPr marL="179951" indent="-179951">
              <a:buFontTx/>
              <a:buChar char="•"/>
            </a:pPr>
            <a:r>
              <a:rPr lang="en-US" altLang="en-US" dirty="0" smtClean="0"/>
              <a:t>Like CPR, Given until appropriate treatment and support are received or until the crisis resolves</a:t>
            </a:r>
          </a:p>
          <a:p>
            <a:pPr marL="179951" indent="-179951">
              <a:buFontTx/>
              <a:buChar char="•"/>
            </a:pPr>
            <a:r>
              <a:rPr lang="en-US" altLang="en-US" dirty="0" smtClean="0"/>
              <a:t>Not a substitute for counseling, medical care, peer support or other professional treatment</a:t>
            </a:r>
          </a:p>
          <a:p>
            <a:pPr marL="179951" indent="-179951"/>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39088643" indent="-38617498">
              <a:defRPr>
                <a:solidFill>
                  <a:schemeClr val="tx1"/>
                </a:solidFill>
                <a:latin typeface="Calibri" panose="020F0502020204030204" pitchFamily="34" charset="0"/>
                <a:ea typeface="MS PGothic" panose="020B0600070205080204" pitchFamily="34" charset="-128"/>
              </a:defRPr>
            </a:lvl2pPr>
            <a:lvl3pPr marL="1177862" indent="-235572">
              <a:defRPr>
                <a:solidFill>
                  <a:schemeClr val="tx1"/>
                </a:solidFill>
                <a:latin typeface="Calibri" panose="020F0502020204030204" pitchFamily="34" charset="0"/>
                <a:ea typeface="MS PGothic" panose="020B0600070205080204" pitchFamily="34" charset="-128"/>
              </a:defRPr>
            </a:lvl3pPr>
            <a:lvl4pPr marL="1649006" indent="-235572">
              <a:defRPr>
                <a:solidFill>
                  <a:schemeClr val="tx1"/>
                </a:solidFill>
                <a:latin typeface="Calibri" panose="020F0502020204030204" pitchFamily="34" charset="0"/>
                <a:ea typeface="MS PGothic" panose="020B0600070205080204" pitchFamily="34" charset="-128"/>
              </a:defRPr>
            </a:lvl4pPr>
            <a:lvl5pPr marL="2120151" indent="-235572">
              <a:defRPr>
                <a:solidFill>
                  <a:schemeClr val="tx1"/>
                </a:solidFill>
                <a:latin typeface="Calibri" panose="020F0502020204030204" pitchFamily="34" charset="0"/>
                <a:ea typeface="MS PGothic" panose="020B0600070205080204" pitchFamily="34" charset="-128"/>
              </a:defRPr>
            </a:lvl5pPr>
            <a:lvl6pPr marL="2591295" indent="-235572" defTabSz="47114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62440" indent="-235572" defTabSz="47114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33585" indent="-235572" defTabSz="47114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004729" indent="-235572" defTabSz="47114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24CA716-0513-43D8-B097-BB674C0A1FC2}" type="slidenum">
              <a:rPr lang="en-US" altLang="en-US" smtClean="0"/>
              <a:pPr/>
              <a:t>9</a:t>
            </a:fld>
            <a:endParaRPr lang="en-US" altLang="en-US" smtClean="0"/>
          </a:p>
        </p:txBody>
      </p:sp>
    </p:spTree>
    <p:extLst>
      <p:ext uri="{BB962C8B-B14F-4D97-AF65-F5344CB8AC3E}">
        <p14:creationId xmlns:p14="http://schemas.microsoft.com/office/powerpoint/2010/main" val="199708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sp>
        <p:nvSpPr>
          <p:cNvPr id="5" name="Rectangle 4"/>
          <p:cNvSpPr/>
          <p:nvPr userDrawn="1"/>
        </p:nvSpPr>
        <p:spPr>
          <a:xfrm>
            <a:off x="0" y="0"/>
            <a:ext cx="9144000" cy="3048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959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7/9/2018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97381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7/9/2018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3940393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logo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96275" y="214313"/>
            <a:ext cx="66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4988" y="388938"/>
            <a:ext cx="7245350" cy="982662"/>
          </a:xfrm>
          <a:prstGeom prst="rect">
            <a:avLst/>
          </a:prstGeom>
        </p:spPr>
        <p:txBody>
          <a:bodyPr/>
          <a:lstStyle/>
          <a:p>
            <a:r>
              <a:rPr lang="en-US" dirty="0"/>
              <a:t>Click to edit Master title style</a:t>
            </a:r>
          </a:p>
        </p:txBody>
      </p:sp>
      <p:sp>
        <p:nvSpPr>
          <p:cNvPr id="6" name="Picture Placeholder 5"/>
          <p:cNvSpPr>
            <a:spLocks noGrp="1"/>
          </p:cNvSpPr>
          <p:nvPr>
            <p:ph type="pic" sz="quarter" idx="11"/>
          </p:nvPr>
        </p:nvSpPr>
        <p:spPr>
          <a:xfrm>
            <a:off x="4471988" y="1764794"/>
            <a:ext cx="4318001" cy="2878665"/>
          </a:xfrm>
          <a:prstGeom prst="rect">
            <a:avLst/>
          </a:prstGeom>
        </p:spPr>
        <p:txBody>
          <a:bodyPr/>
          <a:lstStyle>
            <a:lvl1pPr marL="2381" indent="0">
              <a:buFontTx/>
              <a:buNone/>
              <a:defRPr/>
            </a:lvl1pPr>
          </a:lstStyle>
          <a:p>
            <a:pPr lvl="0"/>
            <a:endParaRPr lang="en-US" noProof="0" dirty="0"/>
          </a:p>
        </p:txBody>
      </p:sp>
      <p:sp>
        <p:nvSpPr>
          <p:cNvPr id="8" name="Text Placeholder 7"/>
          <p:cNvSpPr>
            <a:spLocks noGrp="1"/>
          </p:cNvSpPr>
          <p:nvPr>
            <p:ph type="body" sz="quarter" idx="13"/>
          </p:nvPr>
        </p:nvSpPr>
        <p:spPr>
          <a:xfrm>
            <a:off x="534988" y="1737361"/>
            <a:ext cx="5865812" cy="4652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4"/>
          </p:nvPr>
        </p:nvSpPr>
        <p:spPr>
          <a:xfrm>
            <a:off x="8789988" y="6488115"/>
            <a:ext cx="354012" cy="287337"/>
          </a:xfrm>
          <a:prstGeom prst="rect">
            <a:avLst/>
          </a:prstGeom>
        </p:spPr>
        <p:txBody>
          <a:bodyPr vert="horz" wrap="square" lIns="91440" tIns="45720" rIns="91440" bIns="45720" numCol="1" anchor="t" anchorCtr="0" compatLnSpc="1">
            <a:prstTxWarp prst="textNoShape">
              <a:avLst/>
            </a:prstTxWarp>
          </a:bodyPr>
          <a:lstStyle>
            <a:lvl1pPr eaLnBrk="1" hangingPunct="1">
              <a:defRPr sz="750">
                <a:solidFill>
                  <a:srgbClr val="0C4CA8"/>
                </a:solidFill>
              </a:defRPr>
            </a:lvl1pPr>
          </a:lstStyle>
          <a:p>
            <a:pPr>
              <a:defRPr/>
            </a:pPr>
            <a:fld id="{97316128-C2DF-4263-A2AD-D93583CDD765}" type="slidenum">
              <a:rPr lang="en-US" altLang="en-US"/>
              <a:pPr>
                <a:defRPr/>
              </a:pPr>
              <a:t>‹#›</a:t>
            </a:fld>
            <a:endParaRPr lang="en-US" altLang="en-US"/>
          </a:p>
        </p:txBody>
      </p:sp>
    </p:spTree>
    <p:extLst>
      <p:ext uri="{BB962C8B-B14F-4D97-AF65-F5344CB8AC3E}">
        <p14:creationId xmlns:p14="http://schemas.microsoft.com/office/powerpoint/2010/main" val="87728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7/9/2018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3741150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7/9/2018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7467124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7/9/2018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2025758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7/9/2018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2640829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7/9/2018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02013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7/9/2018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26595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7/9/2018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6945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7/9/2018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98860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048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248400"/>
            <a:ext cx="9144000" cy="6096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77200" y="5867400"/>
            <a:ext cx="803311" cy="761326"/>
          </a:xfrm>
          <a:prstGeom prst="rect">
            <a:avLst/>
          </a:prstGeom>
        </p:spPr>
      </p:pic>
    </p:spTree>
    <p:extLst>
      <p:ext uri="{BB962C8B-B14F-4D97-AF65-F5344CB8AC3E}">
        <p14:creationId xmlns:p14="http://schemas.microsoft.com/office/powerpoint/2010/main" val="63773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Kathryn.Tillett@education.ky.gov" TargetMode="External"/><Relationship Id="rId2" Type="http://schemas.openxmlformats.org/officeDocument/2006/relationships/hyperlink" Target="mailto:Vestena.Robbins@ky.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219200"/>
            <a:ext cx="7772400" cy="1470025"/>
          </a:xfrm>
        </p:spPr>
        <p:txBody>
          <a:bodyPr/>
          <a:lstStyle/>
          <a:p>
            <a:r>
              <a:rPr lang="en-US" dirty="0" smtClean="0"/>
              <a:t>Ensuring the Psychological </a:t>
            </a:r>
            <a:br>
              <a:rPr lang="en-US" dirty="0" smtClean="0"/>
            </a:br>
            <a:r>
              <a:rPr lang="en-US" dirty="0" smtClean="0"/>
              <a:t>Safety of our Students</a:t>
            </a:r>
            <a:endParaRPr lang="en-US" dirty="0"/>
          </a:p>
        </p:txBody>
      </p:sp>
      <p:sp>
        <p:nvSpPr>
          <p:cNvPr id="4" name="TextBox 3"/>
          <p:cNvSpPr txBox="1"/>
          <p:nvPr/>
        </p:nvSpPr>
        <p:spPr>
          <a:xfrm>
            <a:off x="1295400" y="2971800"/>
            <a:ext cx="6248400" cy="2246769"/>
          </a:xfrm>
          <a:prstGeom prst="rect">
            <a:avLst/>
          </a:prstGeom>
          <a:noFill/>
        </p:spPr>
        <p:txBody>
          <a:bodyPr wrap="square" rtlCol="0">
            <a:spAutoFit/>
          </a:bodyPr>
          <a:lstStyle/>
          <a:p>
            <a:pPr algn="ctr"/>
            <a:r>
              <a:rPr lang="en-US" sz="2000" b="1" dirty="0" smtClean="0"/>
              <a:t>Vestena Robbins, PhD</a:t>
            </a:r>
          </a:p>
          <a:p>
            <a:pPr algn="ctr"/>
            <a:r>
              <a:rPr lang="en-US" sz="2000" dirty="0" smtClean="0"/>
              <a:t>Executive Advisor, Kentucky Department for Behavioral Health, Developmental and Intellectual Disabilities</a:t>
            </a:r>
          </a:p>
          <a:p>
            <a:pPr algn="ctr"/>
            <a:endParaRPr lang="en-US" sz="2000" dirty="0"/>
          </a:p>
          <a:p>
            <a:pPr algn="ctr"/>
            <a:r>
              <a:rPr lang="en-US" sz="2000" b="1" dirty="0" smtClean="0"/>
              <a:t>Kathryn Tillett, MSSW, CSW</a:t>
            </a:r>
          </a:p>
          <a:p>
            <a:pPr algn="ctr"/>
            <a:r>
              <a:rPr lang="en-US" sz="2000" dirty="0" smtClean="0"/>
              <a:t>Project Director, Kentucky AWARE</a:t>
            </a:r>
          </a:p>
          <a:p>
            <a:pPr algn="ctr"/>
            <a:r>
              <a:rPr lang="en-US" sz="2000" dirty="0" smtClean="0"/>
              <a:t>Kentucky Department of Education</a:t>
            </a:r>
          </a:p>
        </p:txBody>
      </p:sp>
    </p:spTree>
    <p:extLst>
      <p:ext uri="{BB962C8B-B14F-4D97-AF65-F5344CB8AC3E}">
        <p14:creationId xmlns:p14="http://schemas.microsoft.com/office/powerpoint/2010/main" val="33389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A0822A-E5FF-4140-AC3A-8B92B9A9E6E7}"/>
              </a:ext>
            </a:extLst>
          </p:cNvPr>
          <p:cNvSpPr/>
          <p:nvPr/>
        </p:nvSpPr>
        <p:spPr>
          <a:xfrm>
            <a:off x="0" y="857251"/>
            <a:ext cx="3676454" cy="51434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E3DF49C-DD4C-480C-BE06-14787BBAA023}"/>
              </a:ext>
            </a:extLst>
          </p:cNvPr>
          <p:cNvSpPr>
            <a:spLocks noGrp="1"/>
          </p:cNvSpPr>
          <p:nvPr>
            <p:ph type="title"/>
          </p:nvPr>
        </p:nvSpPr>
        <p:spPr>
          <a:solidFill>
            <a:schemeClr val="accent1"/>
          </a:solidFill>
        </p:spPr>
        <p:txBody>
          <a:bodyPr>
            <a:normAutofit/>
          </a:bodyPr>
          <a:lstStyle/>
          <a:p>
            <a:pPr algn="r"/>
            <a:r>
              <a:rPr lang="en-US" dirty="0">
                <a:solidFill>
                  <a:schemeClr val="bg1"/>
                </a:solidFill>
                <a:latin typeface="Century Gothic" panose="020B0502020202020204" pitchFamily="34" charset="0"/>
              </a:rPr>
              <a:t>Enhancing Knowledge &amp; Skills</a:t>
            </a:r>
          </a:p>
        </p:txBody>
      </p:sp>
      <p:sp>
        <p:nvSpPr>
          <p:cNvPr id="4" name="Text Placeholder 3">
            <a:extLst>
              <a:ext uri="{FF2B5EF4-FFF2-40B4-BE49-F238E27FC236}">
                <a16:creationId xmlns:a16="http://schemas.microsoft.com/office/drawing/2014/main" id="{A250476D-A160-4082-98A0-29366B2252DF}"/>
              </a:ext>
            </a:extLst>
          </p:cNvPr>
          <p:cNvSpPr>
            <a:spLocks noGrp="1"/>
          </p:cNvSpPr>
          <p:nvPr>
            <p:ph type="body" sz="half" idx="2"/>
          </p:nvPr>
        </p:nvSpPr>
        <p:spPr>
          <a:xfrm>
            <a:off x="629841" y="2688406"/>
            <a:ext cx="2949178" cy="2570585"/>
          </a:xfrm>
        </p:spPr>
        <p:txBody>
          <a:bodyPr/>
          <a:lstStyle/>
          <a:p>
            <a:pPr algn="r">
              <a:lnSpc>
                <a:spcPct val="150000"/>
              </a:lnSpc>
              <a:spcBef>
                <a:spcPts val="0"/>
              </a:spcBef>
            </a:pPr>
            <a:r>
              <a:rPr lang="en-US" sz="1800" b="1" baseline="30000" dirty="0">
                <a:solidFill>
                  <a:schemeClr val="bg1"/>
                </a:solidFill>
                <a:latin typeface="Century Gothic" panose="020B0502020202020204" pitchFamily="34" charset="0"/>
              </a:rPr>
              <a:t>Youth Mental Health First Aiders Training—</a:t>
            </a:r>
            <a:r>
              <a:rPr lang="en-US" sz="1800" baseline="30000" dirty="0">
                <a:solidFill>
                  <a:schemeClr val="bg1"/>
                </a:solidFill>
                <a:latin typeface="Century Gothic" panose="020B0502020202020204" pitchFamily="34" charset="0"/>
              </a:rPr>
              <a:t>At the end of March 2018,</a:t>
            </a:r>
          </a:p>
          <a:p>
            <a:pPr algn="r">
              <a:lnSpc>
                <a:spcPct val="150000"/>
              </a:lnSpc>
              <a:spcBef>
                <a:spcPts val="0"/>
              </a:spcBef>
            </a:pPr>
            <a:r>
              <a:rPr lang="en-US" sz="1800" b="1" baseline="30000" dirty="0">
                <a:solidFill>
                  <a:schemeClr val="bg1"/>
                </a:solidFill>
                <a:latin typeface="Century Gothic" panose="020B0502020202020204" pitchFamily="34" charset="0"/>
              </a:rPr>
              <a:t>3,143 </a:t>
            </a:r>
            <a:r>
              <a:rPr lang="en-US" sz="1800" baseline="30000" dirty="0">
                <a:solidFill>
                  <a:schemeClr val="bg1"/>
                </a:solidFill>
                <a:latin typeface="Century Gothic" panose="020B0502020202020204" pitchFamily="34" charset="0"/>
              </a:rPr>
              <a:t>First Aiders have been certified, and </a:t>
            </a:r>
            <a:r>
              <a:rPr lang="en-US" sz="1800" b="1" baseline="30000" dirty="0">
                <a:solidFill>
                  <a:schemeClr val="bg1"/>
                </a:solidFill>
                <a:latin typeface="Century Gothic" panose="020B0502020202020204" pitchFamily="34" charset="0"/>
              </a:rPr>
              <a:t>8,261</a:t>
            </a:r>
            <a:r>
              <a:rPr lang="en-US" sz="1800" baseline="30000" dirty="0">
                <a:solidFill>
                  <a:schemeClr val="bg1"/>
                </a:solidFill>
                <a:latin typeface="Century Gothic" panose="020B0502020202020204" pitchFamily="34" charset="0"/>
              </a:rPr>
              <a:t> youth were connected to mental health supports by </a:t>
            </a:r>
          </a:p>
          <a:p>
            <a:pPr algn="r">
              <a:lnSpc>
                <a:spcPct val="150000"/>
              </a:lnSpc>
              <a:spcBef>
                <a:spcPts val="0"/>
              </a:spcBef>
            </a:pPr>
            <a:r>
              <a:rPr lang="en-US" sz="1800" baseline="30000" dirty="0">
                <a:solidFill>
                  <a:schemeClr val="bg1"/>
                </a:solidFill>
                <a:latin typeface="Century Gothic" panose="020B0502020202020204" pitchFamily="34" charset="0"/>
              </a:rPr>
              <a:t>a First Aider.</a:t>
            </a:r>
            <a:r>
              <a:rPr lang="en-US" sz="1800" b="1" baseline="30000" dirty="0">
                <a:solidFill>
                  <a:schemeClr val="bg1"/>
                </a:solidFill>
                <a:latin typeface="Century Gothic" panose="020B0502020202020204" pitchFamily="34" charset="0"/>
              </a:rPr>
              <a:t> </a:t>
            </a:r>
          </a:p>
          <a:p>
            <a:endParaRPr lang="en-US" baseline="30000" dirty="0"/>
          </a:p>
          <a:p>
            <a:pPr algn="r"/>
            <a:endParaRPr lang="en-US" dirty="0"/>
          </a:p>
        </p:txBody>
      </p:sp>
      <p:pic>
        <p:nvPicPr>
          <p:cNvPr id="12" name="Picture 11">
            <a:extLst>
              <a:ext uri="{FF2B5EF4-FFF2-40B4-BE49-F238E27FC236}">
                <a16:creationId xmlns:a16="http://schemas.microsoft.com/office/drawing/2014/main" id="{01871D37-414A-4309-B114-C991A3A80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1514" y="1358024"/>
            <a:ext cx="4815514" cy="3541799"/>
          </a:xfrm>
          <a:prstGeom prst="rect">
            <a:avLst/>
          </a:prstGeom>
        </p:spPr>
      </p:pic>
    </p:spTree>
    <p:extLst>
      <p:ext uri="{BB962C8B-B14F-4D97-AF65-F5344CB8AC3E}">
        <p14:creationId xmlns:p14="http://schemas.microsoft.com/office/powerpoint/2010/main" val="1880745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868C18-7145-4D4B-BD76-3FD84D3E1A13}"/>
              </a:ext>
            </a:extLst>
          </p:cNvPr>
          <p:cNvSpPr>
            <a:spLocks noGrp="1"/>
          </p:cNvSpPr>
          <p:nvPr>
            <p:ph idx="1"/>
          </p:nvPr>
        </p:nvSpPr>
        <p:spPr>
          <a:xfrm>
            <a:off x="3885009" y="1534188"/>
            <a:ext cx="4629150" cy="3655219"/>
          </a:xfrm>
        </p:spPr>
        <p:txBody>
          <a:bodyPr>
            <a:normAutofit/>
          </a:bodyPr>
          <a:lstStyle/>
          <a:p>
            <a:pPr marL="0" indent="0">
              <a:buNone/>
            </a:pPr>
            <a:r>
              <a:rPr lang="en-US" sz="1800" b="1" dirty="0">
                <a:latin typeface="Century Gothic" panose="020B0502020202020204" pitchFamily="34" charset="0"/>
              </a:rPr>
              <a:t>Mental Health and Substance Abuse Professionals</a:t>
            </a:r>
          </a:p>
          <a:p>
            <a:pPr marL="342900" lvl="1" indent="0">
              <a:buNone/>
              <a:tabLst>
                <a:tab pos="514350" algn="l"/>
              </a:tabLst>
            </a:pPr>
            <a:endParaRPr lang="en-US" sz="1500" dirty="0">
              <a:latin typeface="Century Gothic" panose="020B0502020202020204" pitchFamily="34" charset="0"/>
            </a:endParaRPr>
          </a:p>
          <a:p>
            <a:pPr marL="342900" lvl="1" indent="-342900">
              <a:buNone/>
              <a:tabLst>
                <a:tab pos="514350" algn="l"/>
              </a:tabLst>
            </a:pPr>
            <a:r>
              <a:rPr lang="en-US" sz="1650" b="1" dirty="0">
                <a:solidFill>
                  <a:schemeClr val="accent6">
                    <a:lumMod val="75000"/>
                  </a:schemeClr>
                </a:solidFill>
                <a:latin typeface="Century Gothic" panose="020B0502020202020204" pitchFamily="34" charset="0"/>
              </a:rPr>
              <a:t>97</a:t>
            </a:r>
            <a:r>
              <a:rPr lang="en-US" sz="1650" dirty="0">
                <a:latin typeface="Century Gothic" panose="020B0502020202020204" pitchFamily="34" charset="0"/>
              </a:rPr>
              <a:t>			Fayette County</a:t>
            </a:r>
          </a:p>
          <a:p>
            <a:pPr marL="342900" lvl="1" indent="-342900">
              <a:buNone/>
              <a:tabLst>
                <a:tab pos="514350" algn="l"/>
              </a:tabLst>
            </a:pPr>
            <a:r>
              <a:rPr lang="en-US" sz="1650" b="1" dirty="0">
                <a:solidFill>
                  <a:schemeClr val="accent6">
                    <a:lumMod val="75000"/>
                  </a:schemeClr>
                </a:solidFill>
                <a:latin typeface="Century Gothic" panose="020B0502020202020204" pitchFamily="34" charset="0"/>
              </a:rPr>
              <a:t>113</a:t>
            </a:r>
            <a:r>
              <a:rPr lang="en-US" sz="1650" dirty="0">
                <a:latin typeface="Century Gothic" panose="020B0502020202020204" pitchFamily="34" charset="0"/>
              </a:rPr>
              <a:t>		Pulaski County</a:t>
            </a:r>
          </a:p>
          <a:p>
            <a:pPr marL="342900" lvl="1" indent="-342900">
              <a:buNone/>
              <a:tabLst>
                <a:tab pos="514350" algn="l"/>
              </a:tabLst>
            </a:pPr>
            <a:r>
              <a:rPr lang="en-US" sz="1650" b="1" dirty="0">
                <a:solidFill>
                  <a:schemeClr val="accent6">
                    <a:lumMod val="75000"/>
                  </a:schemeClr>
                </a:solidFill>
                <a:latin typeface="Century Gothic" panose="020B0502020202020204" pitchFamily="34" charset="0"/>
              </a:rPr>
              <a:t>4</a:t>
            </a:r>
            <a:r>
              <a:rPr lang="en-US" sz="1650" dirty="0">
                <a:latin typeface="Century Gothic" panose="020B0502020202020204" pitchFamily="34" charset="0"/>
              </a:rPr>
              <a:t>			Kentucky School for the Deaf</a:t>
            </a:r>
          </a:p>
          <a:p>
            <a:pPr marL="342900" lvl="1" indent="-342900">
              <a:buNone/>
              <a:tabLst>
                <a:tab pos="514350" algn="l"/>
              </a:tabLst>
            </a:pPr>
            <a:endParaRPr lang="en-US" sz="1650" dirty="0">
              <a:latin typeface="Century Gothic" panose="020B0502020202020204" pitchFamily="34" charset="0"/>
            </a:endParaRPr>
          </a:p>
          <a:p>
            <a:pPr marL="342900" lvl="1" indent="0">
              <a:buNone/>
            </a:pPr>
            <a:endParaRPr lang="en-US" sz="1200" b="1" dirty="0">
              <a:latin typeface="Century Gothic" panose="020B0502020202020204" pitchFamily="34" charset="0"/>
            </a:endParaRPr>
          </a:p>
        </p:txBody>
      </p:sp>
      <p:sp>
        <p:nvSpPr>
          <p:cNvPr id="6" name="Rectangle 5">
            <a:extLst>
              <a:ext uri="{FF2B5EF4-FFF2-40B4-BE49-F238E27FC236}">
                <a16:creationId xmlns:a16="http://schemas.microsoft.com/office/drawing/2014/main" id="{C3A0822A-E5FF-4140-AC3A-8B92B9A9E6E7}"/>
              </a:ext>
            </a:extLst>
          </p:cNvPr>
          <p:cNvSpPr/>
          <p:nvPr/>
        </p:nvSpPr>
        <p:spPr>
          <a:xfrm>
            <a:off x="0" y="857251"/>
            <a:ext cx="3676454" cy="51434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E3DF49C-DD4C-480C-BE06-14787BBAA023}"/>
              </a:ext>
            </a:extLst>
          </p:cNvPr>
          <p:cNvSpPr>
            <a:spLocks noGrp="1"/>
          </p:cNvSpPr>
          <p:nvPr>
            <p:ph type="title"/>
          </p:nvPr>
        </p:nvSpPr>
        <p:spPr>
          <a:solidFill>
            <a:schemeClr val="accent1"/>
          </a:solidFill>
        </p:spPr>
        <p:txBody>
          <a:bodyPr>
            <a:normAutofit/>
          </a:bodyPr>
          <a:lstStyle/>
          <a:p>
            <a:pPr algn="r"/>
            <a:r>
              <a:rPr lang="en-US" dirty="0">
                <a:solidFill>
                  <a:schemeClr val="bg1"/>
                </a:solidFill>
                <a:latin typeface="Century Gothic" panose="020B0502020202020204" pitchFamily="34" charset="0"/>
              </a:rPr>
              <a:t>Expanding Capacity – Creating Referral Systems</a:t>
            </a:r>
          </a:p>
        </p:txBody>
      </p:sp>
      <p:sp>
        <p:nvSpPr>
          <p:cNvPr id="4" name="Text Placeholder 3">
            <a:extLst>
              <a:ext uri="{FF2B5EF4-FFF2-40B4-BE49-F238E27FC236}">
                <a16:creationId xmlns:a16="http://schemas.microsoft.com/office/drawing/2014/main" id="{A250476D-A160-4082-98A0-29366B2252DF}"/>
              </a:ext>
            </a:extLst>
          </p:cNvPr>
          <p:cNvSpPr>
            <a:spLocks noGrp="1"/>
          </p:cNvSpPr>
          <p:nvPr>
            <p:ph type="body" sz="half" idx="2"/>
          </p:nvPr>
        </p:nvSpPr>
        <p:spPr>
          <a:xfrm>
            <a:off x="629841" y="2688406"/>
            <a:ext cx="2949178" cy="2570585"/>
          </a:xfrm>
        </p:spPr>
        <p:txBody>
          <a:bodyPr/>
          <a:lstStyle/>
          <a:p>
            <a:pPr algn="r">
              <a:lnSpc>
                <a:spcPct val="150000"/>
              </a:lnSpc>
              <a:spcBef>
                <a:spcPts val="0"/>
              </a:spcBef>
            </a:pPr>
            <a:r>
              <a:rPr lang="en-US" sz="1800" baseline="30000" dirty="0">
                <a:solidFill>
                  <a:schemeClr val="bg1"/>
                </a:solidFill>
                <a:latin typeface="Century Gothic" panose="020B0502020202020204" pitchFamily="34" charset="0"/>
              </a:rPr>
              <a:t>The LEAs</a:t>
            </a:r>
            <a:r>
              <a:rPr lang="en-US" sz="1800" b="1" baseline="30000" dirty="0">
                <a:solidFill>
                  <a:schemeClr val="bg1"/>
                </a:solidFill>
                <a:latin typeface="Century Gothic" panose="020B0502020202020204" pitchFamily="34" charset="0"/>
              </a:rPr>
              <a:t> </a:t>
            </a:r>
            <a:r>
              <a:rPr lang="en-US" sz="1800" baseline="30000" dirty="0">
                <a:solidFill>
                  <a:schemeClr val="bg1"/>
                </a:solidFill>
                <a:latin typeface="Century Gothic" panose="020B0502020202020204" pitchFamily="34" charset="0"/>
              </a:rPr>
              <a:t>have entered into </a:t>
            </a:r>
          </a:p>
          <a:p>
            <a:pPr algn="r">
              <a:lnSpc>
                <a:spcPct val="150000"/>
              </a:lnSpc>
              <a:spcBef>
                <a:spcPts val="0"/>
              </a:spcBef>
            </a:pPr>
            <a:r>
              <a:rPr lang="en-US" sz="1800" b="1" baseline="30000" dirty="0">
                <a:solidFill>
                  <a:schemeClr val="bg1"/>
                </a:solidFill>
                <a:latin typeface="Century Gothic" panose="020B0502020202020204" pitchFamily="34" charset="0"/>
              </a:rPr>
              <a:t>formal agreements</a:t>
            </a:r>
            <a:r>
              <a:rPr lang="en-US" sz="1800" baseline="30000" dirty="0">
                <a:solidFill>
                  <a:schemeClr val="bg1"/>
                </a:solidFill>
                <a:latin typeface="Century Gothic" panose="020B0502020202020204" pitchFamily="34" charset="0"/>
              </a:rPr>
              <a:t> </a:t>
            </a:r>
            <a:r>
              <a:rPr lang="en-US" sz="1800" i="1" baseline="30000" dirty="0">
                <a:solidFill>
                  <a:schemeClr val="bg1"/>
                </a:solidFill>
                <a:latin typeface="Century Gothic" panose="020B0502020202020204" pitchFamily="34" charset="0"/>
              </a:rPr>
              <a:t>(contracts/Memorandum of Agreements)</a:t>
            </a:r>
            <a:r>
              <a:rPr lang="en-US" sz="1800" baseline="30000" dirty="0">
                <a:solidFill>
                  <a:schemeClr val="bg1"/>
                </a:solidFill>
                <a:latin typeface="Century Gothic" panose="020B0502020202020204" pitchFamily="34" charset="0"/>
              </a:rPr>
              <a:t> with </a:t>
            </a:r>
            <a:r>
              <a:rPr lang="en-US" sz="1800" b="1" baseline="30000" dirty="0">
                <a:solidFill>
                  <a:schemeClr val="bg1"/>
                </a:solidFill>
                <a:latin typeface="Century Gothic" panose="020B0502020202020204" pitchFamily="34" charset="0"/>
              </a:rPr>
              <a:t>mental health and substance abuse professionals. </a:t>
            </a:r>
          </a:p>
          <a:p>
            <a:endParaRPr lang="en-US" baseline="30000" dirty="0"/>
          </a:p>
          <a:p>
            <a:pPr algn="r"/>
            <a:endParaRPr lang="en-US" dirty="0"/>
          </a:p>
        </p:txBody>
      </p:sp>
      <p:sp>
        <p:nvSpPr>
          <p:cNvPr id="7" name="TextBox 6">
            <a:extLst>
              <a:ext uri="{FF2B5EF4-FFF2-40B4-BE49-F238E27FC236}">
                <a16:creationId xmlns:a16="http://schemas.microsoft.com/office/drawing/2014/main" id="{5B9CDA66-C7E1-4E3F-9784-C482DFAC870C}"/>
              </a:ext>
            </a:extLst>
          </p:cNvPr>
          <p:cNvSpPr txBox="1"/>
          <p:nvPr/>
        </p:nvSpPr>
        <p:spPr>
          <a:xfrm>
            <a:off x="3959258" y="3550959"/>
            <a:ext cx="4708689" cy="1015663"/>
          </a:xfrm>
          <a:prstGeom prst="rect">
            <a:avLst/>
          </a:prstGeom>
          <a:noFill/>
        </p:spPr>
        <p:txBody>
          <a:bodyPr wrap="square" rtlCol="0">
            <a:spAutoFit/>
          </a:bodyPr>
          <a:lstStyle/>
          <a:p>
            <a:r>
              <a:rPr lang="en-US" sz="1500" dirty="0">
                <a:latin typeface="Century Gothic" panose="020B0502020202020204" pitchFamily="34" charset="0"/>
              </a:rPr>
              <a:t>At the end of Year 3, </a:t>
            </a:r>
            <a:r>
              <a:rPr lang="en-US" sz="1500" b="1" dirty="0">
                <a:solidFill>
                  <a:schemeClr val="accent6">
                    <a:lumMod val="75000"/>
                  </a:schemeClr>
                </a:solidFill>
                <a:latin typeface="Century Gothic" panose="020B0502020202020204" pitchFamily="34" charset="0"/>
              </a:rPr>
              <a:t>214</a:t>
            </a:r>
            <a:r>
              <a:rPr lang="en-US" sz="1500" dirty="0">
                <a:latin typeface="Century Gothic" panose="020B0502020202020204" pitchFamily="34" charset="0"/>
              </a:rPr>
              <a:t> licensed mental health professionals were providing school-based mental health and substance abuse services in the three AWARE school systems.</a:t>
            </a:r>
          </a:p>
        </p:txBody>
      </p:sp>
    </p:spTree>
    <p:extLst>
      <p:ext uri="{BB962C8B-B14F-4D97-AF65-F5344CB8AC3E}">
        <p14:creationId xmlns:p14="http://schemas.microsoft.com/office/powerpoint/2010/main" val="653891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2270" y="2215906"/>
            <a:ext cx="2426179" cy="142982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Data-driven </a:t>
            </a:r>
            <a:r>
              <a:rPr lang="en-US" sz="1350" dirty="0"/>
              <a:t>i</a:t>
            </a:r>
            <a:r>
              <a:rPr lang="en-US" sz="1350" dirty="0"/>
              <a:t>dentification of student needs (universal screening, absenteeism, grades)</a:t>
            </a:r>
            <a:endParaRPr lang="en-US" sz="1350" dirty="0"/>
          </a:p>
        </p:txBody>
      </p:sp>
      <p:sp>
        <p:nvSpPr>
          <p:cNvPr id="5" name="Rounded Rectangle 4"/>
          <p:cNvSpPr/>
          <p:nvPr/>
        </p:nvSpPr>
        <p:spPr>
          <a:xfrm>
            <a:off x="3365380" y="2215905"/>
            <a:ext cx="2426179" cy="142982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Teacher/School Staff identification of student who would benefit from additional supports</a:t>
            </a:r>
            <a:endParaRPr lang="en-US" sz="1350" dirty="0"/>
          </a:p>
        </p:txBody>
      </p:sp>
      <p:sp>
        <p:nvSpPr>
          <p:cNvPr id="6" name="Rounded Rectangle 5"/>
          <p:cNvSpPr/>
          <p:nvPr/>
        </p:nvSpPr>
        <p:spPr>
          <a:xfrm>
            <a:off x="6038490" y="2215905"/>
            <a:ext cx="2426179" cy="142982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Parent/Family/Self identification of student needing additional supports </a:t>
            </a:r>
            <a:endParaRPr lang="en-US" sz="1350" dirty="0"/>
          </a:p>
        </p:txBody>
      </p:sp>
      <p:sp>
        <p:nvSpPr>
          <p:cNvPr id="13" name="Down Arrow 12"/>
          <p:cNvSpPr/>
          <p:nvPr/>
        </p:nvSpPr>
        <p:spPr>
          <a:xfrm>
            <a:off x="4372728" y="3745512"/>
            <a:ext cx="411480" cy="486346"/>
          </a:xfrm>
          <a:prstGeom prst="downArrow">
            <a:avLst/>
          </a:prstGeom>
          <a:solidFill>
            <a:schemeClr val="accent5">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ed Rectangle 17"/>
          <p:cNvSpPr/>
          <p:nvPr/>
        </p:nvSpPr>
        <p:spPr>
          <a:xfrm>
            <a:off x="3365379" y="4331638"/>
            <a:ext cx="2426179" cy="74756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Youth and caregiver choice of pathway (may include both)</a:t>
            </a:r>
            <a:endParaRPr lang="en-US" sz="1350" dirty="0"/>
          </a:p>
        </p:txBody>
      </p:sp>
      <p:pic>
        <p:nvPicPr>
          <p:cNvPr id="1026" name="Picture 2" descr="Image result for pulaski county sch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78" y="955051"/>
            <a:ext cx="1706522" cy="1144092"/>
          </a:xfrm>
          <a:prstGeom prst="rect">
            <a:avLst/>
          </a:prstGeom>
          <a:noFill/>
          <a:extLst>
            <a:ext uri="{909E8E84-426E-40DD-AFC4-6F175D3DCCD1}">
              <a14:hiddenFill xmlns:a14="http://schemas.microsoft.com/office/drawing/2010/main">
                <a:solidFill>
                  <a:srgbClr val="FFFFFF"/>
                </a:solidFill>
              </a14:hiddenFill>
            </a:ext>
          </a:extLst>
        </p:spPr>
      </p:pic>
      <p:sp>
        <p:nvSpPr>
          <p:cNvPr id="22" name="Down Arrow 21"/>
          <p:cNvSpPr/>
          <p:nvPr/>
        </p:nvSpPr>
        <p:spPr>
          <a:xfrm rot="2460227">
            <a:off x="6108583" y="3820841"/>
            <a:ext cx="411480" cy="486346"/>
          </a:xfrm>
          <a:prstGeom prst="downArrow">
            <a:avLst/>
          </a:prstGeom>
          <a:solidFill>
            <a:schemeClr val="accent5">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Down Arrow 22"/>
          <p:cNvSpPr/>
          <p:nvPr/>
        </p:nvSpPr>
        <p:spPr>
          <a:xfrm rot="19087912">
            <a:off x="2636177" y="3786399"/>
            <a:ext cx="411480" cy="486346"/>
          </a:xfrm>
          <a:prstGeom prst="downArrow">
            <a:avLst/>
          </a:prstGeom>
          <a:solidFill>
            <a:schemeClr val="accent5">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p:nvSpPr>
        <p:spPr>
          <a:xfrm>
            <a:off x="2039050" y="1248315"/>
            <a:ext cx="5701277" cy="646331"/>
          </a:xfrm>
          <a:prstGeom prst="rect">
            <a:avLst/>
          </a:prstGeom>
        </p:spPr>
        <p:txBody>
          <a:bodyPr wrap="square">
            <a:spAutoFit/>
          </a:bodyPr>
          <a:lstStyle/>
          <a:p>
            <a:r>
              <a:rPr lang="en-US" b="1" dirty="0">
                <a:latin typeface="Century Gothic" panose="020B0502020202020204" pitchFamily="34" charset="0"/>
              </a:rPr>
              <a:t>Formal process for student access to a continuum of mental health and other </a:t>
            </a:r>
            <a:r>
              <a:rPr lang="en-US" b="1" dirty="0">
                <a:latin typeface="Century Gothic" panose="020B0502020202020204" pitchFamily="34" charset="0"/>
              </a:rPr>
              <a:t>supports </a:t>
            </a:r>
          </a:p>
        </p:txBody>
      </p:sp>
      <p:pic>
        <p:nvPicPr>
          <p:cNvPr id="12" name="Picture 6" descr="Image result for mtss layered suppo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560" y="3824552"/>
            <a:ext cx="4760736" cy="224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6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8"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2270" y="1115769"/>
            <a:ext cx="2426179" cy="90591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Mental Health Service</a:t>
            </a:r>
            <a:endParaRPr lang="en-US" sz="1350" dirty="0"/>
          </a:p>
        </p:txBody>
      </p:sp>
      <p:sp>
        <p:nvSpPr>
          <p:cNvPr id="5" name="Rounded Rectangle 4"/>
          <p:cNvSpPr/>
          <p:nvPr/>
        </p:nvSpPr>
        <p:spPr>
          <a:xfrm>
            <a:off x="692269" y="2836726"/>
            <a:ext cx="2426179" cy="142982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FRYSC Staff provide information to caregivers about school based and community based mental health options</a:t>
            </a:r>
            <a:endParaRPr lang="en-US" sz="1350" dirty="0"/>
          </a:p>
        </p:txBody>
      </p:sp>
      <p:sp>
        <p:nvSpPr>
          <p:cNvPr id="6" name="Rounded Rectangle 5"/>
          <p:cNvSpPr/>
          <p:nvPr/>
        </p:nvSpPr>
        <p:spPr>
          <a:xfrm>
            <a:off x="6038490" y="1115768"/>
            <a:ext cx="2426179" cy="905913"/>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Evidence-based PBIS intervention</a:t>
            </a:r>
            <a:endParaRPr lang="en-US" sz="1350" dirty="0"/>
          </a:p>
        </p:txBody>
      </p:sp>
      <p:sp>
        <p:nvSpPr>
          <p:cNvPr id="18" name="Rounded Rectangle 17"/>
          <p:cNvSpPr/>
          <p:nvPr/>
        </p:nvSpPr>
        <p:spPr>
          <a:xfrm>
            <a:off x="3365379" y="4953144"/>
            <a:ext cx="2426179" cy="74756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Student data is reviewed at least monthly through the school PBIS team</a:t>
            </a:r>
            <a:endParaRPr lang="en-US" sz="1350" dirty="0"/>
          </a:p>
        </p:txBody>
      </p:sp>
      <p:sp>
        <p:nvSpPr>
          <p:cNvPr id="19" name="Down Arrow 18"/>
          <p:cNvSpPr/>
          <p:nvPr/>
        </p:nvSpPr>
        <p:spPr>
          <a:xfrm>
            <a:off x="1649612" y="2186031"/>
            <a:ext cx="411480" cy="486346"/>
          </a:xfrm>
          <a:prstGeom prst="downArrow">
            <a:avLst/>
          </a:prstGeom>
          <a:solidFill>
            <a:schemeClr val="accent5">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own Arrow 19"/>
          <p:cNvSpPr/>
          <p:nvPr/>
        </p:nvSpPr>
        <p:spPr>
          <a:xfrm>
            <a:off x="7045838" y="2186031"/>
            <a:ext cx="411480" cy="486346"/>
          </a:xfrm>
          <a:prstGeom prst="downArrow">
            <a:avLst/>
          </a:prstGeom>
          <a:solidFill>
            <a:schemeClr val="accent5">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ounded Rectangle 10"/>
          <p:cNvSpPr/>
          <p:nvPr/>
        </p:nvSpPr>
        <p:spPr>
          <a:xfrm>
            <a:off x="6038490" y="2834649"/>
            <a:ext cx="2426179" cy="142982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School staff initiate PBIS intervention matched to student needs </a:t>
            </a:r>
            <a:endParaRPr lang="en-US" sz="1350" dirty="0"/>
          </a:p>
        </p:txBody>
      </p:sp>
      <p:sp>
        <p:nvSpPr>
          <p:cNvPr id="14" name="Down Arrow 13"/>
          <p:cNvSpPr/>
          <p:nvPr/>
        </p:nvSpPr>
        <p:spPr>
          <a:xfrm rot="19378877">
            <a:off x="2586052" y="4457684"/>
            <a:ext cx="411480" cy="486346"/>
          </a:xfrm>
          <a:prstGeom prst="downArrow">
            <a:avLst/>
          </a:prstGeom>
          <a:solidFill>
            <a:schemeClr val="accent5">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Down Arrow 14"/>
          <p:cNvSpPr/>
          <p:nvPr/>
        </p:nvSpPr>
        <p:spPr>
          <a:xfrm rot="2535453">
            <a:off x="6164525" y="4466798"/>
            <a:ext cx="411480" cy="486346"/>
          </a:xfrm>
          <a:prstGeom prst="downArrow">
            <a:avLst/>
          </a:prstGeom>
          <a:solidFill>
            <a:schemeClr val="accent5">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8609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animBg="1"/>
      <p:bldP spid="19" grpId="0" animBg="1"/>
      <p:bldP spid="20" grpId="0" animBg="1"/>
      <p:bldP spid="11"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2270" y="1873006"/>
            <a:ext cx="2426179" cy="142982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If data suggest adequate improvements have been made and maintained, begin phasing out intervention and continue with Tier 1 supports</a:t>
            </a:r>
            <a:endParaRPr lang="en-US" sz="1350" dirty="0"/>
          </a:p>
        </p:txBody>
      </p:sp>
      <p:sp>
        <p:nvSpPr>
          <p:cNvPr id="5" name="Rounded Rectangle 4"/>
          <p:cNvSpPr/>
          <p:nvPr/>
        </p:nvSpPr>
        <p:spPr>
          <a:xfrm>
            <a:off x="3365380" y="1873005"/>
            <a:ext cx="2426179" cy="142982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If data suggest adequate improvement but inadequate maintenance, continue with intervention and data monitoring</a:t>
            </a:r>
            <a:endParaRPr lang="en-US" sz="1350" dirty="0"/>
          </a:p>
        </p:txBody>
      </p:sp>
      <p:sp>
        <p:nvSpPr>
          <p:cNvPr id="6" name="Rounded Rectangle 5"/>
          <p:cNvSpPr/>
          <p:nvPr/>
        </p:nvSpPr>
        <p:spPr>
          <a:xfrm>
            <a:off x="6038490" y="1873005"/>
            <a:ext cx="2426179" cy="142982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If data suggest inadequate improvement, ensure fidelity of intervention implementation and/or consider adding or altering an intervention</a:t>
            </a:r>
            <a:endParaRPr lang="en-US" sz="1350" dirty="0"/>
          </a:p>
        </p:txBody>
      </p:sp>
      <p:sp>
        <p:nvSpPr>
          <p:cNvPr id="13" name="Down Arrow 12"/>
          <p:cNvSpPr/>
          <p:nvPr/>
        </p:nvSpPr>
        <p:spPr>
          <a:xfrm>
            <a:off x="4372728" y="1043654"/>
            <a:ext cx="411480" cy="486346"/>
          </a:xfrm>
          <a:prstGeom prst="downArrow">
            <a:avLst/>
          </a:prstGeom>
          <a:solidFill>
            <a:schemeClr val="accent5">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own Arrow 10"/>
          <p:cNvSpPr/>
          <p:nvPr/>
        </p:nvSpPr>
        <p:spPr>
          <a:xfrm rot="2646405">
            <a:off x="2918702" y="993699"/>
            <a:ext cx="411480" cy="486346"/>
          </a:xfrm>
          <a:prstGeom prst="downArrow">
            <a:avLst/>
          </a:prstGeom>
          <a:solidFill>
            <a:schemeClr val="accent5">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Down Arrow 11"/>
          <p:cNvSpPr/>
          <p:nvPr/>
        </p:nvSpPr>
        <p:spPr>
          <a:xfrm rot="19376917">
            <a:off x="5832749" y="993700"/>
            <a:ext cx="411480" cy="486346"/>
          </a:xfrm>
          <a:prstGeom prst="downArrow">
            <a:avLst/>
          </a:prstGeom>
          <a:solidFill>
            <a:schemeClr val="accent5">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2053192" y="4151766"/>
            <a:ext cx="5050553" cy="507831"/>
          </a:xfrm>
          <a:prstGeom prst="rect">
            <a:avLst/>
          </a:prstGeom>
        </p:spPr>
        <p:txBody>
          <a:bodyPr wrap="square">
            <a:spAutoFit/>
          </a:bodyPr>
          <a:lstStyle/>
          <a:p>
            <a:r>
              <a:rPr lang="en-US" sz="1350" dirty="0"/>
              <a:t>Behavioral health providers, parents and school staff understand the pathway for receiving supports and make decisions collaboratively</a:t>
            </a:r>
            <a:endParaRPr lang="en-US" sz="1350" dirty="0"/>
          </a:p>
        </p:txBody>
      </p:sp>
    </p:spTree>
    <p:extLst>
      <p:ext uri="{BB962C8B-B14F-4D97-AF65-F5344CB8AC3E}">
        <p14:creationId xmlns:p14="http://schemas.microsoft.com/office/powerpoint/2010/main" val="899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0092-1DBA-4502-B2C5-64DBAFA2988F}"/>
              </a:ext>
            </a:extLst>
          </p:cNvPr>
          <p:cNvSpPr>
            <a:spLocks noGrp="1"/>
          </p:cNvSpPr>
          <p:nvPr>
            <p:ph type="title"/>
          </p:nvPr>
        </p:nvSpPr>
        <p:spPr>
          <a:xfrm>
            <a:off x="510767" y="1581016"/>
            <a:ext cx="6757300" cy="2139553"/>
          </a:xfrm>
          <a:noFill/>
          <a:effectLst>
            <a:outerShdw blurRad="50800" dist="38100" dir="5400000" algn="t" rotWithShape="0">
              <a:prstClr val="black">
                <a:alpha val="40000"/>
              </a:prstClr>
            </a:outerShdw>
          </a:effectLst>
        </p:spPr>
        <p:txBody>
          <a:bodyPr>
            <a:normAutofit/>
          </a:bodyPr>
          <a:lstStyle/>
          <a:p>
            <a:r>
              <a:rPr lang="en-US" sz="3600" dirty="0">
                <a:solidFill>
                  <a:schemeClr val="bg2">
                    <a:lumMod val="25000"/>
                  </a:schemeClr>
                </a:solidFill>
                <a:latin typeface="Century Gothic" panose="020B0502020202020204" pitchFamily="34" charset="0"/>
              </a:rPr>
              <a:t>Trauma </a:t>
            </a:r>
            <a:r>
              <a:rPr lang="en-US" sz="3600" dirty="0">
                <a:solidFill>
                  <a:schemeClr val="bg2">
                    <a:lumMod val="25000"/>
                  </a:schemeClr>
                </a:solidFill>
                <a:latin typeface="Century Gothic" panose="020B0502020202020204" pitchFamily="34" charset="0"/>
              </a:rPr>
              <a:t>Informed Practices for </a:t>
            </a:r>
            <a:r>
              <a:rPr lang="en-US" sz="3600" dirty="0">
                <a:solidFill>
                  <a:schemeClr val="bg2">
                    <a:lumMod val="25000"/>
                  </a:schemeClr>
                </a:solidFill>
                <a:latin typeface="Century Gothic" panose="020B0502020202020204" pitchFamily="34" charset="0"/>
              </a:rPr>
              <a:t>Educators</a:t>
            </a:r>
          </a:p>
        </p:txBody>
      </p:sp>
      <p:sp>
        <p:nvSpPr>
          <p:cNvPr id="4" name="Rectangle 3">
            <a:extLst>
              <a:ext uri="{FF2B5EF4-FFF2-40B4-BE49-F238E27FC236}">
                <a16:creationId xmlns:a16="http://schemas.microsoft.com/office/drawing/2014/main" id="{EAC52505-0754-445E-9F00-42324B1B393B}"/>
              </a:ext>
            </a:extLst>
          </p:cNvPr>
          <p:cNvSpPr/>
          <p:nvPr/>
        </p:nvSpPr>
        <p:spPr>
          <a:xfrm>
            <a:off x="609747" y="3720569"/>
            <a:ext cx="6573478" cy="8767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7990EE5-B9ED-4027-9F46-9030BA4B8D6F}"/>
              </a:ext>
            </a:extLst>
          </p:cNvPr>
          <p:cNvSpPr/>
          <p:nvPr/>
        </p:nvSpPr>
        <p:spPr>
          <a:xfrm>
            <a:off x="7268067" y="3720569"/>
            <a:ext cx="664589" cy="8767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30" name="Picture 6" descr="Image result for center on trauma and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20" y="5087790"/>
            <a:ext cx="1714500" cy="6429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university of kentuck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420" y="4860619"/>
            <a:ext cx="1097280" cy="109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755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57400" y="1200150"/>
            <a:ext cx="5600700" cy="857250"/>
          </a:xfrm>
        </p:spPr>
        <p:txBody>
          <a:bodyPr>
            <a:normAutofit fontScale="90000"/>
          </a:bodyPr>
          <a:lstStyle/>
          <a:p>
            <a:pPr algn="r"/>
            <a:r>
              <a:rPr lang="en-US" altLang="en-US" sz="3000"/>
              <a:t>Trauma Informed Practices </a:t>
            </a:r>
            <a:br>
              <a:rPr lang="en-US" altLang="en-US" sz="3000"/>
            </a:br>
            <a:r>
              <a:rPr lang="en-US" altLang="en-US" sz="3000"/>
              <a:t>infused into…</a:t>
            </a:r>
          </a:p>
        </p:txBody>
      </p:sp>
      <p:sp>
        <p:nvSpPr>
          <p:cNvPr id="6" name="Content Placeholder 5"/>
          <p:cNvSpPr>
            <a:spLocks noGrp="1"/>
          </p:cNvSpPr>
          <p:nvPr>
            <p:ph idx="1"/>
          </p:nvPr>
        </p:nvSpPr>
        <p:spPr>
          <a:xfrm>
            <a:off x="1259681" y="4877948"/>
            <a:ext cx="6353175" cy="914400"/>
          </a:xfrm>
        </p:spPr>
        <p:txBody>
          <a:bodyPr/>
          <a:lstStyle/>
          <a:p>
            <a:pPr marL="0" indent="0" algn="r">
              <a:buNone/>
              <a:defRPr/>
            </a:pPr>
            <a:r>
              <a:rPr lang="en-US" sz="3000" i="1" dirty="0"/>
              <a:t>…creates Trauma Sensitive Schools </a:t>
            </a:r>
          </a:p>
        </p:txBody>
      </p:sp>
      <p:pic>
        <p:nvPicPr>
          <p:cNvPr id="1026" name="Picture 2" descr="Image result for mt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401" y="2067498"/>
            <a:ext cx="2135981" cy="1400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b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4501" y="1726965"/>
            <a:ext cx="2331244" cy="10512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esponse to interven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0990" y="3304995"/>
            <a:ext cx="2076710" cy="142254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Image result for social emotional learning"/>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36" name="Picture 12" descr="Image result for social emotional learn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7250" y="3456243"/>
            <a:ext cx="1537119" cy="146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69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54582" y="857256"/>
            <a:ext cx="6634836" cy="514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070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283" y="857250"/>
            <a:ext cx="6747434"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250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16"/>
          <a:stretch/>
        </p:blipFill>
        <p:spPr bwMode="auto">
          <a:xfrm>
            <a:off x="1198284" y="857250"/>
            <a:ext cx="6747434" cy="503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487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sp>
        <p:nvSpPr>
          <p:cNvPr id="3" name="Content Placeholder 2"/>
          <p:cNvSpPr>
            <a:spLocks noGrp="1"/>
          </p:cNvSpPr>
          <p:nvPr>
            <p:ph idx="1"/>
          </p:nvPr>
        </p:nvSpPr>
        <p:spPr>
          <a:xfrm>
            <a:off x="190500" y="1066800"/>
            <a:ext cx="4838700" cy="4876799"/>
          </a:xfrm>
        </p:spPr>
        <p:txBody>
          <a:bodyPr>
            <a:normAutofit/>
          </a:bodyPr>
          <a:lstStyle/>
          <a:p>
            <a:pPr>
              <a:buFont typeface="Wingdings" panose="05000000000000000000" pitchFamily="2" charset="2"/>
              <a:buChar char="ü"/>
            </a:pPr>
            <a:r>
              <a:rPr lang="en-US" dirty="0" smtClean="0"/>
              <a:t>  </a:t>
            </a:r>
            <a:r>
              <a:rPr lang="en-US" b="1" dirty="0"/>
              <a:t>Physical Safety + Psychological Safety = Student </a:t>
            </a:r>
            <a:r>
              <a:rPr lang="en-US" b="1" dirty="0" smtClean="0"/>
              <a:t>Safety</a:t>
            </a:r>
          </a:p>
          <a:p>
            <a:pPr>
              <a:buFont typeface="Wingdings" panose="05000000000000000000" pitchFamily="2" charset="2"/>
              <a:buChar char="ü"/>
            </a:pPr>
            <a:r>
              <a:rPr lang="en-US" dirty="0"/>
              <a:t> </a:t>
            </a:r>
            <a:r>
              <a:rPr lang="en-US" dirty="0" smtClean="0"/>
              <a:t> </a:t>
            </a:r>
            <a:r>
              <a:rPr lang="en-US" b="1" dirty="0" smtClean="0"/>
              <a:t>Psychological Safety requires Multi-Tiered Systems of Support</a:t>
            </a:r>
          </a:p>
          <a:p>
            <a:pPr>
              <a:buFont typeface="Wingdings" panose="05000000000000000000" pitchFamily="2" charset="2"/>
              <a:buChar char="ü"/>
            </a:pPr>
            <a:r>
              <a:rPr lang="en-US" dirty="0" smtClean="0"/>
              <a:t>  </a:t>
            </a:r>
            <a:r>
              <a:rPr lang="en-US" b="1" dirty="0" smtClean="0"/>
              <a:t>Kentucky has best practices in place that can be taken to scale</a:t>
            </a:r>
            <a:endParaRPr lang="en-US" b="1" dirty="0"/>
          </a:p>
        </p:txBody>
      </p:sp>
      <p:sp>
        <p:nvSpPr>
          <p:cNvPr id="6" name="TextBox 5"/>
          <p:cNvSpPr txBox="1"/>
          <p:nvPr/>
        </p:nvSpPr>
        <p:spPr>
          <a:xfrm>
            <a:off x="4343400" y="3962400"/>
            <a:ext cx="3200400" cy="457200"/>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5391774" y="1567720"/>
            <a:ext cx="2590800" cy="457200"/>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3"/>
          <a:stretch>
            <a:fillRect/>
          </a:stretch>
        </p:blipFill>
        <p:spPr>
          <a:xfrm>
            <a:off x="4370926" y="2209800"/>
            <a:ext cx="4496978" cy="2981692"/>
          </a:xfrm>
          <a:prstGeom prst="rect">
            <a:avLst/>
          </a:prstGeom>
        </p:spPr>
      </p:pic>
    </p:spTree>
    <p:extLst>
      <p:ext uri="{BB962C8B-B14F-4D97-AF65-F5344CB8AC3E}">
        <p14:creationId xmlns:p14="http://schemas.microsoft.com/office/powerpoint/2010/main" val="3138617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228600" y="1449042"/>
            <a:ext cx="8686800" cy="4495800"/>
          </a:xfrm>
        </p:spPr>
        <p:txBody>
          <a:bodyPr>
            <a:normAutofit fontScale="32500" lnSpcReduction="20000"/>
          </a:bodyPr>
          <a:lstStyle/>
          <a:p>
            <a:r>
              <a:rPr lang="en-US" sz="6000" dirty="0" smtClean="0"/>
              <a:t>Integrate </a:t>
            </a:r>
            <a:r>
              <a:rPr lang="en-US" sz="6000" dirty="0"/>
              <a:t>learning </a:t>
            </a:r>
            <a:r>
              <a:rPr lang="en-US" sz="6000" dirty="0" smtClean="0"/>
              <a:t>supports, instruction</a:t>
            </a:r>
            <a:r>
              <a:rPr lang="en-US" sz="6000" dirty="0"/>
              <a:t>, and school management within a </a:t>
            </a:r>
            <a:r>
              <a:rPr lang="en-US" sz="6000" dirty="0" smtClean="0"/>
              <a:t>comprehensive approach </a:t>
            </a:r>
            <a:r>
              <a:rPr lang="en-US" sz="6000" dirty="0"/>
              <a:t>that facilitates multidisciplinary collaboration. </a:t>
            </a:r>
            <a:endParaRPr lang="en-US" sz="6000" dirty="0" smtClean="0"/>
          </a:p>
          <a:p>
            <a:r>
              <a:rPr lang="en-US" sz="6000" dirty="0"/>
              <a:t>Implement </a:t>
            </a:r>
            <a:r>
              <a:rPr lang="en-US" sz="6000" dirty="0" smtClean="0"/>
              <a:t>multi-tiered </a:t>
            </a:r>
            <a:r>
              <a:rPr lang="en-US" sz="6000" dirty="0"/>
              <a:t>systems of support (MTSS) that encompass prevention, wellness promotion, and interventions that increase with intensity based on student need, and that promote close school–community collaboration. </a:t>
            </a:r>
            <a:endParaRPr lang="en-US" sz="6000" dirty="0" smtClean="0"/>
          </a:p>
          <a:p>
            <a:r>
              <a:rPr lang="en-US" sz="6000" dirty="0" smtClean="0"/>
              <a:t>Improve </a:t>
            </a:r>
            <a:r>
              <a:rPr lang="en-US" sz="6000" dirty="0"/>
              <a:t>access to school-based mental health </a:t>
            </a:r>
            <a:r>
              <a:rPr lang="en-US" sz="6000" dirty="0" smtClean="0"/>
              <a:t>supports.</a:t>
            </a:r>
            <a:endParaRPr lang="en-US" sz="6000" dirty="0"/>
          </a:p>
          <a:p>
            <a:r>
              <a:rPr lang="en-US" sz="6000" dirty="0"/>
              <a:t>Integrate ongoing positive climate and safety efforts with crisis prevention, preparedness, response, and recovery </a:t>
            </a:r>
            <a:r>
              <a:rPr lang="en-US" sz="6000" dirty="0" smtClean="0"/>
              <a:t>plans.</a:t>
            </a:r>
          </a:p>
          <a:p>
            <a:r>
              <a:rPr lang="en-US" sz="6000" dirty="0"/>
              <a:t>Balance physical and psychological safety </a:t>
            </a:r>
            <a:r>
              <a:rPr lang="en-US" sz="6000" dirty="0" smtClean="0"/>
              <a:t>measures.</a:t>
            </a:r>
          </a:p>
          <a:p>
            <a:r>
              <a:rPr lang="en-US" sz="6000" dirty="0"/>
              <a:t>Employ effective, positive school discipline </a:t>
            </a:r>
            <a:r>
              <a:rPr lang="en-US" sz="6000" dirty="0" smtClean="0"/>
              <a:t>approaches.</a:t>
            </a:r>
          </a:p>
          <a:p>
            <a:r>
              <a:rPr lang="en-US" sz="6000" dirty="0"/>
              <a:t>Consider the context of each school and district and provide services that are most needed, appropriate, and culturally </a:t>
            </a:r>
            <a:r>
              <a:rPr lang="en-US" sz="6000" dirty="0" smtClean="0"/>
              <a:t>sensitive.</a:t>
            </a:r>
          </a:p>
          <a:p>
            <a:r>
              <a:rPr lang="en-US" sz="6000" dirty="0"/>
              <a:t>Acknowledge that sustainable and effective change takes time, and that individual schools will vary in their readiness to implement improvements and should be afforded the time and resources to sustain change over time. </a:t>
            </a:r>
            <a:endParaRPr lang="en-US" sz="2400" dirty="0"/>
          </a:p>
        </p:txBody>
      </p:sp>
      <p:sp>
        <p:nvSpPr>
          <p:cNvPr id="4" name="TextBox 3"/>
          <p:cNvSpPr txBox="1"/>
          <p:nvPr/>
        </p:nvSpPr>
        <p:spPr>
          <a:xfrm>
            <a:off x="457200" y="6327085"/>
            <a:ext cx="7391400" cy="530915"/>
          </a:xfrm>
          <a:prstGeom prst="rect">
            <a:avLst/>
          </a:prstGeom>
          <a:noFill/>
        </p:spPr>
        <p:txBody>
          <a:bodyPr wrap="square" rtlCol="0">
            <a:spAutoFit/>
          </a:bodyPr>
          <a:lstStyle/>
          <a:p>
            <a:r>
              <a:rPr lang="en-US" sz="1050" dirty="0">
                <a:solidFill>
                  <a:schemeClr val="bg1"/>
                </a:solidFill>
              </a:rPr>
              <a:t>Cowan, K. C., </a:t>
            </a:r>
            <a:r>
              <a:rPr lang="en-US" sz="1050" dirty="0" err="1">
                <a:solidFill>
                  <a:schemeClr val="bg1"/>
                </a:solidFill>
              </a:rPr>
              <a:t>Vaillancourt</a:t>
            </a:r>
            <a:r>
              <a:rPr lang="en-US" sz="1050" dirty="0">
                <a:solidFill>
                  <a:schemeClr val="bg1"/>
                </a:solidFill>
              </a:rPr>
              <a:t>, K., </a:t>
            </a:r>
            <a:r>
              <a:rPr lang="en-US" sz="1050" dirty="0" err="1">
                <a:solidFill>
                  <a:schemeClr val="bg1"/>
                </a:solidFill>
              </a:rPr>
              <a:t>Rossen</a:t>
            </a:r>
            <a:r>
              <a:rPr lang="en-US" sz="1050" dirty="0">
                <a:solidFill>
                  <a:schemeClr val="bg1"/>
                </a:solidFill>
              </a:rPr>
              <a:t>, E., &amp; Pollitt, K. (2013). </a:t>
            </a:r>
            <a:r>
              <a:rPr lang="en-US" sz="1050" i="1" dirty="0">
                <a:solidFill>
                  <a:schemeClr val="bg1"/>
                </a:solidFill>
              </a:rPr>
              <a:t>A framework for safe and successful schools </a:t>
            </a:r>
            <a:r>
              <a:rPr lang="en-US" sz="1050" dirty="0">
                <a:solidFill>
                  <a:schemeClr val="bg1"/>
                </a:solidFill>
              </a:rPr>
              <a:t>[Brief]. Bethesda, MD: National Association of School Psychologists</a:t>
            </a:r>
            <a:r>
              <a:rPr lang="en-US"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02937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spcBef>
                <a:spcPts val="0"/>
              </a:spcBef>
              <a:buNone/>
            </a:pPr>
            <a:r>
              <a:rPr lang="en-US" b="1" dirty="0"/>
              <a:t>Vestena Robbins, PhD</a:t>
            </a:r>
          </a:p>
          <a:p>
            <a:pPr marL="0" indent="0" algn="ctr">
              <a:spcBef>
                <a:spcPts val="0"/>
              </a:spcBef>
              <a:buNone/>
            </a:pPr>
            <a:r>
              <a:rPr lang="en-US" dirty="0"/>
              <a:t>Executive Advisor, Kentucky Department for Behavioral Health, Developmental and Intellectual </a:t>
            </a:r>
            <a:r>
              <a:rPr lang="en-US" dirty="0" smtClean="0"/>
              <a:t>Disabilities</a:t>
            </a:r>
          </a:p>
          <a:p>
            <a:pPr marL="0" indent="0" algn="ctr">
              <a:spcBef>
                <a:spcPts val="0"/>
              </a:spcBef>
              <a:buNone/>
            </a:pPr>
            <a:r>
              <a:rPr lang="en-US" dirty="0" smtClean="0">
                <a:hlinkClick r:id="rId2"/>
              </a:rPr>
              <a:t>Vestena.Robbins@ky.gov</a:t>
            </a:r>
            <a:endParaRPr lang="en-US" dirty="0" smtClean="0"/>
          </a:p>
          <a:p>
            <a:pPr marL="0" indent="0" algn="ctr">
              <a:spcBef>
                <a:spcPts val="0"/>
              </a:spcBef>
              <a:buNone/>
            </a:pPr>
            <a:endParaRPr lang="en-US" dirty="0"/>
          </a:p>
          <a:p>
            <a:pPr algn="ctr"/>
            <a:endParaRPr lang="en-US" dirty="0"/>
          </a:p>
          <a:p>
            <a:pPr marL="0" indent="0" algn="ctr">
              <a:spcBef>
                <a:spcPts val="0"/>
              </a:spcBef>
              <a:buNone/>
            </a:pPr>
            <a:r>
              <a:rPr lang="en-US" b="1" dirty="0"/>
              <a:t>Kathryn Tillett, MSSW, CSW</a:t>
            </a:r>
          </a:p>
          <a:p>
            <a:pPr marL="0" indent="0" algn="ctr">
              <a:spcBef>
                <a:spcPts val="0"/>
              </a:spcBef>
              <a:buNone/>
            </a:pPr>
            <a:r>
              <a:rPr lang="en-US" dirty="0"/>
              <a:t>Project Director, Kentucky AWARE</a:t>
            </a:r>
          </a:p>
          <a:p>
            <a:pPr marL="0" indent="0" algn="ctr">
              <a:spcBef>
                <a:spcPts val="0"/>
              </a:spcBef>
              <a:buNone/>
            </a:pPr>
            <a:r>
              <a:rPr lang="en-US" dirty="0"/>
              <a:t>Kentucky Department of </a:t>
            </a:r>
            <a:r>
              <a:rPr lang="en-US" dirty="0" smtClean="0"/>
              <a:t>Education</a:t>
            </a:r>
          </a:p>
          <a:p>
            <a:pPr marL="0" indent="0" algn="ctr">
              <a:spcBef>
                <a:spcPts val="0"/>
              </a:spcBef>
              <a:buNone/>
            </a:pPr>
            <a:r>
              <a:rPr lang="en-US" dirty="0" smtClean="0">
                <a:hlinkClick r:id="rId3"/>
              </a:rPr>
              <a:t>Kathryn.Tillett@education.ky.gov</a:t>
            </a:r>
            <a:endParaRPr lang="en-US" dirty="0" smtClean="0"/>
          </a:p>
          <a:p>
            <a:pPr marL="0" indent="0" algn="ctr">
              <a:spcBef>
                <a:spcPts val="0"/>
              </a:spcBef>
              <a:buNone/>
            </a:pPr>
            <a:endParaRPr lang="en-US" dirty="0"/>
          </a:p>
          <a:p>
            <a:endParaRPr lang="en-US" dirty="0"/>
          </a:p>
        </p:txBody>
      </p:sp>
    </p:spTree>
    <p:extLst>
      <p:ext uri="{BB962C8B-B14F-4D97-AF65-F5344CB8AC3E}">
        <p14:creationId xmlns:p14="http://schemas.microsoft.com/office/powerpoint/2010/main" val="84520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Safety</a:t>
            </a:r>
            <a:endParaRPr lang="en-US" dirty="0"/>
          </a:p>
        </p:txBody>
      </p:sp>
      <p:sp>
        <p:nvSpPr>
          <p:cNvPr id="5" name="Content Placeholder 4"/>
          <p:cNvSpPr>
            <a:spLocks noGrp="1"/>
          </p:cNvSpPr>
          <p:nvPr>
            <p:ph idx="1"/>
          </p:nvPr>
        </p:nvSpPr>
        <p:spPr>
          <a:xfrm>
            <a:off x="190500" y="1295400"/>
            <a:ext cx="8763000" cy="609600"/>
          </a:xfrm>
        </p:spPr>
        <p:txBody>
          <a:bodyPr/>
          <a:lstStyle/>
          <a:p>
            <a:pPr marL="0" indent="0" algn="ctr">
              <a:buNone/>
            </a:pPr>
            <a:r>
              <a:rPr lang="en-US" sz="2800" b="1" dirty="0" smtClean="0"/>
              <a:t>Physical </a:t>
            </a:r>
            <a:r>
              <a:rPr lang="en-US" sz="2800" b="1" dirty="0"/>
              <a:t>Safety + Psychological </a:t>
            </a:r>
            <a:r>
              <a:rPr lang="en-US" sz="2800" b="1" dirty="0" smtClean="0"/>
              <a:t>Safety = </a:t>
            </a:r>
            <a:r>
              <a:rPr lang="en-US" sz="2800" b="1" dirty="0"/>
              <a:t>Student </a:t>
            </a:r>
            <a:r>
              <a:rPr lang="en-US" sz="2800" b="1" dirty="0" smtClean="0"/>
              <a:t>Safety</a:t>
            </a:r>
            <a:endParaRPr lang="en-US" sz="2800" b="1" dirty="0"/>
          </a:p>
          <a:p>
            <a:pPr marL="0" indent="0" algn="ctr">
              <a:buNone/>
            </a:pPr>
            <a:endParaRPr lang="en-US" dirty="0"/>
          </a:p>
        </p:txBody>
      </p:sp>
      <p:pic>
        <p:nvPicPr>
          <p:cNvPr id="10" name="Picture 9"/>
          <p:cNvPicPr>
            <a:picLocks noChangeAspect="1"/>
          </p:cNvPicPr>
          <p:nvPr/>
        </p:nvPicPr>
        <p:blipFill>
          <a:blip r:embed="rId3"/>
          <a:stretch>
            <a:fillRect/>
          </a:stretch>
        </p:blipFill>
        <p:spPr>
          <a:xfrm>
            <a:off x="5404338" y="2438400"/>
            <a:ext cx="3276600" cy="2667000"/>
          </a:xfrm>
          <a:prstGeom prst="rect">
            <a:avLst/>
          </a:prstGeom>
        </p:spPr>
      </p:pic>
      <p:pic>
        <p:nvPicPr>
          <p:cNvPr id="11" name="Picture 10"/>
          <p:cNvPicPr>
            <a:picLocks noChangeAspect="1"/>
          </p:cNvPicPr>
          <p:nvPr/>
        </p:nvPicPr>
        <p:blipFill>
          <a:blip r:embed="rId4"/>
          <a:stretch>
            <a:fillRect/>
          </a:stretch>
        </p:blipFill>
        <p:spPr>
          <a:xfrm>
            <a:off x="457200" y="2438400"/>
            <a:ext cx="3885790" cy="2667000"/>
          </a:xfrm>
          <a:prstGeom prst="rect">
            <a:avLst/>
          </a:prstGeom>
        </p:spPr>
      </p:pic>
    </p:spTree>
    <p:extLst>
      <p:ext uri="{BB962C8B-B14F-4D97-AF65-F5344CB8AC3E}">
        <p14:creationId xmlns:p14="http://schemas.microsoft.com/office/powerpoint/2010/main" val="102901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Multi-Tiered Systems of Support</a:t>
            </a:r>
            <a:endParaRPr lang="en-US" dirty="0"/>
          </a:p>
        </p:txBody>
      </p:sp>
      <p:pic>
        <p:nvPicPr>
          <p:cNvPr id="4" name="Picture 3"/>
          <p:cNvPicPr>
            <a:picLocks noChangeAspect="1"/>
          </p:cNvPicPr>
          <p:nvPr/>
        </p:nvPicPr>
        <p:blipFill>
          <a:blip r:embed="rId3"/>
          <a:stretch>
            <a:fillRect/>
          </a:stretch>
        </p:blipFill>
        <p:spPr>
          <a:xfrm>
            <a:off x="876300" y="1257299"/>
            <a:ext cx="7391400" cy="4838701"/>
          </a:xfrm>
          <a:prstGeom prst="rect">
            <a:avLst/>
          </a:prstGeom>
        </p:spPr>
      </p:pic>
      <p:sp>
        <p:nvSpPr>
          <p:cNvPr id="5" name="TextBox 4"/>
          <p:cNvSpPr txBox="1"/>
          <p:nvPr/>
        </p:nvSpPr>
        <p:spPr>
          <a:xfrm>
            <a:off x="3924300" y="5726668"/>
            <a:ext cx="12954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4305300" y="2968082"/>
            <a:ext cx="914400" cy="461665"/>
          </a:xfrm>
          <a:prstGeom prst="rect">
            <a:avLst/>
          </a:prstGeom>
          <a:noFill/>
        </p:spPr>
        <p:txBody>
          <a:bodyPr wrap="square" rtlCol="0">
            <a:spAutoFit/>
          </a:bodyPr>
          <a:lstStyle/>
          <a:p>
            <a:pPr algn="ctr"/>
            <a:r>
              <a:rPr lang="en-US" sz="2400" b="1" dirty="0" smtClean="0"/>
              <a:t>15%</a:t>
            </a:r>
            <a:endParaRPr lang="en-US" sz="2400" b="1" dirty="0"/>
          </a:p>
        </p:txBody>
      </p:sp>
      <p:sp>
        <p:nvSpPr>
          <p:cNvPr id="9" name="TextBox 8"/>
          <p:cNvSpPr txBox="1"/>
          <p:nvPr/>
        </p:nvSpPr>
        <p:spPr>
          <a:xfrm>
            <a:off x="4457700" y="2162750"/>
            <a:ext cx="609600" cy="461665"/>
          </a:xfrm>
          <a:prstGeom prst="rect">
            <a:avLst/>
          </a:prstGeom>
          <a:noFill/>
        </p:spPr>
        <p:txBody>
          <a:bodyPr wrap="square" rtlCol="0">
            <a:spAutoFit/>
          </a:bodyPr>
          <a:lstStyle/>
          <a:p>
            <a:pPr algn="ctr"/>
            <a:r>
              <a:rPr lang="en-US" sz="2400" b="1" dirty="0" smtClean="0"/>
              <a:t>5%</a:t>
            </a:r>
            <a:endParaRPr lang="en-US" sz="2400" b="1" dirty="0"/>
          </a:p>
        </p:txBody>
      </p:sp>
      <p:sp>
        <p:nvSpPr>
          <p:cNvPr id="3" name="Oval 2"/>
          <p:cNvSpPr/>
          <p:nvPr/>
        </p:nvSpPr>
        <p:spPr>
          <a:xfrm>
            <a:off x="152400" y="1078522"/>
            <a:ext cx="8839200" cy="5017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4123" y="1087312"/>
            <a:ext cx="2057400" cy="523220"/>
          </a:xfrm>
          <a:prstGeom prst="rect">
            <a:avLst/>
          </a:prstGeom>
          <a:noFill/>
        </p:spPr>
        <p:txBody>
          <a:bodyPr wrap="square" rtlCol="0">
            <a:spAutoFit/>
          </a:bodyPr>
          <a:lstStyle/>
          <a:p>
            <a:r>
              <a:rPr lang="en-US" sz="2800" dirty="0" smtClean="0"/>
              <a:t>Community</a:t>
            </a:r>
            <a:endParaRPr lang="en-US" dirty="0"/>
          </a:p>
        </p:txBody>
      </p:sp>
      <p:sp>
        <p:nvSpPr>
          <p:cNvPr id="10" name="TextBox 9"/>
          <p:cNvSpPr txBox="1"/>
          <p:nvPr/>
        </p:nvSpPr>
        <p:spPr>
          <a:xfrm>
            <a:off x="7197969" y="5550873"/>
            <a:ext cx="2057400" cy="523220"/>
          </a:xfrm>
          <a:prstGeom prst="rect">
            <a:avLst/>
          </a:prstGeom>
          <a:noFill/>
        </p:spPr>
        <p:txBody>
          <a:bodyPr wrap="square" rtlCol="0">
            <a:spAutoFit/>
          </a:bodyPr>
          <a:lstStyle/>
          <a:p>
            <a:r>
              <a:rPr lang="en-US" sz="2800" dirty="0" smtClean="0"/>
              <a:t>Community</a:t>
            </a:r>
            <a:endParaRPr lang="en-US" dirty="0"/>
          </a:p>
        </p:txBody>
      </p:sp>
    </p:spTree>
    <p:extLst>
      <p:ext uri="{BB962C8B-B14F-4D97-AF65-F5344CB8AC3E}">
        <p14:creationId xmlns:p14="http://schemas.microsoft.com/office/powerpoint/2010/main" val="109948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r>
              <a:rPr lang="en-US" dirty="0" smtClean="0"/>
              <a:t>Excellence In Action</a:t>
            </a:r>
            <a:endParaRPr lang="en-US" dirty="0"/>
          </a:p>
        </p:txBody>
      </p:sp>
    </p:spTree>
    <p:extLst>
      <p:ext uri="{BB962C8B-B14F-4D97-AF65-F5344CB8AC3E}">
        <p14:creationId xmlns:p14="http://schemas.microsoft.com/office/powerpoint/2010/main" val="28840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MTSS in Action</a:t>
            </a:r>
            <a:endParaRPr lang="en-US" dirty="0"/>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372532" y="1371600"/>
            <a:ext cx="8314268" cy="4419600"/>
          </a:xfrm>
          <a:prstGeom prst="rect">
            <a:avLst/>
          </a:prstGeom>
        </p:spPr>
      </p:pic>
    </p:spTree>
    <p:extLst>
      <p:ext uri="{BB962C8B-B14F-4D97-AF65-F5344CB8AC3E}">
        <p14:creationId xmlns:p14="http://schemas.microsoft.com/office/powerpoint/2010/main" val="364172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p:cNvSpPr/>
          <p:nvPr/>
        </p:nvSpPr>
        <p:spPr>
          <a:xfrm>
            <a:off x="7715" y="862589"/>
            <a:ext cx="9143999" cy="5143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fontAlgn="base">
              <a:spcBef>
                <a:spcPct val="0"/>
              </a:spcBef>
              <a:spcAft>
                <a:spcPct val="0"/>
              </a:spcAft>
            </a:pPr>
            <a:endParaRPr lang="en-US" sz="1425">
              <a:solidFill>
                <a:prstClr val="white"/>
              </a:solidFill>
            </a:endParaRPr>
          </a:p>
        </p:txBody>
      </p:sp>
      <p:cxnSp>
        <p:nvCxnSpPr>
          <p:cNvPr id="53" name="Straight Connector 52"/>
          <p:cNvCxnSpPr>
            <a:endCxn id="40" idx="5"/>
          </p:cNvCxnSpPr>
          <p:nvPr/>
        </p:nvCxnSpPr>
        <p:spPr>
          <a:xfrm flipH="1" flipV="1">
            <a:off x="5263747" y="4600337"/>
            <a:ext cx="138104" cy="18279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29"/>
          <p:cNvGrpSpPr/>
          <p:nvPr/>
        </p:nvGrpSpPr>
        <p:grpSpPr>
          <a:xfrm>
            <a:off x="1324234" y="4800602"/>
            <a:ext cx="1327139" cy="769351"/>
            <a:chOff x="1960441" y="276"/>
            <a:chExt cx="3050464" cy="1172646"/>
          </a:xfrm>
          <a:solidFill>
            <a:schemeClr val="accent5">
              <a:lumMod val="60000"/>
              <a:lumOff val="40000"/>
              <a:alpha val="50196"/>
            </a:schemeClr>
          </a:solidFill>
          <a:effectLst>
            <a:outerShdw blurRad="50800" dist="38100" dir="2700000" algn="tl" rotWithShape="0">
              <a:prstClr val="black">
                <a:alpha val="40000"/>
              </a:prstClr>
            </a:outerShdw>
          </a:effectLst>
        </p:grpSpPr>
        <p:sp>
          <p:nvSpPr>
            <p:cNvPr id="31" name="Rounded Rectangle 10"/>
            <p:cNvSpPr/>
            <p:nvPr/>
          </p:nvSpPr>
          <p:spPr>
            <a:xfrm>
              <a:off x="1960441" y="276"/>
              <a:ext cx="3050464" cy="11726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2017685" y="57520"/>
              <a:ext cx="2935976" cy="1058158"/>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956" tIns="30956" rIns="30956" bIns="30956" numCol="1" spcCol="1270" anchor="ctr" anchorCtr="0">
              <a:noAutofit/>
            </a:bodyPr>
            <a:lstStyle/>
            <a:p>
              <a:pPr algn="ctr" defTabSz="2166884" fontAlgn="base">
                <a:lnSpc>
                  <a:spcPct val="90000"/>
                </a:lnSpc>
                <a:spcBef>
                  <a:spcPct val="0"/>
                </a:spcBef>
                <a:spcAft>
                  <a:spcPct val="35000"/>
                </a:spcAft>
              </a:pPr>
              <a:endParaRPr lang="en-US" sz="4875">
                <a:solidFill>
                  <a:prstClr val="white"/>
                </a:solidFill>
              </a:endParaRPr>
            </a:p>
          </p:txBody>
        </p:sp>
      </p:grpSp>
      <p:sp>
        <p:nvSpPr>
          <p:cNvPr id="6" name="Subtitle 2"/>
          <p:cNvSpPr txBox="1">
            <a:spLocks/>
          </p:cNvSpPr>
          <p:nvPr/>
        </p:nvSpPr>
        <p:spPr>
          <a:xfrm>
            <a:off x="2628900" y="2457451"/>
            <a:ext cx="4800600" cy="3200400"/>
          </a:xfrm>
          <a:prstGeom prst="rect">
            <a:avLst/>
          </a:prstGeom>
        </p:spPr>
        <p:txBody>
          <a:bodyPr lIns="68579" tIns="34289" rIns="68579" bIns="34289"/>
          <a:lstStyle>
            <a:lvl1pPr marL="342900" indent="-342900" algn="l" rtl="0" eaLnBrk="0" fontAlgn="base" hangingPunct="0">
              <a:spcBef>
                <a:spcPct val="20000"/>
              </a:spcBef>
              <a:spcAft>
                <a:spcPct val="0"/>
              </a:spcAft>
              <a:buClr>
                <a:srgbClr val="336600"/>
              </a:buClr>
              <a:buChar char="•"/>
              <a:defRPr sz="2800" b="1">
                <a:solidFill>
                  <a:schemeClr val="tx1"/>
                </a:solidFill>
                <a:latin typeface="Californian FB" panose="0207040306080B030204" pitchFamily="18" charset="0"/>
                <a:ea typeface="+mn-ea"/>
                <a:cs typeface="+mn-cs"/>
              </a:defRPr>
            </a:lvl1pPr>
            <a:lvl2pPr marL="742950" indent="-285750" algn="l" rtl="0" eaLnBrk="0" fontAlgn="base" hangingPunct="0">
              <a:spcBef>
                <a:spcPct val="10000"/>
              </a:spcBef>
              <a:spcAft>
                <a:spcPct val="0"/>
              </a:spcAft>
              <a:buClr>
                <a:srgbClr val="336600"/>
              </a:buClr>
              <a:buChar char="•"/>
              <a:defRPr sz="2400" i="0">
                <a:solidFill>
                  <a:schemeClr val="tx1"/>
                </a:solidFill>
                <a:latin typeface="Californian FB" panose="0207040306080B030204" pitchFamily="18" charset="0"/>
              </a:defRPr>
            </a:lvl2pPr>
            <a:lvl3pPr marL="1143000" indent="-228600" algn="l" rtl="0" eaLnBrk="0" fontAlgn="base" hangingPunct="0">
              <a:spcBef>
                <a:spcPct val="10000"/>
              </a:spcBef>
              <a:spcAft>
                <a:spcPct val="0"/>
              </a:spcAft>
              <a:buClr>
                <a:srgbClr val="336600"/>
              </a:buClr>
              <a:buChar char="•"/>
              <a:defRPr sz="2000" b="1">
                <a:solidFill>
                  <a:schemeClr val="tx1"/>
                </a:solidFill>
                <a:latin typeface="Californian FB" panose="0207040306080B030204" pitchFamily="18" charset="0"/>
              </a:defRPr>
            </a:lvl3pPr>
            <a:lvl4pPr marL="1600200" indent="-228600" algn="l" rtl="0" eaLnBrk="0" fontAlgn="base" hangingPunct="0">
              <a:spcBef>
                <a:spcPct val="10000"/>
              </a:spcBef>
              <a:spcAft>
                <a:spcPct val="0"/>
              </a:spcAft>
              <a:buClr>
                <a:srgbClr val="336600"/>
              </a:buClr>
              <a:buChar char="•"/>
              <a:defRPr sz="1800" i="1">
                <a:solidFill>
                  <a:schemeClr val="tx1"/>
                </a:solidFill>
                <a:latin typeface="Californian FB" panose="0207040306080B030204" pitchFamily="18" charset="0"/>
              </a:defRPr>
            </a:lvl4pPr>
            <a:lvl5pPr marL="2057400" indent="-228600" algn="l" rtl="0" eaLnBrk="0" fontAlgn="base" hangingPunct="0">
              <a:spcBef>
                <a:spcPct val="10000"/>
              </a:spcBef>
              <a:spcAft>
                <a:spcPct val="0"/>
              </a:spcAft>
              <a:buClr>
                <a:srgbClr val="336600"/>
              </a:buClr>
              <a:buChar char="•"/>
              <a:defRPr sz="1800" b="1">
                <a:solidFill>
                  <a:schemeClr val="tx1"/>
                </a:solidFill>
                <a:latin typeface="Californian FB" panose="0207040306080B030204" pitchFamily="18" charset="0"/>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a:lstStyle>
          <a:p>
            <a:pPr marL="0" indent="0" algn="r" defTabSz="685783">
              <a:buNone/>
            </a:pPr>
            <a:endParaRPr lang="en-US" altLang="en-US" sz="1800" b="0" kern="0" dirty="0">
              <a:solidFill>
                <a:srgbClr val="070709"/>
              </a:solidFill>
              <a:latin typeface="+mn-lt"/>
            </a:endParaRPr>
          </a:p>
          <a:p>
            <a:pPr marL="0" indent="0" algn="r" defTabSz="685783">
              <a:buNone/>
            </a:pPr>
            <a:endParaRPr lang="en-US" altLang="en-US" sz="1800" b="0" kern="0" dirty="0">
              <a:solidFill>
                <a:srgbClr val="070709"/>
              </a:solidFill>
              <a:latin typeface="+mn-lt"/>
            </a:endParaRPr>
          </a:p>
          <a:p>
            <a:pPr marL="0" indent="0" algn="r" defTabSz="685783">
              <a:buNone/>
            </a:pPr>
            <a:endParaRPr lang="en-US" altLang="en-US" sz="1800" b="0" kern="0" dirty="0">
              <a:solidFill>
                <a:srgbClr val="070709"/>
              </a:solidFill>
              <a:latin typeface="+mn-lt"/>
            </a:endParaRPr>
          </a:p>
        </p:txBody>
      </p:sp>
      <p:grpSp>
        <p:nvGrpSpPr>
          <p:cNvPr id="7" name="Group 9"/>
          <p:cNvGrpSpPr/>
          <p:nvPr/>
        </p:nvGrpSpPr>
        <p:grpSpPr>
          <a:xfrm>
            <a:off x="3384036" y="1705410"/>
            <a:ext cx="2287848" cy="1093062"/>
            <a:chOff x="1960441" y="276"/>
            <a:chExt cx="3050464" cy="1172646"/>
          </a:xfrm>
          <a:solidFill>
            <a:srgbClr val="79463D">
              <a:alpha val="50196"/>
            </a:srgbClr>
          </a:solidFill>
          <a:effectLst>
            <a:outerShdw blurRad="50800" dist="38100" dir="2700000" algn="tl" rotWithShape="0">
              <a:prstClr val="black">
                <a:alpha val="40000"/>
              </a:prstClr>
            </a:outerShdw>
          </a:effectLst>
        </p:grpSpPr>
        <p:sp>
          <p:nvSpPr>
            <p:cNvPr id="11" name="Rounded Rectangle 10"/>
            <p:cNvSpPr/>
            <p:nvPr/>
          </p:nvSpPr>
          <p:spPr>
            <a:xfrm>
              <a:off x="1960441" y="276"/>
              <a:ext cx="3050464" cy="1172646"/>
            </a:xfrm>
            <a:prstGeom prst="ellipse">
              <a:avLst/>
            </a:prstGeom>
            <a:grpFill/>
            <a:ln>
              <a:noFill/>
            </a:ln>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2017685" y="57520"/>
              <a:ext cx="2935976" cy="1058158"/>
            </a:xfrm>
            <a:prstGeom prst="ellipse">
              <a:avLst/>
            </a:prstGeom>
            <a:grp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30956" tIns="30956" rIns="30956" bIns="30956" numCol="1" spcCol="1270" anchor="ctr" anchorCtr="0">
              <a:noAutofit/>
            </a:bodyPr>
            <a:lstStyle/>
            <a:p>
              <a:pPr algn="ctr" defTabSz="2166884" fontAlgn="base">
                <a:lnSpc>
                  <a:spcPct val="90000"/>
                </a:lnSpc>
                <a:spcBef>
                  <a:spcPct val="0"/>
                </a:spcBef>
                <a:spcAft>
                  <a:spcPct val="35000"/>
                </a:spcAft>
              </a:pPr>
              <a:endParaRPr lang="en-US" sz="4875">
                <a:solidFill>
                  <a:prstClr val="white"/>
                </a:solidFill>
              </a:endParaRPr>
            </a:p>
          </p:txBody>
        </p:sp>
      </p:grpSp>
      <p:cxnSp>
        <p:nvCxnSpPr>
          <p:cNvPr id="2048" name="Straight Connector 2047"/>
          <p:cNvCxnSpPr>
            <a:stCxn id="22" idx="4"/>
            <a:endCxn id="31" idx="0"/>
          </p:cNvCxnSpPr>
          <p:nvPr/>
        </p:nvCxnSpPr>
        <p:spPr>
          <a:xfrm flipH="1">
            <a:off x="1987803" y="3793259"/>
            <a:ext cx="256766" cy="10073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p:cNvCxnSpPr>
            <a:stCxn id="12" idx="2"/>
            <a:endCxn id="22" idx="0"/>
          </p:cNvCxnSpPr>
          <p:nvPr/>
        </p:nvCxnSpPr>
        <p:spPr>
          <a:xfrm flipH="1">
            <a:off x="2244568" y="2251941"/>
            <a:ext cx="1182401" cy="45147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20"/>
          <p:cNvGrpSpPr/>
          <p:nvPr/>
        </p:nvGrpSpPr>
        <p:grpSpPr>
          <a:xfrm>
            <a:off x="1265448" y="2703415"/>
            <a:ext cx="1958241" cy="1089844"/>
            <a:chOff x="1426285" y="-364379"/>
            <a:chExt cx="3050464" cy="1172646"/>
          </a:xfrm>
          <a:solidFill>
            <a:schemeClr val="accent5">
              <a:lumMod val="75000"/>
              <a:alpha val="50196"/>
            </a:schemeClr>
          </a:solidFill>
          <a:effectLst>
            <a:outerShdw blurRad="50800" dist="38100" dir="5400000" algn="t" rotWithShape="0">
              <a:prstClr val="black">
                <a:alpha val="40000"/>
              </a:prstClr>
            </a:outerShdw>
          </a:effectLst>
        </p:grpSpPr>
        <p:sp>
          <p:nvSpPr>
            <p:cNvPr id="22" name="Rounded Rectangle 10"/>
            <p:cNvSpPr/>
            <p:nvPr/>
          </p:nvSpPr>
          <p:spPr>
            <a:xfrm>
              <a:off x="1426285" y="-364379"/>
              <a:ext cx="3050464" cy="11726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1515311" y="-307184"/>
              <a:ext cx="2935976" cy="1058158"/>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956" tIns="30956" rIns="30956" bIns="30956" numCol="1" spcCol="1270" anchor="ctr" anchorCtr="0">
              <a:noAutofit/>
            </a:bodyPr>
            <a:lstStyle/>
            <a:p>
              <a:pPr algn="ctr" defTabSz="2166884" fontAlgn="base">
                <a:lnSpc>
                  <a:spcPct val="90000"/>
                </a:lnSpc>
                <a:spcBef>
                  <a:spcPct val="0"/>
                </a:spcBef>
                <a:spcAft>
                  <a:spcPct val="35000"/>
                </a:spcAft>
              </a:pPr>
              <a:endParaRPr lang="en-US" sz="4875">
                <a:solidFill>
                  <a:prstClr val="white"/>
                </a:solidFill>
              </a:endParaRPr>
            </a:p>
          </p:txBody>
        </p:sp>
      </p:grpSp>
      <p:cxnSp>
        <p:nvCxnSpPr>
          <p:cNvPr id="2054" name="Straight Connector 2053"/>
          <p:cNvCxnSpPr>
            <a:endCxn id="28" idx="0"/>
          </p:cNvCxnSpPr>
          <p:nvPr/>
        </p:nvCxnSpPr>
        <p:spPr>
          <a:xfrm>
            <a:off x="5592034" y="2023983"/>
            <a:ext cx="1059447" cy="86543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274258" y="3053379"/>
            <a:ext cx="1921494" cy="530913"/>
          </a:xfrm>
          <a:prstGeom prst="rect">
            <a:avLst/>
          </a:prstGeom>
        </p:spPr>
        <p:txBody>
          <a:bodyPr wrap="square" lIns="68579" tIns="34289" rIns="68579" bIns="34289">
            <a:spAutoFit/>
          </a:bodyPr>
          <a:lstStyle/>
          <a:p>
            <a:pPr algn="ctr" defTabSz="685783" fontAlgn="base">
              <a:spcBef>
                <a:spcPct val="0"/>
              </a:spcBef>
              <a:spcAft>
                <a:spcPct val="0"/>
              </a:spcAft>
            </a:pPr>
            <a:r>
              <a:rPr lang="en-US" sz="1500" cap="small" dirty="0">
                <a:solidFill>
                  <a:prstClr val="white"/>
                </a:solidFill>
              </a:rPr>
              <a:t>Project </a:t>
            </a:r>
            <a:br>
              <a:rPr lang="en-US" sz="1500" cap="small" dirty="0">
                <a:solidFill>
                  <a:prstClr val="white"/>
                </a:solidFill>
              </a:rPr>
            </a:br>
            <a:r>
              <a:rPr lang="en-US" sz="1500" cap="small" dirty="0">
                <a:solidFill>
                  <a:prstClr val="white"/>
                </a:solidFill>
              </a:rPr>
              <a:t>AWARE</a:t>
            </a:r>
          </a:p>
        </p:txBody>
      </p:sp>
      <p:sp>
        <p:nvSpPr>
          <p:cNvPr id="42" name="Rectangle 41"/>
          <p:cNvSpPr/>
          <p:nvPr/>
        </p:nvSpPr>
        <p:spPr>
          <a:xfrm>
            <a:off x="1050306" y="4972053"/>
            <a:ext cx="1921494" cy="438580"/>
          </a:xfrm>
          <a:prstGeom prst="rect">
            <a:avLst/>
          </a:prstGeom>
        </p:spPr>
        <p:txBody>
          <a:bodyPr wrap="square" lIns="68579" tIns="34289" rIns="68579" bIns="34289">
            <a:spAutoFit/>
          </a:bodyPr>
          <a:lstStyle/>
          <a:p>
            <a:pPr algn="ctr" defTabSz="685783" fontAlgn="base">
              <a:spcBef>
                <a:spcPct val="0"/>
              </a:spcBef>
              <a:spcAft>
                <a:spcPct val="0"/>
              </a:spcAft>
            </a:pPr>
            <a:r>
              <a:rPr lang="en-US" sz="1200" cap="small" dirty="0">
                <a:solidFill>
                  <a:prstClr val="white"/>
                </a:solidFill>
              </a:rPr>
              <a:t>Project </a:t>
            </a:r>
            <a:br>
              <a:rPr lang="en-US" sz="1200" cap="small" dirty="0">
                <a:solidFill>
                  <a:prstClr val="white"/>
                </a:solidFill>
              </a:rPr>
            </a:br>
            <a:r>
              <a:rPr lang="en-US" sz="1200" cap="small" dirty="0">
                <a:solidFill>
                  <a:prstClr val="white"/>
                </a:solidFill>
              </a:rPr>
              <a:t>AWARE LEA</a:t>
            </a:r>
          </a:p>
        </p:txBody>
      </p:sp>
      <p:sp>
        <p:nvSpPr>
          <p:cNvPr id="2" name="Rectangle 1"/>
          <p:cNvSpPr/>
          <p:nvPr/>
        </p:nvSpPr>
        <p:spPr>
          <a:xfrm>
            <a:off x="809352" y="987682"/>
            <a:ext cx="7551965" cy="484746"/>
          </a:xfrm>
          <a:prstGeom prst="rect">
            <a:avLst/>
          </a:prstGeom>
        </p:spPr>
        <p:txBody>
          <a:bodyPr wrap="square" lIns="68579" tIns="34289" rIns="68579" bIns="34289">
            <a:spAutoFit/>
          </a:bodyPr>
          <a:lstStyle/>
          <a:p>
            <a:pPr algn="ctr" defTabSz="685783" fontAlgn="base">
              <a:spcBef>
                <a:spcPct val="0"/>
              </a:spcBef>
              <a:spcAft>
                <a:spcPct val="0"/>
              </a:spcAft>
            </a:pPr>
            <a:r>
              <a:rPr lang="en-US" sz="2700" cap="small" dirty="0" err="1">
                <a:solidFill>
                  <a:prstClr val="black"/>
                </a:solidFill>
                <a:latin typeface="+mj-lt"/>
              </a:rPr>
              <a:t>Samhsa’s</a:t>
            </a:r>
            <a:r>
              <a:rPr lang="en-US" sz="2700" cap="small" dirty="0">
                <a:solidFill>
                  <a:prstClr val="black"/>
                </a:solidFill>
                <a:latin typeface="+mj-lt"/>
              </a:rPr>
              <a:t> “now is the time” initiatives</a:t>
            </a:r>
            <a:endParaRPr lang="en-US" sz="2700" cap="small" dirty="0">
              <a:solidFill>
                <a:prstClr val="black"/>
              </a:solidFill>
              <a:latin typeface="+mj-lt"/>
            </a:endParaRPr>
          </a:p>
        </p:txBody>
      </p:sp>
      <p:sp>
        <p:nvSpPr>
          <p:cNvPr id="20" name="Rectangle 19"/>
          <p:cNvSpPr/>
          <p:nvPr/>
        </p:nvSpPr>
        <p:spPr>
          <a:xfrm>
            <a:off x="3417910" y="1820723"/>
            <a:ext cx="2287848" cy="761745"/>
          </a:xfrm>
          <a:prstGeom prst="rect">
            <a:avLst/>
          </a:prstGeom>
        </p:spPr>
        <p:txBody>
          <a:bodyPr wrap="square" lIns="68579" tIns="34289" rIns="68579" bIns="34289">
            <a:spAutoFit/>
          </a:bodyPr>
          <a:lstStyle/>
          <a:p>
            <a:pPr algn="ctr" defTabSz="685783" fontAlgn="base">
              <a:spcBef>
                <a:spcPct val="0"/>
              </a:spcBef>
              <a:spcAft>
                <a:spcPct val="0"/>
              </a:spcAft>
            </a:pPr>
            <a:r>
              <a:rPr lang="en-US" sz="1500" cap="small" dirty="0">
                <a:solidFill>
                  <a:prstClr val="white"/>
                </a:solidFill>
              </a:rPr>
              <a:t>SAMHSA’s </a:t>
            </a:r>
          </a:p>
          <a:p>
            <a:pPr algn="ctr" defTabSz="685783" fontAlgn="base">
              <a:spcBef>
                <a:spcPct val="0"/>
              </a:spcBef>
              <a:spcAft>
                <a:spcPct val="0"/>
              </a:spcAft>
            </a:pPr>
            <a:r>
              <a:rPr lang="en-US" sz="1500" cap="small" dirty="0">
                <a:solidFill>
                  <a:prstClr val="white"/>
                </a:solidFill>
              </a:rPr>
              <a:t>“Now Is The Time” </a:t>
            </a:r>
          </a:p>
          <a:p>
            <a:pPr algn="ctr" defTabSz="685783" fontAlgn="base">
              <a:spcBef>
                <a:spcPct val="0"/>
              </a:spcBef>
              <a:spcAft>
                <a:spcPct val="0"/>
              </a:spcAft>
            </a:pPr>
            <a:r>
              <a:rPr lang="en-US" sz="1500" cap="small" dirty="0">
                <a:solidFill>
                  <a:prstClr val="white"/>
                </a:solidFill>
              </a:rPr>
              <a:t>Initiatives</a:t>
            </a:r>
          </a:p>
        </p:txBody>
      </p:sp>
      <p:grpSp>
        <p:nvGrpSpPr>
          <p:cNvPr id="10" name="Group 26"/>
          <p:cNvGrpSpPr/>
          <p:nvPr/>
        </p:nvGrpSpPr>
        <p:grpSpPr>
          <a:xfrm>
            <a:off x="5672360" y="2889417"/>
            <a:ext cx="1958241" cy="1089844"/>
            <a:chOff x="1960441" y="276"/>
            <a:chExt cx="3050464" cy="1172646"/>
          </a:xfrm>
          <a:solidFill>
            <a:schemeClr val="accent5">
              <a:lumMod val="75000"/>
              <a:alpha val="50196"/>
            </a:schemeClr>
          </a:solidFill>
          <a:effectLst>
            <a:outerShdw blurRad="50800" dist="38100" dir="2700000" algn="tl" rotWithShape="0">
              <a:prstClr val="black">
                <a:alpha val="40000"/>
              </a:prstClr>
            </a:outerShdw>
          </a:effectLst>
        </p:grpSpPr>
        <p:sp>
          <p:nvSpPr>
            <p:cNvPr id="28" name="Rounded Rectangle 10"/>
            <p:cNvSpPr/>
            <p:nvPr/>
          </p:nvSpPr>
          <p:spPr>
            <a:xfrm>
              <a:off x="1960441" y="276"/>
              <a:ext cx="3050464" cy="11726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2017685" y="57520"/>
              <a:ext cx="2935976" cy="1058158"/>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956" tIns="30956" rIns="30956" bIns="30956" numCol="1" spcCol="1270" anchor="ctr" anchorCtr="0">
              <a:noAutofit/>
            </a:bodyPr>
            <a:lstStyle/>
            <a:p>
              <a:pPr algn="ctr" defTabSz="2166884" fontAlgn="base">
                <a:lnSpc>
                  <a:spcPct val="90000"/>
                </a:lnSpc>
                <a:spcBef>
                  <a:spcPct val="0"/>
                </a:spcBef>
                <a:spcAft>
                  <a:spcPct val="35000"/>
                </a:spcAft>
              </a:pPr>
              <a:endParaRPr lang="en-US" sz="4875">
                <a:ln w="18000">
                  <a:solidFill>
                    <a:srgbClr val="CAD0CB">
                      <a:satMod val="140000"/>
                    </a:srgbClr>
                  </a:solidFill>
                  <a:prstDash val="solid"/>
                  <a:miter lim="800000"/>
                </a:ln>
                <a:noFill/>
                <a:effectLst>
                  <a:outerShdw blurRad="25500" dist="23000" dir="7020000" algn="tl">
                    <a:srgbClr val="000000">
                      <a:alpha val="50000"/>
                    </a:srgbClr>
                  </a:outerShdw>
                </a:effectLst>
              </a:endParaRPr>
            </a:p>
          </p:txBody>
        </p:sp>
      </p:grpSp>
      <p:sp>
        <p:nvSpPr>
          <p:cNvPr id="43" name="Rectangle 42"/>
          <p:cNvSpPr/>
          <p:nvPr/>
        </p:nvSpPr>
        <p:spPr>
          <a:xfrm>
            <a:off x="5671884" y="3043308"/>
            <a:ext cx="1921494" cy="761745"/>
          </a:xfrm>
          <a:prstGeom prst="rect">
            <a:avLst/>
          </a:prstGeom>
        </p:spPr>
        <p:txBody>
          <a:bodyPr wrap="square" lIns="68579" tIns="34289" rIns="68579" bIns="34289">
            <a:spAutoFit/>
          </a:bodyPr>
          <a:lstStyle/>
          <a:p>
            <a:pPr algn="ctr" defTabSz="685783" fontAlgn="base">
              <a:spcBef>
                <a:spcPct val="0"/>
              </a:spcBef>
              <a:spcAft>
                <a:spcPct val="0"/>
              </a:spcAft>
            </a:pPr>
            <a:r>
              <a:rPr lang="en-US" sz="1500" cap="small" dirty="0">
                <a:solidFill>
                  <a:prstClr val="white"/>
                </a:solidFill>
              </a:rPr>
              <a:t>Healthy</a:t>
            </a:r>
            <a:br>
              <a:rPr lang="en-US" sz="1500" cap="small" dirty="0">
                <a:solidFill>
                  <a:prstClr val="white"/>
                </a:solidFill>
              </a:rPr>
            </a:br>
            <a:r>
              <a:rPr lang="en-US" sz="1500" cap="small" dirty="0">
                <a:solidFill>
                  <a:prstClr val="white"/>
                </a:solidFill>
              </a:rPr>
              <a:t>Transitions</a:t>
            </a:r>
          </a:p>
          <a:p>
            <a:pPr algn="ctr" defTabSz="685783" fontAlgn="base">
              <a:spcBef>
                <a:spcPct val="0"/>
              </a:spcBef>
              <a:spcAft>
                <a:spcPct val="0"/>
              </a:spcAft>
            </a:pPr>
            <a:r>
              <a:rPr lang="en-US" sz="1500" cap="small" dirty="0">
                <a:solidFill>
                  <a:prstClr val="white"/>
                </a:solidFill>
              </a:rPr>
              <a:t> A.K.A. “TAYLRD”</a:t>
            </a:r>
            <a:endParaRPr lang="en-US" sz="1500" cap="small" dirty="0">
              <a:solidFill>
                <a:prstClr val="white"/>
              </a:solidFill>
            </a:endParaRPr>
          </a:p>
        </p:txBody>
      </p:sp>
      <p:grpSp>
        <p:nvGrpSpPr>
          <p:cNvPr id="13" name="Group 34"/>
          <p:cNvGrpSpPr/>
          <p:nvPr/>
        </p:nvGrpSpPr>
        <p:grpSpPr>
          <a:xfrm>
            <a:off x="2810133" y="5086352"/>
            <a:ext cx="1348735" cy="818777"/>
            <a:chOff x="1960441" y="276"/>
            <a:chExt cx="3050464" cy="1172646"/>
          </a:xfrm>
          <a:solidFill>
            <a:schemeClr val="accent5">
              <a:lumMod val="60000"/>
              <a:lumOff val="40000"/>
              <a:alpha val="50196"/>
            </a:schemeClr>
          </a:solidFill>
          <a:effectLst>
            <a:outerShdw blurRad="50800" dist="38100" dir="2700000" algn="tl" rotWithShape="0">
              <a:prstClr val="black">
                <a:alpha val="40000"/>
              </a:prstClr>
            </a:outerShdw>
          </a:effectLst>
        </p:grpSpPr>
        <p:sp>
          <p:nvSpPr>
            <p:cNvPr id="36" name="Rounded Rectangle 10"/>
            <p:cNvSpPr/>
            <p:nvPr/>
          </p:nvSpPr>
          <p:spPr>
            <a:xfrm>
              <a:off x="1960441" y="276"/>
              <a:ext cx="3050464" cy="11726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2017685" y="57520"/>
              <a:ext cx="2935976" cy="1058158"/>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956" tIns="30956" rIns="30956" bIns="30956" numCol="1" spcCol="1270" anchor="ctr" anchorCtr="0">
              <a:noAutofit/>
            </a:bodyPr>
            <a:lstStyle/>
            <a:p>
              <a:pPr algn="ctr" defTabSz="2166884" fontAlgn="base">
                <a:lnSpc>
                  <a:spcPct val="90000"/>
                </a:lnSpc>
                <a:spcBef>
                  <a:spcPct val="0"/>
                </a:spcBef>
                <a:spcAft>
                  <a:spcPct val="35000"/>
                </a:spcAft>
              </a:pPr>
              <a:endParaRPr lang="en-US" sz="4875">
                <a:solidFill>
                  <a:prstClr val="white"/>
                </a:solidFill>
              </a:endParaRPr>
            </a:p>
          </p:txBody>
        </p:sp>
      </p:grpSp>
      <p:sp>
        <p:nvSpPr>
          <p:cNvPr id="38" name="Rectangle 37"/>
          <p:cNvSpPr/>
          <p:nvPr/>
        </p:nvSpPr>
        <p:spPr>
          <a:xfrm>
            <a:off x="2536206" y="5276421"/>
            <a:ext cx="1921494" cy="438580"/>
          </a:xfrm>
          <a:prstGeom prst="rect">
            <a:avLst/>
          </a:prstGeom>
        </p:spPr>
        <p:txBody>
          <a:bodyPr wrap="square" lIns="68579" tIns="34289" rIns="68579" bIns="34289">
            <a:spAutoFit/>
          </a:bodyPr>
          <a:lstStyle/>
          <a:p>
            <a:pPr algn="ctr" defTabSz="685783" fontAlgn="base">
              <a:spcBef>
                <a:spcPct val="0"/>
              </a:spcBef>
              <a:spcAft>
                <a:spcPct val="0"/>
              </a:spcAft>
            </a:pPr>
            <a:r>
              <a:rPr lang="en-US" sz="1200" cap="small" dirty="0">
                <a:solidFill>
                  <a:prstClr val="white"/>
                </a:solidFill>
              </a:rPr>
              <a:t>Project </a:t>
            </a:r>
            <a:br>
              <a:rPr lang="en-US" sz="1200" cap="small" dirty="0">
                <a:solidFill>
                  <a:prstClr val="white"/>
                </a:solidFill>
              </a:rPr>
            </a:br>
            <a:r>
              <a:rPr lang="en-US" sz="1200" cap="small" dirty="0">
                <a:solidFill>
                  <a:prstClr val="white"/>
                </a:solidFill>
              </a:rPr>
              <a:t>AWARE-C</a:t>
            </a:r>
          </a:p>
        </p:txBody>
      </p:sp>
      <p:grpSp>
        <p:nvGrpSpPr>
          <p:cNvPr id="14" name="Group 38"/>
          <p:cNvGrpSpPr/>
          <p:nvPr/>
        </p:nvGrpSpPr>
        <p:grpSpPr>
          <a:xfrm>
            <a:off x="3625915" y="3478463"/>
            <a:ext cx="1918840" cy="1314357"/>
            <a:chOff x="1960441" y="276"/>
            <a:chExt cx="3050464" cy="1172646"/>
          </a:xfrm>
          <a:solidFill>
            <a:schemeClr val="accent5">
              <a:lumMod val="60000"/>
              <a:lumOff val="40000"/>
              <a:alpha val="50196"/>
            </a:schemeClr>
          </a:solidFill>
          <a:effectLst>
            <a:outerShdw blurRad="50800" dist="38100" dir="2700000" algn="tl" rotWithShape="0">
              <a:prstClr val="black">
                <a:alpha val="40000"/>
              </a:prstClr>
            </a:outerShdw>
          </a:effectLst>
        </p:grpSpPr>
        <p:sp>
          <p:nvSpPr>
            <p:cNvPr id="40" name="Rounded Rectangle 10"/>
            <p:cNvSpPr/>
            <p:nvPr/>
          </p:nvSpPr>
          <p:spPr>
            <a:xfrm>
              <a:off x="1960441" y="276"/>
              <a:ext cx="3050464" cy="11726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4"/>
            <p:cNvSpPr/>
            <p:nvPr/>
          </p:nvSpPr>
          <p:spPr>
            <a:xfrm>
              <a:off x="2017685" y="57520"/>
              <a:ext cx="2935976" cy="1058158"/>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956" tIns="30956" rIns="30956" bIns="30956" numCol="1" spcCol="1270" anchor="ctr" anchorCtr="0">
              <a:noAutofit/>
            </a:bodyPr>
            <a:lstStyle/>
            <a:p>
              <a:pPr algn="ctr" defTabSz="2166884" fontAlgn="base">
                <a:lnSpc>
                  <a:spcPct val="90000"/>
                </a:lnSpc>
                <a:spcBef>
                  <a:spcPct val="0"/>
                </a:spcBef>
                <a:spcAft>
                  <a:spcPct val="35000"/>
                </a:spcAft>
              </a:pPr>
              <a:endParaRPr lang="en-US" sz="4875">
                <a:solidFill>
                  <a:prstClr val="white"/>
                </a:solidFill>
              </a:endParaRPr>
            </a:p>
          </p:txBody>
        </p:sp>
      </p:grpSp>
      <p:sp>
        <p:nvSpPr>
          <p:cNvPr id="46" name="Rectangle 45"/>
          <p:cNvSpPr/>
          <p:nvPr/>
        </p:nvSpPr>
        <p:spPr>
          <a:xfrm>
            <a:off x="3625773" y="3847733"/>
            <a:ext cx="1921494" cy="530913"/>
          </a:xfrm>
          <a:prstGeom prst="rect">
            <a:avLst/>
          </a:prstGeom>
        </p:spPr>
        <p:txBody>
          <a:bodyPr wrap="square" lIns="68579" tIns="34289" rIns="68579" bIns="34289">
            <a:spAutoFit/>
          </a:bodyPr>
          <a:lstStyle/>
          <a:p>
            <a:pPr algn="ctr" defTabSz="685783" fontAlgn="base">
              <a:spcBef>
                <a:spcPct val="0"/>
              </a:spcBef>
              <a:spcAft>
                <a:spcPct val="0"/>
              </a:spcAft>
            </a:pPr>
            <a:r>
              <a:rPr lang="en-US" sz="1500" cap="small" dirty="0">
                <a:solidFill>
                  <a:prstClr val="white"/>
                </a:solidFill>
              </a:rPr>
              <a:t>*Project </a:t>
            </a:r>
            <a:r>
              <a:rPr lang="en-US" sz="1500" cap="small" dirty="0">
                <a:solidFill>
                  <a:prstClr val="white"/>
                </a:solidFill>
              </a:rPr>
              <a:t/>
            </a:r>
            <a:br>
              <a:rPr lang="en-US" sz="1500" cap="small" dirty="0">
                <a:solidFill>
                  <a:prstClr val="white"/>
                </a:solidFill>
              </a:rPr>
            </a:br>
            <a:r>
              <a:rPr lang="en-US" sz="1500" cap="small" dirty="0">
                <a:solidFill>
                  <a:prstClr val="white"/>
                </a:solidFill>
              </a:rPr>
              <a:t>AWARE </a:t>
            </a:r>
            <a:r>
              <a:rPr lang="en-US" sz="1500" cap="small" dirty="0">
                <a:solidFill>
                  <a:prstClr val="white"/>
                </a:solidFill>
              </a:rPr>
              <a:t>SEA*</a:t>
            </a:r>
            <a:endParaRPr lang="en-US" sz="1500" cap="small" dirty="0">
              <a:solidFill>
                <a:prstClr val="white"/>
              </a:solidFill>
            </a:endParaRPr>
          </a:p>
        </p:txBody>
      </p:sp>
      <p:cxnSp>
        <p:nvCxnSpPr>
          <p:cNvPr id="47" name="Straight Connector 46"/>
          <p:cNvCxnSpPr>
            <a:stCxn id="22" idx="4"/>
            <a:endCxn id="36" idx="0"/>
          </p:cNvCxnSpPr>
          <p:nvPr/>
        </p:nvCxnSpPr>
        <p:spPr>
          <a:xfrm>
            <a:off x="2244569" y="3793259"/>
            <a:ext cx="1239932" cy="129309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0" idx="2"/>
            <a:endCxn id="22" idx="4"/>
          </p:cNvCxnSpPr>
          <p:nvPr/>
        </p:nvCxnSpPr>
        <p:spPr>
          <a:xfrm flipH="1" flipV="1">
            <a:off x="2244569" y="3793258"/>
            <a:ext cx="1381346" cy="34238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364516" y="1582373"/>
            <a:ext cx="2627975" cy="958043"/>
          </a:xfrm>
          <a:prstGeom prst="rect">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fontAlgn="base">
              <a:spcBef>
                <a:spcPct val="0"/>
              </a:spcBef>
              <a:spcAft>
                <a:spcPct val="0"/>
              </a:spcAft>
            </a:pPr>
            <a:endParaRPr lang="en-US" sz="1425">
              <a:solidFill>
                <a:prstClr val="white"/>
              </a:solidFill>
            </a:endParaRPr>
          </a:p>
        </p:txBody>
      </p:sp>
      <p:sp>
        <p:nvSpPr>
          <p:cNvPr id="49" name="TextBox 48"/>
          <p:cNvSpPr txBox="1"/>
          <p:nvPr/>
        </p:nvSpPr>
        <p:spPr>
          <a:xfrm>
            <a:off x="6465654" y="1808898"/>
            <a:ext cx="2455981" cy="530913"/>
          </a:xfrm>
          <a:prstGeom prst="rect">
            <a:avLst/>
          </a:prstGeom>
          <a:noFill/>
        </p:spPr>
        <p:txBody>
          <a:bodyPr wrap="square" lIns="68579" tIns="34289" rIns="68579" bIns="34289" rtlCol="0">
            <a:spAutoFit/>
          </a:bodyPr>
          <a:lstStyle/>
          <a:p>
            <a:pPr algn="ctr" defTabSz="685783" fontAlgn="base">
              <a:spcBef>
                <a:spcPct val="0"/>
              </a:spcBef>
              <a:spcAft>
                <a:spcPct val="0"/>
              </a:spcAft>
            </a:pPr>
            <a:r>
              <a:rPr lang="en-US" sz="1500" dirty="0">
                <a:solidFill>
                  <a:prstClr val="white"/>
                </a:solidFill>
              </a:rPr>
              <a:t>Increasing access to </a:t>
            </a:r>
            <a:endParaRPr lang="en-US" sz="1500" dirty="0">
              <a:solidFill>
                <a:prstClr val="white"/>
              </a:solidFill>
            </a:endParaRPr>
          </a:p>
          <a:p>
            <a:pPr algn="ctr" defTabSz="685783" fontAlgn="base">
              <a:spcBef>
                <a:spcPct val="0"/>
              </a:spcBef>
              <a:spcAft>
                <a:spcPct val="0"/>
              </a:spcAft>
            </a:pPr>
            <a:r>
              <a:rPr lang="en-US" sz="1500" dirty="0">
                <a:solidFill>
                  <a:prstClr val="white"/>
                </a:solidFill>
              </a:rPr>
              <a:t>mental </a:t>
            </a:r>
            <a:r>
              <a:rPr lang="en-US" sz="1500" dirty="0">
                <a:solidFill>
                  <a:prstClr val="white"/>
                </a:solidFill>
              </a:rPr>
              <a:t>health </a:t>
            </a:r>
            <a:r>
              <a:rPr lang="en-US" sz="1500" dirty="0">
                <a:solidFill>
                  <a:prstClr val="white"/>
                </a:solidFill>
              </a:rPr>
              <a:t>services</a:t>
            </a:r>
            <a:endParaRPr lang="en-US" sz="1500" dirty="0">
              <a:solidFill>
                <a:prstClr val="white"/>
              </a:solidFill>
            </a:endParaRPr>
          </a:p>
        </p:txBody>
      </p:sp>
      <p:grpSp>
        <p:nvGrpSpPr>
          <p:cNvPr id="15" name="Group 49"/>
          <p:cNvGrpSpPr/>
          <p:nvPr/>
        </p:nvGrpSpPr>
        <p:grpSpPr>
          <a:xfrm>
            <a:off x="5076382" y="4669932"/>
            <a:ext cx="1219634" cy="779306"/>
            <a:chOff x="1960441" y="-28475"/>
            <a:chExt cx="3050464" cy="1172645"/>
          </a:xfrm>
          <a:solidFill>
            <a:schemeClr val="bg1">
              <a:lumMod val="75000"/>
              <a:alpha val="50196"/>
            </a:schemeClr>
          </a:solidFill>
          <a:effectLst>
            <a:outerShdw blurRad="50800" dist="38100" dir="2700000" algn="tl" rotWithShape="0">
              <a:prstClr val="black">
                <a:alpha val="40000"/>
              </a:prstClr>
            </a:outerShdw>
          </a:effectLst>
        </p:grpSpPr>
        <p:sp>
          <p:nvSpPr>
            <p:cNvPr id="52" name="Rounded Rectangle 4"/>
            <p:cNvSpPr/>
            <p:nvPr/>
          </p:nvSpPr>
          <p:spPr>
            <a:xfrm>
              <a:off x="2017685" y="57520"/>
              <a:ext cx="2935976" cy="1058158"/>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956" tIns="30956" rIns="30956" bIns="30956" numCol="1" spcCol="1270" anchor="ctr" anchorCtr="0">
              <a:noAutofit/>
            </a:bodyPr>
            <a:lstStyle/>
            <a:p>
              <a:pPr algn="ctr" defTabSz="2166884" fontAlgn="base">
                <a:lnSpc>
                  <a:spcPct val="90000"/>
                </a:lnSpc>
                <a:spcBef>
                  <a:spcPct val="0"/>
                </a:spcBef>
                <a:spcAft>
                  <a:spcPct val="35000"/>
                </a:spcAft>
              </a:pPr>
              <a:endParaRPr lang="en-US" sz="4875">
                <a:solidFill>
                  <a:prstClr val="white"/>
                </a:solidFill>
              </a:endParaRPr>
            </a:p>
          </p:txBody>
        </p:sp>
        <p:sp>
          <p:nvSpPr>
            <p:cNvPr id="51" name="Rounded Rectangle 10"/>
            <p:cNvSpPr/>
            <p:nvPr/>
          </p:nvSpPr>
          <p:spPr>
            <a:xfrm>
              <a:off x="1960441" y="-28475"/>
              <a:ext cx="3050464" cy="1172645"/>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54" name="Rectangle 53"/>
          <p:cNvSpPr/>
          <p:nvPr/>
        </p:nvSpPr>
        <p:spPr>
          <a:xfrm>
            <a:off x="4918390" y="4801520"/>
            <a:ext cx="1574736" cy="588621"/>
          </a:xfrm>
          <a:prstGeom prst="rect">
            <a:avLst/>
          </a:prstGeom>
        </p:spPr>
        <p:txBody>
          <a:bodyPr wrap="square" lIns="68579" tIns="34289" rIns="68579" bIns="34289">
            <a:spAutoFit/>
          </a:bodyPr>
          <a:lstStyle/>
          <a:p>
            <a:pPr algn="ctr" defTabSz="685783" fontAlgn="base">
              <a:spcBef>
                <a:spcPct val="0"/>
              </a:spcBef>
              <a:spcAft>
                <a:spcPct val="0"/>
              </a:spcAft>
            </a:pPr>
            <a:r>
              <a:rPr lang="en-US" sz="1125" cap="small" dirty="0">
                <a:solidFill>
                  <a:schemeClr val="tx2"/>
                </a:solidFill>
              </a:rPr>
              <a:t>Fayette, Pulaski, Kentucky School for the Deaf</a:t>
            </a:r>
            <a:endParaRPr lang="en-US" sz="1125" cap="small" dirty="0">
              <a:solidFill>
                <a:schemeClr val="tx2"/>
              </a:solidFill>
            </a:endParaRPr>
          </a:p>
        </p:txBody>
      </p:sp>
      <p:sp>
        <p:nvSpPr>
          <p:cNvPr id="50" name="Rectangle 49"/>
          <p:cNvSpPr/>
          <p:nvPr/>
        </p:nvSpPr>
        <p:spPr>
          <a:xfrm>
            <a:off x="161413" y="1611478"/>
            <a:ext cx="2627975" cy="958043"/>
          </a:xfrm>
          <a:prstGeom prst="rect">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fontAlgn="base">
              <a:spcBef>
                <a:spcPct val="0"/>
              </a:spcBef>
              <a:spcAft>
                <a:spcPct val="0"/>
              </a:spcAft>
            </a:pPr>
            <a:endParaRPr lang="en-US" sz="1425">
              <a:solidFill>
                <a:prstClr val="white"/>
              </a:solidFill>
            </a:endParaRPr>
          </a:p>
        </p:txBody>
      </p:sp>
      <p:sp>
        <p:nvSpPr>
          <p:cNvPr id="3" name="TextBox 2"/>
          <p:cNvSpPr txBox="1"/>
          <p:nvPr/>
        </p:nvSpPr>
        <p:spPr>
          <a:xfrm>
            <a:off x="140547" y="1920843"/>
            <a:ext cx="2638938" cy="300080"/>
          </a:xfrm>
          <a:prstGeom prst="rect">
            <a:avLst/>
          </a:prstGeom>
          <a:noFill/>
        </p:spPr>
        <p:txBody>
          <a:bodyPr wrap="square" lIns="68579" tIns="34289" rIns="68579" bIns="34289" rtlCol="0">
            <a:spAutoFit/>
          </a:bodyPr>
          <a:lstStyle/>
          <a:p>
            <a:pPr algn="ctr" defTabSz="685783" fontAlgn="base">
              <a:spcBef>
                <a:spcPct val="0"/>
              </a:spcBef>
              <a:spcAft>
                <a:spcPct val="0"/>
              </a:spcAft>
            </a:pPr>
            <a:r>
              <a:rPr lang="en-US" sz="1500" b="1" dirty="0">
                <a:solidFill>
                  <a:prstClr val="white"/>
                </a:solidFill>
                <a:latin typeface="Californian FB" panose="0207040306080B030204" pitchFamily="18" charset="0"/>
              </a:rPr>
              <a:t>Making </a:t>
            </a:r>
            <a:r>
              <a:rPr lang="en-US" sz="1500" b="1" dirty="0">
                <a:solidFill>
                  <a:prstClr val="white"/>
                </a:solidFill>
                <a:latin typeface="Californian FB" panose="0207040306080B030204" pitchFamily="18" charset="0"/>
              </a:rPr>
              <a:t>schools safer</a:t>
            </a:r>
            <a:endParaRPr lang="en-US" sz="1500" b="1" dirty="0">
              <a:solidFill>
                <a:prstClr val="white"/>
              </a:solidFill>
              <a:latin typeface="Californian FB" panose="0207040306080B030204" pitchFamily="18" charset="0"/>
            </a:endParaRPr>
          </a:p>
        </p:txBody>
      </p:sp>
      <p:sp>
        <p:nvSpPr>
          <p:cNvPr id="16" name="TextBox 15"/>
          <p:cNvSpPr txBox="1"/>
          <p:nvPr/>
        </p:nvSpPr>
        <p:spPr>
          <a:xfrm>
            <a:off x="6563658" y="3831105"/>
            <a:ext cx="2624065" cy="1962076"/>
          </a:xfrm>
          <a:prstGeom prst="rect">
            <a:avLst/>
          </a:prstGeom>
          <a:noFill/>
        </p:spPr>
        <p:txBody>
          <a:bodyPr wrap="square" rtlCol="0">
            <a:spAutoFit/>
          </a:bodyPr>
          <a:lstStyle/>
          <a:p>
            <a:r>
              <a:rPr lang="en-US" sz="1350" u="sng" dirty="0"/>
              <a:t>TAYLRD &amp; AWARE </a:t>
            </a:r>
          </a:p>
          <a:p>
            <a:r>
              <a:rPr lang="en-US" sz="1350" u="sng" dirty="0"/>
              <a:t>Common goals: </a:t>
            </a:r>
          </a:p>
          <a:p>
            <a:pPr marL="214313" indent="-214313">
              <a:buFont typeface="Arial" panose="020B0604020202020204" pitchFamily="34" charset="0"/>
              <a:buChar char="•"/>
            </a:pPr>
            <a:r>
              <a:rPr lang="en-US" sz="1350" dirty="0"/>
              <a:t>Mental health awareness and stigma reduction</a:t>
            </a:r>
          </a:p>
          <a:p>
            <a:pPr marL="214313" indent="-214313">
              <a:buFont typeface="Arial" panose="020B0604020202020204" pitchFamily="34" charset="0"/>
              <a:buChar char="•"/>
            </a:pPr>
            <a:r>
              <a:rPr lang="en-US" sz="1350" dirty="0"/>
              <a:t>Prevention and early intervention</a:t>
            </a:r>
          </a:p>
          <a:p>
            <a:pPr marL="214313" indent="-214313">
              <a:buFont typeface="Arial" panose="020B0604020202020204" pitchFamily="34" charset="0"/>
              <a:buChar char="•"/>
            </a:pPr>
            <a:r>
              <a:rPr lang="en-US" sz="1350" dirty="0"/>
              <a:t>Youth as partners</a:t>
            </a:r>
          </a:p>
          <a:p>
            <a:r>
              <a:rPr lang="en-US" sz="1350" u="sng" dirty="0"/>
              <a:t>Common tool: </a:t>
            </a:r>
          </a:p>
          <a:p>
            <a:pPr marL="214313" indent="-214313">
              <a:buFont typeface="Arial" panose="020B0604020202020204" pitchFamily="34" charset="0"/>
              <a:buChar char="•"/>
            </a:pPr>
            <a:r>
              <a:rPr lang="en-US" sz="1350" dirty="0"/>
              <a:t>Youth Mental Health First Aid</a:t>
            </a:r>
            <a:endParaRPr lang="en-US" sz="1350" dirty="0"/>
          </a:p>
        </p:txBody>
      </p:sp>
    </p:spTree>
    <p:extLst>
      <p:ext uri="{BB962C8B-B14F-4D97-AF65-F5344CB8AC3E}">
        <p14:creationId xmlns:p14="http://schemas.microsoft.com/office/powerpoint/2010/main" val="319418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Kentucky AWARE Key Impacts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Building mental health literacy among youth serving adults through Youth Mental Health First Aid</a:t>
            </a:r>
          </a:p>
          <a:p>
            <a:r>
              <a:rPr lang="en-US" dirty="0" smtClean="0"/>
              <a:t>Improving mental health support coordination and access</a:t>
            </a:r>
          </a:p>
          <a:p>
            <a:r>
              <a:rPr lang="en-US" dirty="0" smtClean="0"/>
              <a:t>Changing school culture and practices to better serve students impacted by trauma/Adverse Childhood Experiences</a:t>
            </a:r>
          </a:p>
          <a:p>
            <a:r>
              <a:rPr lang="en-US" dirty="0" smtClean="0"/>
              <a:t>Helping schools support wellbeing for all kids through adoption of resiliency building strategies</a:t>
            </a:r>
            <a:endParaRPr lang="en-US" dirty="0"/>
          </a:p>
        </p:txBody>
      </p:sp>
    </p:spTree>
    <p:extLst>
      <p:ext uri="{BB962C8B-B14F-4D97-AF65-F5344CB8AC3E}">
        <p14:creationId xmlns:p14="http://schemas.microsoft.com/office/powerpoint/2010/main" val="2807005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854A2"/>
              </a:buClr>
              <a:buSzPct val="115000"/>
              <a:buBlip>
                <a:blip r:embed="rId3"/>
              </a:buBlip>
              <a:defRPr sz="1800">
                <a:solidFill>
                  <a:schemeClr val="tx1"/>
                </a:solidFill>
                <a:latin typeface="Open Sans" pitchFamily="34" charset="0"/>
                <a:ea typeface="MS PGothic" panose="020B0600070205080204" pitchFamily="34" charset="-128"/>
                <a:cs typeface="Open Sans" pitchFamily="34" charset="0"/>
              </a:defRPr>
            </a:lvl1pPr>
            <a:lvl2pPr marL="28448794" indent="-28105894">
              <a:spcBef>
                <a:spcPct val="20000"/>
              </a:spcBef>
              <a:buClr>
                <a:srgbClr val="0C4CA8"/>
              </a:buClr>
              <a:buFont typeface="Lucida Grande" charset="0"/>
              <a:buChar char="&gt;"/>
              <a:defRPr sz="1500">
                <a:solidFill>
                  <a:schemeClr val="tx1"/>
                </a:solidFill>
                <a:latin typeface="Open Sans" pitchFamily="34" charset="0"/>
                <a:ea typeface="MS PGothic" panose="020B0600070205080204" pitchFamily="34" charset="-128"/>
                <a:cs typeface="Open Sans" pitchFamily="34" charset="0"/>
              </a:defRPr>
            </a:lvl2pPr>
            <a:lvl3pPr marL="857250" indent="-171450">
              <a:spcBef>
                <a:spcPct val="20000"/>
              </a:spcBef>
              <a:buClr>
                <a:srgbClr val="0C4CA8"/>
              </a:buClr>
              <a:buFont typeface="Lucida Grande" charset="0"/>
              <a:buChar char="●"/>
              <a:defRPr>
                <a:solidFill>
                  <a:schemeClr val="tx1"/>
                </a:solidFill>
                <a:latin typeface="Open Sans" pitchFamily="34" charset="0"/>
                <a:ea typeface="MS PGothic" panose="020B0600070205080204" pitchFamily="34" charset="-128"/>
                <a:cs typeface="Open Sans" pitchFamily="34" charset="0"/>
              </a:defRPr>
            </a:lvl3pPr>
            <a:lvl4pPr marL="1200150" indent="-171450">
              <a:spcBef>
                <a:spcPct val="20000"/>
              </a:spcBef>
              <a:buClr>
                <a:srgbClr val="0C4CA8"/>
              </a:buClr>
              <a:buFont typeface="Courier New" panose="02070309020205020404" pitchFamily="49" charset="0"/>
              <a:buChar char="o"/>
              <a:defRPr sz="1200">
                <a:solidFill>
                  <a:schemeClr val="tx1"/>
                </a:solidFill>
                <a:latin typeface="Open Sans" pitchFamily="34" charset="0"/>
                <a:ea typeface="MS PGothic" panose="020B0600070205080204" pitchFamily="34" charset="-128"/>
                <a:cs typeface="Open Sans" pitchFamily="34" charset="0"/>
              </a:defRPr>
            </a:lvl4pPr>
            <a:lvl5pPr marL="1543050" indent="-171450">
              <a:spcBef>
                <a:spcPct val="20000"/>
              </a:spcBef>
              <a:buClr>
                <a:srgbClr val="0C4CA8"/>
              </a:buClr>
              <a:buFont typeface="Arial" panose="020B0604020202020204" pitchFamily="34" charset="0"/>
              <a:buChar char="•"/>
              <a:defRPr sz="1200">
                <a:solidFill>
                  <a:schemeClr val="tx1"/>
                </a:solidFill>
                <a:latin typeface="Open Sans" pitchFamily="34" charset="0"/>
                <a:ea typeface="MS PGothic" panose="020B0600070205080204" pitchFamily="34" charset="-128"/>
                <a:cs typeface="Open Sans" pitchFamily="34" charset="0"/>
              </a:defRPr>
            </a:lvl5pPr>
            <a:lvl6pPr marL="1885950" indent="-171450" defTabSz="342900" eaLnBrk="0" fontAlgn="base" hangingPunct="0">
              <a:spcBef>
                <a:spcPct val="20000"/>
              </a:spcBef>
              <a:spcAft>
                <a:spcPct val="0"/>
              </a:spcAft>
              <a:buClr>
                <a:srgbClr val="0C4CA8"/>
              </a:buClr>
              <a:buFont typeface="Arial" panose="020B0604020202020204" pitchFamily="34" charset="0"/>
              <a:buChar char="•"/>
              <a:defRPr sz="1200">
                <a:solidFill>
                  <a:schemeClr val="tx1"/>
                </a:solidFill>
                <a:latin typeface="Open Sans" pitchFamily="34" charset="0"/>
                <a:ea typeface="MS PGothic" panose="020B0600070205080204" pitchFamily="34" charset="-128"/>
                <a:cs typeface="Open Sans" pitchFamily="34" charset="0"/>
              </a:defRPr>
            </a:lvl6pPr>
            <a:lvl7pPr marL="2228850" indent="-171450" defTabSz="342900" eaLnBrk="0" fontAlgn="base" hangingPunct="0">
              <a:spcBef>
                <a:spcPct val="20000"/>
              </a:spcBef>
              <a:spcAft>
                <a:spcPct val="0"/>
              </a:spcAft>
              <a:buClr>
                <a:srgbClr val="0C4CA8"/>
              </a:buClr>
              <a:buFont typeface="Arial" panose="020B0604020202020204" pitchFamily="34" charset="0"/>
              <a:buChar char="•"/>
              <a:defRPr sz="1200">
                <a:solidFill>
                  <a:schemeClr val="tx1"/>
                </a:solidFill>
                <a:latin typeface="Open Sans" pitchFamily="34" charset="0"/>
                <a:ea typeface="MS PGothic" panose="020B0600070205080204" pitchFamily="34" charset="-128"/>
                <a:cs typeface="Open Sans" pitchFamily="34" charset="0"/>
              </a:defRPr>
            </a:lvl7pPr>
            <a:lvl8pPr marL="2571750" indent="-171450" defTabSz="342900" eaLnBrk="0" fontAlgn="base" hangingPunct="0">
              <a:spcBef>
                <a:spcPct val="20000"/>
              </a:spcBef>
              <a:spcAft>
                <a:spcPct val="0"/>
              </a:spcAft>
              <a:buClr>
                <a:srgbClr val="0C4CA8"/>
              </a:buClr>
              <a:buFont typeface="Arial" panose="020B0604020202020204" pitchFamily="34" charset="0"/>
              <a:buChar char="•"/>
              <a:defRPr sz="1200">
                <a:solidFill>
                  <a:schemeClr val="tx1"/>
                </a:solidFill>
                <a:latin typeface="Open Sans" pitchFamily="34" charset="0"/>
                <a:ea typeface="MS PGothic" panose="020B0600070205080204" pitchFamily="34" charset="-128"/>
                <a:cs typeface="Open Sans" pitchFamily="34" charset="0"/>
              </a:defRPr>
            </a:lvl8pPr>
            <a:lvl9pPr marL="2914650" indent="-171450" defTabSz="342900" eaLnBrk="0" fontAlgn="base" hangingPunct="0">
              <a:spcBef>
                <a:spcPct val="20000"/>
              </a:spcBef>
              <a:spcAft>
                <a:spcPct val="0"/>
              </a:spcAft>
              <a:buClr>
                <a:srgbClr val="0C4CA8"/>
              </a:buClr>
              <a:buFont typeface="Arial" panose="020B0604020202020204" pitchFamily="34" charset="0"/>
              <a:buChar char="•"/>
              <a:defRPr sz="1200">
                <a:solidFill>
                  <a:schemeClr val="tx1"/>
                </a:solidFill>
                <a:latin typeface="Open Sans" pitchFamily="34" charset="0"/>
                <a:ea typeface="MS PGothic" panose="020B0600070205080204" pitchFamily="34" charset="-128"/>
                <a:cs typeface="Open Sans" pitchFamily="34" charset="0"/>
              </a:defRPr>
            </a:lvl9pPr>
          </a:lstStyle>
          <a:p>
            <a:pPr>
              <a:spcBef>
                <a:spcPct val="0"/>
              </a:spcBef>
              <a:buClrTx/>
              <a:buSzTx/>
              <a:buFontTx/>
              <a:buNone/>
            </a:pPr>
            <a:fld id="{839F7A0F-A065-45CE-BABF-5E377F09D81C}" type="slidenum">
              <a:rPr lang="en-US" altLang="en-US" sz="750">
                <a:solidFill>
                  <a:srgbClr val="0C4CA8"/>
                </a:solidFill>
                <a:latin typeface="Calibri" panose="020F0502020204030204" pitchFamily="34" charset="0"/>
              </a:rPr>
              <a:pPr>
                <a:spcBef>
                  <a:spcPct val="0"/>
                </a:spcBef>
                <a:buClrTx/>
                <a:buSzTx/>
                <a:buFontTx/>
                <a:buNone/>
              </a:pPr>
              <a:t>9</a:t>
            </a:fld>
            <a:endParaRPr lang="en-US" altLang="en-US" sz="750">
              <a:solidFill>
                <a:srgbClr val="0C4CA8"/>
              </a:solidFill>
              <a:latin typeface="Calibri" panose="020F0502020204030204" pitchFamily="34" charset="0"/>
            </a:endParaRPr>
          </a:p>
        </p:txBody>
      </p:sp>
      <p:pic>
        <p:nvPicPr>
          <p:cNvPr id="28675" name="Picture 3" descr="Assess.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9948" y="3962401"/>
            <a:ext cx="845344" cy="84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info.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7255" y="3965973"/>
            <a:ext cx="816769"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listen.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6219" y="3775473"/>
            <a:ext cx="976313" cy="97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descr="encourage2.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3297" y="3964782"/>
            <a:ext cx="827484" cy="8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8216" y="3964783"/>
            <a:ext cx="813197" cy="8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Content Placeholder 2"/>
          <p:cNvSpPr txBox="1">
            <a:spLocks/>
          </p:cNvSpPr>
          <p:nvPr/>
        </p:nvSpPr>
        <p:spPr bwMode="auto">
          <a:xfrm>
            <a:off x="903090" y="1482865"/>
            <a:ext cx="6266258" cy="222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a:spcBef>
                <a:spcPct val="20000"/>
              </a:spcBef>
              <a:buClr>
                <a:srgbClr val="0854A2"/>
              </a:buClr>
              <a:buSzPct val="115000"/>
              <a:buBlip>
                <a:blip r:embed="rId3"/>
              </a:buBlip>
              <a:defRPr sz="2400">
                <a:solidFill>
                  <a:schemeClr val="tx1"/>
                </a:solidFill>
                <a:latin typeface="Open Sans" pitchFamily="34" charset="0"/>
                <a:ea typeface="MS PGothic" panose="020B0600070205080204" pitchFamily="34" charset="-128"/>
                <a:cs typeface="Open Sans" pitchFamily="34" charset="0"/>
              </a:defRPr>
            </a:lvl1pPr>
            <a:lvl2pPr marL="37931725" indent="-37474525">
              <a:spcBef>
                <a:spcPct val="20000"/>
              </a:spcBef>
              <a:buClr>
                <a:srgbClr val="0C4CA8"/>
              </a:buClr>
              <a:buFont typeface="Lucida Grande" charset="0"/>
              <a:buChar char="&gt;"/>
              <a:defRPr sz="2000">
                <a:solidFill>
                  <a:schemeClr val="tx1"/>
                </a:solidFill>
                <a:latin typeface="Open Sans" pitchFamily="34" charset="0"/>
                <a:ea typeface="MS PGothic" panose="020B0600070205080204" pitchFamily="34" charset="-128"/>
                <a:cs typeface="Open Sans" pitchFamily="34" charset="0"/>
              </a:defRPr>
            </a:lvl2pPr>
            <a:lvl3pPr marL="1143000" indent="-228600">
              <a:spcBef>
                <a:spcPct val="20000"/>
              </a:spcBef>
              <a:buClr>
                <a:srgbClr val="0C4CA8"/>
              </a:buClr>
              <a:buFont typeface="Lucida Grande" charset="0"/>
              <a:buChar char="●"/>
              <a:defRPr>
                <a:solidFill>
                  <a:schemeClr val="tx1"/>
                </a:solidFill>
                <a:latin typeface="Open Sans" pitchFamily="34" charset="0"/>
                <a:ea typeface="MS PGothic" panose="020B0600070205080204" pitchFamily="34" charset="-128"/>
                <a:cs typeface="Open Sans"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itchFamily="34" charset="0"/>
                <a:ea typeface="MS PGothic" panose="020B0600070205080204" pitchFamily="34" charset="-128"/>
                <a:cs typeface="Open Sans"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itchFamily="34" charset="0"/>
                <a:ea typeface="MS PGothic" panose="020B0600070205080204" pitchFamily="34" charset="-128"/>
                <a:cs typeface="Open Sans"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itchFamily="34" charset="0"/>
                <a:ea typeface="MS PGothic" panose="020B0600070205080204" pitchFamily="34" charset="-128"/>
                <a:cs typeface="Open Sans"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itchFamily="34" charset="0"/>
                <a:ea typeface="MS PGothic" panose="020B0600070205080204" pitchFamily="34" charset="-128"/>
                <a:cs typeface="Open Sans"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itchFamily="34" charset="0"/>
                <a:ea typeface="MS PGothic" panose="020B0600070205080204" pitchFamily="34" charset="-128"/>
                <a:cs typeface="Open Sans"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itchFamily="34" charset="0"/>
                <a:ea typeface="MS PGothic" panose="020B0600070205080204" pitchFamily="34" charset="-128"/>
                <a:cs typeface="Open Sans" pitchFamily="34" charset="0"/>
              </a:defRPr>
            </a:lvl9pPr>
          </a:lstStyle>
          <a:p>
            <a:pPr eaLnBrk="1" hangingPunct="1">
              <a:buClr>
                <a:srgbClr val="609BCD"/>
              </a:buClr>
              <a:buSzPct val="110000"/>
              <a:buFontTx/>
              <a:buNone/>
            </a:pPr>
            <a:r>
              <a:rPr lang="en-US" altLang="en-US" b="1" dirty="0">
                <a:solidFill>
                  <a:srgbClr val="0C4CA8"/>
                </a:solidFill>
                <a:latin typeface="+mn-lt"/>
              </a:rPr>
              <a:t>Mental Health First Aid </a:t>
            </a:r>
            <a:r>
              <a:rPr lang="en-US" altLang="en-US" dirty="0">
                <a:solidFill>
                  <a:srgbClr val="000000"/>
                </a:solidFill>
                <a:latin typeface="+mn-lt"/>
              </a:rPr>
              <a:t>is the initial help offered to a person developing a mental health or substance use problem, or experiencing a mental health crisis. The first aid is given until appropriate treatment and support are received or until the crisis resolves. </a:t>
            </a:r>
          </a:p>
        </p:txBody>
      </p:sp>
    </p:spTree>
    <p:extLst>
      <p:ext uri="{BB962C8B-B14F-4D97-AF65-F5344CB8AC3E}">
        <p14:creationId xmlns:p14="http://schemas.microsoft.com/office/powerpoint/2010/main" val="2229977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SPER 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KASPER Test</Template>
  <TotalTime>1791</TotalTime>
  <Words>3081</Words>
  <Application>Microsoft Office PowerPoint</Application>
  <PresentationFormat>On-screen Show (4:3)</PresentationFormat>
  <Paragraphs>197</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MS PGothic</vt:lpstr>
      <vt:lpstr>Arial</vt:lpstr>
      <vt:lpstr>Calibri</vt:lpstr>
      <vt:lpstr>Californian FB</vt:lpstr>
      <vt:lpstr>Century Gothic</vt:lpstr>
      <vt:lpstr>Open Sans</vt:lpstr>
      <vt:lpstr>Wingdings</vt:lpstr>
      <vt:lpstr>KASPER Test</vt:lpstr>
      <vt:lpstr>Ensuring the Psychological  Safety of our Students</vt:lpstr>
      <vt:lpstr>Key Messages</vt:lpstr>
      <vt:lpstr>Psychological Safety</vt:lpstr>
      <vt:lpstr>Multi-Tiered Systems of Support</vt:lpstr>
      <vt:lpstr>Examples of Excellence In Action</vt:lpstr>
      <vt:lpstr>MTSS in Action</vt:lpstr>
      <vt:lpstr>PowerPoint Presentation</vt:lpstr>
      <vt:lpstr>Kentucky AWARE Key Impacts</vt:lpstr>
      <vt:lpstr>PowerPoint Presentation</vt:lpstr>
      <vt:lpstr>Enhancing Knowledge &amp; Skills</vt:lpstr>
      <vt:lpstr>Expanding Capacity – Creating Referral Systems</vt:lpstr>
      <vt:lpstr>PowerPoint Presentation</vt:lpstr>
      <vt:lpstr>PowerPoint Presentation</vt:lpstr>
      <vt:lpstr>PowerPoint Presentation</vt:lpstr>
      <vt:lpstr>Trauma Informed Practices for Educators</vt:lpstr>
      <vt:lpstr>Trauma Informed Practices  infused into…</vt:lpstr>
      <vt:lpstr>PowerPoint Presentation</vt:lpstr>
      <vt:lpstr>PowerPoint Presentation</vt:lpstr>
      <vt:lpstr>PowerPoint Presentation</vt:lpstr>
      <vt:lpstr>Best Practices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Eldon   (CHS- Office of Communications)</dc:creator>
  <cp:lastModifiedBy>Robbins, Vestena   (BHDID/Frankfort)</cp:lastModifiedBy>
  <cp:revision>125</cp:revision>
  <cp:lastPrinted>2017-06-29T15:32:50Z</cp:lastPrinted>
  <dcterms:created xsi:type="dcterms:W3CDTF">2016-12-16T20:32:37Z</dcterms:created>
  <dcterms:modified xsi:type="dcterms:W3CDTF">2018-07-09T05:53:23Z</dcterms:modified>
</cp:coreProperties>
</file>