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7" r:id="rId2"/>
    <p:sldId id="265" r:id="rId3"/>
    <p:sldId id="258" r:id="rId4"/>
    <p:sldId id="266" r:id="rId5"/>
    <p:sldId id="262" r:id="rId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0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56866-09A9-48A7-B0D1-7A200B7AF45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AD9D0-CF96-4F50-96DF-AE8DF94FB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65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SAFE SCHOOLS ASSESSMENTS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PROTOCOLS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PERSONNEL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PROCESS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FORMS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SAFE SCHOOLS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Calibri" panose="020F0502020204030204" pitchFamily="34" charset="0"/>
              </a:rPr>
              <a:t>PERSONNEL</a:t>
            </a:r>
          </a:p>
          <a:p>
            <a:pPr marL="457200" lvl="1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Who needs to be involved?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Threat Assessments must involve more than one person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Two or more staff members including Administrator/Guidance </a:t>
            </a:r>
            <a:r>
              <a:rPr lang="en-US" dirty="0">
                <a:latin typeface="Calibri" panose="020F0502020204030204" pitchFamily="34" charset="0"/>
              </a:rPr>
              <a:t>C</a:t>
            </a:r>
            <a:r>
              <a:rPr lang="en-US" dirty="0" smtClean="0">
                <a:latin typeface="Calibri" panose="020F0502020204030204" pitchFamily="34" charset="0"/>
              </a:rPr>
              <a:t>ounselor/SRO/School Psychologist/Teachers (i.e. Threat Assessment Team)</a:t>
            </a:r>
          </a:p>
          <a:p>
            <a:pPr lvl="2"/>
            <a:endParaRPr lang="en-US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4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SAFE SCHOOLS ASSESSMENTS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482436"/>
            <a:ext cx="10515600" cy="469452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000" dirty="0" smtClean="0">
                <a:latin typeface="Calibri" panose="020F0502020204030204" pitchFamily="34" charset="0"/>
              </a:rPr>
              <a:t>PROTOCOL</a:t>
            </a:r>
          </a:p>
          <a:p>
            <a:pPr marL="457200" lvl="1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HOW TO DETERMINE AN IMMINENT THREAT </a:t>
            </a:r>
          </a:p>
          <a:p>
            <a:pPr marL="457200" lvl="1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Reports or observations of behaviors or references are made involving any of the following: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Weapon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Suicide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Lethal Violence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Severe Rage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Severe Destruction of Property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Serious or Repetitive Fighting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Severe Depression/Anxiety or other Mental Health concerns (active or historical)</a:t>
            </a:r>
          </a:p>
          <a:p>
            <a:pPr marL="914400" lvl="2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SAFE SCHOOLS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Calibri" panose="020F0502020204030204" pitchFamily="34" charset="0"/>
              </a:rPr>
              <a:t>PROCESS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Team Determination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No Imminent Threat 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</a:rPr>
              <a:t>eam develops an in-school plan (i.e. check and connect, guidance or MHC referral, parent conference, intervention plan,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Threat Exists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Team contacts MHC to arrange Safe Schools Assessment (usually includes suspension from school and always an Assessment prior to return to school)</a:t>
            </a:r>
          </a:p>
        </p:txBody>
      </p:sp>
    </p:spTree>
    <p:extLst>
      <p:ext uri="{BB962C8B-B14F-4D97-AF65-F5344CB8AC3E}">
        <p14:creationId xmlns:p14="http://schemas.microsoft.com/office/powerpoint/2010/main" val="183385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SAFE SCHOOLS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FORMS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Protocol Checklist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Threat Assessment Referral Form </a:t>
            </a:r>
            <a:r>
              <a:rPr lang="en-US" sz="1800" dirty="0" smtClean="0">
                <a:latin typeface="Calibri" panose="020F0502020204030204" pitchFamily="34" charset="0"/>
              </a:rPr>
              <a:t>- </a:t>
            </a:r>
            <a:r>
              <a:rPr lang="en-US" sz="1400" b="1" i="1" dirty="0" smtClean="0">
                <a:latin typeface="Calibri" panose="020F0502020204030204" pitchFamily="34" charset="0"/>
              </a:rPr>
              <a:t>*Determining Imminent Warning Signs guide is used with this form</a:t>
            </a:r>
            <a:r>
              <a:rPr lang="en-US" sz="1600" dirty="0" smtClean="0">
                <a:latin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Threat Assessment Documentation of Action Taken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Consent Forms</a:t>
            </a:r>
          </a:p>
          <a:p>
            <a:pPr lvl="2">
              <a:lnSpc>
                <a:spcPct val="100000"/>
              </a:lnSpc>
            </a:pPr>
            <a:r>
              <a:rPr lang="en-US" sz="1400" dirty="0" smtClean="0">
                <a:latin typeface="Calibri" panose="020F0502020204030204" pitchFamily="34" charset="0"/>
              </a:rPr>
              <a:t>Consent for MHC Safe Schools Assessment</a:t>
            </a:r>
          </a:p>
          <a:p>
            <a:pPr lvl="2">
              <a:lnSpc>
                <a:spcPct val="100000"/>
              </a:lnSpc>
            </a:pPr>
            <a:r>
              <a:rPr lang="en-US" sz="1400" dirty="0" smtClean="0">
                <a:latin typeface="Calibri" panose="020F0502020204030204" pitchFamily="34" charset="0"/>
              </a:rPr>
              <a:t>Outside Provider SSA Form</a:t>
            </a:r>
          </a:p>
          <a:p>
            <a:pPr lvl="2">
              <a:lnSpc>
                <a:spcPct val="100000"/>
              </a:lnSpc>
            </a:pPr>
            <a:r>
              <a:rPr lang="en-US" sz="1400" dirty="0" smtClean="0">
                <a:latin typeface="Calibri" panose="020F0502020204030204" pitchFamily="34" charset="0"/>
              </a:rPr>
              <a:t>School Centered Planning Form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Parent Contact Acknowledgement Form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Authorization of Use and Disclosure of Information (Release of Information)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School Based Monitoring Form 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Pink Sheet (Tracking System for DPP)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04225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285</TotalTime>
  <Words>174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Melancholy abstract design template</vt:lpstr>
      <vt:lpstr>SAFE SCHOOLS ASSESSMENTS</vt:lpstr>
      <vt:lpstr>SAFE SCHOOLS ASSESSMENTS</vt:lpstr>
      <vt:lpstr>SAFE SCHOOLS ASSESSMENTS</vt:lpstr>
      <vt:lpstr>SAFE SCHOOLS ASSESSMENTS</vt:lpstr>
      <vt:lpstr>SAFE SCHOOLS ASSESSMENTS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SCHOOLS ASSESSMENTS</dc:title>
  <dc:creator>Wosoba, Jonathan</dc:creator>
  <cp:lastModifiedBy>Wosoba, Jonathan</cp:lastModifiedBy>
  <cp:revision>16</cp:revision>
  <cp:lastPrinted>2018-06-30T14:20:15Z</cp:lastPrinted>
  <dcterms:created xsi:type="dcterms:W3CDTF">2017-12-27T18:52:30Z</dcterms:created>
  <dcterms:modified xsi:type="dcterms:W3CDTF">2018-06-30T14:21:23Z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