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  <p:embeddedFont>
      <p:font typeface="Permanent Marker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PermanentMarker-regular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19" Type="http://schemas.openxmlformats.org/officeDocument/2006/relationships/font" Target="fonts/Economica-boldItalic.fntdata"/><Relationship Id="rId18" Type="http://schemas.openxmlformats.org/officeDocument/2006/relationships/font" Target="fonts/Economic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i="0" sz="8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matic SC"/>
              <a:buNone/>
              <a:defRPr b="1" sz="8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Source Code Pro"/>
              <a:buNone/>
              <a:defRPr b="1" i="0" sz="21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2571750"/>
            <a:ext cx="31242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57200" y="342900"/>
            <a:ext cx="31242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876800" y="342900"/>
            <a:ext cx="28194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876801" y="4819650"/>
            <a:ext cx="2819399" cy="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3"/>
              <a:buFont typeface="Calibri"/>
              <a:buNone/>
              <a:defRPr b="0" i="0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4875212" y="4722186"/>
            <a:ext cx="28209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i="0" sz="3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  <a:defRPr b="1" sz="3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Source Code Pro"/>
              <a:buChar char="■"/>
              <a:defRPr b="0" i="0" sz="12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i="0" sz="40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matic SC"/>
              <a:buNone/>
              <a:defRPr b="1" sz="4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hape 3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i="0" sz="5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matic SC"/>
              <a:buNone/>
              <a:defRPr b="1" sz="5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Char char="●"/>
              <a:defRPr b="1" i="0" sz="24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i="0" sz="12000" u="none" cap="none" strike="noStrik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Amatic SC"/>
              <a:buNone/>
              <a:defRPr b="1" sz="12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Code Pro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2860250" y="261975"/>
            <a:ext cx="63570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</a:pPr>
            <a:r>
              <a:rPr lang="en" sz="43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Sources of Strength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atic SC"/>
              <a:buNone/>
            </a:pPr>
            <a:r>
              <a:t/>
            </a:r>
            <a:endParaRPr b="1" i="1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Trigg County </a:t>
            </a: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County High School</a:t>
            </a:r>
            <a:r>
              <a:rPr b="1" i="0" lang="en" sz="24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- Cadiz, Kentucky</a:t>
            </a:r>
            <a:endParaRPr/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04800" y="3638550"/>
            <a:ext cx="85206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</a:pPr>
            <a:r>
              <a:rPr b="0" i="1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						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</a:pPr>
            <a:r>
              <a:rPr lang="en" sz="36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Hope-Help-Strength</a:t>
            </a:r>
            <a:endParaRPr sz="360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</a:pPr>
            <a:r>
              <a:rPr lang="en" sz="18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July 9, 2018</a:t>
            </a:r>
            <a:endParaRPr sz="1800" u="none" cap="none" strike="noStrike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Code Pro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50" y="309975"/>
            <a:ext cx="2751100" cy="27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SOURCES of STRENGTH:  Actions at TCHS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Social Media - positive messages through twitter, instagram, &amp; remind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Art - designed t-shirts, sticky note bulletin board, box in front office &amp; on announcements, banners in every hallway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Presentations - explanation to teachers during PLC meetings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Events - SOS dodgeball teams, sticky notes on every locker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conomica"/>
              <a:buChar char="●"/>
            </a:pPr>
            <a:r>
              <a:rPr lang="en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Audio/Visual - plan to create new suicide prevention video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Next Steps</a:t>
            </a: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 at TCHS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CONNECTIONS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PLANNING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ACTIONS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TRAINING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IMPLEMENTATION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 u="sng">
                <a:latin typeface="Economica"/>
                <a:ea typeface="Economica"/>
                <a:cs typeface="Economica"/>
                <a:sym typeface="Economica"/>
              </a:rPr>
              <a:t>POSITIVE, PROACTIVE ENGAGEMENT of STUDENTS &amp; ADULTS</a:t>
            </a: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Economica"/>
                <a:ea typeface="Economica"/>
                <a:cs typeface="Economica"/>
                <a:sym typeface="Economica"/>
              </a:rPr>
              <a:t>TO PREVENT SUICIDE, BULLYING, &amp; VIOLENCE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Economica"/>
                <a:ea typeface="Economica"/>
                <a:cs typeface="Economica"/>
                <a:sym typeface="Economica"/>
              </a:rPr>
              <a:t>PROMOTE CONNECTIONS AND POSITIVE RELATIONSHIPS BETWEEN PEERS &amp; ADULTS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Economica"/>
                <a:ea typeface="Economica"/>
                <a:cs typeface="Economica"/>
                <a:sym typeface="Economica"/>
              </a:rPr>
              <a:t>INCREASE HELP SEEKING BEHAVIORS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Economica"/>
                <a:ea typeface="Economica"/>
                <a:cs typeface="Economica"/>
                <a:sym typeface="Economica"/>
              </a:rPr>
              <a:t>RECOGNIZE &amp; DEVELOP PERSONAL STRENGTHS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Economica"/>
                <a:ea typeface="Economica"/>
                <a:cs typeface="Economica"/>
                <a:sym typeface="Economica"/>
              </a:rPr>
              <a:t>SOCIAL &amp; EMOTIONAL WELL BEING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0" y="0"/>
            <a:ext cx="88749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Why SOURCES of STRENGTH?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SOURCES of STRENGTH at TCHS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SURVEYS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PARTNERSHIP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SELECTION (Peers/Mentors)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TRAINING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LEADERSHIP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SOURCES of STRENGTH:  A Best Practice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PEER LEADERS &amp; ADULT MENTORS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STRATEGIC MESSAGING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“UPSTREAM” PREVENTION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STATEWIDE PARTICIPATION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REQUIREMENTS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i="0" sz="1600" u="none" cap="none" strike="noStrike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SOURCES of STRENGTH:  Students’ Perspectives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HOPE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HELP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STRENGTH(s)</a:t>
            </a:r>
            <a:endParaRPr i="0" sz="1600" u="none" cap="none" strike="noStrik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What are your SOURCES of STRENGTH?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Family Support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Positive Friends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5" y="1280477"/>
            <a:ext cx="2689123" cy="2674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What are your SOURCES of STRENGTH?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Mentors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Healthy Activities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5" y="1280477"/>
            <a:ext cx="2689123" cy="2674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What are your SOURCES of STRENGTH?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Generosity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Spirituality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5" y="1280477"/>
            <a:ext cx="2689123" cy="2674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81000" y="3619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matic SC"/>
              <a:buNone/>
            </a:pPr>
            <a:r>
              <a:rPr lang="en" sz="32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What are your SOURCES of STRENGTH?</a:t>
            </a:r>
            <a:endParaRPr i="0" sz="3200" u="none" cap="none" strike="noStrike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1000" y="1009875"/>
            <a:ext cx="82221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Medical Access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Mental Health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5" y="1280477"/>
            <a:ext cx="2689123" cy="2674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