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4"/>
  </p:sldMasterIdLst>
  <p:notesMasterIdLst>
    <p:notesMasterId r:id="rId42"/>
  </p:notesMasterIdLst>
  <p:handoutMasterIdLst>
    <p:handoutMasterId r:id="rId43"/>
  </p:handoutMasterIdLst>
  <p:sldIdLst>
    <p:sldId id="256" r:id="rId5"/>
    <p:sldId id="268" r:id="rId6"/>
    <p:sldId id="265" r:id="rId7"/>
    <p:sldId id="283" r:id="rId8"/>
    <p:sldId id="288" r:id="rId9"/>
    <p:sldId id="278" r:id="rId10"/>
    <p:sldId id="277" r:id="rId11"/>
    <p:sldId id="257" r:id="rId12"/>
    <p:sldId id="279" r:id="rId13"/>
    <p:sldId id="280" r:id="rId14"/>
    <p:sldId id="271" r:id="rId15"/>
    <p:sldId id="290" r:id="rId16"/>
    <p:sldId id="270" r:id="rId17"/>
    <p:sldId id="299" r:id="rId18"/>
    <p:sldId id="298" r:id="rId19"/>
    <p:sldId id="300" r:id="rId20"/>
    <p:sldId id="281" r:id="rId21"/>
    <p:sldId id="272" r:id="rId22"/>
    <p:sldId id="262" r:id="rId23"/>
    <p:sldId id="276" r:id="rId24"/>
    <p:sldId id="304" r:id="rId25"/>
    <p:sldId id="263" r:id="rId26"/>
    <p:sldId id="286" r:id="rId27"/>
    <p:sldId id="259" r:id="rId28"/>
    <p:sldId id="305" r:id="rId29"/>
    <p:sldId id="303" r:id="rId30"/>
    <p:sldId id="294" r:id="rId31"/>
    <p:sldId id="296" r:id="rId32"/>
    <p:sldId id="308" r:id="rId33"/>
    <p:sldId id="297" r:id="rId34"/>
    <p:sldId id="309" r:id="rId35"/>
    <p:sldId id="306" r:id="rId36"/>
    <p:sldId id="289" r:id="rId37"/>
    <p:sldId id="301" r:id="rId38"/>
    <p:sldId id="302" r:id="rId39"/>
    <p:sldId id="307" r:id="rId40"/>
    <p:sldId id="291"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F"/>
    <a:srgbClr val="E9A713"/>
    <a:srgbClr val="00477F"/>
    <a:srgbClr val="0C4B7B"/>
    <a:srgbClr val="FFC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7" autoAdjust="0"/>
  </p:normalViewPr>
  <p:slideViewPr>
    <p:cSldViewPr snapToGrid="0" snapToObjects="1">
      <p:cViewPr varScale="1">
        <p:scale>
          <a:sx n="109" d="100"/>
          <a:sy n="109" d="100"/>
        </p:scale>
        <p:origin x="165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Dual</a:t>
            </a:r>
            <a:r>
              <a:rPr lang="en-US" baseline="0"/>
              <a:t>-Credit Enrollment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HIGH SCHOOL</c:v>
                </c:pt>
              </c:strCache>
            </c:strRef>
          </c:tx>
          <c:spPr>
            <a:solidFill>
              <a:schemeClr val="accent1"/>
            </a:solidFill>
            <a:ln>
              <a:noFill/>
            </a:ln>
            <a:effectLst/>
            <a:sp3d/>
          </c:spPr>
          <c:invertIfNegative val="0"/>
          <c:dLbls>
            <c:dLbl>
              <c:idx val="0"/>
              <c:layout>
                <c:manualLayout>
                  <c:x val="1.922068609945856E-2"/>
                  <c:y val="-1.0797018322625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19-47C0-A8B4-F6E85961669E}"/>
                </c:ext>
              </c:extLst>
            </c:dLbl>
            <c:dLbl>
              <c:idx val="1"/>
              <c:layout>
                <c:manualLayout>
                  <c:x val="2.1356317888287249E-2"/>
                  <c:y val="-7.1980122150834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19-47C0-A8B4-F6E85961669E}"/>
                </c:ext>
              </c:extLst>
            </c:dLbl>
            <c:dLbl>
              <c:idx val="2"/>
              <c:layout>
                <c:manualLayout>
                  <c:x val="1.922068609945848E-2"/>
                  <c:y val="-1.439602443016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19-47C0-A8B4-F6E85961669E}"/>
                </c:ext>
              </c:extLst>
            </c:dLbl>
            <c:dLbl>
              <c:idx val="3"/>
              <c:layout>
                <c:manualLayout>
                  <c:x val="1.922068609945856E-2"/>
                  <c:y val="-7.19801221508343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19-47C0-A8B4-F6E85961669E}"/>
                </c:ext>
              </c:extLst>
            </c:dLbl>
            <c:dLbl>
              <c:idx val="4"/>
              <c:layout>
                <c:manualLayout>
                  <c:x val="1.708505431062975E-2"/>
                  <c:y val="-7.1980122150834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19-47C0-A8B4-F6E85961669E}"/>
                </c:ext>
              </c:extLst>
            </c:dLbl>
            <c:dLbl>
              <c:idx val="5"/>
              <c:layout>
                <c:manualLayout>
                  <c:x val="1.922068609945856E-2"/>
                  <c:y val="-1.0797018322625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19-47C0-A8B4-F6E8596166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2012-13</c:v>
                </c:pt>
                <c:pt idx="1">
                  <c:v>2013-14</c:v>
                </c:pt>
                <c:pt idx="2">
                  <c:v>2014-15</c:v>
                </c:pt>
                <c:pt idx="3">
                  <c:v>2015-16</c:v>
                </c:pt>
                <c:pt idx="4">
                  <c:v>2016-17</c:v>
                </c:pt>
                <c:pt idx="5">
                  <c:v>2017-18</c:v>
                </c:pt>
              </c:strCache>
            </c:strRef>
          </c:cat>
          <c:val>
            <c:numRef>
              <c:f>Sheet1!$B$2:$B$7</c:f>
              <c:numCache>
                <c:formatCode>#,##0</c:formatCode>
                <c:ptCount val="6"/>
                <c:pt idx="0">
                  <c:v>11903</c:v>
                </c:pt>
                <c:pt idx="1">
                  <c:v>13186</c:v>
                </c:pt>
                <c:pt idx="2">
                  <c:v>12829</c:v>
                </c:pt>
                <c:pt idx="3">
                  <c:v>13631</c:v>
                </c:pt>
                <c:pt idx="4">
                  <c:v>15986</c:v>
                </c:pt>
                <c:pt idx="5">
                  <c:v>17305</c:v>
                </c:pt>
              </c:numCache>
            </c:numRef>
          </c:val>
          <c:extLst>
            <c:ext xmlns:c16="http://schemas.microsoft.com/office/drawing/2014/chart" uri="{C3380CC4-5D6E-409C-BE32-E72D297353CC}">
              <c16:uniqueId val="{00000000-0219-47C0-A8B4-F6E85961669E}"/>
            </c:ext>
          </c:extLst>
        </c:ser>
        <c:dLbls>
          <c:showLegendKey val="0"/>
          <c:showVal val="0"/>
          <c:showCatName val="0"/>
          <c:showSerName val="0"/>
          <c:showPercent val="0"/>
          <c:showBubbleSize val="0"/>
        </c:dLbls>
        <c:gapWidth val="150"/>
        <c:shape val="box"/>
        <c:axId val="274385712"/>
        <c:axId val="274390304"/>
        <c:axId val="0"/>
      </c:bar3DChart>
      <c:catAx>
        <c:axId val="274385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90304"/>
        <c:crosses val="autoZero"/>
        <c:auto val="1"/>
        <c:lblAlgn val="ctr"/>
        <c:lblOffset val="100"/>
        <c:noMultiLvlLbl val="0"/>
      </c:catAx>
      <c:valAx>
        <c:axId val="274390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8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5DEBEF0-3B08-41ED-BC33-8C3C9DCDE790}" type="datetimeFigureOut">
              <a:rPr lang="en-US" smtClean="0"/>
              <a:t>8/9/2018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0D3DFB2-DE4A-499F-99D2-73809473CF0B}" type="slidenum">
              <a:rPr lang="en-US" smtClean="0"/>
              <a:t>‹#›</a:t>
            </a:fld>
            <a:endParaRPr lang="en-US"/>
          </a:p>
        </p:txBody>
      </p:sp>
    </p:spTree>
    <p:extLst>
      <p:ext uri="{BB962C8B-B14F-4D97-AF65-F5344CB8AC3E}">
        <p14:creationId xmlns:p14="http://schemas.microsoft.com/office/powerpoint/2010/main" val="300124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1BC4381-B5B9-4A9C-A856-97A187940781}" type="datetimeFigureOut">
              <a:rPr lang="en-US" smtClean="0"/>
              <a:t>8/9/2018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8164CA6-5C99-4F4C-8321-4773F08643F3}" type="slidenum">
              <a:rPr lang="en-US" smtClean="0"/>
              <a:t>‹#›</a:t>
            </a:fld>
            <a:endParaRPr lang="en-US" dirty="0"/>
          </a:p>
        </p:txBody>
      </p:sp>
    </p:spTree>
    <p:extLst>
      <p:ext uri="{BB962C8B-B14F-4D97-AF65-F5344CB8AC3E}">
        <p14:creationId xmlns:p14="http://schemas.microsoft.com/office/powerpoint/2010/main" val="354216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1</a:t>
            </a:fld>
            <a:endParaRPr lang="en-US" dirty="0"/>
          </a:p>
        </p:txBody>
      </p:sp>
    </p:spTree>
    <p:extLst>
      <p:ext uri="{BB962C8B-B14F-4D97-AF65-F5344CB8AC3E}">
        <p14:creationId xmlns:p14="http://schemas.microsoft.com/office/powerpoint/2010/main" val="268546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24</a:t>
            </a:fld>
            <a:endParaRPr lang="en-US" dirty="0"/>
          </a:p>
        </p:txBody>
      </p:sp>
    </p:spTree>
    <p:extLst>
      <p:ext uri="{BB962C8B-B14F-4D97-AF65-F5344CB8AC3E}">
        <p14:creationId xmlns:p14="http://schemas.microsoft.com/office/powerpoint/2010/main" val="15551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28A00-AC94-457E-AD97-7BF8BE0D2D94}" type="slidenum">
              <a:rPr lang="en-US" smtClean="0"/>
              <a:t>27</a:t>
            </a:fld>
            <a:endParaRPr lang="en-US" dirty="0"/>
          </a:p>
        </p:txBody>
      </p:sp>
    </p:spTree>
    <p:extLst>
      <p:ext uri="{BB962C8B-B14F-4D97-AF65-F5344CB8AC3E}">
        <p14:creationId xmlns:p14="http://schemas.microsoft.com/office/powerpoint/2010/main" val="329093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5</a:t>
            </a:fld>
            <a:endParaRPr lang="en-US" dirty="0"/>
          </a:p>
        </p:txBody>
      </p:sp>
    </p:spTree>
    <p:extLst>
      <p:ext uri="{BB962C8B-B14F-4D97-AF65-F5344CB8AC3E}">
        <p14:creationId xmlns:p14="http://schemas.microsoft.com/office/powerpoint/2010/main" val="408629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8164CA6-5C99-4F4C-8321-4773F08643F3}" type="slidenum">
              <a:rPr lang="en-US" smtClean="0"/>
              <a:t>13</a:t>
            </a:fld>
            <a:endParaRPr lang="en-US" dirty="0"/>
          </a:p>
        </p:txBody>
      </p:sp>
    </p:spTree>
    <p:extLst>
      <p:ext uri="{BB962C8B-B14F-4D97-AF65-F5344CB8AC3E}">
        <p14:creationId xmlns:p14="http://schemas.microsoft.com/office/powerpoint/2010/main" val="154103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8164CA6-5C99-4F4C-8321-4773F08643F3}" type="slidenum">
              <a:rPr lang="en-US" smtClean="0"/>
              <a:t>14</a:t>
            </a:fld>
            <a:endParaRPr lang="en-US" dirty="0"/>
          </a:p>
        </p:txBody>
      </p:sp>
    </p:spTree>
    <p:extLst>
      <p:ext uri="{BB962C8B-B14F-4D97-AF65-F5344CB8AC3E}">
        <p14:creationId xmlns:p14="http://schemas.microsoft.com/office/powerpoint/2010/main" val="123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8164CA6-5C99-4F4C-8321-4773F08643F3}" type="slidenum">
              <a:rPr lang="en-US" smtClean="0"/>
              <a:t>15</a:t>
            </a:fld>
            <a:endParaRPr lang="en-US" dirty="0"/>
          </a:p>
        </p:txBody>
      </p:sp>
    </p:spTree>
    <p:extLst>
      <p:ext uri="{BB962C8B-B14F-4D97-AF65-F5344CB8AC3E}">
        <p14:creationId xmlns:p14="http://schemas.microsoft.com/office/powerpoint/2010/main" val="362999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8164CA6-5C99-4F4C-8321-4773F08643F3}" type="slidenum">
              <a:rPr lang="en-US" smtClean="0"/>
              <a:t>16</a:t>
            </a:fld>
            <a:endParaRPr lang="en-US" dirty="0"/>
          </a:p>
        </p:txBody>
      </p:sp>
    </p:spTree>
    <p:extLst>
      <p:ext uri="{BB962C8B-B14F-4D97-AF65-F5344CB8AC3E}">
        <p14:creationId xmlns:p14="http://schemas.microsoft.com/office/powerpoint/2010/main" val="186136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17</a:t>
            </a:fld>
            <a:endParaRPr lang="en-US" dirty="0"/>
          </a:p>
        </p:txBody>
      </p:sp>
    </p:spTree>
    <p:extLst>
      <p:ext uri="{BB962C8B-B14F-4D97-AF65-F5344CB8AC3E}">
        <p14:creationId xmlns:p14="http://schemas.microsoft.com/office/powerpoint/2010/main" val="118252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21</a:t>
            </a:fld>
            <a:endParaRPr lang="en-US" dirty="0"/>
          </a:p>
        </p:txBody>
      </p:sp>
    </p:spTree>
    <p:extLst>
      <p:ext uri="{BB962C8B-B14F-4D97-AF65-F5344CB8AC3E}">
        <p14:creationId xmlns:p14="http://schemas.microsoft.com/office/powerpoint/2010/main" val="120342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64CA6-5C99-4F4C-8321-4773F08643F3}" type="slidenum">
              <a:rPr lang="en-US" smtClean="0"/>
              <a:t>23</a:t>
            </a:fld>
            <a:endParaRPr lang="en-US" dirty="0"/>
          </a:p>
        </p:txBody>
      </p:sp>
    </p:spTree>
    <p:extLst>
      <p:ext uri="{BB962C8B-B14F-4D97-AF65-F5344CB8AC3E}">
        <p14:creationId xmlns:p14="http://schemas.microsoft.com/office/powerpoint/2010/main" val="211038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872C95-9486-4101-9877-2E62DFBB0AFF}"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dirty="0"/>
          </a:p>
        </p:txBody>
      </p:sp>
    </p:spTree>
    <p:extLst>
      <p:ext uri="{BB962C8B-B14F-4D97-AF65-F5344CB8AC3E}">
        <p14:creationId xmlns:p14="http://schemas.microsoft.com/office/powerpoint/2010/main" val="189827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8F51A-D337-4C2A-854C-40B58E96CAF6}"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dirty="0"/>
          </a:p>
        </p:txBody>
      </p:sp>
    </p:spTree>
    <p:extLst>
      <p:ext uri="{BB962C8B-B14F-4D97-AF65-F5344CB8AC3E}">
        <p14:creationId xmlns:p14="http://schemas.microsoft.com/office/powerpoint/2010/main" val="140010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B235CC-5613-44EA-8AE8-DEA0A317AB36}" type="datetime1">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dirty="0"/>
          </a:p>
        </p:txBody>
      </p:sp>
    </p:spTree>
    <p:extLst>
      <p:ext uri="{BB962C8B-B14F-4D97-AF65-F5344CB8AC3E}">
        <p14:creationId xmlns:p14="http://schemas.microsoft.com/office/powerpoint/2010/main" val="408842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B40D6B-BC9D-4EA3-A9DE-5C11A5C23F5C}" type="datetime1">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34E98-07EB-CA41-93DC-6030664ECBFB}" type="slidenum">
              <a:rPr lang="en-US" smtClean="0"/>
              <a:t>‹#›</a:t>
            </a:fld>
            <a:endParaRPr lang="en-US" dirty="0"/>
          </a:p>
        </p:txBody>
      </p:sp>
    </p:spTree>
    <p:extLst>
      <p:ext uri="{BB962C8B-B14F-4D97-AF65-F5344CB8AC3E}">
        <p14:creationId xmlns:p14="http://schemas.microsoft.com/office/powerpoint/2010/main" val="129241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33697-5BD1-4B8F-BDEE-36482D22BBAE}" type="datetime1">
              <a:rPr lang="en-US" smtClean="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33B267-55B4-4DB0-B09B-E08AB1069493}" type="slidenum">
              <a:rPr lang="en-US" smtClean="0"/>
              <a:t>‹#›</a:t>
            </a:fld>
            <a:endParaRPr lang="en-US" dirty="0"/>
          </a:p>
        </p:txBody>
      </p:sp>
    </p:spTree>
    <p:extLst>
      <p:ext uri="{BB962C8B-B14F-4D97-AF65-F5344CB8AC3E}">
        <p14:creationId xmlns:p14="http://schemas.microsoft.com/office/powerpoint/2010/main" val="1350999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655EB-4152-4EA0-8845-4DCD5033C4C0}" type="datetime1">
              <a:rPr lang="en-US" smtClean="0"/>
              <a:t>8/9/2018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34E98-07EB-CA41-93DC-6030664ECBFB}" type="slidenum">
              <a:rPr lang="en-US" smtClean="0"/>
              <a:t>‹#›</a:t>
            </a:fld>
            <a:endParaRPr lang="en-US" dirty="0"/>
          </a:p>
        </p:txBody>
      </p:sp>
    </p:spTree>
    <p:extLst>
      <p:ext uri="{BB962C8B-B14F-4D97-AF65-F5344CB8AC3E}">
        <p14:creationId xmlns:p14="http://schemas.microsoft.com/office/powerpoint/2010/main" val="355593580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2dcKP4mbW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2974" b="-1231"/>
          <a:stretch/>
        </p:blipFill>
        <p:spPr>
          <a:xfrm>
            <a:off x="0" y="1399032"/>
            <a:ext cx="9180276" cy="4315968"/>
          </a:xfrm>
          <a:prstGeom prst="rect">
            <a:avLst/>
          </a:prstGeom>
        </p:spPr>
      </p:pic>
      <p:sp>
        <p:nvSpPr>
          <p:cNvPr id="2" name="Title 1">
            <a:extLst>
              <a:ext uri="{FF2B5EF4-FFF2-40B4-BE49-F238E27FC236}">
                <a16:creationId xmlns:a16="http://schemas.microsoft.com/office/drawing/2014/main" id="{A0C8B358-2AB0-8E46-B9B8-D87BF9B40A60}"/>
              </a:ext>
            </a:extLst>
          </p:cNvPr>
          <p:cNvSpPr>
            <a:spLocks noGrp="1"/>
          </p:cNvSpPr>
          <p:nvPr>
            <p:ph type="ctrTitle"/>
          </p:nvPr>
        </p:nvSpPr>
        <p:spPr>
          <a:xfrm>
            <a:off x="-64008" y="950975"/>
            <a:ext cx="5440680" cy="2258569"/>
          </a:xfrm>
        </p:spPr>
        <p:txBody>
          <a:bodyPr>
            <a:normAutofit fontScale="90000"/>
          </a:bodyPr>
          <a:lstStyle/>
          <a:p>
            <a:r>
              <a:rPr lang="en-US" sz="2700" dirty="0" smtClean="0">
                <a:ln w="6350">
                  <a:noFill/>
                </a:ln>
                <a:solidFill>
                  <a:srgbClr val="0C4B7B"/>
                </a:solidFill>
                <a:latin typeface="Century Gothic" charset="0"/>
                <a:ea typeface="Century Gothic" charset="0"/>
                <a:cs typeface="Century Gothic" charset="0"/>
              </a:rPr>
              <a:t>Dr. Jay Box</a:t>
            </a:r>
            <a:br>
              <a:rPr lang="en-US" sz="2700" dirty="0" smtClean="0">
                <a:ln w="6350">
                  <a:noFill/>
                </a:ln>
                <a:solidFill>
                  <a:srgbClr val="0C4B7B"/>
                </a:solidFill>
                <a:latin typeface="Century Gothic" charset="0"/>
                <a:ea typeface="Century Gothic" charset="0"/>
                <a:cs typeface="Century Gothic" charset="0"/>
              </a:rPr>
            </a:br>
            <a:r>
              <a:rPr lang="en-US" sz="2700" dirty="0" smtClean="0">
                <a:ln w="6350">
                  <a:noFill/>
                </a:ln>
                <a:solidFill>
                  <a:srgbClr val="0C4B7B"/>
                </a:solidFill>
                <a:latin typeface="Century Gothic" charset="0"/>
                <a:ea typeface="Century Gothic" charset="0"/>
                <a:cs typeface="Century Gothic" charset="0"/>
              </a:rPr>
              <a:t>President</a:t>
            </a:r>
            <a:r>
              <a:rPr lang="en-US" sz="2700" cap="all" dirty="0" smtClean="0">
                <a:ln w="6350">
                  <a:noFill/>
                </a:ln>
                <a:solidFill>
                  <a:srgbClr val="0C4B7B"/>
                </a:solidFill>
                <a:latin typeface="Century Gothic" charset="0"/>
                <a:ea typeface="Century Gothic" charset="0"/>
                <a:cs typeface="Century Gothic" charset="0"/>
              </a:rPr>
              <a:t/>
            </a:r>
            <a:br>
              <a:rPr lang="en-US" sz="2700" cap="all" dirty="0" smtClean="0">
                <a:ln w="6350">
                  <a:noFill/>
                </a:ln>
                <a:solidFill>
                  <a:srgbClr val="0C4B7B"/>
                </a:solidFill>
                <a:latin typeface="Century Gothic" charset="0"/>
                <a:ea typeface="Century Gothic" charset="0"/>
                <a:cs typeface="Century Gothic" charset="0"/>
              </a:rPr>
            </a:br>
            <a:r>
              <a:rPr lang="en-US" sz="2700" cap="all" dirty="0" smtClean="0">
                <a:ln w="6350">
                  <a:noFill/>
                </a:ln>
                <a:solidFill>
                  <a:srgbClr val="0C4B7B"/>
                </a:solidFill>
                <a:latin typeface="Century Gothic" charset="0"/>
                <a:ea typeface="Century Gothic" charset="0"/>
                <a:cs typeface="Century Gothic" charset="0"/>
              </a:rPr>
              <a:t/>
            </a:r>
            <a:br>
              <a:rPr lang="en-US" sz="2700" cap="all" dirty="0" smtClean="0">
                <a:ln w="6350">
                  <a:noFill/>
                </a:ln>
                <a:solidFill>
                  <a:srgbClr val="0C4B7B"/>
                </a:solidFill>
                <a:latin typeface="Century Gothic" charset="0"/>
                <a:ea typeface="Century Gothic" charset="0"/>
                <a:cs typeface="Century Gothic" charset="0"/>
              </a:rPr>
            </a:br>
            <a:r>
              <a:rPr lang="en-US" sz="2700" dirty="0" smtClean="0">
                <a:ln w="6350">
                  <a:noFill/>
                </a:ln>
                <a:solidFill>
                  <a:srgbClr val="0C4B7B"/>
                </a:solidFill>
                <a:latin typeface="Century Gothic" charset="0"/>
                <a:ea typeface="Century Gothic" charset="0"/>
                <a:cs typeface="Century Gothic" charset="0"/>
              </a:rPr>
              <a:t>Interim Joint Committee on Education</a:t>
            </a:r>
            <a:br>
              <a:rPr lang="en-US" sz="2700" dirty="0" smtClean="0">
                <a:ln w="6350">
                  <a:noFill/>
                </a:ln>
                <a:solidFill>
                  <a:srgbClr val="0C4B7B"/>
                </a:solidFill>
                <a:latin typeface="Century Gothic" charset="0"/>
                <a:ea typeface="Century Gothic" charset="0"/>
                <a:cs typeface="Century Gothic" charset="0"/>
              </a:rPr>
            </a:br>
            <a:r>
              <a:rPr lang="en-US" sz="2700" dirty="0" smtClean="0">
                <a:ln w="6350">
                  <a:noFill/>
                </a:ln>
                <a:solidFill>
                  <a:srgbClr val="0C4B7B"/>
                </a:solidFill>
                <a:latin typeface="Century Gothic" charset="0"/>
                <a:ea typeface="Century Gothic" charset="0"/>
                <a:cs typeface="Century Gothic" charset="0"/>
              </a:rPr>
              <a:t>August 2018</a:t>
            </a:r>
            <a:r>
              <a:rPr lang="en-US" sz="1800" cap="all" dirty="0" smtClean="0">
                <a:ln w="6350">
                  <a:noFill/>
                </a:ln>
                <a:solidFill>
                  <a:srgbClr val="0C4B7B"/>
                </a:solidFill>
                <a:latin typeface="Century Gothic" charset="0"/>
                <a:ea typeface="Century Gothic" charset="0"/>
                <a:cs typeface="Century Gothic" charset="0"/>
              </a:rPr>
              <a:t/>
            </a:r>
            <a:br>
              <a:rPr lang="en-US" sz="1800" cap="all" dirty="0" smtClean="0">
                <a:ln w="6350">
                  <a:noFill/>
                </a:ln>
                <a:solidFill>
                  <a:srgbClr val="0C4B7B"/>
                </a:solidFill>
                <a:latin typeface="Century Gothic" charset="0"/>
                <a:ea typeface="Century Gothic" charset="0"/>
                <a:cs typeface="Century Gothic" charset="0"/>
              </a:rPr>
            </a:br>
            <a:endParaRPr lang="en-US" dirty="0">
              <a:solidFill>
                <a:srgbClr val="0C4B7B"/>
              </a:solidFill>
            </a:endParaRPr>
          </a:p>
        </p:txBody>
      </p:sp>
    </p:spTree>
    <p:extLst>
      <p:ext uri="{BB962C8B-B14F-4D97-AF65-F5344CB8AC3E}">
        <p14:creationId xmlns:p14="http://schemas.microsoft.com/office/powerpoint/2010/main" val="39412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56" y="21150"/>
            <a:ext cx="7447191" cy="5656265"/>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10</a:t>
            </a:fld>
            <a:endParaRPr lang="en-US" dirty="0"/>
          </a:p>
        </p:txBody>
      </p:sp>
    </p:spTree>
    <p:extLst>
      <p:ext uri="{BB962C8B-B14F-4D97-AF65-F5344CB8AC3E}">
        <p14:creationId xmlns:p14="http://schemas.microsoft.com/office/powerpoint/2010/main" val="11895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1186434" y="77790"/>
            <a:ext cx="7886700" cy="574674"/>
          </a:xfrm>
        </p:spPr>
        <p:txBody>
          <a:bodyPr>
            <a:normAutofit fontScale="90000"/>
          </a:bodyPr>
          <a:lstStyle/>
          <a:p>
            <a:pPr algn="r"/>
            <a:r>
              <a:rPr lang="en-US" b="1" dirty="0" smtClean="0">
                <a:solidFill>
                  <a:srgbClr val="E7A614"/>
                </a:solidFill>
                <a:latin typeface="Century Gothic" charset="0"/>
              </a:rPr>
              <a:t>Technical Focus </a:t>
            </a:r>
            <a:r>
              <a:rPr lang="en-US" sz="3600" b="1" dirty="0" smtClean="0">
                <a:solidFill>
                  <a:srgbClr val="E7A614"/>
                </a:solidFill>
                <a:latin typeface="Century Gothic" charset="0"/>
              </a:rPr>
              <a:t>(since 2015)   </a:t>
            </a:r>
            <a:endParaRPr lang="en-US" dirty="0"/>
          </a:p>
        </p:txBody>
      </p:sp>
      <p:sp>
        <p:nvSpPr>
          <p:cNvPr id="2" name="TextBox 1"/>
          <p:cNvSpPr txBox="1"/>
          <p:nvPr/>
        </p:nvSpPr>
        <p:spPr>
          <a:xfrm>
            <a:off x="365760" y="1010289"/>
            <a:ext cx="8503920" cy="510909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0C4B7B"/>
                </a:solidFill>
                <a:effectLst>
                  <a:outerShdw blurRad="38100" dist="38100" dir="2700000" algn="tl">
                    <a:srgbClr val="000000">
                      <a:alpha val="43137"/>
                    </a:srgbClr>
                  </a:outerShdw>
                </a:effectLst>
              </a:rPr>
              <a:t>13 </a:t>
            </a:r>
            <a:r>
              <a:rPr lang="en-US" sz="2000" dirty="0" smtClean="0"/>
              <a:t>new college presidents hired, with an emphasis on technical backgrounds.</a:t>
            </a:r>
          </a:p>
          <a:p>
            <a:r>
              <a:rPr lang="en-US" sz="2000" dirty="0" smtClean="0"/>
              <a:t> </a:t>
            </a:r>
          </a:p>
          <a:p>
            <a:pPr marL="285750" indent="-285750">
              <a:buFont typeface="Arial" panose="020B0604020202020204" pitchFamily="34" charset="0"/>
              <a:buChar char="•"/>
            </a:pPr>
            <a:r>
              <a:rPr lang="en-US" sz="2000" b="1" dirty="0">
                <a:solidFill>
                  <a:srgbClr val="0C4B7B"/>
                </a:solidFill>
                <a:effectLst>
                  <a:outerShdw blurRad="38100" dist="38100" dir="2700000" algn="tl">
                    <a:srgbClr val="000000">
                      <a:alpha val="43137"/>
                    </a:srgbClr>
                  </a:outerShdw>
                </a:effectLst>
              </a:rPr>
              <a:t>292</a:t>
            </a:r>
            <a:r>
              <a:rPr lang="en-US" sz="2000" dirty="0"/>
              <a:t> new programs and certificates added systemwide with overwhelming majority being technical; suspended </a:t>
            </a:r>
            <a:r>
              <a:rPr lang="en-US" sz="2000" b="1" dirty="0">
                <a:solidFill>
                  <a:srgbClr val="0C4B7B"/>
                </a:solidFill>
                <a:effectLst>
                  <a:outerShdw blurRad="38100" dist="38100" dir="2700000" algn="tl">
                    <a:srgbClr val="000000">
                      <a:alpha val="43137"/>
                    </a:srgbClr>
                  </a:outerShdw>
                </a:effectLst>
              </a:rPr>
              <a:t>570 </a:t>
            </a:r>
            <a:r>
              <a:rPr lang="en-US" sz="2000" dirty="0"/>
              <a:t>programs that are no longer meeting the needs of the workforce (such as a Global Studies Certificate). </a:t>
            </a:r>
          </a:p>
          <a:p>
            <a:endParaRPr lang="en-US" sz="2000" dirty="0" smtClean="0"/>
          </a:p>
          <a:p>
            <a:pPr marL="285750" indent="-285750">
              <a:buFont typeface="Arial" panose="020B0604020202020204" pitchFamily="34" charset="0"/>
              <a:buChar char="•"/>
            </a:pPr>
            <a:r>
              <a:rPr lang="en-US" sz="2000" b="1" dirty="0" smtClean="0">
                <a:solidFill>
                  <a:srgbClr val="00467F"/>
                </a:solidFill>
                <a:effectLst>
                  <a:outerShdw blurRad="38100" dist="38100" dir="2700000" algn="tl">
                    <a:srgbClr val="000000">
                      <a:alpha val="43137"/>
                    </a:srgbClr>
                  </a:outerShdw>
                </a:effectLst>
              </a:rPr>
              <a:t>$64 million </a:t>
            </a:r>
            <a:r>
              <a:rPr lang="en-US" sz="2000" dirty="0" smtClean="0"/>
              <a:t>in grants FY 16-17 utilized for student retention, completion, and workforce needs.  </a:t>
            </a:r>
          </a:p>
          <a:p>
            <a:endParaRPr lang="en-US" sz="2000" dirty="0" smtClean="0"/>
          </a:p>
          <a:p>
            <a:pPr marL="285750" indent="-285750">
              <a:buFont typeface="Arial" panose="020B0604020202020204" pitchFamily="34" charset="0"/>
              <a:buChar char="•"/>
            </a:pPr>
            <a:r>
              <a:rPr lang="en-US" sz="2000" dirty="0" smtClean="0"/>
              <a:t>Over </a:t>
            </a:r>
            <a:r>
              <a:rPr lang="en-US" sz="2000" b="1" dirty="0" smtClean="0">
                <a:solidFill>
                  <a:srgbClr val="00467F"/>
                </a:solidFill>
                <a:effectLst>
                  <a:outerShdw blurRad="38100" dist="38100" dir="2700000" algn="tl">
                    <a:srgbClr val="000000">
                      <a:alpha val="43137"/>
                    </a:srgbClr>
                  </a:outerShdw>
                </a:effectLst>
              </a:rPr>
              <a:t>2,000</a:t>
            </a:r>
            <a:r>
              <a:rPr lang="en-US" sz="2000" dirty="0" smtClean="0"/>
              <a:t> companies represented through participation in our colleges’ technical advisory committees.  </a:t>
            </a:r>
          </a:p>
          <a:p>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1634E98-07EB-CA41-93DC-6030664ECBFB}" type="slidenum">
              <a:rPr lang="en-US" smtClean="0"/>
              <a:t>11</a:t>
            </a:fld>
            <a:endParaRPr lang="en-US" dirty="0"/>
          </a:p>
        </p:txBody>
      </p:sp>
    </p:spTree>
    <p:extLst>
      <p:ext uri="{BB962C8B-B14F-4D97-AF65-F5344CB8AC3E}">
        <p14:creationId xmlns:p14="http://schemas.microsoft.com/office/powerpoint/2010/main" val="2643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1186434" y="77790"/>
            <a:ext cx="7886700" cy="574674"/>
          </a:xfrm>
        </p:spPr>
        <p:txBody>
          <a:bodyPr>
            <a:normAutofit fontScale="90000"/>
          </a:bodyPr>
          <a:lstStyle/>
          <a:p>
            <a:pPr algn="r"/>
            <a:r>
              <a:rPr lang="en-US" b="1" dirty="0" smtClean="0">
                <a:solidFill>
                  <a:srgbClr val="E7A614"/>
                </a:solidFill>
                <a:latin typeface="Century Gothic" charset="0"/>
              </a:rPr>
              <a:t>Technical Focus </a:t>
            </a:r>
            <a:r>
              <a:rPr lang="en-US" sz="3600" b="1" dirty="0" smtClean="0">
                <a:solidFill>
                  <a:srgbClr val="E7A614"/>
                </a:solidFill>
                <a:latin typeface="Century Gothic" charset="0"/>
              </a:rPr>
              <a:t>(since 2015)   </a:t>
            </a:r>
            <a:endParaRPr lang="en-US" dirty="0"/>
          </a:p>
        </p:txBody>
      </p:sp>
      <p:sp>
        <p:nvSpPr>
          <p:cNvPr id="2" name="TextBox 1"/>
          <p:cNvSpPr txBox="1"/>
          <p:nvPr/>
        </p:nvSpPr>
        <p:spPr>
          <a:xfrm>
            <a:off x="365760" y="1056009"/>
            <a:ext cx="8503920" cy="5601533"/>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00467F"/>
                </a:solidFill>
                <a:effectLst>
                  <a:outerShdw blurRad="38100" dist="38100" dir="2700000" algn="tl">
                    <a:srgbClr val="000000">
                      <a:alpha val="43137"/>
                    </a:srgbClr>
                  </a:outerShdw>
                </a:effectLst>
              </a:rPr>
              <a:t>$</a:t>
            </a:r>
            <a:r>
              <a:rPr lang="en-US" sz="2000" b="1" dirty="0">
                <a:solidFill>
                  <a:srgbClr val="00467F"/>
                </a:solidFill>
                <a:effectLst>
                  <a:outerShdw blurRad="38100" dist="38100" dir="2700000" algn="tl">
                    <a:srgbClr val="000000">
                      <a:alpha val="43137"/>
                    </a:srgbClr>
                  </a:outerShdw>
                </a:effectLst>
              </a:rPr>
              <a:t>15.4 million </a:t>
            </a:r>
            <a:r>
              <a:rPr lang="en-US" sz="2000" dirty="0"/>
              <a:t>TRAINS funds used to provide training to incumbent workers, new &amp; expanding companies to create new jobs, and developing new academic programs based on industry demand.</a:t>
            </a:r>
          </a:p>
          <a:p>
            <a:endParaRPr lang="en-US" sz="1600" dirty="0"/>
          </a:p>
          <a:p>
            <a:pPr marL="285750" indent="-285750">
              <a:buFont typeface="Arial" panose="020B0604020202020204" pitchFamily="34" charset="0"/>
              <a:buChar char="•"/>
            </a:pPr>
            <a:r>
              <a:rPr lang="en-US" sz="2000" dirty="0"/>
              <a:t>In FY17 alone, colleges served over </a:t>
            </a:r>
            <a:r>
              <a:rPr lang="en-US" sz="2000" b="1" dirty="0">
                <a:solidFill>
                  <a:srgbClr val="00467F"/>
                </a:solidFill>
                <a:effectLst>
                  <a:outerShdw blurRad="38100" dist="38100" dir="2700000" algn="tl">
                    <a:srgbClr val="000000">
                      <a:alpha val="43137"/>
                    </a:srgbClr>
                  </a:outerShdw>
                </a:effectLst>
              </a:rPr>
              <a:t>5,500 Kentucky companies </a:t>
            </a:r>
            <a:r>
              <a:rPr lang="en-US" sz="2000" dirty="0"/>
              <a:t>and </a:t>
            </a:r>
            <a:r>
              <a:rPr lang="en-US" sz="2000" dirty="0" smtClean="0"/>
              <a:t>provided training to </a:t>
            </a:r>
            <a:r>
              <a:rPr lang="en-US" sz="2000" b="1" dirty="0">
                <a:solidFill>
                  <a:srgbClr val="00467F"/>
                </a:solidFill>
                <a:effectLst>
                  <a:outerShdw blurRad="38100" dist="38100" dir="2700000" algn="tl">
                    <a:srgbClr val="000000">
                      <a:alpha val="43137"/>
                    </a:srgbClr>
                  </a:outerShdw>
                </a:effectLst>
              </a:rPr>
              <a:t>42,000 participants</a:t>
            </a:r>
            <a:r>
              <a:rPr lang="en-US" sz="2000" dirty="0"/>
              <a:t>.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FY 2017 alone, the </a:t>
            </a:r>
            <a:r>
              <a:rPr lang="en-US" sz="2000" dirty="0"/>
              <a:t>Workforce Assessment Centers administered </a:t>
            </a:r>
            <a:r>
              <a:rPr lang="en-US" sz="2000" b="1" dirty="0">
                <a:solidFill>
                  <a:srgbClr val="00467F"/>
                </a:solidFill>
                <a:effectLst>
                  <a:outerShdw blurRad="38100" dist="38100" dir="2700000" algn="tl">
                    <a:srgbClr val="000000">
                      <a:alpha val="43137"/>
                    </a:srgbClr>
                  </a:outerShdw>
                </a:effectLst>
              </a:rPr>
              <a:t>76,000 tests </a:t>
            </a:r>
            <a:r>
              <a:rPr lang="en-US" sz="2000" dirty="0"/>
              <a:t>for industry certifications, licensing exams or skill assessments for hiring and </a:t>
            </a:r>
            <a:r>
              <a:rPr lang="en-US" sz="2000" dirty="0" smtClean="0"/>
              <a:t>promotion.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spring 2018,</a:t>
            </a:r>
            <a:r>
              <a:rPr lang="en-US" sz="2000" b="1" dirty="0" smtClean="0">
                <a:solidFill>
                  <a:srgbClr val="00477F"/>
                </a:solidFill>
                <a:effectLst>
                  <a:outerShdw blurRad="38100" dist="38100" dir="2700000" algn="tl">
                    <a:srgbClr val="000000">
                      <a:alpha val="43137"/>
                    </a:srgbClr>
                  </a:outerShdw>
                </a:effectLst>
              </a:rPr>
              <a:t> 52.3</a:t>
            </a:r>
            <a:r>
              <a:rPr lang="en-US" sz="2000" b="1" dirty="0">
                <a:solidFill>
                  <a:srgbClr val="00477F"/>
                </a:solidFill>
                <a:effectLst>
                  <a:outerShdw blurRad="38100" dist="38100" dir="2700000" algn="tl">
                    <a:srgbClr val="000000">
                      <a:alpha val="43137"/>
                    </a:srgbClr>
                  </a:outerShdw>
                </a:effectLst>
              </a:rPr>
              <a:t>% </a:t>
            </a:r>
            <a:r>
              <a:rPr lang="en-US" sz="2000" dirty="0"/>
              <a:t>of </a:t>
            </a:r>
            <a:r>
              <a:rPr lang="en-US" sz="2000" dirty="0" smtClean="0"/>
              <a:t>KCTCS students </a:t>
            </a:r>
            <a:r>
              <a:rPr lang="en-US" sz="2000" dirty="0"/>
              <a:t>took at least one technical </a:t>
            </a:r>
            <a:r>
              <a:rPr lang="en-US" sz="2000" dirty="0" smtClean="0"/>
              <a:t>course.</a:t>
            </a:r>
            <a:endParaRPr lang="en-US" sz="1600" dirty="0"/>
          </a:p>
          <a:p>
            <a:pPr marL="285750" indent="-285750">
              <a:buFont typeface="Arial" panose="020B0604020202020204" pitchFamily="34" charset="0"/>
              <a:buChar char="•"/>
            </a:pPr>
            <a:endParaRPr lang="en-US" sz="1600" dirty="0" smtClean="0"/>
          </a:p>
          <a:p>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1634E98-07EB-CA41-93DC-6030664ECBFB}" type="slidenum">
              <a:rPr lang="en-US" smtClean="0"/>
              <a:t>12</a:t>
            </a:fld>
            <a:endParaRPr lang="en-US" dirty="0"/>
          </a:p>
        </p:txBody>
      </p:sp>
    </p:spTree>
    <p:extLst>
      <p:ext uri="{BB962C8B-B14F-4D97-AF65-F5344CB8AC3E}">
        <p14:creationId xmlns:p14="http://schemas.microsoft.com/office/powerpoint/2010/main" val="45525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766" r="-691"/>
          <a:stretch/>
        </p:blipFill>
        <p:spPr>
          <a:xfrm>
            <a:off x="1525007" y="386151"/>
            <a:ext cx="7445998" cy="5326789"/>
          </a:xfrm>
          <a:prstGeom prst="rect">
            <a:avLst/>
          </a:prstGeom>
        </p:spPr>
      </p:pic>
      <p:sp>
        <p:nvSpPr>
          <p:cNvPr id="3" name="TextBox 2"/>
          <p:cNvSpPr txBox="1"/>
          <p:nvPr/>
        </p:nvSpPr>
        <p:spPr>
          <a:xfrm>
            <a:off x="49427" y="46316"/>
            <a:ext cx="2751438" cy="1754326"/>
          </a:xfrm>
          <a:prstGeom prst="rect">
            <a:avLst/>
          </a:prstGeom>
          <a:noFill/>
        </p:spPr>
        <p:txBody>
          <a:bodyPr wrap="square" rtlCol="0">
            <a:spAutoFit/>
          </a:bodyPr>
          <a:lstStyle/>
          <a:p>
            <a:endParaRPr lang="en-US" dirty="0" smtClean="0"/>
          </a:p>
          <a:p>
            <a:r>
              <a:rPr lang="en-US" dirty="0"/>
              <a:t>KCTCS uses labor market indicators combined with internal data to evaluate program alignment with workforce </a:t>
            </a:r>
            <a:r>
              <a:rPr lang="en-US" dirty="0" smtClean="0"/>
              <a:t>needs.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13</a:t>
            </a:fld>
            <a:endParaRPr lang="en-US" dirty="0"/>
          </a:p>
        </p:txBody>
      </p:sp>
    </p:spTree>
    <p:extLst>
      <p:ext uri="{BB962C8B-B14F-4D97-AF65-F5344CB8AC3E}">
        <p14:creationId xmlns:p14="http://schemas.microsoft.com/office/powerpoint/2010/main" val="84786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mputerized Manufacturing and Machining | SCC - Mozilla Firefox"/>
          <p:cNvPicPr>
            <a:picLocks noChangeAspect="1"/>
          </p:cNvPicPr>
          <p:nvPr/>
        </p:nvPicPr>
        <p:blipFill rotWithShape="1">
          <a:blip r:embed="rId3">
            <a:extLst>
              <a:ext uri="{28A0092B-C50C-407E-A947-70E740481C1C}">
                <a14:useLocalDpi xmlns:a14="http://schemas.microsoft.com/office/drawing/2010/main" val="0"/>
              </a:ext>
            </a:extLst>
          </a:blip>
          <a:srcRect l="21700" t="28734" r="15000" b="17984"/>
          <a:stretch/>
        </p:blipFill>
        <p:spPr>
          <a:xfrm>
            <a:off x="361521" y="819964"/>
            <a:ext cx="8148165" cy="4744696"/>
          </a:xfrm>
          <a:prstGeom prst="rect">
            <a:avLst/>
          </a:prstGeom>
        </p:spPr>
      </p:pic>
      <p:sp>
        <p:nvSpPr>
          <p:cNvPr id="8" name="AutoShape 4" descr="blob:https://somerset.kctcs.edu/f7ec9ff7-4c45-4422-9851-966ea85910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49427" y="-168169"/>
            <a:ext cx="7620000" cy="923330"/>
          </a:xfrm>
          <a:prstGeom prst="rect">
            <a:avLst/>
          </a:prstGeom>
          <a:noFill/>
        </p:spPr>
        <p:txBody>
          <a:bodyPr wrap="square" rtlCol="0">
            <a:spAutoFit/>
          </a:bodyPr>
          <a:lstStyle/>
          <a:p>
            <a:endParaRPr lang="en-US" dirty="0" smtClean="0"/>
          </a:p>
          <a:p>
            <a:r>
              <a:rPr lang="en-US" dirty="0"/>
              <a:t>KCTCS </a:t>
            </a:r>
            <a:r>
              <a:rPr lang="en-US" dirty="0" smtClean="0"/>
              <a:t>colleges use their websites to communicate real-world information about the job market, prospects, and necessary education.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14</a:t>
            </a:fld>
            <a:endParaRPr lang="en-US" dirty="0"/>
          </a:p>
        </p:txBody>
      </p:sp>
    </p:spTree>
    <p:extLst>
      <p:ext uri="{BB962C8B-B14F-4D97-AF65-F5344CB8AC3E}">
        <p14:creationId xmlns:p14="http://schemas.microsoft.com/office/powerpoint/2010/main" val="213815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mputerized Manufacturing and Machining | SCC - Mozilla Firefox"/>
          <p:cNvPicPr>
            <a:picLocks noChangeAspect="1"/>
          </p:cNvPicPr>
          <p:nvPr/>
        </p:nvPicPr>
        <p:blipFill rotWithShape="1">
          <a:blip r:embed="rId3">
            <a:extLst>
              <a:ext uri="{28A0092B-C50C-407E-A947-70E740481C1C}">
                <a14:useLocalDpi xmlns:a14="http://schemas.microsoft.com/office/drawing/2010/main" val="0"/>
              </a:ext>
            </a:extLst>
          </a:blip>
          <a:srcRect l="40900" t="35149" r="24900" b="12234"/>
          <a:stretch/>
        </p:blipFill>
        <p:spPr>
          <a:xfrm>
            <a:off x="1128583" y="7937"/>
            <a:ext cx="6850960" cy="5749196"/>
          </a:xfrm>
          <a:prstGeom prst="rect">
            <a:avLst/>
          </a:prstGeom>
        </p:spPr>
      </p:pic>
      <p:sp>
        <p:nvSpPr>
          <p:cNvPr id="8" name="AutoShape 4" descr="blob:https://somerset.kctcs.edu/f7ec9ff7-4c45-4422-9851-966ea85910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15</a:t>
            </a:fld>
            <a:endParaRPr lang="en-US" dirty="0"/>
          </a:p>
        </p:txBody>
      </p:sp>
    </p:spTree>
    <p:extLst>
      <p:ext uri="{BB962C8B-B14F-4D97-AF65-F5344CB8AC3E}">
        <p14:creationId xmlns:p14="http://schemas.microsoft.com/office/powerpoint/2010/main" val="214712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blob:https://somerset.kctcs.edu/f7ec9ff7-4c45-4422-9851-966ea85910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descr="Computerized Manufacturing and Machining | SCC - Mozilla Firefox"/>
          <p:cNvPicPr>
            <a:picLocks noChangeAspect="1"/>
          </p:cNvPicPr>
          <p:nvPr/>
        </p:nvPicPr>
        <p:blipFill rotWithShape="1">
          <a:blip r:embed="rId3">
            <a:extLst>
              <a:ext uri="{28A0092B-C50C-407E-A947-70E740481C1C}">
                <a14:useLocalDpi xmlns:a14="http://schemas.microsoft.com/office/drawing/2010/main" val="0"/>
              </a:ext>
            </a:extLst>
          </a:blip>
          <a:srcRect l="41099" t="41017" r="26801" b="24333"/>
          <a:stretch/>
        </p:blipFill>
        <p:spPr>
          <a:xfrm>
            <a:off x="608142" y="357680"/>
            <a:ext cx="8255457" cy="4860690"/>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16</a:t>
            </a:fld>
            <a:endParaRPr lang="en-US" dirty="0"/>
          </a:p>
        </p:txBody>
      </p:sp>
    </p:spTree>
    <p:extLst>
      <p:ext uri="{BB962C8B-B14F-4D97-AF65-F5344CB8AC3E}">
        <p14:creationId xmlns:p14="http://schemas.microsoft.com/office/powerpoint/2010/main" val="50437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628650" y="365127"/>
            <a:ext cx="7886700" cy="574674"/>
          </a:xfrm>
        </p:spPr>
        <p:txBody>
          <a:bodyPr>
            <a:normAutofit fontScale="90000"/>
          </a:bodyPr>
          <a:lstStyle/>
          <a:p>
            <a:pPr algn="r"/>
            <a:r>
              <a:rPr lang="en-US" b="1" dirty="0" smtClean="0">
                <a:solidFill>
                  <a:srgbClr val="E7A614"/>
                </a:solidFill>
                <a:latin typeface="Century Gothic" charset="0"/>
              </a:rPr>
              <a:t>Technical Examples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27" y="1375100"/>
            <a:ext cx="3781002" cy="28389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800" y="1375099"/>
            <a:ext cx="4261017" cy="2838903"/>
          </a:xfrm>
          <a:prstGeom prst="rect">
            <a:avLst/>
          </a:prstGeom>
        </p:spPr>
      </p:pic>
      <p:sp>
        <p:nvSpPr>
          <p:cNvPr id="8" name="Rectangle 7"/>
          <p:cNvSpPr/>
          <p:nvPr/>
        </p:nvSpPr>
        <p:spPr>
          <a:xfrm>
            <a:off x="7763256" y="2505456"/>
            <a:ext cx="146304" cy="1463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17</a:t>
            </a:fld>
            <a:endParaRPr lang="en-US" dirty="0"/>
          </a:p>
        </p:txBody>
      </p:sp>
    </p:spTree>
    <p:extLst>
      <p:ext uri="{BB962C8B-B14F-4D97-AF65-F5344CB8AC3E}">
        <p14:creationId xmlns:p14="http://schemas.microsoft.com/office/powerpoint/2010/main" val="300601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58" y="1533491"/>
            <a:ext cx="9120133" cy="4007204"/>
            <a:chOff x="40477" y="908479"/>
            <a:chExt cx="12160177" cy="5342938"/>
          </a:xfrm>
        </p:grpSpPr>
        <p:sp>
          <p:nvSpPr>
            <p:cNvPr id="6" name="Oval 5"/>
            <p:cNvSpPr/>
            <p:nvPr/>
          </p:nvSpPr>
          <p:spPr>
            <a:xfrm>
              <a:off x="4576091" y="1983972"/>
              <a:ext cx="2890929" cy="1193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rotWithShape="1">
            <a:blip r:embed="rId2">
              <a:clrChange>
                <a:clrFrom>
                  <a:srgbClr val="FCFCFC"/>
                </a:clrFrom>
                <a:clrTo>
                  <a:srgbClr val="FCFCFC">
                    <a:alpha val="0"/>
                  </a:srgbClr>
                </a:clrTo>
              </a:clrChange>
            </a:blip>
            <a:srcRect t="14533" r="19688" b="15156"/>
            <a:stretch/>
          </p:blipFill>
          <p:spPr>
            <a:xfrm>
              <a:off x="40477" y="1593120"/>
              <a:ext cx="6008451" cy="4524412"/>
            </a:xfrm>
            <a:prstGeom prst="rect">
              <a:avLst/>
            </a:prstGeom>
          </p:spPr>
        </p:pic>
        <p:pic>
          <p:nvPicPr>
            <p:cNvPr id="3" name="Picture 2"/>
            <p:cNvPicPr>
              <a:picLocks noChangeAspect="1"/>
            </p:cNvPicPr>
            <p:nvPr/>
          </p:nvPicPr>
          <p:blipFill rotWithShape="1">
            <a:blip r:embed="rId2">
              <a:clrChange>
                <a:clrFrom>
                  <a:srgbClr val="FCFCFC"/>
                </a:clrFrom>
                <a:clrTo>
                  <a:srgbClr val="FCFCFC">
                    <a:alpha val="0"/>
                  </a:srgbClr>
                </a:clrTo>
              </a:clrChange>
            </a:blip>
            <a:srcRect l="2843" t="14533" r="19688" b="15156"/>
            <a:stretch/>
          </p:blipFill>
          <p:spPr>
            <a:xfrm flipH="1">
              <a:off x="6028910" y="1616999"/>
              <a:ext cx="6132743" cy="4480616"/>
            </a:xfrm>
            <a:prstGeom prst="rect">
              <a:avLst/>
            </a:prstGeom>
          </p:spPr>
        </p:pic>
        <p:pic>
          <p:nvPicPr>
            <p:cNvPr id="8" name="Picture 7"/>
            <p:cNvPicPr>
              <a:picLocks noChangeAspect="1"/>
            </p:cNvPicPr>
            <p:nvPr/>
          </p:nvPicPr>
          <p:blipFill rotWithShape="1">
            <a:blip r:embed="rId2">
              <a:clrChange>
                <a:clrFrom>
                  <a:srgbClr val="FCFCFC"/>
                </a:clrFrom>
                <a:clrTo>
                  <a:srgbClr val="FCFCFC">
                    <a:alpha val="0"/>
                  </a:srgbClr>
                </a:clrTo>
              </a:clrChange>
            </a:blip>
            <a:srcRect l="55024" t="38110" r="34245" b="56667"/>
            <a:stretch/>
          </p:blipFill>
          <p:spPr>
            <a:xfrm rot="19395357">
              <a:off x="10636756" y="2465698"/>
              <a:ext cx="763200" cy="334179"/>
            </a:xfrm>
            <a:prstGeom prst="rect">
              <a:avLst/>
            </a:prstGeom>
          </p:spPr>
        </p:pic>
        <p:pic>
          <p:nvPicPr>
            <p:cNvPr id="9" name="Picture 8"/>
            <p:cNvPicPr>
              <a:picLocks noChangeAspect="1"/>
            </p:cNvPicPr>
            <p:nvPr/>
          </p:nvPicPr>
          <p:blipFill rotWithShape="1">
            <a:blip r:embed="rId2">
              <a:clrChange>
                <a:clrFrom>
                  <a:srgbClr val="FCFCFC"/>
                </a:clrFrom>
                <a:clrTo>
                  <a:srgbClr val="FCFCFC">
                    <a:alpha val="0"/>
                  </a:srgbClr>
                </a:clrTo>
              </a:clrChange>
            </a:blip>
            <a:srcRect l="29900" t="38048" r="58251" b="56601"/>
            <a:stretch/>
          </p:blipFill>
          <p:spPr>
            <a:xfrm rot="19506107">
              <a:off x="8010446" y="2432502"/>
              <a:ext cx="842679" cy="342331"/>
            </a:xfrm>
            <a:prstGeom prst="rect">
              <a:avLst/>
            </a:prstGeom>
          </p:spPr>
        </p:pic>
        <p:pic>
          <p:nvPicPr>
            <p:cNvPr id="10" name="Picture 9"/>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rot="19595979">
              <a:off x="9337015" y="2477590"/>
              <a:ext cx="763200" cy="334179"/>
            </a:xfrm>
            <a:prstGeom prst="rect">
              <a:avLst/>
            </a:prstGeom>
          </p:spPr>
        </p:pic>
        <p:pic>
          <p:nvPicPr>
            <p:cNvPr id="11" name="Picture 10"/>
            <p:cNvPicPr>
              <a:picLocks noChangeAspect="1"/>
            </p:cNvPicPr>
            <p:nvPr/>
          </p:nvPicPr>
          <p:blipFill rotWithShape="1">
            <a:blip r:embed="rId2">
              <a:clrChange>
                <a:clrFrom>
                  <a:srgbClr val="FCFCFC"/>
                </a:clrFrom>
                <a:clrTo>
                  <a:srgbClr val="FCFCFC">
                    <a:alpha val="0"/>
                  </a:srgbClr>
                </a:clrTo>
              </a:clrChange>
            </a:blip>
            <a:srcRect l="29900" t="38048" r="58251" b="56601"/>
            <a:stretch/>
          </p:blipFill>
          <p:spPr>
            <a:xfrm rot="2041920">
              <a:off x="7989329" y="4922567"/>
              <a:ext cx="842679" cy="342331"/>
            </a:xfrm>
            <a:prstGeom prst="rect">
              <a:avLst/>
            </a:prstGeom>
          </p:spPr>
        </p:pic>
        <p:pic>
          <p:nvPicPr>
            <p:cNvPr id="12" name="Picture 11"/>
            <p:cNvPicPr>
              <a:picLocks noChangeAspect="1"/>
            </p:cNvPicPr>
            <p:nvPr/>
          </p:nvPicPr>
          <p:blipFill rotWithShape="1">
            <a:blip r:embed="rId2">
              <a:clrChange>
                <a:clrFrom>
                  <a:srgbClr val="FCFCFC"/>
                </a:clrFrom>
                <a:clrTo>
                  <a:srgbClr val="FCFCFC">
                    <a:alpha val="0"/>
                  </a:srgbClr>
                </a:clrTo>
              </a:clrChange>
            </a:blip>
            <a:srcRect l="55024" t="38110" r="34245" b="56667"/>
            <a:stretch/>
          </p:blipFill>
          <p:spPr>
            <a:xfrm rot="2062299">
              <a:off x="10620042" y="4926598"/>
              <a:ext cx="763200" cy="334179"/>
            </a:xfrm>
            <a:prstGeom prst="rect">
              <a:avLst/>
            </a:prstGeom>
          </p:spPr>
        </p:pic>
        <p:pic>
          <p:nvPicPr>
            <p:cNvPr id="13" name="Picture 12"/>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rot="2009101">
              <a:off x="9318971" y="4932427"/>
              <a:ext cx="763200" cy="334179"/>
            </a:xfrm>
            <a:prstGeom prst="rect">
              <a:avLst/>
            </a:prstGeom>
          </p:spPr>
        </p:pic>
        <p:cxnSp>
          <p:nvCxnSpPr>
            <p:cNvPr id="16" name="Straight Connector 15"/>
            <p:cNvCxnSpPr/>
            <p:nvPr/>
          </p:nvCxnSpPr>
          <p:spPr>
            <a:xfrm flipH="1">
              <a:off x="6680970" y="3128719"/>
              <a:ext cx="2758270" cy="0"/>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201648" y="1542460"/>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20" name="Oval 19"/>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22" name="Group 21"/>
            <p:cNvGrpSpPr/>
            <p:nvPr/>
          </p:nvGrpSpPr>
          <p:grpSpPr>
            <a:xfrm>
              <a:off x="1396683" y="1523653"/>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23" name="Oval 22"/>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25" name="Group 24"/>
            <p:cNvGrpSpPr/>
            <p:nvPr/>
          </p:nvGrpSpPr>
          <p:grpSpPr>
            <a:xfrm>
              <a:off x="2647497" y="1537575"/>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26" name="Oval 25"/>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28" name="Group 27"/>
            <p:cNvGrpSpPr/>
            <p:nvPr/>
          </p:nvGrpSpPr>
          <p:grpSpPr>
            <a:xfrm>
              <a:off x="8738360" y="1532109"/>
              <a:ext cx="821133" cy="892861"/>
              <a:chOff x="567799" y="1514191"/>
              <a:chExt cx="720733" cy="638964"/>
            </a:xfrm>
            <a:solidFill>
              <a:srgbClr val="00B050"/>
            </a:solidFill>
            <a:scene3d>
              <a:camera prst="orthographicFront">
                <a:rot lat="0" lon="0" rev="0"/>
              </a:camera>
              <a:lightRig rig="contrasting" dir="t">
                <a:rot lat="0" lon="0" rev="1200000"/>
              </a:lightRig>
            </a:scene3d>
          </p:grpSpPr>
          <p:sp>
            <p:nvSpPr>
              <p:cNvPr id="29" name="Oval 28"/>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solidFill>
                    <a:schemeClr val="bg1"/>
                  </a:solidFill>
                </a:endParaRPr>
              </a:p>
            </p:txBody>
          </p:sp>
        </p:grpSp>
        <p:grpSp>
          <p:nvGrpSpPr>
            <p:cNvPr id="31" name="Group 30"/>
            <p:cNvGrpSpPr/>
            <p:nvPr/>
          </p:nvGrpSpPr>
          <p:grpSpPr>
            <a:xfrm>
              <a:off x="201648" y="5334466"/>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32" name="Oval 31"/>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34" name="Group 33"/>
            <p:cNvGrpSpPr/>
            <p:nvPr/>
          </p:nvGrpSpPr>
          <p:grpSpPr>
            <a:xfrm>
              <a:off x="1412916" y="5358556"/>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35" name="Oval 34"/>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37" name="Group 36"/>
            <p:cNvGrpSpPr/>
            <p:nvPr/>
          </p:nvGrpSpPr>
          <p:grpSpPr>
            <a:xfrm>
              <a:off x="2628060" y="5343296"/>
              <a:ext cx="821133" cy="892861"/>
              <a:chOff x="567799" y="1514191"/>
              <a:chExt cx="720733" cy="638964"/>
            </a:xfrm>
            <a:solidFill>
              <a:schemeClr val="accent4">
                <a:lumMod val="40000"/>
                <a:lumOff val="60000"/>
              </a:schemeClr>
            </a:solidFill>
            <a:scene3d>
              <a:camera prst="orthographicFront">
                <a:rot lat="0" lon="0" rev="0"/>
              </a:camera>
              <a:lightRig rig="contrasting" dir="t">
                <a:rot lat="0" lon="0" rev="1200000"/>
              </a:lightRig>
            </a:scene3d>
          </p:grpSpPr>
          <p:sp>
            <p:nvSpPr>
              <p:cNvPr id="38" name="Oval 37"/>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p>
            </p:txBody>
          </p:sp>
        </p:grpSp>
        <p:grpSp>
          <p:nvGrpSpPr>
            <p:cNvPr id="40" name="Group 39"/>
            <p:cNvGrpSpPr/>
            <p:nvPr/>
          </p:nvGrpSpPr>
          <p:grpSpPr>
            <a:xfrm>
              <a:off x="8729558" y="5310007"/>
              <a:ext cx="821133" cy="892861"/>
              <a:chOff x="567799" y="1514191"/>
              <a:chExt cx="720733" cy="638964"/>
            </a:xfrm>
            <a:solidFill>
              <a:srgbClr val="00B050"/>
            </a:solidFill>
            <a:scene3d>
              <a:camera prst="orthographicFront">
                <a:rot lat="0" lon="0" rev="0"/>
              </a:camera>
              <a:lightRig rig="contrasting" dir="t">
                <a:rot lat="0" lon="0" rev="1200000"/>
              </a:lightRig>
            </a:scene3d>
          </p:grpSpPr>
          <p:sp>
            <p:nvSpPr>
              <p:cNvPr id="41" name="Oval 40"/>
              <p:cNvSpPr/>
              <p:nvPr/>
            </p:nvSpPr>
            <p:spPr>
              <a:xfrm>
                <a:off x="567799" y="1514191"/>
                <a:ext cx="720733"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solidFill>
                    <a:schemeClr val="bg1"/>
                  </a:solidFill>
                </a:endParaRPr>
              </a:p>
            </p:txBody>
          </p:sp>
        </p:grpSp>
        <p:grpSp>
          <p:nvGrpSpPr>
            <p:cNvPr id="43" name="Group 42"/>
            <p:cNvGrpSpPr/>
            <p:nvPr/>
          </p:nvGrpSpPr>
          <p:grpSpPr>
            <a:xfrm>
              <a:off x="9968653" y="5319010"/>
              <a:ext cx="912391" cy="883086"/>
              <a:chOff x="534732" y="1514191"/>
              <a:chExt cx="800833" cy="631969"/>
            </a:xfrm>
            <a:solidFill>
              <a:srgbClr val="00B050"/>
            </a:solidFill>
            <a:scene3d>
              <a:camera prst="orthographicFront">
                <a:rot lat="0" lon="0" rev="0"/>
              </a:camera>
              <a:lightRig rig="contrasting" dir="t">
                <a:rot lat="0" lon="0" rev="1200000"/>
              </a:lightRig>
            </a:scene3d>
          </p:grpSpPr>
          <p:sp>
            <p:nvSpPr>
              <p:cNvPr id="44" name="Oval 43"/>
              <p:cNvSpPr/>
              <p:nvPr/>
            </p:nvSpPr>
            <p:spPr>
              <a:xfrm>
                <a:off x="534732" y="1514191"/>
                <a:ext cx="800833" cy="631969"/>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solidFill>
                    <a:schemeClr val="bg1"/>
                  </a:solidFill>
                </a:endParaRPr>
              </a:p>
            </p:txBody>
          </p:sp>
        </p:grpSp>
        <p:grpSp>
          <p:nvGrpSpPr>
            <p:cNvPr id="46" name="Group 45"/>
            <p:cNvGrpSpPr/>
            <p:nvPr/>
          </p:nvGrpSpPr>
          <p:grpSpPr>
            <a:xfrm>
              <a:off x="9849730" y="1454106"/>
              <a:ext cx="1002513" cy="989374"/>
              <a:chOff x="408597" y="1445123"/>
              <a:chExt cx="879935" cy="708032"/>
            </a:xfrm>
            <a:solidFill>
              <a:srgbClr val="00B050"/>
            </a:solidFill>
            <a:scene3d>
              <a:camera prst="orthographicFront">
                <a:rot lat="0" lon="0" rev="0"/>
              </a:camera>
              <a:lightRig rig="contrasting" dir="t">
                <a:rot lat="0" lon="0" rev="1200000"/>
              </a:lightRig>
            </a:scene3d>
          </p:grpSpPr>
          <p:sp>
            <p:nvSpPr>
              <p:cNvPr id="47" name="Oval 46"/>
              <p:cNvSpPr/>
              <p:nvPr/>
            </p:nvSpPr>
            <p:spPr>
              <a:xfrm>
                <a:off x="408597" y="1445123"/>
                <a:ext cx="879935" cy="708032"/>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8"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solidFill>
                    <a:schemeClr val="bg1"/>
                  </a:solidFill>
                </a:endParaRPr>
              </a:p>
            </p:txBody>
          </p:sp>
        </p:grpSp>
        <p:sp>
          <p:nvSpPr>
            <p:cNvPr id="50" name="Oval 49"/>
            <p:cNvSpPr/>
            <p:nvPr/>
          </p:nvSpPr>
          <p:spPr>
            <a:xfrm>
              <a:off x="11153875" y="1542460"/>
              <a:ext cx="914145" cy="925575"/>
            </a:xfrm>
            <a:prstGeom prst="ellipse">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2" name="Group 51"/>
            <p:cNvGrpSpPr/>
            <p:nvPr/>
          </p:nvGrpSpPr>
          <p:grpSpPr>
            <a:xfrm>
              <a:off x="11265461" y="5330833"/>
              <a:ext cx="885473" cy="892861"/>
              <a:chOff x="511326" y="1514191"/>
              <a:chExt cx="777206" cy="638964"/>
            </a:xfrm>
            <a:solidFill>
              <a:srgbClr val="00B050"/>
            </a:solidFill>
            <a:scene3d>
              <a:camera prst="orthographicFront">
                <a:rot lat="0" lon="0" rev="0"/>
              </a:camera>
              <a:lightRig rig="contrasting" dir="t">
                <a:rot lat="0" lon="0" rev="1200000"/>
              </a:lightRig>
            </a:scene3d>
          </p:grpSpPr>
          <p:sp>
            <p:nvSpPr>
              <p:cNvPr id="53" name="Oval 52"/>
              <p:cNvSpPr/>
              <p:nvPr/>
            </p:nvSpPr>
            <p:spPr>
              <a:xfrm>
                <a:off x="511326" y="1514191"/>
                <a:ext cx="777206" cy="63896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4" name="Oval 4"/>
              <p:cNvSpPr txBox="1"/>
              <p:nvPr/>
            </p:nvSpPr>
            <p:spPr>
              <a:xfrm>
                <a:off x="673348" y="1607765"/>
                <a:ext cx="509635" cy="4518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solidFill>
                    <a:schemeClr val="bg1"/>
                  </a:solidFill>
                </a:endParaRPr>
              </a:p>
            </p:txBody>
          </p:sp>
        </p:grpSp>
        <p:sp>
          <p:nvSpPr>
            <p:cNvPr id="55" name="Rectangle 54"/>
            <p:cNvSpPr/>
            <p:nvPr/>
          </p:nvSpPr>
          <p:spPr>
            <a:xfrm>
              <a:off x="933195" y="3102518"/>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p:cNvSpPr/>
            <p:nvPr/>
          </p:nvSpPr>
          <p:spPr>
            <a:xfrm>
              <a:off x="10388925" y="3501365"/>
              <a:ext cx="1641756"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Rectangle 56"/>
            <p:cNvSpPr/>
            <p:nvPr/>
          </p:nvSpPr>
          <p:spPr>
            <a:xfrm>
              <a:off x="321900" y="3904345"/>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Rectangle 57"/>
            <p:cNvSpPr/>
            <p:nvPr/>
          </p:nvSpPr>
          <p:spPr>
            <a:xfrm>
              <a:off x="656099" y="4302376"/>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Rectangle 58"/>
            <p:cNvSpPr/>
            <p:nvPr/>
          </p:nvSpPr>
          <p:spPr>
            <a:xfrm>
              <a:off x="1871243" y="4299086"/>
              <a:ext cx="877069"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p:cNvSpPr/>
            <p:nvPr/>
          </p:nvSpPr>
          <p:spPr>
            <a:xfrm>
              <a:off x="450521" y="3493152"/>
              <a:ext cx="2027197"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p:cNvSpPr/>
            <p:nvPr/>
          </p:nvSpPr>
          <p:spPr>
            <a:xfrm>
              <a:off x="1807250" y="3887093"/>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2" name="Picture 61"/>
            <p:cNvPicPr>
              <a:picLocks noChangeAspect="1"/>
            </p:cNvPicPr>
            <p:nvPr/>
          </p:nvPicPr>
          <p:blipFill rotWithShape="1">
            <a:blip r:embed="rId2">
              <a:clrChange>
                <a:clrFrom>
                  <a:srgbClr val="FCFCFC"/>
                </a:clrFrom>
                <a:clrTo>
                  <a:srgbClr val="FCFCFC">
                    <a:alpha val="0"/>
                  </a:srgbClr>
                </a:clrTo>
              </a:clrChange>
            </a:blip>
            <a:srcRect l="55024" t="38110" r="34245" b="56667"/>
            <a:stretch/>
          </p:blipFill>
          <p:spPr>
            <a:xfrm rot="20521473">
              <a:off x="1908553" y="4410288"/>
              <a:ext cx="763200" cy="334180"/>
            </a:xfrm>
            <a:prstGeom prst="rect">
              <a:avLst/>
            </a:prstGeom>
          </p:spPr>
        </p:pic>
        <p:sp>
          <p:nvSpPr>
            <p:cNvPr id="64" name="Rectangle 63"/>
            <p:cNvSpPr/>
            <p:nvPr/>
          </p:nvSpPr>
          <p:spPr>
            <a:xfrm>
              <a:off x="2299158" y="3093095"/>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3" name="Picture 62"/>
            <p:cNvPicPr>
              <a:picLocks noChangeAspect="1"/>
            </p:cNvPicPr>
            <p:nvPr/>
          </p:nvPicPr>
          <p:blipFill rotWithShape="1">
            <a:blip r:embed="rId2">
              <a:clrChange>
                <a:clrFrom>
                  <a:srgbClr val="FCFCFC"/>
                </a:clrFrom>
                <a:clrTo>
                  <a:srgbClr val="FCFCFC">
                    <a:alpha val="0"/>
                  </a:srgbClr>
                </a:clrTo>
              </a:clrChange>
            </a:blip>
            <a:srcRect l="29900" t="38048" r="58251" b="56601"/>
            <a:stretch/>
          </p:blipFill>
          <p:spPr>
            <a:xfrm rot="1373379">
              <a:off x="2964671" y="2931352"/>
              <a:ext cx="842680" cy="342330"/>
            </a:xfrm>
            <a:prstGeom prst="rect">
              <a:avLst/>
            </a:prstGeom>
          </p:spPr>
        </p:pic>
        <p:sp>
          <p:nvSpPr>
            <p:cNvPr id="65" name="Rectangle 64"/>
            <p:cNvSpPr/>
            <p:nvPr/>
          </p:nvSpPr>
          <p:spPr>
            <a:xfrm>
              <a:off x="2743348" y="3509269"/>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p:cNvSpPr/>
            <p:nvPr/>
          </p:nvSpPr>
          <p:spPr>
            <a:xfrm>
              <a:off x="3265478" y="4295005"/>
              <a:ext cx="877069"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p:cNvSpPr/>
            <p:nvPr/>
          </p:nvSpPr>
          <p:spPr>
            <a:xfrm>
              <a:off x="4210389" y="4310194"/>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8" name="Picture 67"/>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rot="20666915">
              <a:off x="3161802" y="4409334"/>
              <a:ext cx="763200" cy="334180"/>
            </a:xfrm>
            <a:prstGeom prst="rect">
              <a:avLst/>
            </a:prstGeom>
          </p:spPr>
        </p:pic>
        <p:sp>
          <p:nvSpPr>
            <p:cNvPr id="72" name="Rectangle 71"/>
            <p:cNvSpPr/>
            <p:nvPr/>
          </p:nvSpPr>
          <p:spPr>
            <a:xfrm>
              <a:off x="4447707" y="3886220"/>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Rectangle 72"/>
            <p:cNvSpPr/>
            <p:nvPr/>
          </p:nvSpPr>
          <p:spPr>
            <a:xfrm>
              <a:off x="5583020" y="3529398"/>
              <a:ext cx="877069"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Rectangle 73"/>
            <p:cNvSpPr/>
            <p:nvPr/>
          </p:nvSpPr>
          <p:spPr>
            <a:xfrm>
              <a:off x="5571104" y="3929106"/>
              <a:ext cx="877069"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Rectangle 74"/>
            <p:cNvSpPr/>
            <p:nvPr/>
          </p:nvSpPr>
          <p:spPr>
            <a:xfrm>
              <a:off x="3902434" y="3507426"/>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6" name="Picture 75"/>
            <p:cNvPicPr>
              <a:picLocks noChangeAspect="1"/>
            </p:cNvPicPr>
            <p:nvPr/>
          </p:nvPicPr>
          <p:blipFill rotWithShape="1">
            <a:blip r:embed="rId2">
              <a:clrChange>
                <a:clrFrom>
                  <a:srgbClr val="FCFCFC"/>
                </a:clrFrom>
                <a:clrTo>
                  <a:srgbClr val="FCFCFC">
                    <a:alpha val="0"/>
                  </a:srgbClr>
                </a:clrTo>
              </a:clrChange>
            </a:blip>
            <a:srcRect l="29900" t="38048" r="58251" b="56601"/>
            <a:stretch/>
          </p:blipFill>
          <p:spPr>
            <a:xfrm>
              <a:off x="3488729" y="3494758"/>
              <a:ext cx="842680" cy="342330"/>
            </a:xfrm>
            <a:prstGeom prst="rect">
              <a:avLst/>
            </a:prstGeom>
          </p:spPr>
        </p:pic>
        <p:sp>
          <p:nvSpPr>
            <p:cNvPr id="79" name="TextBox 78"/>
            <p:cNvSpPr txBox="1"/>
            <p:nvPr/>
          </p:nvSpPr>
          <p:spPr>
            <a:xfrm>
              <a:off x="224128" y="1648899"/>
              <a:ext cx="785409"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50" b="1" dirty="0"/>
                <a:t>Pre-AOKY</a:t>
              </a:r>
            </a:p>
          </p:txBody>
        </p:sp>
        <p:sp>
          <p:nvSpPr>
            <p:cNvPr id="80" name="TextBox 79"/>
            <p:cNvSpPr txBox="1"/>
            <p:nvPr/>
          </p:nvSpPr>
          <p:spPr>
            <a:xfrm>
              <a:off x="229664" y="5605060"/>
              <a:ext cx="851923" cy="40010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50" b="1" dirty="0"/>
                <a:t>AOKY</a:t>
              </a:r>
            </a:p>
          </p:txBody>
        </p:sp>
        <p:sp>
          <p:nvSpPr>
            <p:cNvPr id="82" name="TextBox 81"/>
            <p:cNvSpPr txBox="1"/>
            <p:nvPr/>
          </p:nvSpPr>
          <p:spPr>
            <a:xfrm>
              <a:off x="1422562" y="1783171"/>
              <a:ext cx="821931" cy="40010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50" b="1" dirty="0"/>
                <a:t>WRKS</a:t>
              </a:r>
            </a:p>
          </p:txBody>
        </p:sp>
        <p:sp>
          <p:nvSpPr>
            <p:cNvPr id="83" name="TextBox 82"/>
            <p:cNvSpPr txBox="1"/>
            <p:nvPr/>
          </p:nvSpPr>
          <p:spPr>
            <a:xfrm>
              <a:off x="1473041" y="5509818"/>
              <a:ext cx="700881"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50" b="1" dirty="0"/>
                <a:t>Dev.</a:t>
              </a:r>
            </a:p>
            <a:p>
              <a:pPr algn="ctr"/>
              <a:r>
                <a:rPr lang="en-US" sz="1350" b="1" dirty="0"/>
                <a:t>Ed.</a:t>
              </a:r>
            </a:p>
          </p:txBody>
        </p:sp>
        <p:sp>
          <p:nvSpPr>
            <p:cNvPr id="84" name="TextBox 83"/>
            <p:cNvSpPr txBox="1"/>
            <p:nvPr/>
          </p:nvSpPr>
          <p:spPr>
            <a:xfrm>
              <a:off x="8681578" y="1616999"/>
              <a:ext cx="956596"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50" b="1" dirty="0">
                  <a:solidFill>
                    <a:schemeClr val="bg1"/>
                  </a:solidFill>
                </a:rPr>
                <a:t>HWHD Jobs </a:t>
              </a:r>
            </a:p>
          </p:txBody>
        </p:sp>
        <p:sp>
          <p:nvSpPr>
            <p:cNvPr id="85" name="TextBox 84"/>
            <p:cNvSpPr txBox="1"/>
            <p:nvPr/>
          </p:nvSpPr>
          <p:spPr>
            <a:xfrm>
              <a:off x="9968654" y="5596164"/>
              <a:ext cx="960019"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200" b="1" dirty="0">
                  <a:solidFill>
                    <a:schemeClr val="bg1"/>
                  </a:solidFill>
                </a:rPr>
                <a:t>Transfer</a:t>
              </a:r>
            </a:p>
          </p:txBody>
        </p:sp>
        <p:sp>
          <p:nvSpPr>
            <p:cNvPr id="86" name="TextBox 85"/>
            <p:cNvSpPr txBox="1"/>
            <p:nvPr/>
          </p:nvSpPr>
          <p:spPr>
            <a:xfrm>
              <a:off x="11063799" y="1752346"/>
              <a:ext cx="1038095" cy="553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050" b="1" dirty="0">
                  <a:solidFill>
                    <a:schemeClr val="bg1"/>
                  </a:solidFill>
                </a:rPr>
                <a:t>Associates Degree</a:t>
              </a:r>
            </a:p>
          </p:txBody>
        </p:sp>
        <p:sp>
          <p:nvSpPr>
            <p:cNvPr id="87" name="TextBox 86"/>
            <p:cNvSpPr txBox="1"/>
            <p:nvPr/>
          </p:nvSpPr>
          <p:spPr>
            <a:xfrm>
              <a:off x="11153875" y="5542236"/>
              <a:ext cx="1046779" cy="553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050" b="1" dirty="0">
                  <a:solidFill>
                    <a:schemeClr val="bg1"/>
                  </a:solidFill>
                </a:rPr>
                <a:t>Bachelors Degree</a:t>
              </a:r>
            </a:p>
          </p:txBody>
        </p:sp>
        <p:sp>
          <p:nvSpPr>
            <p:cNvPr id="89" name="TextBox 88"/>
            <p:cNvSpPr txBox="1"/>
            <p:nvPr/>
          </p:nvSpPr>
          <p:spPr>
            <a:xfrm>
              <a:off x="9820163" y="1739688"/>
              <a:ext cx="1190420" cy="3385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50" b="1" dirty="0">
                  <a:solidFill>
                    <a:schemeClr val="bg1"/>
                  </a:solidFill>
                </a:rPr>
                <a:t>Certificate</a:t>
              </a:r>
            </a:p>
          </p:txBody>
        </p:sp>
        <p:pic>
          <p:nvPicPr>
            <p:cNvPr id="5" name="Picture 4"/>
            <p:cNvPicPr>
              <a:picLocks noChangeAspect="1"/>
            </p:cNvPicPr>
            <p:nvPr/>
          </p:nvPicPr>
          <p:blipFill rotWithShape="1">
            <a:blip r:embed="rId2">
              <a:clrChange>
                <a:clrFrom>
                  <a:srgbClr val="FCFCFC"/>
                </a:clrFrom>
                <a:clrTo>
                  <a:srgbClr val="FCFCFC">
                    <a:alpha val="0"/>
                  </a:srgbClr>
                </a:clrTo>
              </a:clrChange>
            </a:blip>
            <a:srcRect t="37969" r="27891" b="37969"/>
            <a:stretch/>
          </p:blipFill>
          <p:spPr>
            <a:xfrm>
              <a:off x="5755945" y="3119488"/>
              <a:ext cx="5172728" cy="1520293"/>
            </a:xfrm>
            <a:prstGeom prst="rect">
              <a:avLst/>
            </a:prstGeom>
          </p:spPr>
        </p:pic>
        <p:sp>
          <p:nvSpPr>
            <p:cNvPr id="90" name="TextBox 89"/>
            <p:cNvSpPr txBox="1"/>
            <p:nvPr/>
          </p:nvSpPr>
          <p:spPr>
            <a:xfrm>
              <a:off x="8713617" y="5581608"/>
              <a:ext cx="870619" cy="40010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50" b="1" dirty="0">
                  <a:solidFill>
                    <a:schemeClr val="bg1"/>
                  </a:solidFill>
                </a:rPr>
                <a:t>Career</a:t>
              </a:r>
            </a:p>
          </p:txBody>
        </p:sp>
        <p:sp>
          <p:nvSpPr>
            <p:cNvPr id="88" name="Rectangle 87"/>
            <p:cNvSpPr/>
            <p:nvPr/>
          </p:nvSpPr>
          <p:spPr>
            <a:xfrm>
              <a:off x="9550692" y="3124995"/>
              <a:ext cx="1930596" cy="336323"/>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1" name="Rectangle 90"/>
            <p:cNvSpPr/>
            <p:nvPr/>
          </p:nvSpPr>
          <p:spPr>
            <a:xfrm>
              <a:off x="5583020" y="5156517"/>
              <a:ext cx="749392"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Rectangle 93"/>
            <p:cNvSpPr/>
            <p:nvPr/>
          </p:nvSpPr>
          <p:spPr>
            <a:xfrm>
              <a:off x="9806426" y="3905076"/>
              <a:ext cx="2224255" cy="302565"/>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6" name="Rectangle 95"/>
            <p:cNvSpPr/>
            <p:nvPr/>
          </p:nvSpPr>
          <p:spPr>
            <a:xfrm>
              <a:off x="9707982" y="4302332"/>
              <a:ext cx="2056414"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8" name="Rectangle 97"/>
            <p:cNvSpPr/>
            <p:nvPr/>
          </p:nvSpPr>
          <p:spPr>
            <a:xfrm>
              <a:off x="5485951" y="3123178"/>
              <a:ext cx="2075889" cy="321402"/>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Rectangle 98"/>
            <p:cNvSpPr/>
            <p:nvPr/>
          </p:nvSpPr>
          <p:spPr>
            <a:xfrm>
              <a:off x="6092093" y="3885269"/>
              <a:ext cx="749392"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Rectangle 99"/>
            <p:cNvSpPr/>
            <p:nvPr/>
          </p:nvSpPr>
          <p:spPr>
            <a:xfrm>
              <a:off x="6128457" y="3491765"/>
              <a:ext cx="749392" cy="3428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1" name="Picture 100"/>
            <p:cNvPicPr>
              <a:picLocks noChangeAspect="1"/>
            </p:cNvPicPr>
            <p:nvPr/>
          </p:nvPicPr>
          <p:blipFill rotWithShape="1">
            <a:blip r:embed="rId2">
              <a:clrChange>
                <a:clrFrom>
                  <a:srgbClr val="FCFCFC"/>
                </a:clrFrom>
                <a:clrTo>
                  <a:srgbClr val="FCFCFC">
                    <a:alpha val="0"/>
                  </a:srgbClr>
                </a:clrTo>
              </a:clrChange>
            </a:blip>
            <a:srcRect l="-82" t="40150" r="96988" b="37969"/>
            <a:stretch/>
          </p:blipFill>
          <p:spPr>
            <a:xfrm>
              <a:off x="5421746" y="3242931"/>
              <a:ext cx="350359" cy="1402251"/>
            </a:xfrm>
            <a:prstGeom prst="rect">
              <a:avLst/>
            </a:prstGeom>
          </p:spPr>
        </p:pic>
        <p:sp>
          <p:nvSpPr>
            <p:cNvPr id="97" name="Oval 96"/>
            <p:cNvSpPr/>
            <p:nvPr/>
          </p:nvSpPr>
          <p:spPr>
            <a:xfrm>
              <a:off x="4447609" y="2020132"/>
              <a:ext cx="3162604" cy="11478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p:cNvSpPr/>
            <p:nvPr/>
          </p:nvSpPr>
          <p:spPr>
            <a:xfrm>
              <a:off x="4453761" y="4583203"/>
              <a:ext cx="3237536" cy="11478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 name="Picture 101"/>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rot="20937189">
              <a:off x="9439330" y="3052904"/>
              <a:ext cx="763200" cy="334179"/>
            </a:xfrm>
            <a:prstGeom prst="rect">
              <a:avLst/>
            </a:prstGeom>
          </p:spPr>
        </p:pic>
        <p:cxnSp>
          <p:nvCxnSpPr>
            <p:cNvPr id="107" name="Straight Connector 106"/>
            <p:cNvCxnSpPr/>
            <p:nvPr/>
          </p:nvCxnSpPr>
          <p:spPr>
            <a:xfrm flipH="1">
              <a:off x="7610213" y="3118511"/>
              <a:ext cx="948998" cy="58758"/>
            </a:xfrm>
            <a:prstGeom prst="line">
              <a:avLst/>
            </a:prstGeom>
            <a:ln w="38100"/>
          </p:spPr>
          <p:style>
            <a:lnRef idx="1">
              <a:schemeClr val="dk1"/>
            </a:lnRef>
            <a:fillRef idx="0">
              <a:schemeClr val="dk1"/>
            </a:fillRef>
            <a:effectRef idx="0">
              <a:schemeClr val="dk1"/>
            </a:effectRef>
            <a:fontRef idx="minor">
              <a:schemeClr val="tx1"/>
            </a:fontRef>
          </p:style>
        </p:cxnSp>
        <p:sp>
          <p:nvSpPr>
            <p:cNvPr id="108" name="Rectangle 107"/>
            <p:cNvSpPr/>
            <p:nvPr/>
          </p:nvSpPr>
          <p:spPr>
            <a:xfrm>
              <a:off x="7297724" y="3507426"/>
              <a:ext cx="877069" cy="34280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TextBox 108"/>
            <p:cNvSpPr txBox="1"/>
            <p:nvPr/>
          </p:nvSpPr>
          <p:spPr>
            <a:xfrm>
              <a:off x="2499970" y="5651097"/>
              <a:ext cx="1063625" cy="3385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050" b="1" dirty="0"/>
                <a:t>Medicaid</a:t>
              </a:r>
            </a:p>
          </p:txBody>
        </p:sp>
        <p:sp>
          <p:nvSpPr>
            <p:cNvPr id="71" name="TextBox 70"/>
            <p:cNvSpPr txBox="1"/>
            <p:nvPr/>
          </p:nvSpPr>
          <p:spPr>
            <a:xfrm>
              <a:off x="1198969" y="945743"/>
              <a:ext cx="1632279" cy="400109"/>
            </a:xfrm>
            <a:prstGeom prst="rect">
              <a:avLst/>
            </a:prstGeom>
            <a:noFill/>
          </p:spPr>
          <p:txBody>
            <a:bodyPr wrap="square" rtlCol="0">
              <a:spAutoFit/>
            </a:bodyPr>
            <a:lstStyle/>
            <a:p>
              <a:r>
                <a:rPr lang="en-US" sz="1350" b="1" dirty="0"/>
                <a:t>On Ramp</a:t>
              </a:r>
            </a:p>
          </p:txBody>
        </p:sp>
        <p:sp>
          <p:nvSpPr>
            <p:cNvPr id="81" name="TextBox 80"/>
            <p:cNvSpPr txBox="1"/>
            <p:nvPr/>
          </p:nvSpPr>
          <p:spPr>
            <a:xfrm>
              <a:off x="9985988" y="908479"/>
              <a:ext cx="1174413" cy="400109"/>
            </a:xfrm>
            <a:prstGeom prst="rect">
              <a:avLst/>
            </a:prstGeom>
            <a:noFill/>
          </p:spPr>
          <p:txBody>
            <a:bodyPr wrap="square" rtlCol="0">
              <a:spAutoFit/>
            </a:bodyPr>
            <a:lstStyle/>
            <a:p>
              <a:r>
                <a:rPr lang="en-US" sz="1350" b="1" dirty="0"/>
                <a:t>Off Ramp</a:t>
              </a:r>
            </a:p>
          </p:txBody>
        </p:sp>
        <p:pic>
          <p:nvPicPr>
            <p:cNvPr id="112" name="Picture 111"/>
            <p:cNvPicPr>
              <a:picLocks noChangeAspect="1"/>
            </p:cNvPicPr>
            <p:nvPr/>
          </p:nvPicPr>
          <p:blipFill rotWithShape="1">
            <a:blip r:embed="rId2">
              <a:clrChange>
                <a:clrFrom>
                  <a:srgbClr val="FCFCFC"/>
                </a:clrFrom>
                <a:clrTo>
                  <a:srgbClr val="FCFCFC">
                    <a:alpha val="0"/>
                  </a:srgbClr>
                </a:clrTo>
              </a:clrChange>
            </a:blip>
            <a:srcRect l="29900" t="38048" r="58251" b="56601"/>
            <a:stretch/>
          </p:blipFill>
          <p:spPr>
            <a:xfrm rot="698081">
              <a:off x="1938746" y="3026076"/>
              <a:ext cx="842680" cy="342330"/>
            </a:xfrm>
            <a:prstGeom prst="rect">
              <a:avLst/>
            </a:prstGeom>
          </p:spPr>
        </p:pic>
        <p:pic>
          <p:nvPicPr>
            <p:cNvPr id="113" name="Picture 112"/>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a:off x="2569477" y="3477815"/>
              <a:ext cx="763200" cy="334180"/>
            </a:xfrm>
            <a:prstGeom prst="rect">
              <a:avLst/>
            </a:prstGeom>
          </p:spPr>
        </p:pic>
        <p:sp>
          <p:nvSpPr>
            <p:cNvPr id="110" name="TextBox 109"/>
            <p:cNvSpPr txBox="1"/>
            <p:nvPr/>
          </p:nvSpPr>
          <p:spPr>
            <a:xfrm>
              <a:off x="2521510" y="1783171"/>
              <a:ext cx="1063625" cy="4001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50" b="1" dirty="0"/>
                <a:t>TANF</a:t>
              </a:r>
            </a:p>
          </p:txBody>
        </p:sp>
        <p:sp>
          <p:nvSpPr>
            <p:cNvPr id="111" name="Rectangle 110"/>
            <p:cNvSpPr/>
            <p:nvPr/>
          </p:nvSpPr>
          <p:spPr>
            <a:xfrm>
              <a:off x="6406234" y="4293180"/>
              <a:ext cx="806746" cy="287440"/>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4" name="Picture 113"/>
            <p:cNvPicPr>
              <a:picLocks noChangeAspect="1"/>
            </p:cNvPicPr>
            <p:nvPr/>
          </p:nvPicPr>
          <p:blipFill rotWithShape="1">
            <a:blip r:embed="rId2">
              <a:clrChange>
                <a:clrFrom>
                  <a:srgbClr val="FCFCFC"/>
                </a:clrFrom>
                <a:clrTo>
                  <a:srgbClr val="FCFCFC">
                    <a:alpha val="0"/>
                  </a:srgbClr>
                </a:clrTo>
              </a:clrChange>
              <a:duotone>
                <a:prstClr val="black"/>
                <a:schemeClr val="accent6">
                  <a:tint val="45000"/>
                  <a:satMod val="400000"/>
                </a:schemeClr>
              </a:duotone>
            </a:blip>
            <a:srcRect l="55024" t="38110" r="34245" b="56667"/>
            <a:stretch/>
          </p:blipFill>
          <p:spPr>
            <a:xfrm>
              <a:off x="3891875" y="3874264"/>
              <a:ext cx="763200" cy="334179"/>
            </a:xfrm>
            <a:prstGeom prst="rect">
              <a:avLst/>
            </a:prstGeom>
          </p:spPr>
        </p:pic>
      </p:grpSp>
      <p:sp>
        <p:nvSpPr>
          <p:cNvPr id="115" name="TextBox 114"/>
          <p:cNvSpPr txBox="1"/>
          <p:nvPr/>
        </p:nvSpPr>
        <p:spPr>
          <a:xfrm>
            <a:off x="3382470" y="3377060"/>
            <a:ext cx="2366840" cy="461665"/>
          </a:xfrm>
          <a:prstGeom prst="rect">
            <a:avLst/>
          </a:prstGeom>
          <a:noFill/>
        </p:spPr>
        <p:txBody>
          <a:bodyPr wrap="square" rtlCol="0">
            <a:spAutoFit/>
          </a:bodyPr>
          <a:lstStyle/>
          <a:p>
            <a:pPr algn="ctr"/>
            <a:r>
              <a:rPr lang="en-US" sz="2400" b="1" dirty="0" smtClean="0">
                <a:solidFill>
                  <a:schemeClr val="bg1"/>
                </a:solidFill>
              </a:rPr>
              <a:t>KCTCS/Skills-U</a:t>
            </a:r>
            <a:endParaRPr lang="en-US" sz="2400" b="1" dirty="0">
              <a:solidFill>
                <a:schemeClr val="bg1"/>
              </a:solidFill>
            </a:endParaRPr>
          </a:p>
        </p:txBody>
      </p:sp>
      <p:sp>
        <p:nvSpPr>
          <p:cNvPr id="116" name="Rectangle 115"/>
          <p:cNvSpPr/>
          <p:nvPr/>
        </p:nvSpPr>
        <p:spPr>
          <a:xfrm>
            <a:off x="3447468" y="3678099"/>
            <a:ext cx="1956722" cy="461665"/>
          </a:xfrm>
          <a:prstGeom prst="rect">
            <a:avLst/>
          </a:prstGeom>
        </p:spPr>
        <p:txBody>
          <a:bodyPr wrap="square">
            <a:spAutoFit/>
          </a:bodyPr>
          <a:lstStyle/>
          <a:p>
            <a:pPr algn="ctr"/>
            <a:r>
              <a:rPr lang="en-US" sz="2400" b="1" dirty="0">
                <a:solidFill>
                  <a:schemeClr val="bg1"/>
                </a:solidFill>
              </a:rPr>
              <a:t>Partnership</a:t>
            </a:r>
          </a:p>
        </p:txBody>
      </p:sp>
      <p:grpSp>
        <p:nvGrpSpPr>
          <p:cNvPr id="51" name="Group 50"/>
          <p:cNvGrpSpPr/>
          <p:nvPr/>
        </p:nvGrpSpPr>
        <p:grpSpPr>
          <a:xfrm>
            <a:off x="3750733" y="1632580"/>
            <a:ext cx="1531434" cy="1489556"/>
            <a:chOff x="5112924" y="1408672"/>
            <a:chExt cx="1870845" cy="1619543"/>
          </a:xfrm>
        </p:grpSpPr>
        <p:grpSp>
          <p:nvGrpSpPr>
            <p:cNvPr id="49" name="Group 48"/>
            <p:cNvGrpSpPr/>
            <p:nvPr/>
          </p:nvGrpSpPr>
          <p:grpSpPr>
            <a:xfrm>
              <a:off x="5112924" y="1408672"/>
              <a:ext cx="1870845" cy="1619543"/>
              <a:chOff x="4810125" y="1228725"/>
              <a:chExt cx="2324100" cy="1899121"/>
            </a:xfrm>
          </p:grpSpPr>
          <p:pic>
            <p:nvPicPr>
              <p:cNvPr id="17" name="Picture 16"/>
              <p:cNvPicPr>
                <a:picLocks noChangeAspect="1"/>
              </p:cNvPicPr>
              <p:nvPr/>
            </p:nvPicPr>
            <p:blipFill rotWithShape="1">
              <a:blip r:embed="rId3"/>
              <a:srcRect l="19248" t="13046" r="19752" b="37107"/>
              <a:stretch/>
            </p:blipFill>
            <p:spPr>
              <a:xfrm>
                <a:off x="4810125" y="1228725"/>
                <a:ext cx="2324100" cy="1899121"/>
              </a:xfrm>
              <a:prstGeom prst="rect">
                <a:avLst/>
              </a:prstGeom>
            </p:spPr>
          </p:pic>
          <p:sp>
            <p:nvSpPr>
              <p:cNvPr id="18" name="Rectangle 17"/>
              <p:cNvSpPr/>
              <p:nvPr/>
            </p:nvSpPr>
            <p:spPr>
              <a:xfrm>
                <a:off x="5325669" y="2413585"/>
                <a:ext cx="1316308" cy="47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Rectangle 116"/>
              <p:cNvSpPr/>
              <p:nvPr/>
            </p:nvSpPr>
            <p:spPr>
              <a:xfrm>
                <a:off x="6738254" y="2412239"/>
                <a:ext cx="395971" cy="47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8" name="Rectangle 117"/>
              <p:cNvSpPr/>
              <p:nvPr/>
            </p:nvSpPr>
            <p:spPr>
              <a:xfrm>
                <a:off x="4812681" y="2428497"/>
                <a:ext cx="395971" cy="47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9" name="Picture 118"/>
            <p:cNvPicPr/>
            <p:nvPr/>
          </p:nvPicPr>
          <p:blipFill>
            <a:blip r:embed="rId4" cstate="print">
              <a:extLst>
                <a:ext uri="{28A0092B-C50C-407E-A947-70E740481C1C}">
                  <a14:useLocalDpi xmlns:a14="http://schemas.microsoft.com/office/drawing/2010/main" val="0"/>
                </a:ext>
              </a:extLst>
            </a:blip>
            <a:stretch>
              <a:fillRect/>
            </a:stretch>
          </p:blipFill>
          <p:spPr>
            <a:xfrm>
              <a:off x="5223221" y="1543396"/>
              <a:ext cx="1665148" cy="798263"/>
            </a:xfrm>
            <a:prstGeom prst="rect">
              <a:avLst/>
            </a:prstGeom>
          </p:spPr>
        </p:pic>
      </p:grpSp>
      <p:sp>
        <p:nvSpPr>
          <p:cNvPr id="120" name="Title 1">
            <a:extLst>
              <a:ext uri="{FF2B5EF4-FFF2-40B4-BE49-F238E27FC236}">
                <a16:creationId xmlns:a16="http://schemas.microsoft.com/office/drawing/2014/main" id="{C385CD0C-E55D-D04B-9147-D6D0D8170984}"/>
              </a:ext>
            </a:extLst>
          </p:cNvPr>
          <p:cNvSpPr txBox="1">
            <a:spLocks/>
          </p:cNvSpPr>
          <p:nvPr/>
        </p:nvSpPr>
        <p:spPr>
          <a:xfrm>
            <a:off x="611047" y="374905"/>
            <a:ext cx="7886700" cy="8255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E7A614"/>
                </a:solidFill>
                <a:latin typeface="+mn-lt"/>
              </a:rPr>
              <a:t> OnRamp: The Road to a Better Life for Adult Students</a:t>
            </a:r>
            <a:endParaRPr lang="en-US" sz="3200" b="1" dirty="0">
              <a:solidFill>
                <a:srgbClr val="E7A614"/>
              </a:solidFill>
              <a:latin typeface="+mn-lt"/>
            </a:endParaRPr>
          </a:p>
        </p:txBody>
      </p:sp>
      <p:sp>
        <p:nvSpPr>
          <p:cNvPr id="14" name="Slide Number Placeholder 13"/>
          <p:cNvSpPr>
            <a:spLocks noGrp="1"/>
          </p:cNvSpPr>
          <p:nvPr>
            <p:ph type="sldNum" sz="quarter" idx="12"/>
          </p:nvPr>
        </p:nvSpPr>
        <p:spPr/>
        <p:txBody>
          <a:bodyPr/>
          <a:lstStyle/>
          <a:p>
            <a:fld id="{7133B267-55B4-4DB0-B09B-E08AB1069493}" type="slidenum">
              <a:rPr lang="en-US" smtClean="0"/>
              <a:t>18</a:t>
            </a:fld>
            <a:endParaRPr lang="en-US" dirty="0"/>
          </a:p>
        </p:txBody>
      </p:sp>
    </p:spTree>
    <p:extLst>
      <p:ext uri="{BB962C8B-B14F-4D97-AF65-F5344CB8AC3E}">
        <p14:creationId xmlns:p14="http://schemas.microsoft.com/office/powerpoint/2010/main" val="51511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007EF6-E47E-D94B-826C-3C6EAD5BB0DB}"/>
              </a:ext>
            </a:extLst>
          </p:cNvPr>
          <p:cNvSpPr>
            <a:spLocks noGrp="1"/>
          </p:cNvSpPr>
          <p:nvPr>
            <p:ph type="title"/>
          </p:nvPr>
        </p:nvSpPr>
        <p:spPr>
          <a:xfrm>
            <a:off x="628650" y="365126"/>
            <a:ext cx="7886700" cy="3825874"/>
          </a:xfrm>
        </p:spPr>
        <p:txBody>
          <a:bodyPr>
            <a:normAutofit/>
          </a:bodyPr>
          <a:lstStyle/>
          <a:p>
            <a:pPr algn="ctr"/>
            <a:r>
              <a:rPr lang="en-US" sz="6000" b="1" dirty="0" smtClean="0">
                <a:solidFill>
                  <a:srgbClr val="00467F"/>
                </a:solidFill>
                <a:latin typeface="Century Gothic" charset="0"/>
                <a:ea typeface="Century Gothic" charset="0"/>
                <a:cs typeface="Century Gothic" charset="0"/>
              </a:rPr>
              <a:t>DUAL-CREDIT</a:t>
            </a:r>
            <a:endParaRPr lang="en-US" sz="6000" b="1" dirty="0"/>
          </a:p>
        </p:txBody>
      </p:sp>
      <p:sp>
        <p:nvSpPr>
          <p:cNvPr id="2" name="Slide Number Placeholder 1"/>
          <p:cNvSpPr>
            <a:spLocks noGrp="1"/>
          </p:cNvSpPr>
          <p:nvPr>
            <p:ph type="sldNum" sz="quarter" idx="12"/>
          </p:nvPr>
        </p:nvSpPr>
        <p:spPr/>
        <p:txBody>
          <a:bodyPr/>
          <a:lstStyle/>
          <a:p>
            <a:fld id="{11634E98-07EB-CA41-93DC-6030664ECBFB}" type="slidenum">
              <a:rPr lang="en-US" smtClean="0"/>
              <a:t>19</a:t>
            </a:fld>
            <a:endParaRPr lang="en-US" dirty="0"/>
          </a:p>
        </p:txBody>
      </p:sp>
    </p:spTree>
    <p:extLst>
      <p:ext uri="{BB962C8B-B14F-4D97-AF65-F5344CB8AC3E}">
        <p14:creationId xmlns:p14="http://schemas.microsoft.com/office/powerpoint/2010/main" val="33404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7068" y="230588"/>
            <a:ext cx="8674998" cy="5401479"/>
          </a:xfrm>
          <a:prstGeom prst="rect">
            <a:avLst/>
          </a:prstGeom>
          <a:noFill/>
        </p:spPr>
        <p:txBody>
          <a:bodyPr wrap="square" rtlCol="0">
            <a:spAutoFit/>
          </a:bodyPr>
          <a:lstStyle/>
          <a:p>
            <a:pPr algn="ctr"/>
            <a:r>
              <a:rPr lang="en-US" sz="3200" b="1" dirty="0" smtClean="0">
                <a:solidFill>
                  <a:srgbClr val="FFC000"/>
                </a:solidFill>
              </a:rPr>
              <a:t>We were created by you, the General Assembly, in 1997.</a:t>
            </a:r>
          </a:p>
          <a:p>
            <a:pPr algn="ctr"/>
            <a:endParaRPr lang="en-US" sz="900" dirty="0">
              <a:solidFill>
                <a:schemeClr val="accent1">
                  <a:lumMod val="75000"/>
                </a:schemeClr>
              </a:solidFill>
            </a:endParaRPr>
          </a:p>
          <a:p>
            <a:pPr algn="ctr"/>
            <a:r>
              <a:rPr lang="en-US" sz="2400" dirty="0" smtClean="0">
                <a:solidFill>
                  <a:schemeClr val="accent1">
                    <a:lumMod val="75000"/>
                  </a:schemeClr>
                </a:solidFill>
              </a:rPr>
              <a:t>HB 1 transformed </a:t>
            </a:r>
            <a:r>
              <a:rPr lang="en-US" sz="2400" dirty="0">
                <a:solidFill>
                  <a:schemeClr val="accent1">
                    <a:lumMod val="75000"/>
                  </a:schemeClr>
                </a:solidFill>
              </a:rPr>
              <a:t>a </a:t>
            </a:r>
            <a:r>
              <a:rPr lang="en-US" sz="2400" i="1" dirty="0">
                <a:solidFill>
                  <a:schemeClr val="accent1">
                    <a:lumMod val="75000"/>
                  </a:schemeClr>
                </a:solidFill>
              </a:rPr>
              <a:t>highly fragmented</a:t>
            </a:r>
            <a:r>
              <a:rPr lang="en-US" sz="2400" dirty="0">
                <a:solidFill>
                  <a:schemeClr val="accent1">
                    <a:lumMod val="75000"/>
                  </a:schemeClr>
                </a:solidFill>
              </a:rPr>
              <a:t> and </a:t>
            </a:r>
            <a:r>
              <a:rPr lang="en-US" sz="2400" i="1" dirty="0">
                <a:solidFill>
                  <a:schemeClr val="accent1">
                    <a:lumMod val="75000"/>
                  </a:schemeClr>
                </a:solidFill>
              </a:rPr>
              <a:t>uncoordinated network </a:t>
            </a:r>
            <a:r>
              <a:rPr lang="en-US" sz="2400" dirty="0" smtClean="0">
                <a:solidFill>
                  <a:schemeClr val="accent1">
                    <a:lumMod val="75000"/>
                  </a:schemeClr>
                </a:solidFill>
              </a:rPr>
              <a:t>of technology centers and secondary programs under the authority of the State Board for Adult and Technical Education and Workforce Development Cabinet and community colleges attached to UK into the </a:t>
            </a:r>
          </a:p>
          <a:p>
            <a:pPr algn="ctr"/>
            <a:r>
              <a:rPr lang="en-US" sz="2400" b="1" dirty="0" smtClean="0">
                <a:solidFill>
                  <a:schemeClr val="accent1">
                    <a:lumMod val="75000"/>
                  </a:schemeClr>
                </a:solidFill>
              </a:rPr>
              <a:t>Kentucky </a:t>
            </a:r>
            <a:r>
              <a:rPr lang="en-US" sz="2400" b="1" dirty="0">
                <a:solidFill>
                  <a:schemeClr val="accent1">
                    <a:lumMod val="75000"/>
                  </a:schemeClr>
                </a:solidFill>
              </a:rPr>
              <a:t>Community and Technical College </a:t>
            </a:r>
            <a:r>
              <a:rPr lang="en-US" sz="2400" b="1" dirty="0" smtClean="0">
                <a:solidFill>
                  <a:schemeClr val="accent1">
                    <a:lumMod val="75000"/>
                  </a:schemeClr>
                </a:solidFill>
              </a:rPr>
              <a:t>System.</a:t>
            </a:r>
          </a:p>
          <a:p>
            <a:pPr algn="ctr"/>
            <a:endParaRPr lang="en-US" sz="2400" b="1" dirty="0">
              <a:solidFill>
                <a:schemeClr val="accent1">
                  <a:lumMod val="75000"/>
                </a:schemeClr>
              </a:solidFill>
            </a:endParaRPr>
          </a:p>
          <a:p>
            <a:r>
              <a:rPr lang="en-US" sz="3200" b="1" u="sng" dirty="0" smtClean="0">
                <a:solidFill>
                  <a:srgbClr val="FFC000"/>
                </a:solidFill>
              </a:rPr>
              <a:t>OUR STATE MANDATED MISSION</a:t>
            </a:r>
            <a:r>
              <a:rPr lang="en-US" sz="3200" b="1" dirty="0" smtClean="0">
                <a:solidFill>
                  <a:srgbClr val="FFC000"/>
                </a:solidFill>
              </a:rPr>
              <a:t>:</a:t>
            </a:r>
          </a:p>
          <a:p>
            <a:pPr marL="342900" indent="-342900">
              <a:buFont typeface="Arial" panose="020B0604020202020204" pitchFamily="34" charset="0"/>
              <a:buChar char="•"/>
            </a:pPr>
            <a:r>
              <a:rPr lang="en-US" sz="2400" dirty="0" smtClean="0">
                <a:solidFill>
                  <a:schemeClr val="accent1">
                    <a:lumMod val="75000"/>
                  </a:schemeClr>
                </a:solidFill>
              </a:rPr>
              <a:t>College and Workforce Readiness</a:t>
            </a:r>
          </a:p>
          <a:p>
            <a:pPr marL="342900" indent="-342900">
              <a:buFont typeface="Arial" panose="020B0604020202020204" pitchFamily="34" charset="0"/>
              <a:buChar char="•"/>
            </a:pPr>
            <a:r>
              <a:rPr lang="en-US" sz="2400" dirty="0" smtClean="0">
                <a:solidFill>
                  <a:schemeClr val="accent1">
                    <a:lumMod val="75000"/>
                  </a:schemeClr>
                </a:solidFill>
              </a:rPr>
              <a:t>Workforce Education and Training</a:t>
            </a:r>
          </a:p>
          <a:p>
            <a:pPr marL="342900" indent="-342900">
              <a:buFont typeface="Arial" panose="020B0604020202020204" pitchFamily="34" charset="0"/>
              <a:buChar char="•"/>
            </a:pPr>
            <a:r>
              <a:rPr lang="en-US" sz="2400" dirty="0" smtClean="0">
                <a:solidFill>
                  <a:schemeClr val="accent1">
                    <a:lumMod val="75000"/>
                  </a:schemeClr>
                </a:solidFill>
              </a:rPr>
              <a:t>Transfer Education</a:t>
            </a:r>
            <a:endParaRPr lang="en-US" sz="24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11634E98-07EB-CA41-93DC-6030664ECBFB}" type="slidenum">
              <a:rPr lang="en-US" smtClean="0"/>
              <a:t>2</a:t>
            </a:fld>
            <a:endParaRPr lang="en-US" dirty="0"/>
          </a:p>
        </p:txBody>
      </p:sp>
    </p:spTree>
    <p:extLst>
      <p:ext uri="{BB962C8B-B14F-4D97-AF65-F5344CB8AC3E}">
        <p14:creationId xmlns:p14="http://schemas.microsoft.com/office/powerpoint/2010/main" val="256832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95" y="111317"/>
            <a:ext cx="7317490" cy="5024935"/>
          </a:xfrm>
          <a:prstGeom prst="rect">
            <a:avLst/>
          </a:prstGeom>
        </p:spPr>
      </p:pic>
      <p:sp>
        <p:nvSpPr>
          <p:cNvPr id="6" name="TextBox 5"/>
          <p:cNvSpPr txBox="1"/>
          <p:nvPr/>
        </p:nvSpPr>
        <p:spPr>
          <a:xfrm>
            <a:off x="5738070" y="333574"/>
            <a:ext cx="2580815" cy="1384995"/>
          </a:xfrm>
          <a:prstGeom prst="rect">
            <a:avLst/>
          </a:prstGeom>
          <a:solidFill>
            <a:schemeClr val="bg1"/>
          </a:solidFill>
        </p:spPr>
        <p:txBody>
          <a:bodyPr wrap="square" rtlCol="0">
            <a:spAutoFit/>
          </a:bodyPr>
          <a:lstStyle/>
          <a:p>
            <a:pPr algn="ctr"/>
            <a:r>
              <a:rPr lang="en-US" sz="6600" b="1" dirty="0">
                <a:solidFill>
                  <a:srgbClr val="E9A713"/>
                </a:solidFill>
              </a:rPr>
              <a:t>50%</a:t>
            </a:r>
          </a:p>
          <a:p>
            <a:endParaRPr lang="en-US" dirty="0"/>
          </a:p>
        </p:txBody>
      </p:sp>
      <p:sp>
        <p:nvSpPr>
          <p:cNvPr id="5" name="TextBox 4"/>
          <p:cNvSpPr txBox="1"/>
          <p:nvPr/>
        </p:nvSpPr>
        <p:spPr>
          <a:xfrm>
            <a:off x="5486400" y="1198809"/>
            <a:ext cx="2961314" cy="1508105"/>
          </a:xfrm>
          <a:prstGeom prst="rect">
            <a:avLst/>
          </a:prstGeom>
          <a:solidFill>
            <a:schemeClr val="bg1"/>
          </a:solidFill>
        </p:spPr>
        <p:txBody>
          <a:bodyPr wrap="square" rtlCol="0">
            <a:spAutoFit/>
          </a:bodyPr>
          <a:lstStyle/>
          <a:p>
            <a:pPr algn="ctr"/>
            <a:r>
              <a:rPr lang="en-US" b="1" dirty="0" smtClean="0">
                <a:solidFill>
                  <a:schemeClr val="accent1">
                    <a:lumMod val="50000"/>
                  </a:schemeClr>
                </a:solidFill>
              </a:rPr>
              <a:t>of the</a:t>
            </a:r>
          </a:p>
          <a:p>
            <a:pPr algn="ctr"/>
            <a:r>
              <a:rPr lang="en-US" sz="2800" b="1" dirty="0" smtClean="0">
                <a:solidFill>
                  <a:srgbClr val="E9A713"/>
                </a:solidFill>
              </a:rPr>
              <a:t>state’s dual-credit</a:t>
            </a:r>
          </a:p>
          <a:p>
            <a:pPr algn="ctr"/>
            <a:r>
              <a:rPr lang="en-US" sz="2800" b="1" dirty="0" smtClean="0">
                <a:solidFill>
                  <a:srgbClr val="E9A713"/>
                </a:solidFill>
              </a:rPr>
              <a:t>enrollment</a:t>
            </a:r>
          </a:p>
          <a:p>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20</a:t>
            </a:fld>
            <a:endParaRPr lang="en-US" dirty="0"/>
          </a:p>
        </p:txBody>
      </p:sp>
    </p:spTree>
    <p:extLst>
      <p:ext uri="{BB962C8B-B14F-4D97-AF65-F5344CB8AC3E}">
        <p14:creationId xmlns:p14="http://schemas.microsoft.com/office/powerpoint/2010/main" val="101845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0066-B831-CF4C-899D-B856EFCC5996}"/>
              </a:ext>
            </a:extLst>
          </p:cNvPr>
          <p:cNvSpPr>
            <a:spLocks noGrp="1"/>
          </p:cNvSpPr>
          <p:nvPr>
            <p:ph type="title"/>
          </p:nvPr>
        </p:nvSpPr>
        <p:spPr>
          <a:xfrm>
            <a:off x="628650" y="103190"/>
            <a:ext cx="7886700" cy="523873"/>
          </a:xfrm>
        </p:spPr>
        <p:txBody>
          <a:bodyPr>
            <a:normAutofit fontScale="90000"/>
          </a:bodyPr>
          <a:lstStyle/>
          <a:p>
            <a:pPr algn="r"/>
            <a:r>
              <a:rPr lang="en-US" sz="3200" b="1" dirty="0" smtClean="0">
                <a:solidFill>
                  <a:srgbClr val="E7A614"/>
                </a:solidFill>
                <a:latin typeface="Century Gothic" charset="0"/>
                <a:ea typeface="Century Gothic" charset="0"/>
                <a:cs typeface="Century Gothic" charset="0"/>
              </a:rPr>
              <a:t>Dual-Credit </a:t>
            </a:r>
            <a:endParaRPr lang="en-US" sz="3200" dirty="0"/>
          </a:p>
        </p:txBody>
      </p:sp>
      <p:sp>
        <p:nvSpPr>
          <p:cNvPr id="3" name="Content Placeholder 2">
            <a:extLst>
              <a:ext uri="{FF2B5EF4-FFF2-40B4-BE49-F238E27FC236}">
                <a16:creationId xmlns:a16="http://schemas.microsoft.com/office/drawing/2014/main" id="{96AF5611-B8E9-1D49-81C9-A8954A269EF4}"/>
              </a:ext>
            </a:extLst>
          </p:cNvPr>
          <p:cNvSpPr>
            <a:spLocks noGrp="1"/>
          </p:cNvSpPr>
          <p:nvPr>
            <p:ph idx="1"/>
          </p:nvPr>
        </p:nvSpPr>
        <p:spPr>
          <a:xfrm>
            <a:off x="171450" y="365126"/>
            <a:ext cx="2562606" cy="4351338"/>
          </a:xfrm>
        </p:spPr>
        <p:txBody>
          <a:bodyPr/>
          <a:lstStyle/>
          <a:p>
            <a:pPr marL="0" indent="0">
              <a:buFont typeface="Arial" charset="0"/>
              <a:buChar char="•"/>
            </a:pPr>
            <a:r>
              <a:rPr lang="en-US" sz="2000" dirty="0">
                <a:solidFill>
                  <a:srgbClr val="0C4B7B"/>
                </a:solidFill>
                <a:ea typeface="Century Gothic" charset="0"/>
                <a:cs typeface="Century Gothic" charset="0"/>
              </a:rPr>
              <a:t> </a:t>
            </a:r>
            <a:r>
              <a:rPr lang="en-US" sz="2000" dirty="0" smtClean="0">
                <a:solidFill>
                  <a:srgbClr val="0C4B7B"/>
                </a:solidFill>
                <a:ea typeface="Century Gothic" charset="0"/>
                <a:cs typeface="Century Gothic" charset="0"/>
              </a:rPr>
              <a:t>Dual-credit enrollment is up 11.5% year-to-date for Fall 18</a:t>
            </a:r>
          </a:p>
          <a:p>
            <a:pPr marL="0" indent="0">
              <a:buFont typeface="Arial" charset="0"/>
              <a:buChar char="•"/>
            </a:pPr>
            <a:r>
              <a:rPr lang="en-US" sz="2000" dirty="0">
                <a:solidFill>
                  <a:srgbClr val="0C4B7B"/>
                </a:solidFill>
                <a:ea typeface="Century Gothic" charset="0"/>
                <a:cs typeface="Century Gothic" charset="0"/>
              </a:rPr>
              <a:t> </a:t>
            </a:r>
            <a:r>
              <a:rPr lang="en-US" sz="2000" dirty="0" smtClean="0">
                <a:solidFill>
                  <a:srgbClr val="0C4B7B"/>
                </a:solidFill>
                <a:ea typeface="Century Gothic" charset="0"/>
                <a:cs typeface="Century Gothic" charset="0"/>
              </a:rPr>
              <a:t>Continued, steady growth since 2012 (up 45.4%)</a:t>
            </a:r>
          </a:p>
          <a:p>
            <a:pPr marL="0" indent="0">
              <a:buFont typeface="Arial" charset="0"/>
              <a:buChar char="•"/>
            </a:pPr>
            <a:r>
              <a:rPr lang="en-US" sz="2000" dirty="0">
                <a:solidFill>
                  <a:srgbClr val="0C4B7B"/>
                </a:solidFill>
                <a:ea typeface="Century Gothic" charset="0"/>
                <a:cs typeface="Century Gothic" charset="0"/>
              </a:rPr>
              <a:t> </a:t>
            </a:r>
            <a:r>
              <a:rPr lang="en-US" sz="2000" dirty="0" smtClean="0">
                <a:solidFill>
                  <a:srgbClr val="0C4B7B"/>
                </a:solidFill>
                <a:ea typeface="Century Gothic" charset="0"/>
                <a:cs typeface="Century Gothic" charset="0"/>
              </a:rPr>
              <a:t>High school students = 15.7% of total KCTCS enrollment</a:t>
            </a:r>
          </a:p>
          <a:p>
            <a:pPr marL="0" indent="0">
              <a:buFont typeface="Arial" charset="0"/>
              <a:buChar char="•"/>
            </a:pPr>
            <a:r>
              <a:rPr lang="en-US" sz="2000" dirty="0">
                <a:solidFill>
                  <a:srgbClr val="0C4B7B"/>
                </a:solidFill>
                <a:ea typeface="Century Gothic" charset="0"/>
                <a:cs typeface="Century Gothic" charset="0"/>
              </a:rPr>
              <a:t> </a:t>
            </a:r>
            <a:r>
              <a:rPr lang="en-US" sz="2000" dirty="0" smtClean="0">
                <a:solidFill>
                  <a:srgbClr val="0C4B7B"/>
                </a:solidFill>
                <a:ea typeface="Century Gothic" charset="0"/>
                <a:cs typeface="Century Gothic" charset="0"/>
              </a:rPr>
              <a:t>Overall pass rate over 97%</a:t>
            </a:r>
          </a:p>
          <a:p>
            <a:pPr marL="0" indent="0">
              <a:buFont typeface="Arial" charset="0"/>
              <a:buChar char="•"/>
            </a:pPr>
            <a:endParaRPr lang="en-US" sz="1800" dirty="0">
              <a:solidFill>
                <a:srgbClr val="00467F"/>
              </a:solidFill>
              <a:latin typeface="Century Gothic" charset="0"/>
              <a:ea typeface="Century Gothic" charset="0"/>
              <a:cs typeface="Century Gothic" charset="0"/>
            </a:endParaRPr>
          </a:p>
        </p:txBody>
      </p:sp>
      <p:graphicFrame>
        <p:nvGraphicFramePr>
          <p:cNvPr id="7" name="Chart 6"/>
          <p:cNvGraphicFramePr>
            <a:graphicFrameLocks/>
          </p:cNvGraphicFramePr>
          <p:nvPr>
            <p:extLst>
              <p:ext uri="{D42A27DB-BD31-4B8C-83A1-F6EECF244321}">
                <p14:modId xmlns:p14="http://schemas.microsoft.com/office/powerpoint/2010/main" val="1252241319"/>
              </p:ext>
            </p:extLst>
          </p:nvPr>
        </p:nvGraphicFramePr>
        <p:xfrm>
          <a:off x="2734056" y="1485353"/>
          <a:ext cx="6279227" cy="41541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1634E98-07EB-CA41-93DC-6030664ECBFB}" type="slidenum">
              <a:rPr lang="en-US" smtClean="0"/>
              <a:t>21</a:t>
            </a:fld>
            <a:endParaRPr lang="en-US" dirty="0"/>
          </a:p>
        </p:txBody>
      </p:sp>
    </p:spTree>
    <p:extLst>
      <p:ext uri="{BB962C8B-B14F-4D97-AF65-F5344CB8AC3E}">
        <p14:creationId xmlns:p14="http://schemas.microsoft.com/office/powerpoint/2010/main" val="352520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007EF6-E47E-D94B-826C-3C6EAD5BB0DB}"/>
              </a:ext>
            </a:extLst>
          </p:cNvPr>
          <p:cNvSpPr>
            <a:spLocks noGrp="1"/>
          </p:cNvSpPr>
          <p:nvPr>
            <p:ph type="title"/>
          </p:nvPr>
        </p:nvSpPr>
        <p:spPr>
          <a:xfrm>
            <a:off x="628650" y="365126"/>
            <a:ext cx="7886700" cy="3825874"/>
          </a:xfrm>
        </p:spPr>
        <p:txBody>
          <a:bodyPr>
            <a:normAutofit/>
          </a:bodyPr>
          <a:lstStyle/>
          <a:p>
            <a:pPr algn="ctr"/>
            <a:r>
              <a:rPr lang="en-US" sz="6000" b="1" dirty="0" smtClean="0">
                <a:solidFill>
                  <a:srgbClr val="00467F"/>
                </a:solidFill>
                <a:latin typeface="Century Gothic" charset="0"/>
                <a:ea typeface="Century Gothic" charset="0"/>
                <a:cs typeface="Century Gothic" charset="0"/>
              </a:rPr>
              <a:t>RETURN ON INVESTMENT</a:t>
            </a:r>
            <a:endParaRPr lang="en-US" sz="6000" b="1" dirty="0"/>
          </a:p>
        </p:txBody>
      </p:sp>
      <p:sp>
        <p:nvSpPr>
          <p:cNvPr id="2" name="Slide Number Placeholder 1"/>
          <p:cNvSpPr>
            <a:spLocks noGrp="1"/>
          </p:cNvSpPr>
          <p:nvPr>
            <p:ph type="sldNum" sz="quarter" idx="12"/>
          </p:nvPr>
        </p:nvSpPr>
        <p:spPr/>
        <p:txBody>
          <a:bodyPr/>
          <a:lstStyle/>
          <a:p>
            <a:fld id="{11634E98-07EB-CA41-93DC-6030664ECBFB}" type="slidenum">
              <a:rPr lang="en-US" smtClean="0"/>
              <a:t>22</a:t>
            </a:fld>
            <a:endParaRPr lang="en-US" dirty="0"/>
          </a:p>
        </p:txBody>
      </p:sp>
    </p:spTree>
    <p:extLst>
      <p:ext uri="{BB962C8B-B14F-4D97-AF65-F5344CB8AC3E}">
        <p14:creationId xmlns:p14="http://schemas.microsoft.com/office/powerpoint/2010/main" val="99702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1717"/>
            <a:ext cx="7886700" cy="4351338"/>
          </a:xfrm>
        </p:spPr>
        <p:txBody>
          <a:bodyPr>
            <a:normAutofit/>
          </a:bodyPr>
          <a:lstStyle/>
          <a:p>
            <a:pPr marL="0" indent="0">
              <a:buNone/>
            </a:pPr>
            <a:r>
              <a:rPr lang="en-US" sz="2400" dirty="0" smtClean="0">
                <a:solidFill>
                  <a:srgbClr val="00467F"/>
                </a:solidFill>
              </a:rPr>
              <a:t>“The </a:t>
            </a:r>
            <a:r>
              <a:rPr lang="en-US" sz="2400" dirty="0">
                <a:solidFill>
                  <a:srgbClr val="00467F"/>
                </a:solidFill>
              </a:rPr>
              <a:t>investment made by state taxpayers to KCTCS colleges creates a wide range of benefits to society and returns </a:t>
            </a:r>
            <a:r>
              <a:rPr lang="en-US" sz="2400" b="1" i="1" dirty="0">
                <a:solidFill>
                  <a:srgbClr val="00467F"/>
                </a:solidFill>
              </a:rPr>
              <a:t>more</a:t>
            </a:r>
            <a:r>
              <a:rPr lang="en-US" sz="2400" dirty="0">
                <a:solidFill>
                  <a:srgbClr val="00467F"/>
                </a:solidFill>
              </a:rPr>
              <a:t> to government budgets than it costs</a:t>
            </a:r>
            <a:r>
              <a:rPr lang="en-US" sz="2400" dirty="0" smtClean="0">
                <a:solidFill>
                  <a:srgbClr val="00467F"/>
                </a:solidFill>
              </a:rPr>
              <a:t>.”  -- </a:t>
            </a:r>
            <a:r>
              <a:rPr lang="en-US" sz="2400" b="1" i="1" dirty="0" smtClean="0">
                <a:solidFill>
                  <a:srgbClr val="00467F"/>
                </a:solidFill>
              </a:rPr>
              <a:t>Economic Modeling Specialist Incorporated (EMSI), November 2017 </a:t>
            </a:r>
            <a:endParaRPr lang="en-US" sz="2400" b="1" i="1" dirty="0">
              <a:solidFill>
                <a:srgbClr val="00467F"/>
              </a:solidFill>
            </a:endParaRPr>
          </a:p>
        </p:txBody>
      </p:sp>
      <p:pic>
        <p:nvPicPr>
          <p:cNvPr id="4" name="Picture 3"/>
          <p:cNvPicPr>
            <a:picLocks noChangeAspect="1"/>
          </p:cNvPicPr>
          <p:nvPr/>
        </p:nvPicPr>
        <p:blipFill>
          <a:blip r:embed="rId3"/>
          <a:stretch>
            <a:fillRect/>
          </a:stretch>
        </p:blipFill>
        <p:spPr>
          <a:xfrm>
            <a:off x="557212" y="2127316"/>
            <a:ext cx="8029575" cy="3429000"/>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23</a:t>
            </a:fld>
            <a:endParaRPr lang="en-US" dirty="0"/>
          </a:p>
        </p:txBody>
      </p:sp>
    </p:spTree>
    <p:extLst>
      <p:ext uri="{BB962C8B-B14F-4D97-AF65-F5344CB8AC3E}">
        <p14:creationId xmlns:p14="http://schemas.microsoft.com/office/powerpoint/2010/main" val="3699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4128" y="1005840"/>
            <a:ext cx="2066544" cy="359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697224" y="2331720"/>
            <a:ext cx="2066544" cy="22677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278880" y="3941064"/>
            <a:ext cx="2066544"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F007EF6-E47E-D94B-826C-3C6EAD5BB0DB}"/>
              </a:ext>
            </a:extLst>
          </p:cNvPr>
          <p:cNvSpPr>
            <a:spLocks noGrp="1"/>
          </p:cNvSpPr>
          <p:nvPr>
            <p:ph type="title"/>
          </p:nvPr>
        </p:nvSpPr>
        <p:spPr>
          <a:xfrm>
            <a:off x="1323390" y="304282"/>
            <a:ext cx="6960870" cy="941832"/>
          </a:xfrm>
        </p:spPr>
        <p:txBody>
          <a:bodyPr>
            <a:noAutofit/>
          </a:bodyPr>
          <a:lstStyle/>
          <a:p>
            <a:pPr algn="ctr"/>
            <a:r>
              <a:rPr lang="en-US" sz="3200" b="1" dirty="0" smtClean="0">
                <a:solidFill>
                  <a:srgbClr val="E9A713"/>
                </a:solidFill>
                <a:latin typeface="+mn-lt"/>
              </a:rPr>
              <a:t>KCTCS Student Rate of Return</a:t>
            </a:r>
            <a:r>
              <a:rPr lang="en-US" sz="3200" b="1" dirty="0">
                <a:solidFill>
                  <a:srgbClr val="E9A713"/>
                </a:solidFill>
                <a:latin typeface="+mn-lt"/>
              </a:rPr>
              <a:t/>
            </a:r>
            <a:br>
              <a:rPr lang="en-US" sz="3200" b="1" dirty="0">
                <a:solidFill>
                  <a:srgbClr val="E9A713"/>
                </a:solidFill>
                <a:latin typeface="+mn-lt"/>
              </a:rPr>
            </a:br>
            <a:r>
              <a:rPr lang="en-US" sz="2000" b="1" i="1" dirty="0" smtClean="0">
                <a:solidFill>
                  <a:srgbClr val="E9A713"/>
                </a:solidFill>
                <a:latin typeface="+mn-lt"/>
              </a:rPr>
              <a:t>Economic </a:t>
            </a:r>
            <a:r>
              <a:rPr lang="en-US" sz="2000" b="1" i="1" dirty="0">
                <a:solidFill>
                  <a:srgbClr val="E9A713"/>
                </a:solidFill>
                <a:latin typeface="+mn-lt"/>
              </a:rPr>
              <a:t>Modeling Specialist Incorporated (EMSI), November 2017 </a:t>
            </a:r>
            <a:br>
              <a:rPr lang="en-US" sz="2000" b="1" i="1" dirty="0">
                <a:solidFill>
                  <a:srgbClr val="E9A713"/>
                </a:solidFill>
                <a:latin typeface="+mn-lt"/>
              </a:rPr>
            </a:br>
            <a:endParaRPr lang="en-US" sz="2000" b="1" dirty="0">
              <a:solidFill>
                <a:srgbClr val="E9A713"/>
              </a:solidFill>
              <a:latin typeface="+mn-lt"/>
            </a:endParaRPr>
          </a:p>
        </p:txBody>
      </p:sp>
      <p:sp>
        <p:nvSpPr>
          <p:cNvPr id="7" name="TextBox 6"/>
          <p:cNvSpPr txBox="1"/>
          <p:nvPr/>
        </p:nvSpPr>
        <p:spPr>
          <a:xfrm>
            <a:off x="1463040" y="1234440"/>
            <a:ext cx="1179576" cy="523220"/>
          </a:xfrm>
          <a:prstGeom prst="rect">
            <a:avLst/>
          </a:prstGeom>
          <a:noFill/>
        </p:spPr>
        <p:txBody>
          <a:bodyPr wrap="square" rtlCol="0">
            <a:spAutoFit/>
          </a:bodyPr>
          <a:lstStyle/>
          <a:p>
            <a:r>
              <a:rPr lang="en-US" sz="2800" b="1" dirty="0" smtClean="0">
                <a:solidFill>
                  <a:schemeClr val="bg1"/>
                </a:solidFill>
              </a:rPr>
              <a:t>19.6%</a:t>
            </a:r>
            <a:endParaRPr lang="en-US" sz="2800" b="1" dirty="0">
              <a:solidFill>
                <a:schemeClr val="bg1"/>
              </a:solidFill>
            </a:endParaRPr>
          </a:p>
        </p:txBody>
      </p:sp>
      <p:sp>
        <p:nvSpPr>
          <p:cNvPr id="12" name="TextBox 11"/>
          <p:cNvSpPr txBox="1"/>
          <p:nvPr/>
        </p:nvSpPr>
        <p:spPr>
          <a:xfrm>
            <a:off x="4195953" y="2519690"/>
            <a:ext cx="1179576" cy="523220"/>
          </a:xfrm>
          <a:prstGeom prst="rect">
            <a:avLst/>
          </a:prstGeom>
          <a:noFill/>
        </p:spPr>
        <p:txBody>
          <a:bodyPr wrap="square" rtlCol="0">
            <a:spAutoFit/>
          </a:bodyPr>
          <a:lstStyle/>
          <a:p>
            <a:r>
              <a:rPr lang="en-US" sz="2800" b="1" dirty="0" smtClean="0">
                <a:solidFill>
                  <a:schemeClr val="bg1"/>
                </a:solidFill>
              </a:rPr>
              <a:t>10.1%</a:t>
            </a:r>
            <a:endParaRPr lang="en-US" sz="2800" b="1" dirty="0">
              <a:solidFill>
                <a:schemeClr val="bg1"/>
              </a:solidFill>
            </a:endParaRPr>
          </a:p>
        </p:txBody>
      </p:sp>
      <p:sp>
        <p:nvSpPr>
          <p:cNvPr id="13" name="TextBox 12"/>
          <p:cNvSpPr txBox="1"/>
          <p:nvPr/>
        </p:nvSpPr>
        <p:spPr>
          <a:xfrm>
            <a:off x="6868668" y="4008638"/>
            <a:ext cx="1179576" cy="523220"/>
          </a:xfrm>
          <a:prstGeom prst="rect">
            <a:avLst/>
          </a:prstGeom>
          <a:noFill/>
        </p:spPr>
        <p:txBody>
          <a:bodyPr wrap="square" rtlCol="0">
            <a:spAutoFit/>
          </a:bodyPr>
          <a:lstStyle/>
          <a:p>
            <a:r>
              <a:rPr lang="en-US" sz="2800" b="1" dirty="0" smtClean="0">
                <a:solidFill>
                  <a:schemeClr val="bg1"/>
                </a:solidFill>
              </a:rPr>
              <a:t>0.8%</a:t>
            </a:r>
            <a:endParaRPr lang="en-US" sz="2800" b="1" dirty="0">
              <a:solidFill>
                <a:schemeClr val="bg1"/>
              </a:solidFill>
            </a:endParaRPr>
          </a:p>
        </p:txBody>
      </p:sp>
      <p:sp>
        <p:nvSpPr>
          <p:cNvPr id="14" name="TextBox 13"/>
          <p:cNvSpPr txBox="1"/>
          <p:nvPr/>
        </p:nvSpPr>
        <p:spPr>
          <a:xfrm>
            <a:off x="1097280" y="4828032"/>
            <a:ext cx="1911096" cy="923330"/>
          </a:xfrm>
          <a:prstGeom prst="rect">
            <a:avLst/>
          </a:prstGeom>
          <a:noFill/>
        </p:spPr>
        <p:txBody>
          <a:bodyPr wrap="square" rtlCol="0">
            <a:spAutoFit/>
          </a:bodyPr>
          <a:lstStyle/>
          <a:p>
            <a:r>
              <a:rPr lang="en-US" dirty="0" smtClean="0"/>
              <a:t>Average annual return for KCTCS students</a:t>
            </a:r>
            <a:endParaRPr lang="en-US" dirty="0"/>
          </a:p>
        </p:txBody>
      </p:sp>
      <p:sp>
        <p:nvSpPr>
          <p:cNvPr id="15" name="TextBox 14"/>
          <p:cNvSpPr txBox="1"/>
          <p:nvPr/>
        </p:nvSpPr>
        <p:spPr>
          <a:xfrm>
            <a:off x="3697224" y="4766066"/>
            <a:ext cx="2103120" cy="923330"/>
          </a:xfrm>
          <a:prstGeom prst="rect">
            <a:avLst/>
          </a:prstGeom>
          <a:noFill/>
        </p:spPr>
        <p:txBody>
          <a:bodyPr wrap="square" rtlCol="0">
            <a:spAutoFit/>
          </a:bodyPr>
          <a:lstStyle/>
          <a:p>
            <a:r>
              <a:rPr lang="en-US" dirty="0" smtClean="0"/>
              <a:t>Stock market 30-year average annual rate of return </a:t>
            </a:r>
            <a:endParaRPr lang="en-US" dirty="0"/>
          </a:p>
        </p:txBody>
      </p:sp>
      <p:sp>
        <p:nvSpPr>
          <p:cNvPr id="16" name="TextBox 15"/>
          <p:cNvSpPr txBox="1"/>
          <p:nvPr/>
        </p:nvSpPr>
        <p:spPr>
          <a:xfrm>
            <a:off x="6278880" y="4828032"/>
            <a:ext cx="2103120" cy="923330"/>
          </a:xfrm>
          <a:prstGeom prst="rect">
            <a:avLst/>
          </a:prstGeom>
          <a:noFill/>
        </p:spPr>
        <p:txBody>
          <a:bodyPr wrap="square" rtlCol="0">
            <a:spAutoFit/>
          </a:bodyPr>
          <a:lstStyle/>
          <a:p>
            <a:r>
              <a:rPr lang="en-US" dirty="0" smtClean="0"/>
              <a:t>Interest earned on savings account (national rate cap)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24</a:t>
            </a:fld>
            <a:endParaRPr lang="en-US" dirty="0"/>
          </a:p>
        </p:txBody>
      </p:sp>
    </p:spTree>
    <p:extLst>
      <p:ext uri="{BB962C8B-B14F-4D97-AF65-F5344CB8AC3E}">
        <p14:creationId xmlns:p14="http://schemas.microsoft.com/office/powerpoint/2010/main" val="119853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020931"/>
            <a:ext cx="7886700" cy="1325563"/>
          </a:xfrm>
        </p:spPr>
        <p:txBody>
          <a:bodyPr>
            <a:normAutofit/>
          </a:bodyPr>
          <a:lstStyle/>
          <a:p>
            <a:pPr algn="ctr"/>
            <a:r>
              <a:rPr lang="en-US" sz="6000" b="1" dirty="0" smtClean="0">
                <a:solidFill>
                  <a:srgbClr val="00467F"/>
                </a:solidFill>
                <a:latin typeface="Century Gothic" charset="0"/>
                <a:ea typeface="Century Gothic" charset="0"/>
                <a:cs typeface="Century Gothic" charset="0"/>
              </a:rPr>
              <a:t>EFFICIENCY</a:t>
            </a:r>
            <a:endParaRPr lang="en-US" sz="6000" dirty="0"/>
          </a:p>
        </p:txBody>
      </p:sp>
      <p:sp>
        <p:nvSpPr>
          <p:cNvPr id="3" name="Slide Number Placeholder 2"/>
          <p:cNvSpPr>
            <a:spLocks noGrp="1"/>
          </p:cNvSpPr>
          <p:nvPr>
            <p:ph type="sldNum" sz="quarter" idx="12"/>
          </p:nvPr>
        </p:nvSpPr>
        <p:spPr/>
        <p:txBody>
          <a:bodyPr/>
          <a:lstStyle/>
          <a:p>
            <a:fld id="{11634E98-07EB-CA41-93DC-6030664ECBFB}" type="slidenum">
              <a:rPr lang="en-US" smtClean="0"/>
              <a:t>25</a:t>
            </a:fld>
            <a:endParaRPr lang="en-US" dirty="0"/>
          </a:p>
        </p:txBody>
      </p:sp>
    </p:spTree>
    <p:extLst>
      <p:ext uri="{BB962C8B-B14F-4D97-AF65-F5344CB8AC3E}">
        <p14:creationId xmlns:p14="http://schemas.microsoft.com/office/powerpoint/2010/main" val="334866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695" y="292179"/>
            <a:ext cx="9144000" cy="4893647"/>
          </a:xfrm>
          <a:prstGeom prst="rect">
            <a:avLst/>
          </a:prstGeom>
          <a:noFill/>
        </p:spPr>
        <p:txBody>
          <a:bodyPr wrap="square" rtlCol="0">
            <a:spAutoFit/>
          </a:bodyPr>
          <a:lstStyle/>
          <a:p>
            <a:pPr algn="ctr"/>
            <a:r>
              <a:rPr lang="en-US" sz="4000" b="1" dirty="0" smtClean="0">
                <a:solidFill>
                  <a:srgbClr val="E9A713"/>
                </a:solidFill>
              </a:rPr>
              <a:t>A unified system creates value for taxpayers. </a:t>
            </a:r>
          </a:p>
          <a:p>
            <a:pPr algn="ctr"/>
            <a:endParaRPr lang="en-US" sz="3600" dirty="0">
              <a:solidFill>
                <a:srgbClr val="E9A713"/>
              </a:solidFill>
            </a:endParaRPr>
          </a:p>
          <a:p>
            <a:pPr algn="ctr"/>
            <a:r>
              <a:rPr lang="en-US" sz="2800" dirty="0" smtClean="0">
                <a:solidFill>
                  <a:srgbClr val="002060"/>
                </a:solidFill>
              </a:rPr>
              <a:t>Based on an internal study in 2017, operating as a system saves $50 million. Shared services and pooled resources eliminates the need for 800 additional staff statewide. </a:t>
            </a:r>
          </a:p>
          <a:p>
            <a:pPr algn="ctr"/>
            <a:endParaRPr lang="en-US" sz="2800" dirty="0">
              <a:solidFill>
                <a:srgbClr val="002060"/>
              </a:solidFill>
            </a:endParaRPr>
          </a:p>
          <a:p>
            <a:pPr algn="ctr"/>
            <a:r>
              <a:rPr lang="en-US" sz="2800" dirty="0" smtClean="0">
                <a:solidFill>
                  <a:srgbClr val="002060"/>
                </a:solidFill>
              </a:rPr>
              <a:t>Students would have to pay $31 more per credit hour in tuition if their college operated independently (based on 2017-18 tuition). </a:t>
            </a:r>
            <a:endParaRPr lang="en-US" sz="2800" dirty="0">
              <a:solidFill>
                <a:srgbClr val="002060"/>
              </a:solidFill>
            </a:endParaRPr>
          </a:p>
        </p:txBody>
      </p:sp>
      <p:sp>
        <p:nvSpPr>
          <p:cNvPr id="2" name="Slide Number Placeholder 1"/>
          <p:cNvSpPr>
            <a:spLocks noGrp="1"/>
          </p:cNvSpPr>
          <p:nvPr>
            <p:ph type="sldNum" sz="quarter" idx="12"/>
          </p:nvPr>
        </p:nvSpPr>
        <p:spPr/>
        <p:txBody>
          <a:bodyPr/>
          <a:lstStyle/>
          <a:p>
            <a:fld id="{11634E98-07EB-CA41-93DC-6030664ECBFB}" type="slidenum">
              <a:rPr lang="en-US" smtClean="0"/>
              <a:t>26</a:t>
            </a:fld>
            <a:endParaRPr lang="en-US" dirty="0"/>
          </a:p>
        </p:txBody>
      </p:sp>
    </p:spTree>
    <p:extLst>
      <p:ext uri="{BB962C8B-B14F-4D97-AF65-F5344CB8AC3E}">
        <p14:creationId xmlns:p14="http://schemas.microsoft.com/office/powerpoint/2010/main" val="341914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spect="1" noChangeArrowheads="1" noTextEdit="1"/>
          </p:cNvSpPr>
          <p:nvPr/>
        </p:nvSpPr>
        <p:spPr bwMode="auto">
          <a:xfrm>
            <a:off x="1042170" y="1085401"/>
            <a:ext cx="7649454" cy="197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Rectangle 8"/>
          <p:cNvSpPr>
            <a:spLocks noChangeArrowheads="1"/>
          </p:cNvSpPr>
          <p:nvPr/>
        </p:nvSpPr>
        <p:spPr bwMode="auto">
          <a:xfrm>
            <a:off x="1117481" y="1117677"/>
            <a:ext cx="4443353" cy="36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400" dirty="0" smtClean="0">
                <a:solidFill>
                  <a:srgbClr val="002060"/>
                </a:solidFill>
                <a:latin typeface="Calibri"/>
                <a:cs typeface="Calibri"/>
              </a:rPr>
              <a:t>FY 2008 Enacted Net General Funds</a:t>
            </a:r>
            <a:endParaRPr lang="en-US" sz="2400" b="0" i="0" u="none" strike="noStrike" baseline="0" dirty="0">
              <a:solidFill>
                <a:srgbClr val="002060"/>
              </a:solidFill>
              <a:latin typeface="Calibri"/>
              <a:cs typeface="Calibri"/>
            </a:endParaRPr>
          </a:p>
        </p:txBody>
      </p:sp>
      <p:sp>
        <p:nvSpPr>
          <p:cNvPr id="10" name="Rectangle 9"/>
          <p:cNvSpPr>
            <a:spLocks noChangeArrowheads="1"/>
          </p:cNvSpPr>
          <p:nvPr/>
        </p:nvSpPr>
        <p:spPr bwMode="auto">
          <a:xfrm>
            <a:off x="5883596" y="1117677"/>
            <a:ext cx="2313126" cy="4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700" b="0" i="0" u="none" strike="noStrike" baseline="0" dirty="0">
                <a:solidFill>
                  <a:srgbClr val="002060"/>
                </a:solidFill>
                <a:latin typeface="Calibri"/>
                <a:cs typeface="Calibri"/>
              </a:rPr>
              <a:t>$    </a:t>
            </a:r>
            <a:r>
              <a:rPr lang="en-US" sz="2700" dirty="0" smtClean="0">
                <a:solidFill>
                  <a:srgbClr val="002060"/>
                </a:solidFill>
                <a:latin typeface="Calibri"/>
                <a:cs typeface="Calibri"/>
              </a:rPr>
              <a:t>228,704,900</a:t>
            </a:r>
            <a:r>
              <a:rPr lang="en-US" sz="2700" b="0" i="0" u="none" strike="noStrike" baseline="0" dirty="0" smtClean="0">
                <a:solidFill>
                  <a:srgbClr val="002060"/>
                </a:solidFill>
                <a:latin typeface="Calibri"/>
                <a:cs typeface="Calibri"/>
              </a:rPr>
              <a:t> </a:t>
            </a:r>
            <a:endParaRPr lang="en-US" sz="2700" b="0" i="0" u="none" strike="noStrike" baseline="0" dirty="0">
              <a:solidFill>
                <a:srgbClr val="002060"/>
              </a:solidFill>
              <a:latin typeface="Calibri"/>
              <a:cs typeface="Calibri"/>
            </a:endParaRPr>
          </a:p>
        </p:txBody>
      </p:sp>
      <p:sp>
        <p:nvSpPr>
          <p:cNvPr id="11" name="Rectangle 10"/>
          <p:cNvSpPr>
            <a:spLocks noChangeArrowheads="1"/>
          </p:cNvSpPr>
          <p:nvPr/>
        </p:nvSpPr>
        <p:spPr bwMode="auto">
          <a:xfrm>
            <a:off x="1117481" y="1623337"/>
            <a:ext cx="4446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400" b="0" i="0" u="none" strike="noStrike" baseline="0" dirty="0" smtClean="0">
                <a:solidFill>
                  <a:srgbClr val="002060"/>
                </a:solidFill>
                <a:latin typeface="Calibri"/>
                <a:cs typeface="Calibri"/>
              </a:rPr>
              <a:t>FY</a:t>
            </a:r>
            <a:r>
              <a:rPr lang="en-US" sz="2400" b="0" i="0" u="none" strike="noStrike" dirty="0" smtClean="0">
                <a:solidFill>
                  <a:srgbClr val="002060"/>
                </a:solidFill>
                <a:latin typeface="Calibri"/>
                <a:cs typeface="Calibri"/>
              </a:rPr>
              <a:t> 2019 Enacted Net General Funds</a:t>
            </a:r>
            <a:endParaRPr lang="en-US" sz="2400" b="0" i="0" u="none" strike="noStrike" baseline="0" dirty="0">
              <a:solidFill>
                <a:srgbClr val="002060"/>
              </a:solidFill>
              <a:latin typeface="Calibri"/>
              <a:cs typeface="Calibri"/>
            </a:endParaRPr>
          </a:p>
        </p:txBody>
      </p:sp>
      <p:sp>
        <p:nvSpPr>
          <p:cNvPr id="13" name="Rectangle 12"/>
          <p:cNvSpPr>
            <a:spLocks noChangeArrowheads="1"/>
          </p:cNvSpPr>
          <p:nvPr/>
        </p:nvSpPr>
        <p:spPr bwMode="auto">
          <a:xfrm>
            <a:off x="5883596" y="1623337"/>
            <a:ext cx="2625129" cy="4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2700" b="0" i="0" u="none" strike="noStrike" baseline="0" dirty="0">
                <a:solidFill>
                  <a:srgbClr val="002060"/>
                </a:solidFill>
                <a:latin typeface="Calibri"/>
                <a:cs typeface="Calibri"/>
              </a:rPr>
              <a:t>$ </a:t>
            </a:r>
            <a:r>
              <a:rPr lang="en-US" sz="2700" b="0" i="0" u="none" strike="noStrike" baseline="0" dirty="0" smtClean="0">
                <a:solidFill>
                  <a:srgbClr val="002060"/>
                </a:solidFill>
                <a:latin typeface="Calibri"/>
                <a:cs typeface="Calibri"/>
              </a:rPr>
              <a:t>   </a:t>
            </a:r>
            <a:r>
              <a:rPr lang="en-US" sz="2700" dirty="0" smtClean="0">
                <a:solidFill>
                  <a:srgbClr val="002060"/>
                </a:solidFill>
                <a:cs typeface="Calibri"/>
              </a:rPr>
              <a:t>167,729,000</a:t>
            </a:r>
            <a:r>
              <a:rPr lang="en-US" sz="2700" b="0" i="0" u="none" strike="noStrike" baseline="0" dirty="0">
                <a:solidFill>
                  <a:srgbClr val="002060"/>
                </a:solidFill>
                <a:latin typeface="Calibri"/>
                <a:cs typeface="Calibri"/>
              </a:rPr>
              <a:t>    </a:t>
            </a:r>
          </a:p>
        </p:txBody>
      </p:sp>
      <p:sp>
        <p:nvSpPr>
          <p:cNvPr id="14" name="Rectangle 13"/>
          <p:cNvSpPr>
            <a:spLocks noChangeArrowheads="1"/>
          </p:cNvSpPr>
          <p:nvPr/>
        </p:nvSpPr>
        <p:spPr bwMode="auto">
          <a:xfrm>
            <a:off x="6518361" y="1623337"/>
            <a:ext cx="0" cy="4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2700" b="0" i="0" u="none" strike="noStrike" baseline="0" dirty="0">
              <a:solidFill>
                <a:srgbClr val="FF0000"/>
              </a:solidFill>
              <a:latin typeface="Calibri"/>
              <a:cs typeface="Calibri"/>
            </a:endParaRPr>
          </a:p>
        </p:txBody>
      </p:sp>
      <p:sp>
        <p:nvSpPr>
          <p:cNvPr id="15" name="Rectangle 14"/>
          <p:cNvSpPr>
            <a:spLocks noChangeArrowheads="1"/>
          </p:cNvSpPr>
          <p:nvPr/>
        </p:nvSpPr>
        <p:spPr bwMode="auto">
          <a:xfrm>
            <a:off x="1152441" y="2216911"/>
            <a:ext cx="2816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400" dirty="0" smtClean="0">
                <a:solidFill>
                  <a:srgbClr val="002060"/>
                </a:solidFill>
                <a:latin typeface="Calibri"/>
                <a:cs typeface="Calibri"/>
              </a:rPr>
              <a:t>Dollar Change</a:t>
            </a:r>
            <a:endParaRPr lang="en-US" sz="2400" b="0" i="0" u="none" strike="noStrike" baseline="0" dirty="0">
              <a:solidFill>
                <a:srgbClr val="002060"/>
              </a:solidFill>
              <a:latin typeface="Calibri"/>
              <a:cs typeface="Calibri"/>
            </a:endParaRPr>
          </a:p>
        </p:txBody>
      </p:sp>
      <p:sp>
        <p:nvSpPr>
          <p:cNvPr id="16" name="Rectangle 15"/>
          <p:cNvSpPr>
            <a:spLocks noChangeArrowheads="1"/>
          </p:cNvSpPr>
          <p:nvPr/>
        </p:nvSpPr>
        <p:spPr bwMode="auto">
          <a:xfrm>
            <a:off x="5883596" y="2128997"/>
            <a:ext cx="645524" cy="47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700" b="0" i="0" u="none" strike="noStrike" baseline="0" dirty="0">
                <a:solidFill>
                  <a:srgbClr val="002060"/>
                </a:solidFill>
                <a:latin typeface="Calibri"/>
                <a:cs typeface="Calibri"/>
              </a:rPr>
              <a:t>$     </a:t>
            </a:r>
          </a:p>
        </p:txBody>
      </p:sp>
      <p:sp>
        <p:nvSpPr>
          <p:cNvPr id="17" name="Rectangle 16"/>
          <p:cNvSpPr>
            <a:spLocks noChangeArrowheads="1"/>
          </p:cNvSpPr>
          <p:nvPr/>
        </p:nvSpPr>
        <p:spPr bwMode="auto">
          <a:xfrm>
            <a:off x="6518361" y="2128997"/>
            <a:ext cx="1857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700" b="0" i="0" u="none" strike="noStrike" baseline="0" dirty="0">
                <a:solidFill>
                  <a:srgbClr val="FF0000"/>
                </a:solidFill>
                <a:latin typeface="Calibri"/>
                <a:cs typeface="Calibri"/>
              </a:rPr>
              <a:t> </a:t>
            </a:r>
            <a:r>
              <a:rPr lang="en-US" sz="2700" b="0" i="0" u="none" strike="noStrike" baseline="0" dirty="0" smtClean="0">
                <a:solidFill>
                  <a:srgbClr val="FF0000"/>
                </a:solidFill>
                <a:latin typeface="Calibri"/>
                <a:cs typeface="Calibri"/>
              </a:rPr>
              <a:t>(</a:t>
            </a:r>
            <a:r>
              <a:rPr lang="en-US" sz="2700" dirty="0" smtClean="0">
                <a:solidFill>
                  <a:srgbClr val="FF0000"/>
                </a:solidFill>
                <a:latin typeface="Calibri"/>
                <a:cs typeface="Calibri"/>
              </a:rPr>
              <a:t>60,975,900</a:t>
            </a:r>
            <a:r>
              <a:rPr lang="en-US" sz="2700" b="0" i="0" u="none" strike="noStrike" baseline="0" dirty="0" smtClean="0">
                <a:solidFill>
                  <a:srgbClr val="FF0000"/>
                </a:solidFill>
                <a:latin typeface="Calibri"/>
                <a:cs typeface="Calibri"/>
              </a:rPr>
              <a:t>)</a:t>
            </a:r>
            <a:endParaRPr lang="en-US" sz="2700" b="0" i="0" u="none" strike="noStrike" baseline="0" dirty="0">
              <a:solidFill>
                <a:srgbClr val="FF0000"/>
              </a:solidFill>
              <a:latin typeface="Calibri"/>
              <a:cs typeface="Calibri"/>
            </a:endParaRPr>
          </a:p>
        </p:txBody>
      </p:sp>
      <p:sp>
        <p:nvSpPr>
          <p:cNvPr id="18" name="Rectangle 17"/>
          <p:cNvSpPr>
            <a:spLocks noChangeArrowheads="1"/>
          </p:cNvSpPr>
          <p:nvPr/>
        </p:nvSpPr>
        <p:spPr bwMode="auto">
          <a:xfrm>
            <a:off x="5883596" y="2634657"/>
            <a:ext cx="0" cy="4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2700" b="0" i="0" u="none" strike="noStrike" baseline="0" dirty="0">
              <a:solidFill>
                <a:srgbClr val="002060"/>
              </a:solidFill>
              <a:latin typeface="Calibri"/>
              <a:cs typeface="Calibri"/>
            </a:endParaRPr>
          </a:p>
        </p:txBody>
      </p:sp>
      <p:sp>
        <p:nvSpPr>
          <p:cNvPr id="25" name="Line 20"/>
          <p:cNvSpPr>
            <a:spLocks noChangeShapeType="1"/>
          </p:cNvSpPr>
          <p:nvPr/>
        </p:nvSpPr>
        <p:spPr bwMode="auto">
          <a:xfrm flipV="1">
            <a:off x="1042170" y="108540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25"/>
          <p:cNvSpPr>
            <a:spLocks noChangeArrowheads="1"/>
          </p:cNvSpPr>
          <p:nvPr/>
        </p:nvSpPr>
        <p:spPr bwMode="auto">
          <a:xfrm>
            <a:off x="1042170" y="1074642"/>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 name="Line 22"/>
          <p:cNvSpPr>
            <a:spLocks noChangeShapeType="1"/>
          </p:cNvSpPr>
          <p:nvPr/>
        </p:nvSpPr>
        <p:spPr bwMode="auto">
          <a:xfrm flipV="1">
            <a:off x="5819044" y="108540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Rectangle 27"/>
          <p:cNvSpPr>
            <a:spLocks noChangeArrowheads="1"/>
          </p:cNvSpPr>
          <p:nvPr/>
        </p:nvSpPr>
        <p:spPr bwMode="auto">
          <a:xfrm>
            <a:off x="5819044" y="1074642"/>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 name="Rectangle 28"/>
          <p:cNvSpPr>
            <a:spLocks noChangeArrowheads="1"/>
          </p:cNvSpPr>
          <p:nvPr/>
        </p:nvSpPr>
        <p:spPr bwMode="auto">
          <a:xfrm>
            <a:off x="1052928" y="1074642"/>
            <a:ext cx="7638695" cy="215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0" name="Line 25"/>
          <p:cNvSpPr>
            <a:spLocks noChangeShapeType="1"/>
          </p:cNvSpPr>
          <p:nvPr/>
        </p:nvSpPr>
        <p:spPr bwMode="auto">
          <a:xfrm flipV="1">
            <a:off x="8680865" y="108540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Rectangle 30"/>
          <p:cNvSpPr>
            <a:spLocks noChangeArrowheads="1"/>
          </p:cNvSpPr>
          <p:nvPr/>
        </p:nvSpPr>
        <p:spPr bwMode="auto">
          <a:xfrm>
            <a:off x="8680865" y="1074642"/>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 name="Line 27"/>
          <p:cNvSpPr>
            <a:spLocks noChangeShapeType="1"/>
          </p:cNvSpPr>
          <p:nvPr/>
        </p:nvSpPr>
        <p:spPr bwMode="auto">
          <a:xfrm>
            <a:off x="1052928" y="1591061"/>
            <a:ext cx="76064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Rectangle 32"/>
          <p:cNvSpPr>
            <a:spLocks noChangeArrowheads="1"/>
          </p:cNvSpPr>
          <p:nvPr/>
        </p:nvSpPr>
        <p:spPr bwMode="auto">
          <a:xfrm>
            <a:off x="1052928" y="1591061"/>
            <a:ext cx="7606419" cy="10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 name="Line 29"/>
          <p:cNvSpPr>
            <a:spLocks noChangeShapeType="1"/>
          </p:cNvSpPr>
          <p:nvPr/>
        </p:nvSpPr>
        <p:spPr bwMode="auto">
          <a:xfrm>
            <a:off x="1052928" y="2096721"/>
            <a:ext cx="76064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5" name="Rectangle 34"/>
          <p:cNvSpPr>
            <a:spLocks noChangeArrowheads="1"/>
          </p:cNvSpPr>
          <p:nvPr/>
        </p:nvSpPr>
        <p:spPr bwMode="auto">
          <a:xfrm>
            <a:off x="1052928" y="2096721"/>
            <a:ext cx="7606419" cy="10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6" name="Line 31"/>
          <p:cNvSpPr>
            <a:spLocks noChangeShapeType="1"/>
          </p:cNvSpPr>
          <p:nvPr/>
        </p:nvSpPr>
        <p:spPr bwMode="auto">
          <a:xfrm>
            <a:off x="1052928" y="2602381"/>
            <a:ext cx="76064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Rectangle 36"/>
          <p:cNvSpPr>
            <a:spLocks noChangeArrowheads="1"/>
          </p:cNvSpPr>
          <p:nvPr/>
        </p:nvSpPr>
        <p:spPr bwMode="auto">
          <a:xfrm>
            <a:off x="1052928" y="2602381"/>
            <a:ext cx="7606419" cy="10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8" name="Line 33"/>
          <p:cNvSpPr>
            <a:spLocks noChangeShapeType="1"/>
          </p:cNvSpPr>
          <p:nvPr/>
        </p:nvSpPr>
        <p:spPr bwMode="auto">
          <a:xfrm>
            <a:off x="1052928" y="3108041"/>
            <a:ext cx="76064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 name="Rectangle 38"/>
          <p:cNvSpPr>
            <a:spLocks noChangeArrowheads="1"/>
          </p:cNvSpPr>
          <p:nvPr/>
        </p:nvSpPr>
        <p:spPr bwMode="auto">
          <a:xfrm>
            <a:off x="1044808" y="3097282"/>
            <a:ext cx="7606419" cy="10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5" name="Rectangle 44"/>
          <p:cNvSpPr>
            <a:spLocks noChangeArrowheads="1"/>
          </p:cNvSpPr>
          <p:nvPr/>
        </p:nvSpPr>
        <p:spPr bwMode="auto">
          <a:xfrm>
            <a:off x="1031411" y="1074642"/>
            <a:ext cx="45719" cy="20226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 name="Rectangle 46"/>
          <p:cNvSpPr>
            <a:spLocks noChangeArrowheads="1"/>
          </p:cNvSpPr>
          <p:nvPr/>
        </p:nvSpPr>
        <p:spPr bwMode="auto">
          <a:xfrm>
            <a:off x="5819044" y="1096159"/>
            <a:ext cx="45719" cy="20118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8" name="Rectangle 47"/>
          <p:cNvSpPr>
            <a:spLocks noChangeArrowheads="1"/>
          </p:cNvSpPr>
          <p:nvPr/>
        </p:nvSpPr>
        <p:spPr bwMode="auto">
          <a:xfrm flipV="1">
            <a:off x="1768415" y="3559908"/>
            <a:ext cx="6923208" cy="140824"/>
          </a:xfrm>
          <a:prstGeom prst="rect">
            <a:avLst/>
          </a:prstGeom>
          <a:noFill/>
          <a:ln>
            <a:noFill/>
          </a:ln>
          <a:extLst/>
        </p:spPr>
        <p:txBody>
          <a:bodyPr/>
          <a:lstStyle/>
          <a:p>
            <a:endParaRPr lang="en-US" dirty="0"/>
          </a:p>
        </p:txBody>
      </p:sp>
      <p:sp>
        <p:nvSpPr>
          <p:cNvPr id="49" name="Rectangle 48"/>
          <p:cNvSpPr>
            <a:spLocks noChangeArrowheads="1"/>
          </p:cNvSpPr>
          <p:nvPr/>
        </p:nvSpPr>
        <p:spPr bwMode="auto">
          <a:xfrm flipH="1">
            <a:off x="8605553" y="1096159"/>
            <a:ext cx="53794" cy="20226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0" name="Line 45"/>
          <p:cNvSpPr>
            <a:spLocks noChangeShapeType="1"/>
          </p:cNvSpPr>
          <p:nvPr/>
        </p:nvSpPr>
        <p:spPr bwMode="auto">
          <a:xfrm>
            <a:off x="1042170" y="5173716"/>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 name="Line 47"/>
          <p:cNvSpPr>
            <a:spLocks noChangeShapeType="1"/>
          </p:cNvSpPr>
          <p:nvPr/>
        </p:nvSpPr>
        <p:spPr bwMode="auto">
          <a:xfrm>
            <a:off x="5819044" y="5173716"/>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Rectangle 52"/>
          <p:cNvSpPr>
            <a:spLocks noChangeArrowheads="1"/>
          </p:cNvSpPr>
          <p:nvPr/>
        </p:nvSpPr>
        <p:spPr bwMode="auto">
          <a:xfrm>
            <a:off x="5819044" y="5173716"/>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4" name="Line 49"/>
          <p:cNvSpPr>
            <a:spLocks noChangeShapeType="1"/>
          </p:cNvSpPr>
          <p:nvPr/>
        </p:nvSpPr>
        <p:spPr bwMode="auto">
          <a:xfrm>
            <a:off x="8680865" y="5173716"/>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 name="Rectangle 54"/>
          <p:cNvSpPr>
            <a:spLocks noChangeArrowheads="1"/>
          </p:cNvSpPr>
          <p:nvPr/>
        </p:nvSpPr>
        <p:spPr bwMode="auto">
          <a:xfrm>
            <a:off x="8680865" y="5173716"/>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6" name="Line 51"/>
          <p:cNvSpPr>
            <a:spLocks noChangeShapeType="1"/>
          </p:cNvSpPr>
          <p:nvPr/>
        </p:nvSpPr>
        <p:spPr bwMode="auto">
          <a:xfrm>
            <a:off x="8691623" y="108540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 name="Rectangle 56"/>
          <p:cNvSpPr>
            <a:spLocks noChangeArrowheads="1"/>
          </p:cNvSpPr>
          <p:nvPr/>
        </p:nvSpPr>
        <p:spPr bwMode="auto">
          <a:xfrm>
            <a:off x="8691623" y="108540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8" name="Line 53"/>
          <p:cNvSpPr>
            <a:spLocks noChangeShapeType="1"/>
          </p:cNvSpPr>
          <p:nvPr/>
        </p:nvSpPr>
        <p:spPr bwMode="auto">
          <a:xfrm>
            <a:off x="8691623" y="159106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 name="Rectangle 58"/>
          <p:cNvSpPr>
            <a:spLocks noChangeArrowheads="1"/>
          </p:cNvSpPr>
          <p:nvPr/>
        </p:nvSpPr>
        <p:spPr bwMode="auto">
          <a:xfrm>
            <a:off x="8691623" y="159106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0" name="Line 55"/>
          <p:cNvSpPr>
            <a:spLocks noChangeShapeType="1"/>
          </p:cNvSpPr>
          <p:nvPr/>
        </p:nvSpPr>
        <p:spPr bwMode="auto">
          <a:xfrm>
            <a:off x="8691623" y="209672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 name="Rectangle 60"/>
          <p:cNvSpPr>
            <a:spLocks noChangeArrowheads="1"/>
          </p:cNvSpPr>
          <p:nvPr/>
        </p:nvSpPr>
        <p:spPr bwMode="auto">
          <a:xfrm>
            <a:off x="8691623" y="209672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2" name="Line 57"/>
          <p:cNvSpPr>
            <a:spLocks noChangeShapeType="1"/>
          </p:cNvSpPr>
          <p:nvPr/>
        </p:nvSpPr>
        <p:spPr bwMode="auto">
          <a:xfrm>
            <a:off x="8691623" y="260238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3" name="Rectangle 62"/>
          <p:cNvSpPr>
            <a:spLocks noChangeArrowheads="1"/>
          </p:cNvSpPr>
          <p:nvPr/>
        </p:nvSpPr>
        <p:spPr bwMode="auto">
          <a:xfrm>
            <a:off x="8691623" y="260238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4" name="Line 59"/>
          <p:cNvSpPr>
            <a:spLocks noChangeShapeType="1"/>
          </p:cNvSpPr>
          <p:nvPr/>
        </p:nvSpPr>
        <p:spPr bwMode="auto">
          <a:xfrm>
            <a:off x="8691623" y="310804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 name="Rectangle 64"/>
          <p:cNvSpPr>
            <a:spLocks noChangeArrowheads="1"/>
          </p:cNvSpPr>
          <p:nvPr/>
        </p:nvSpPr>
        <p:spPr bwMode="auto">
          <a:xfrm>
            <a:off x="8691623" y="310804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6" name="Line 61"/>
          <p:cNvSpPr>
            <a:spLocks noChangeShapeType="1"/>
          </p:cNvSpPr>
          <p:nvPr/>
        </p:nvSpPr>
        <p:spPr bwMode="auto">
          <a:xfrm>
            <a:off x="8691623" y="361370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 name="Rectangle 66"/>
          <p:cNvSpPr>
            <a:spLocks noChangeArrowheads="1"/>
          </p:cNvSpPr>
          <p:nvPr/>
        </p:nvSpPr>
        <p:spPr bwMode="auto">
          <a:xfrm>
            <a:off x="8691623" y="361370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8" name="Line 63"/>
          <p:cNvSpPr>
            <a:spLocks noChangeShapeType="1"/>
          </p:cNvSpPr>
          <p:nvPr/>
        </p:nvSpPr>
        <p:spPr bwMode="auto">
          <a:xfrm>
            <a:off x="8691623" y="4119361"/>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 name="Rectangle 68"/>
          <p:cNvSpPr>
            <a:spLocks noChangeArrowheads="1"/>
          </p:cNvSpPr>
          <p:nvPr/>
        </p:nvSpPr>
        <p:spPr bwMode="auto">
          <a:xfrm>
            <a:off x="8691623" y="4119361"/>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0" name="Line 65"/>
          <p:cNvSpPr>
            <a:spLocks noChangeShapeType="1"/>
          </p:cNvSpPr>
          <p:nvPr/>
        </p:nvSpPr>
        <p:spPr bwMode="auto">
          <a:xfrm>
            <a:off x="8691623" y="4635780"/>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 name="Rectangle 70"/>
          <p:cNvSpPr>
            <a:spLocks noChangeArrowheads="1"/>
          </p:cNvSpPr>
          <p:nvPr/>
        </p:nvSpPr>
        <p:spPr bwMode="auto">
          <a:xfrm>
            <a:off x="8691623" y="4635780"/>
            <a:ext cx="10759" cy="2151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 name="Line 67"/>
          <p:cNvSpPr>
            <a:spLocks noChangeShapeType="1"/>
          </p:cNvSpPr>
          <p:nvPr/>
        </p:nvSpPr>
        <p:spPr bwMode="auto">
          <a:xfrm>
            <a:off x="8691623" y="5162958"/>
            <a:ext cx="10759" cy="1075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3" name="Rectangle 72"/>
          <p:cNvSpPr>
            <a:spLocks noChangeArrowheads="1"/>
          </p:cNvSpPr>
          <p:nvPr/>
        </p:nvSpPr>
        <p:spPr bwMode="auto">
          <a:xfrm>
            <a:off x="8691623" y="5162958"/>
            <a:ext cx="10759" cy="10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extBox 1"/>
          <p:cNvSpPr txBox="1"/>
          <p:nvPr/>
        </p:nvSpPr>
        <p:spPr>
          <a:xfrm>
            <a:off x="1077130" y="2697442"/>
            <a:ext cx="3390181" cy="461665"/>
          </a:xfrm>
          <a:prstGeom prst="rect">
            <a:avLst/>
          </a:prstGeom>
          <a:noFill/>
        </p:spPr>
        <p:txBody>
          <a:bodyPr wrap="square" rtlCol="0">
            <a:spAutoFit/>
          </a:bodyPr>
          <a:lstStyle/>
          <a:p>
            <a:r>
              <a:rPr lang="en-US" sz="2400" dirty="0" smtClean="0">
                <a:solidFill>
                  <a:srgbClr val="002060"/>
                </a:solidFill>
              </a:rPr>
              <a:t>Percent Change</a:t>
            </a:r>
            <a:endParaRPr lang="en-US" sz="2400" dirty="0">
              <a:solidFill>
                <a:srgbClr val="002060"/>
              </a:solidFill>
            </a:endParaRPr>
          </a:p>
        </p:txBody>
      </p:sp>
      <p:sp>
        <p:nvSpPr>
          <p:cNvPr id="3" name="TextBox 2"/>
          <p:cNvSpPr txBox="1"/>
          <p:nvPr/>
        </p:nvSpPr>
        <p:spPr>
          <a:xfrm>
            <a:off x="6543744" y="2662176"/>
            <a:ext cx="1587260" cy="523220"/>
          </a:xfrm>
          <a:prstGeom prst="rect">
            <a:avLst/>
          </a:prstGeom>
          <a:noFill/>
        </p:spPr>
        <p:txBody>
          <a:bodyPr wrap="square" rtlCol="0">
            <a:spAutoFit/>
          </a:bodyPr>
          <a:lstStyle/>
          <a:p>
            <a:r>
              <a:rPr lang="en-US" sz="2700" dirty="0" smtClean="0">
                <a:solidFill>
                  <a:srgbClr val="FF0000"/>
                </a:solidFill>
              </a:rPr>
              <a:t>-26.7%</a:t>
            </a:r>
            <a:endParaRPr lang="en-US" sz="2700" dirty="0">
              <a:solidFill>
                <a:srgbClr val="FF0000"/>
              </a:solidFill>
            </a:endParaRPr>
          </a:p>
        </p:txBody>
      </p:sp>
      <p:sp>
        <p:nvSpPr>
          <p:cNvPr id="75" name="TextBox 74"/>
          <p:cNvSpPr txBox="1"/>
          <p:nvPr/>
        </p:nvSpPr>
        <p:spPr>
          <a:xfrm>
            <a:off x="-45308" y="3888528"/>
            <a:ext cx="9144000" cy="1200329"/>
          </a:xfrm>
          <a:prstGeom prst="rect">
            <a:avLst/>
          </a:prstGeom>
          <a:noFill/>
        </p:spPr>
        <p:txBody>
          <a:bodyPr wrap="square" rtlCol="0">
            <a:spAutoFit/>
          </a:bodyPr>
          <a:lstStyle/>
          <a:p>
            <a:pPr algn="ctr"/>
            <a:r>
              <a:rPr lang="en-US" sz="3600" dirty="0" smtClean="0">
                <a:solidFill>
                  <a:srgbClr val="002060"/>
                </a:solidFill>
              </a:rPr>
              <a:t>The funding for FY 2019 is nearly the same </a:t>
            </a:r>
          </a:p>
          <a:p>
            <a:pPr algn="ctr"/>
            <a:r>
              <a:rPr lang="en-US" sz="3600" dirty="0" smtClean="0">
                <a:solidFill>
                  <a:srgbClr val="002060"/>
                </a:solidFill>
              </a:rPr>
              <a:t>as it was for FY 2000.</a:t>
            </a:r>
            <a:endParaRPr lang="en-US" sz="3600" dirty="0">
              <a:solidFill>
                <a:srgbClr val="002060"/>
              </a:solidFill>
            </a:endParaRPr>
          </a:p>
        </p:txBody>
      </p:sp>
      <p:sp>
        <p:nvSpPr>
          <p:cNvPr id="74" name="Title 1">
            <a:extLst>
              <a:ext uri="{FF2B5EF4-FFF2-40B4-BE49-F238E27FC236}">
                <a16:creationId xmlns:a16="http://schemas.microsoft.com/office/drawing/2014/main" id="{C385CD0C-E55D-D04B-9147-D6D0D8170984}"/>
              </a:ext>
            </a:extLst>
          </p:cNvPr>
          <p:cNvSpPr txBox="1">
            <a:spLocks/>
          </p:cNvSpPr>
          <p:nvPr/>
        </p:nvSpPr>
        <p:spPr>
          <a:xfrm>
            <a:off x="471002" y="253271"/>
            <a:ext cx="8597353" cy="43100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dirty="0"/>
          </a:p>
        </p:txBody>
      </p:sp>
      <p:sp>
        <p:nvSpPr>
          <p:cNvPr id="76" name="Title 1">
            <a:extLst>
              <a:ext uri="{FF2B5EF4-FFF2-40B4-BE49-F238E27FC236}">
                <a16:creationId xmlns:a16="http://schemas.microsoft.com/office/drawing/2014/main" id="{C385CD0C-E55D-D04B-9147-D6D0D8170984}"/>
              </a:ext>
            </a:extLst>
          </p:cNvPr>
          <p:cNvSpPr>
            <a:spLocks noGrp="1"/>
          </p:cNvSpPr>
          <p:nvPr>
            <p:ph type="title"/>
          </p:nvPr>
        </p:nvSpPr>
        <p:spPr>
          <a:xfrm>
            <a:off x="501339" y="317616"/>
            <a:ext cx="8597353" cy="431006"/>
          </a:xfrm>
        </p:spPr>
        <p:txBody>
          <a:bodyPr>
            <a:normAutofit fontScale="90000"/>
          </a:bodyPr>
          <a:lstStyle/>
          <a:p>
            <a:pPr algn="r"/>
            <a:r>
              <a:rPr lang="en-US" b="1" dirty="0" smtClean="0">
                <a:solidFill>
                  <a:srgbClr val="E7A614"/>
                </a:solidFill>
                <a:latin typeface="Century Gothic" charset="0"/>
              </a:rPr>
              <a:t>The Need for Efficiency </a:t>
            </a:r>
            <a:endParaRPr lang="en-US" dirty="0"/>
          </a:p>
        </p:txBody>
      </p:sp>
      <p:sp>
        <p:nvSpPr>
          <p:cNvPr id="4" name="Slide Number Placeholder 3"/>
          <p:cNvSpPr>
            <a:spLocks noGrp="1"/>
          </p:cNvSpPr>
          <p:nvPr>
            <p:ph type="sldNum" sz="quarter" idx="12"/>
          </p:nvPr>
        </p:nvSpPr>
        <p:spPr/>
        <p:txBody>
          <a:bodyPr/>
          <a:lstStyle/>
          <a:p>
            <a:fld id="{11634E98-07EB-CA41-93DC-6030664ECBFB}" type="slidenum">
              <a:rPr lang="en-US" smtClean="0"/>
              <a:t>27</a:t>
            </a:fld>
            <a:endParaRPr lang="en-US" dirty="0"/>
          </a:p>
        </p:txBody>
      </p:sp>
    </p:spTree>
    <p:extLst>
      <p:ext uri="{BB962C8B-B14F-4D97-AF65-F5344CB8AC3E}">
        <p14:creationId xmlns:p14="http://schemas.microsoft.com/office/powerpoint/2010/main" val="3337200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452628" y="272806"/>
            <a:ext cx="8597353" cy="431006"/>
          </a:xfrm>
        </p:spPr>
        <p:txBody>
          <a:bodyPr>
            <a:normAutofit fontScale="90000"/>
          </a:bodyPr>
          <a:lstStyle/>
          <a:p>
            <a:pPr algn="r"/>
            <a:r>
              <a:rPr lang="en-US" b="1" dirty="0" smtClean="0">
                <a:solidFill>
                  <a:srgbClr val="E7A614"/>
                </a:solidFill>
                <a:latin typeface="Century Gothic" charset="0"/>
              </a:rPr>
              <a:t>Efficiency Initiatives (since 2015)</a:t>
            </a:r>
            <a:endParaRPr lang="en-US" dirty="0"/>
          </a:p>
        </p:txBody>
      </p:sp>
      <p:sp>
        <p:nvSpPr>
          <p:cNvPr id="4" name="Content Placeholder 2"/>
          <p:cNvSpPr>
            <a:spLocks noGrp="1"/>
          </p:cNvSpPr>
          <p:nvPr>
            <p:ph idx="1"/>
          </p:nvPr>
        </p:nvSpPr>
        <p:spPr>
          <a:xfrm>
            <a:off x="373875" y="1138785"/>
            <a:ext cx="8576693" cy="4497084"/>
          </a:xfrm>
        </p:spPr>
        <p:txBody>
          <a:bodyPr>
            <a:noAutofit/>
          </a:bodyPr>
          <a:lstStyle/>
          <a:p>
            <a:r>
              <a:rPr lang="en-US" dirty="0">
                <a:solidFill>
                  <a:schemeClr val="accent1">
                    <a:lumMod val="50000"/>
                  </a:schemeClr>
                </a:solidFill>
              </a:rPr>
              <a:t>Eliminated 800+ faculty and staff positions and consolidated, realigned and </a:t>
            </a:r>
            <a:r>
              <a:rPr lang="en-US" dirty="0" smtClean="0">
                <a:solidFill>
                  <a:schemeClr val="accent1">
                    <a:lumMod val="50000"/>
                  </a:schemeClr>
                </a:solidFill>
              </a:rPr>
              <a:t>deactivated </a:t>
            </a:r>
            <a:r>
              <a:rPr lang="en-US" dirty="0">
                <a:solidFill>
                  <a:schemeClr val="accent1">
                    <a:lumMod val="50000"/>
                  </a:schemeClr>
                </a:solidFill>
              </a:rPr>
              <a:t>over </a:t>
            </a:r>
            <a:r>
              <a:rPr lang="en-US" dirty="0" smtClean="0">
                <a:solidFill>
                  <a:schemeClr val="accent1">
                    <a:lumMod val="50000"/>
                  </a:schemeClr>
                </a:solidFill>
              </a:rPr>
              <a:t>570 </a:t>
            </a:r>
            <a:r>
              <a:rPr lang="en-US" dirty="0">
                <a:solidFill>
                  <a:schemeClr val="accent1">
                    <a:lumMod val="50000"/>
                  </a:schemeClr>
                </a:solidFill>
              </a:rPr>
              <a:t>credential/programs.</a:t>
            </a:r>
          </a:p>
          <a:p>
            <a:pPr lvl="1"/>
            <a:r>
              <a:rPr lang="en-US" i="1" dirty="0">
                <a:solidFill>
                  <a:srgbClr val="E9A713"/>
                </a:solidFill>
              </a:rPr>
              <a:t>Savings of $27.3 million in </a:t>
            </a:r>
            <a:r>
              <a:rPr lang="en-US" i="1" dirty="0" smtClean="0">
                <a:solidFill>
                  <a:srgbClr val="E9A713"/>
                </a:solidFill>
              </a:rPr>
              <a:t>2016-17</a:t>
            </a:r>
          </a:p>
          <a:p>
            <a:endParaRPr lang="en-US" dirty="0" smtClean="0">
              <a:solidFill>
                <a:schemeClr val="accent1">
                  <a:lumMod val="50000"/>
                </a:schemeClr>
              </a:solidFill>
            </a:endParaRPr>
          </a:p>
          <a:p>
            <a:r>
              <a:rPr lang="en-US" dirty="0" smtClean="0">
                <a:solidFill>
                  <a:schemeClr val="accent1">
                    <a:lumMod val="50000"/>
                  </a:schemeClr>
                </a:solidFill>
              </a:rPr>
              <a:t>Renegotiated</a:t>
            </a:r>
            <a:r>
              <a:rPr lang="en-US" dirty="0">
                <a:solidFill>
                  <a:schemeClr val="accent1">
                    <a:lumMod val="50000"/>
                  </a:schemeClr>
                </a:solidFill>
              </a:rPr>
              <a:t>, rebid, or expanded contracts for goods and services to lower costs and obtain improved services, service level agreements, and/or accountability measures.</a:t>
            </a:r>
          </a:p>
          <a:p>
            <a:pPr lvl="1"/>
            <a:r>
              <a:rPr lang="en-US" i="1" dirty="0">
                <a:solidFill>
                  <a:srgbClr val="E9A713"/>
                </a:solidFill>
              </a:rPr>
              <a:t>Annualized savings of $</a:t>
            </a:r>
            <a:r>
              <a:rPr lang="en-US" i="1" dirty="0" smtClean="0">
                <a:solidFill>
                  <a:srgbClr val="E9A713"/>
                </a:solidFill>
              </a:rPr>
              <a:t>550,000</a:t>
            </a:r>
          </a:p>
          <a:p>
            <a:endParaRPr lang="en-US" sz="2400" i="1" dirty="0">
              <a:solidFill>
                <a:srgbClr val="E9A713"/>
              </a:solidFill>
            </a:endParaRPr>
          </a:p>
        </p:txBody>
      </p:sp>
      <p:sp>
        <p:nvSpPr>
          <p:cNvPr id="2" name="Slide Number Placeholder 1"/>
          <p:cNvSpPr>
            <a:spLocks noGrp="1"/>
          </p:cNvSpPr>
          <p:nvPr>
            <p:ph type="sldNum" sz="quarter" idx="12"/>
          </p:nvPr>
        </p:nvSpPr>
        <p:spPr/>
        <p:txBody>
          <a:bodyPr/>
          <a:lstStyle/>
          <a:p>
            <a:fld id="{11634E98-07EB-CA41-93DC-6030664ECBFB}" type="slidenum">
              <a:rPr lang="en-US" smtClean="0"/>
              <a:t>28</a:t>
            </a:fld>
            <a:endParaRPr lang="en-US" dirty="0"/>
          </a:p>
        </p:txBody>
      </p:sp>
    </p:spTree>
    <p:extLst>
      <p:ext uri="{BB962C8B-B14F-4D97-AF65-F5344CB8AC3E}">
        <p14:creationId xmlns:p14="http://schemas.microsoft.com/office/powerpoint/2010/main" val="1137949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3" y="1028700"/>
            <a:ext cx="8163658" cy="5148263"/>
          </a:xfrm>
        </p:spPr>
        <p:txBody>
          <a:bodyPr>
            <a:normAutofit/>
          </a:bodyPr>
          <a:lstStyle/>
          <a:p>
            <a:r>
              <a:rPr lang="en-US" dirty="0">
                <a:solidFill>
                  <a:schemeClr val="accent1">
                    <a:lumMod val="50000"/>
                  </a:schemeClr>
                </a:solidFill>
              </a:rPr>
              <a:t>Reduction in utilities and fixed costs savings as a result of executing Energy Management Performance Saving Projects.</a:t>
            </a:r>
          </a:p>
          <a:p>
            <a:pPr lvl="1"/>
            <a:r>
              <a:rPr lang="en-US" sz="1800" i="1" dirty="0">
                <a:solidFill>
                  <a:srgbClr val="E9A713"/>
                </a:solidFill>
              </a:rPr>
              <a:t>Nearly $29 million in savings during the 14-year </a:t>
            </a:r>
            <a:r>
              <a:rPr lang="en-US" sz="1800" i="1" dirty="0" smtClean="0">
                <a:solidFill>
                  <a:srgbClr val="E9A713"/>
                </a:solidFill>
              </a:rPr>
              <a:t>payback </a:t>
            </a:r>
            <a:r>
              <a:rPr lang="en-US" sz="1800" i="1" dirty="0">
                <a:solidFill>
                  <a:srgbClr val="E9A713"/>
                </a:solidFill>
              </a:rPr>
              <a:t>period – Round 1</a:t>
            </a:r>
          </a:p>
          <a:p>
            <a:pPr lvl="1"/>
            <a:r>
              <a:rPr lang="en-US" sz="1800" i="1" dirty="0">
                <a:solidFill>
                  <a:srgbClr val="E9A713"/>
                </a:solidFill>
              </a:rPr>
              <a:t>Nearly $39 million in savings during the 14-year </a:t>
            </a:r>
            <a:r>
              <a:rPr lang="en-US" sz="1800" i="1" dirty="0" smtClean="0">
                <a:solidFill>
                  <a:srgbClr val="E9A713"/>
                </a:solidFill>
              </a:rPr>
              <a:t>payback </a:t>
            </a:r>
            <a:r>
              <a:rPr lang="en-US" sz="1800" i="1" dirty="0">
                <a:solidFill>
                  <a:srgbClr val="E9A713"/>
                </a:solidFill>
              </a:rPr>
              <a:t>period – Round 2</a:t>
            </a:r>
          </a:p>
          <a:p>
            <a:endParaRPr lang="en-US" sz="2400" dirty="0" smtClean="0">
              <a:solidFill>
                <a:schemeClr val="accent1">
                  <a:lumMod val="50000"/>
                </a:schemeClr>
              </a:solidFill>
            </a:endParaRPr>
          </a:p>
          <a:p>
            <a:r>
              <a:rPr lang="en-US" dirty="0" smtClean="0">
                <a:solidFill>
                  <a:schemeClr val="accent1">
                    <a:lumMod val="50000"/>
                  </a:schemeClr>
                </a:solidFill>
              </a:rPr>
              <a:t>As </a:t>
            </a:r>
            <a:r>
              <a:rPr lang="en-US" dirty="0">
                <a:solidFill>
                  <a:schemeClr val="accent1">
                    <a:lumMod val="50000"/>
                  </a:schemeClr>
                </a:solidFill>
              </a:rPr>
              <a:t>a result of 6 colleges participating in the Commonwealth Energy Management System, the annual utility cost savings in FY 2018 was $1.9 million.</a:t>
            </a:r>
          </a:p>
          <a:p>
            <a:endParaRPr lang="en-US" dirty="0"/>
          </a:p>
        </p:txBody>
      </p:sp>
      <p:sp>
        <p:nvSpPr>
          <p:cNvPr id="6" name="Title 1">
            <a:extLst>
              <a:ext uri="{FF2B5EF4-FFF2-40B4-BE49-F238E27FC236}">
                <a16:creationId xmlns:a16="http://schemas.microsoft.com/office/drawing/2014/main" id="{C385CD0C-E55D-D04B-9147-D6D0D8170984}"/>
              </a:ext>
            </a:extLst>
          </p:cNvPr>
          <p:cNvSpPr>
            <a:spLocks noGrp="1"/>
          </p:cNvSpPr>
          <p:nvPr>
            <p:ph type="title"/>
          </p:nvPr>
        </p:nvSpPr>
        <p:spPr>
          <a:xfrm>
            <a:off x="471002" y="253271"/>
            <a:ext cx="8597353" cy="431006"/>
          </a:xfrm>
        </p:spPr>
        <p:txBody>
          <a:bodyPr>
            <a:normAutofit fontScale="90000"/>
          </a:bodyPr>
          <a:lstStyle/>
          <a:p>
            <a:pPr algn="r"/>
            <a:r>
              <a:rPr lang="en-US" b="1" dirty="0" smtClean="0">
                <a:solidFill>
                  <a:srgbClr val="E7A614"/>
                </a:solidFill>
                <a:latin typeface="Century Gothic" charset="0"/>
              </a:rPr>
              <a:t>Efficiency Initiatives (since 2015)</a:t>
            </a:r>
            <a:endParaRPr lang="en-US" dirty="0"/>
          </a:p>
        </p:txBody>
      </p:sp>
      <p:sp>
        <p:nvSpPr>
          <p:cNvPr id="7" name="Slide Number Placeholder 6"/>
          <p:cNvSpPr>
            <a:spLocks noGrp="1"/>
          </p:cNvSpPr>
          <p:nvPr>
            <p:ph type="sldNum" sz="quarter" idx="12"/>
          </p:nvPr>
        </p:nvSpPr>
        <p:spPr/>
        <p:txBody>
          <a:bodyPr/>
          <a:lstStyle/>
          <a:p>
            <a:fld id="{11634E98-07EB-CA41-93DC-6030664ECBFB}" type="slidenum">
              <a:rPr lang="en-US" smtClean="0"/>
              <a:t>29</a:t>
            </a:fld>
            <a:endParaRPr lang="en-US" dirty="0"/>
          </a:p>
        </p:txBody>
      </p:sp>
    </p:spTree>
    <p:extLst>
      <p:ext uri="{BB962C8B-B14F-4D97-AF65-F5344CB8AC3E}">
        <p14:creationId xmlns:p14="http://schemas.microsoft.com/office/powerpoint/2010/main" val="228653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0066-B831-CF4C-899D-B856EFCC5996}"/>
              </a:ext>
            </a:extLst>
          </p:cNvPr>
          <p:cNvSpPr>
            <a:spLocks noGrp="1"/>
          </p:cNvSpPr>
          <p:nvPr>
            <p:ph type="title"/>
          </p:nvPr>
        </p:nvSpPr>
        <p:spPr>
          <a:xfrm>
            <a:off x="469127" y="456567"/>
            <a:ext cx="8137663" cy="523873"/>
          </a:xfrm>
        </p:spPr>
        <p:txBody>
          <a:bodyPr>
            <a:noAutofit/>
          </a:bodyPr>
          <a:lstStyle/>
          <a:p>
            <a:pPr algn="r"/>
            <a:r>
              <a:rPr lang="en-US" sz="4800" b="1" dirty="0" smtClean="0">
                <a:solidFill>
                  <a:srgbClr val="E7A614"/>
                </a:solidFill>
                <a:latin typeface="Calibri" panose="020F0502020204030204" pitchFamily="34" charset="0"/>
                <a:ea typeface="Century Gothic" charset="0"/>
                <a:cs typeface="Calibri" panose="020F0502020204030204" pitchFamily="34" charset="0"/>
              </a:rPr>
              <a:t>A System with Accredited Colleges</a:t>
            </a:r>
            <a:endParaRPr lang="en-US" sz="4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AF5611-B8E9-1D49-81C9-A8954A269EF4}"/>
              </a:ext>
            </a:extLst>
          </p:cNvPr>
          <p:cNvSpPr>
            <a:spLocks noGrp="1"/>
          </p:cNvSpPr>
          <p:nvPr>
            <p:ph idx="1"/>
          </p:nvPr>
        </p:nvSpPr>
        <p:spPr>
          <a:xfrm>
            <a:off x="469127" y="1764394"/>
            <a:ext cx="8046223" cy="4603960"/>
          </a:xfrm>
        </p:spPr>
        <p:txBody>
          <a:bodyPr>
            <a:normAutofit/>
          </a:bodyPr>
          <a:lstStyle/>
          <a:p>
            <a:r>
              <a:rPr lang="en-US" dirty="0" smtClean="0">
                <a:solidFill>
                  <a:srgbClr val="00467F"/>
                </a:solidFill>
                <a:latin typeface="Calibri" panose="020F0502020204030204" pitchFamily="34" charset="0"/>
                <a:ea typeface="Century Gothic" charset="0"/>
                <a:cs typeface="Calibri" panose="020F0502020204030204" pitchFamily="34" charset="0"/>
              </a:rPr>
              <a:t>16 colleges, a System Office , 1 governing board, 16 advisory boards. </a:t>
            </a:r>
          </a:p>
          <a:p>
            <a:pPr marL="0" indent="0">
              <a:buNone/>
            </a:pPr>
            <a:endParaRPr lang="en-US" dirty="0" smtClean="0">
              <a:solidFill>
                <a:srgbClr val="00467F"/>
              </a:solidFill>
              <a:latin typeface="Calibri" panose="020F0502020204030204" pitchFamily="34" charset="0"/>
              <a:ea typeface="Century Gothic" charset="0"/>
              <a:cs typeface="Calibri" panose="020F0502020204030204" pitchFamily="34" charset="0"/>
            </a:endParaRPr>
          </a:p>
          <a:p>
            <a:r>
              <a:rPr lang="en-US" dirty="0">
                <a:solidFill>
                  <a:srgbClr val="00467F"/>
                </a:solidFill>
                <a:latin typeface="Calibri" panose="020F0502020204030204" pitchFamily="34" charset="0"/>
                <a:ea typeface="Century Gothic" charset="0"/>
                <a:cs typeface="Calibri" panose="020F0502020204030204" pitchFamily="34" charset="0"/>
              </a:rPr>
              <a:t>S</a:t>
            </a:r>
            <a:r>
              <a:rPr lang="en-US" dirty="0" smtClean="0">
                <a:solidFill>
                  <a:srgbClr val="00467F"/>
                </a:solidFill>
                <a:latin typeface="Calibri" panose="020F0502020204030204" pitchFamily="34" charset="0"/>
                <a:ea typeface="Century Gothic" charset="0"/>
                <a:cs typeface="Calibri" panose="020F0502020204030204" pitchFamily="34" charset="0"/>
              </a:rPr>
              <a:t>haring of physical and human resources and consistency with curriculum and programs.</a:t>
            </a:r>
          </a:p>
          <a:p>
            <a:pPr marL="0" indent="0">
              <a:buNone/>
            </a:pPr>
            <a:endParaRPr lang="en-US" dirty="0" smtClean="0">
              <a:solidFill>
                <a:srgbClr val="00467F"/>
              </a:solidFill>
              <a:latin typeface="Calibri" panose="020F0502020204030204" pitchFamily="34" charset="0"/>
              <a:ea typeface="Century Gothic" charset="0"/>
              <a:cs typeface="Calibri" panose="020F0502020204030204" pitchFamily="34" charset="0"/>
            </a:endParaRPr>
          </a:p>
          <a:p>
            <a:r>
              <a:rPr lang="en-US" dirty="0" smtClean="0">
                <a:solidFill>
                  <a:srgbClr val="00467F"/>
                </a:solidFill>
                <a:latin typeface="Calibri" panose="020F0502020204030204" pitchFamily="34" charset="0"/>
                <a:ea typeface="Century Gothic" charset="0"/>
                <a:cs typeface="Calibri" panose="020F0502020204030204" pitchFamily="34" charset="0"/>
              </a:rPr>
              <a:t>Colleges have the flexibility to tailor programs to local workforce needs. </a:t>
            </a:r>
          </a:p>
          <a:p>
            <a:pPr marL="0" indent="0">
              <a:buNone/>
            </a:pPr>
            <a:endParaRPr lang="en-US" sz="4000" dirty="0"/>
          </a:p>
        </p:txBody>
      </p:sp>
      <p:sp>
        <p:nvSpPr>
          <p:cNvPr id="4" name="Slide Number Placeholder 3"/>
          <p:cNvSpPr>
            <a:spLocks noGrp="1"/>
          </p:cNvSpPr>
          <p:nvPr>
            <p:ph type="sldNum" sz="quarter" idx="12"/>
          </p:nvPr>
        </p:nvSpPr>
        <p:spPr/>
        <p:txBody>
          <a:bodyPr/>
          <a:lstStyle/>
          <a:p>
            <a:fld id="{11634E98-07EB-CA41-93DC-6030664ECBFB}" type="slidenum">
              <a:rPr lang="en-US" smtClean="0"/>
              <a:t>3</a:t>
            </a:fld>
            <a:endParaRPr lang="en-US" dirty="0"/>
          </a:p>
        </p:txBody>
      </p:sp>
    </p:spTree>
    <p:extLst>
      <p:ext uri="{BB962C8B-B14F-4D97-AF65-F5344CB8AC3E}">
        <p14:creationId xmlns:p14="http://schemas.microsoft.com/office/powerpoint/2010/main" val="382374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5" y="1125135"/>
            <a:ext cx="8787226" cy="5161912"/>
          </a:xfrm>
        </p:spPr>
        <p:txBody>
          <a:bodyPr>
            <a:normAutofit/>
          </a:bodyPr>
          <a:lstStyle/>
          <a:p>
            <a:r>
              <a:rPr lang="en-US" sz="2600" dirty="0">
                <a:solidFill>
                  <a:schemeClr val="accent1">
                    <a:lumMod val="50000"/>
                  </a:schemeClr>
                </a:solidFill>
              </a:rPr>
              <a:t>KCTCS has made significant use of technology where and when possible to avoid, reduce, and eliminate cost or </a:t>
            </a:r>
            <a:r>
              <a:rPr lang="en-US" sz="2600" dirty="0" smtClean="0">
                <a:solidFill>
                  <a:schemeClr val="accent1">
                    <a:lumMod val="50000"/>
                  </a:schemeClr>
                </a:solidFill>
              </a:rPr>
              <a:t>costs </a:t>
            </a:r>
            <a:r>
              <a:rPr lang="en-US" sz="2600" dirty="0">
                <a:solidFill>
                  <a:schemeClr val="accent1">
                    <a:lumMod val="50000"/>
                  </a:schemeClr>
                </a:solidFill>
              </a:rPr>
              <a:t>increases.</a:t>
            </a:r>
          </a:p>
          <a:p>
            <a:pPr lvl="1"/>
            <a:r>
              <a:rPr lang="en-US" sz="2200" i="1" dirty="0">
                <a:solidFill>
                  <a:srgbClr val="E9A713"/>
                </a:solidFill>
              </a:rPr>
              <a:t>Annualized savings of </a:t>
            </a:r>
            <a:r>
              <a:rPr lang="en-US" sz="2200" i="1" dirty="0" smtClean="0">
                <a:solidFill>
                  <a:srgbClr val="E9A713"/>
                </a:solidFill>
              </a:rPr>
              <a:t>$1 </a:t>
            </a:r>
            <a:r>
              <a:rPr lang="en-US" sz="2200" i="1" dirty="0">
                <a:solidFill>
                  <a:srgbClr val="E9A713"/>
                </a:solidFill>
              </a:rPr>
              <a:t>million</a:t>
            </a:r>
          </a:p>
          <a:p>
            <a:pPr marL="0" indent="0">
              <a:buNone/>
            </a:pPr>
            <a:endParaRPr lang="en-US" sz="1700" dirty="0" smtClean="0">
              <a:solidFill>
                <a:schemeClr val="accent1">
                  <a:lumMod val="50000"/>
                </a:schemeClr>
              </a:solidFill>
            </a:endParaRPr>
          </a:p>
          <a:p>
            <a:r>
              <a:rPr lang="en-US" sz="2600" dirty="0" smtClean="0">
                <a:solidFill>
                  <a:schemeClr val="accent1">
                    <a:lumMod val="50000"/>
                  </a:schemeClr>
                </a:solidFill>
              </a:rPr>
              <a:t>Outsourcing </a:t>
            </a:r>
            <a:r>
              <a:rPr lang="en-US" sz="2600" dirty="0">
                <a:solidFill>
                  <a:schemeClr val="accent1">
                    <a:lumMod val="50000"/>
                  </a:schemeClr>
                </a:solidFill>
              </a:rPr>
              <a:t>to third parties to gain efficiencies and control costs.</a:t>
            </a:r>
          </a:p>
          <a:p>
            <a:pPr lvl="1"/>
            <a:r>
              <a:rPr lang="en-US" sz="2200" i="1" dirty="0" smtClean="0">
                <a:solidFill>
                  <a:srgbClr val="E9A713"/>
                </a:solidFill>
              </a:rPr>
              <a:t>Total </a:t>
            </a:r>
            <a:r>
              <a:rPr lang="en-US" sz="2200" i="1" dirty="0">
                <a:solidFill>
                  <a:srgbClr val="E9A713"/>
                </a:solidFill>
              </a:rPr>
              <a:t>savings of </a:t>
            </a:r>
            <a:r>
              <a:rPr lang="en-US" sz="2200" i="1" dirty="0" smtClean="0">
                <a:solidFill>
                  <a:srgbClr val="E9A713"/>
                </a:solidFill>
              </a:rPr>
              <a:t>$13.9 </a:t>
            </a:r>
            <a:r>
              <a:rPr lang="en-US" sz="2200" i="1" dirty="0" smtClean="0">
                <a:solidFill>
                  <a:srgbClr val="E9A713"/>
                </a:solidFill>
              </a:rPr>
              <a:t>million</a:t>
            </a:r>
          </a:p>
          <a:p>
            <a:pPr marL="457200" lvl="1" indent="0">
              <a:buNone/>
            </a:pPr>
            <a:endParaRPr lang="en-US" sz="1300" i="1" dirty="0">
              <a:solidFill>
                <a:srgbClr val="E9A713"/>
              </a:solidFill>
            </a:endParaRPr>
          </a:p>
          <a:p>
            <a:r>
              <a:rPr lang="en-US" sz="2600" dirty="0">
                <a:solidFill>
                  <a:schemeClr val="accent1">
                    <a:lumMod val="50000"/>
                  </a:schemeClr>
                </a:solidFill>
              </a:rPr>
              <a:t>Centralized </a:t>
            </a:r>
            <a:r>
              <a:rPr lang="en-US" sz="2600" dirty="0" smtClean="0">
                <a:solidFill>
                  <a:schemeClr val="accent1">
                    <a:lumMod val="50000"/>
                  </a:schemeClr>
                </a:solidFill>
              </a:rPr>
              <a:t>processes and automation of previously manual functions </a:t>
            </a:r>
            <a:r>
              <a:rPr lang="en-US" sz="2600" dirty="0">
                <a:solidFill>
                  <a:schemeClr val="accent1">
                    <a:lumMod val="50000"/>
                  </a:schemeClr>
                </a:solidFill>
              </a:rPr>
              <a:t>to gain economies of scale and great efficiency.</a:t>
            </a:r>
            <a:endParaRPr lang="en-US" sz="1700" dirty="0">
              <a:solidFill>
                <a:schemeClr val="accent1">
                  <a:lumMod val="50000"/>
                </a:schemeClr>
              </a:solidFill>
            </a:endParaRPr>
          </a:p>
          <a:p>
            <a:pPr lvl="1"/>
            <a:r>
              <a:rPr lang="en-US" sz="2200" i="1" dirty="0">
                <a:solidFill>
                  <a:srgbClr val="E9A713"/>
                </a:solidFill>
              </a:rPr>
              <a:t>Annualized savings of </a:t>
            </a:r>
            <a:r>
              <a:rPr lang="en-US" sz="2200" i="1" dirty="0" smtClean="0">
                <a:solidFill>
                  <a:srgbClr val="E9A713"/>
                </a:solidFill>
              </a:rPr>
              <a:t>$440,000</a:t>
            </a:r>
            <a:endParaRPr lang="en-US" sz="2200" i="1" dirty="0" smtClean="0">
              <a:solidFill>
                <a:srgbClr val="E9A713"/>
              </a:solidFill>
            </a:endParaRPr>
          </a:p>
          <a:p>
            <a:endParaRPr lang="en-US" sz="3200" i="1" dirty="0">
              <a:solidFill>
                <a:srgbClr val="E9A713"/>
              </a:solidFill>
            </a:endParaRPr>
          </a:p>
          <a:p>
            <a:endParaRPr lang="en-US" sz="1800" dirty="0">
              <a:solidFill>
                <a:schemeClr val="accent1">
                  <a:lumMod val="50000"/>
                </a:schemeClr>
              </a:solidFill>
            </a:endParaRPr>
          </a:p>
        </p:txBody>
      </p:sp>
      <p:sp>
        <p:nvSpPr>
          <p:cNvPr id="4" name="Title 1">
            <a:extLst>
              <a:ext uri="{FF2B5EF4-FFF2-40B4-BE49-F238E27FC236}">
                <a16:creationId xmlns:a16="http://schemas.microsoft.com/office/drawing/2014/main" id="{C385CD0C-E55D-D04B-9147-D6D0D8170984}"/>
              </a:ext>
            </a:extLst>
          </p:cNvPr>
          <p:cNvSpPr>
            <a:spLocks noGrp="1"/>
          </p:cNvSpPr>
          <p:nvPr>
            <p:ph type="title"/>
          </p:nvPr>
        </p:nvSpPr>
        <p:spPr>
          <a:xfrm>
            <a:off x="471002" y="253271"/>
            <a:ext cx="8597353" cy="431006"/>
          </a:xfrm>
        </p:spPr>
        <p:txBody>
          <a:bodyPr>
            <a:normAutofit fontScale="90000"/>
          </a:bodyPr>
          <a:lstStyle/>
          <a:p>
            <a:pPr algn="r"/>
            <a:r>
              <a:rPr lang="en-US" b="1" dirty="0" smtClean="0">
                <a:solidFill>
                  <a:srgbClr val="E7A614"/>
                </a:solidFill>
                <a:latin typeface="Century Gothic" charset="0"/>
              </a:rPr>
              <a:t>Efficiency Initiatives (since 2015)</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30</a:t>
            </a:fld>
            <a:endParaRPr lang="en-US" dirty="0"/>
          </a:p>
        </p:txBody>
      </p:sp>
    </p:spTree>
    <p:extLst>
      <p:ext uri="{BB962C8B-B14F-4D97-AF65-F5344CB8AC3E}">
        <p14:creationId xmlns:p14="http://schemas.microsoft.com/office/powerpoint/2010/main" val="254301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9487"/>
            <a:ext cx="7886700" cy="4351338"/>
          </a:xfrm>
        </p:spPr>
        <p:txBody>
          <a:bodyPr/>
          <a:lstStyle/>
          <a:p>
            <a:r>
              <a:rPr lang="en-US" sz="3800" dirty="0">
                <a:solidFill>
                  <a:schemeClr val="accent1">
                    <a:lumMod val="50000"/>
                  </a:schemeClr>
                </a:solidFill>
              </a:rPr>
              <a:t>As of January 1, 2014, new employees are no longer offered the defined benefit retirement plan (KERS/KTRS). Instead they are enrolled in a defined contribution retirement account (403(B)).</a:t>
            </a:r>
          </a:p>
          <a:p>
            <a:pPr lvl="1"/>
            <a:r>
              <a:rPr lang="en-US" sz="2900" i="1" dirty="0">
                <a:solidFill>
                  <a:srgbClr val="E9A713"/>
                </a:solidFill>
              </a:rPr>
              <a:t>Annualized savings of $900,000</a:t>
            </a:r>
          </a:p>
          <a:p>
            <a:endParaRPr lang="en-US" dirty="0"/>
          </a:p>
        </p:txBody>
      </p:sp>
      <p:sp>
        <p:nvSpPr>
          <p:cNvPr id="5" name="Title 1">
            <a:extLst>
              <a:ext uri="{FF2B5EF4-FFF2-40B4-BE49-F238E27FC236}">
                <a16:creationId xmlns:a16="http://schemas.microsoft.com/office/drawing/2014/main" id="{C385CD0C-E55D-D04B-9147-D6D0D8170984}"/>
              </a:ext>
            </a:extLst>
          </p:cNvPr>
          <p:cNvSpPr>
            <a:spLocks noGrp="1"/>
          </p:cNvSpPr>
          <p:nvPr>
            <p:ph type="title"/>
          </p:nvPr>
        </p:nvSpPr>
        <p:spPr>
          <a:xfrm>
            <a:off x="471002" y="253271"/>
            <a:ext cx="8597353" cy="431006"/>
          </a:xfrm>
        </p:spPr>
        <p:txBody>
          <a:bodyPr>
            <a:normAutofit fontScale="90000"/>
          </a:bodyPr>
          <a:lstStyle/>
          <a:p>
            <a:pPr algn="r"/>
            <a:r>
              <a:rPr lang="en-US" b="1" dirty="0" smtClean="0">
                <a:solidFill>
                  <a:srgbClr val="E7A614"/>
                </a:solidFill>
                <a:latin typeface="Century Gothic" charset="0"/>
              </a:rPr>
              <a:t>Efficiency Initiatives (since 2015)</a:t>
            </a:r>
            <a:endParaRPr lang="en-US" dirty="0"/>
          </a:p>
        </p:txBody>
      </p:sp>
      <p:sp>
        <p:nvSpPr>
          <p:cNvPr id="6" name="Slide Number Placeholder 5"/>
          <p:cNvSpPr>
            <a:spLocks noGrp="1"/>
          </p:cNvSpPr>
          <p:nvPr>
            <p:ph type="sldNum" sz="quarter" idx="12"/>
          </p:nvPr>
        </p:nvSpPr>
        <p:spPr/>
        <p:txBody>
          <a:bodyPr/>
          <a:lstStyle/>
          <a:p>
            <a:fld id="{11634E98-07EB-CA41-93DC-6030664ECBFB}" type="slidenum">
              <a:rPr lang="en-US" smtClean="0"/>
              <a:t>31</a:t>
            </a:fld>
            <a:endParaRPr lang="en-US" dirty="0"/>
          </a:p>
        </p:txBody>
      </p:sp>
    </p:spTree>
    <p:extLst>
      <p:ext uri="{BB962C8B-B14F-4D97-AF65-F5344CB8AC3E}">
        <p14:creationId xmlns:p14="http://schemas.microsoft.com/office/powerpoint/2010/main" val="3764007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39" y="1891186"/>
            <a:ext cx="7886700" cy="1325563"/>
          </a:xfrm>
        </p:spPr>
        <p:txBody>
          <a:bodyPr>
            <a:normAutofit/>
          </a:bodyPr>
          <a:lstStyle/>
          <a:p>
            <a:pPr algn="ctr"/>
            <a:r>
              <a:rPr lang="en-US" sz="6000" b="1" dirty="0" smtClean="0">
                <a:solidFill>
                  <a:srgbClr val="00467F"/>
                </a:solidFill>
                <a:latin typeface="Century Gothic" charset="0"/>
                <a:ea typeface="Century Gothic" charset="0"/>
                <a:cs typeface="Century Gothic" charset="0"/>
              </a:rPr>
              <a:t>FINAL THOUGHTS</a:t>
            </a:r>
            <a:endParaRPr lang="en-US" sz="6000" dirty="0"/>
          </a:p>
        </p:txBody>
      </p:sp>
      <p:sp>
        <p:nvSpPr>
          <p:cNvPr id="3" name="Slide Number Placeholder 2"/>
          <p:cNvSpPr>
            <a:spLocks noGrp="1"/>
          </p:cNvSpPr>
          <p:nvPr>
            <p:ph type="sldNum" sz="quarter" idx="12"/>
          </p:nvPr>
        </p:nvSpPr>
        <p:spPr/>
        <p:txBody>
          <a:bodyPr/>
          <a:lstStyle/>
          <a:p>
            <a:fld id="{11634E98-07EB-CA41-93DC-6030664ECBFB}" type="slidenum">
              <a:rPr lang="en-US" smtClean="0"/>
              <a:t>32</a:t>
            </a:fld>
            <a:endParaRPr lang="en-US" dirty="0"/>
          </a:p>
        </p:txBody>
      </p:sp>
    </p:spTree>
    <p:extLst>
      <p:ext uri="{BB962C8B-B14F-4D97-AF65-F5344CB8AC3E}">
        <p14:creationId xmlns:p14="http://schemas.microsoft.com/office/powerpoint/2010/main" val="80954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667" y="1238810"/>
            <a:ext cx="8669762"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67F"/>
                </a:solidFill>
              </a:rPr>
              <a:t>We are committed to performance funding – but the model needs to be fully funded to work as intended.</a:t>
            </a:r>
          </a:p>
          <a:p>
            <a:endParaRPr lang="en-US" sz="2400" dirty="0" smtClean="0">
              <a:solidFill>
                <a:srgbClr val="00467F"/>
              </a:solidFill>
            </a:endParaRPr>
          </a:p>
          <a:p>
            <a:pPr marL="285750" indent="-285750">
              <a:buFont typeface="Arial" panose="020B0604020202020204" pitchFamily="34" charset="0"/>
              <a:buChar char="•"/>
            </a:pPr>
            <a:r>
              <a:rPr lang="en-US" sz="2400" dirty="0" smtClean="0">
                <a:solidFill>
                  <a:srgbClr val="00467F"/>
                </a:solidFill>
              </a:rPr>
              <a:t>We have a workforce shortage, too. </a:t>
            </a:r>
          </a:p>
          <a:p>
            <a:endParaRPr lang="en-US" sz="2400" dirty="0" smtClean="0">
              <a:solidFill>
                <a:srgbClr val="00467F"/>
              </a:solidFill>
            </a:endParaRPr>
          </a:p>
          <a:p>
            <a:pPr marL="285750" indent="-285750">
              <a:buFont typeface="Arial" panose="020B0604020202020204" pitchFamily="34" charset="0"/>
              <a:buChar char="•"/>
            </a:pPr>
            <a:r>
              <a:rPr lang="en-US" sz="2400" dirty="0" smtClean="0">
                <a:solidFill>
                  <a:srgbClr val="00467F"/>
                </a:solidFill>
              </a:rPr>
              <a:t>We need help from business and industry, HS counselors, parents, and officials in overcoming the stereotypes. </a:t>
            </a:r>
          </a:p>
          <a:p>
            <a:endParaRPr lang="en-US" dirty="0" smtClean="0">
              <a:solidFill>
                <a:srgbClr val="00477F"/>
              </a:solidFill>
            </a:endParaRPr>
          </a:p>
          <a:p>
            <a:pPr marL="285750" indent="-285750">
              <a:buFont typeface="Arial" panose="020B0604020202020204" pitchFamily="34" charset="0"/>
              <a:buChar char="•"/>
            </a:pPr>
            <a:endParaRPr lang="en-US" dirty="0" smtClean="0">
              <a:solidFill>
                <a:srgbClr val="00477F"/>
              </a:solidFill>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1103103" y="77790"/>
            <a:ext cx="7835266" cy="574674"/>
          </a:xfrm>
        </p:spPr>
        <p:txBody>
          <a:bodyPr>
            <a:normAutofit fontScale="90000"/>
          </a:bodyPr>
          <a:lstStyle/>
          <a:p>
            <a:pPr algn="r"/>
            <a:r>
              <a:rPr lang="en-US" b="1" dirty="0" smtClean="0">
                <a:solidFill>
                  <a:srgbClr val="E7A614"/>
                </a:solidFill>
                <a:latin typeface="Century Gothic" charset="0"/>
              </a:rPr>
              <a:t>Final Thoughts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33</a:t>
            </a:fld>
            <a:endParaRPr lang="en-US" dirty="0"/>
          </a:p>
        </p:txBody>
      </p:sp>
    </p:spTree>
    <p:extLst>
      <p:ext uri="{BB962C8B-B14F-4D97-AF65-F5344CB8AC3E}">
        <p14:creationId xmlns:p14="http://schemas.microsoft.com/office/powerpoint/2010/main" val="1088722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41" y="1041929"/>
            <a:ext cx="8669762"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67F"/>
                </a:solidFill>
              </a:rPr>
              <a:t>We need businesses as much as they need us – partnerships are crucial. </a:t>
            </a:r>
          </a:p>
          <a:p>
            <a:endParaRPr lang="en-US" sz="2400" dirty="0" smtClean="0">
              <a:solidFill>
                <a:srgbClr val="00467F"/>
              </a:solidFill>
            </a:endParaRPr>
          </a:p>
          <a:p>
            <a:pPr marL="285750" indent="-285750">
              <a:buFont typeface="Arial" panose="020B0604020202020204" pitchFamily="34" charset="0"/>
              <a:buChar char="•"/>
            </a:pPr>
            <a:r>
              <a:rPr lang="en-US" sz="2400" dirty="0" smtClean="0">
                <a:solidFill>
                  <a:srgbClr val="00467F"/>
                </a:solidFill>
              </a:rPr>
              <a:t>General education is necessary from an economic and societal standpoint.</a:t>
            </a:r>
          </a:p>
          <a:p>
            <a:endParaRPr lang="en-US" sz="2400" dirty="0" smtClean="0">
              <a:solidFill>
                <a:srgbClr val="00467F"/>
              </a:solidFill>
            </a:endParaRPr>
          </a:p>
          <a:p>
            <a:pPr marL="285750" indent="-285750">
              <a:buFont typeface="Arial" panose="020B0604020202020204" pitchFamily="34" charset="0"/>
              <a:buChar char="•"/>
            </a:pPr>
            <a:r>
              <a:rPr lang="en-US" sz="2400" dirty="0" smtClean="0">
                <a:solidFill>
                  <a:srgbClr val="00467F"/>
                </a:solidFill>
              </a:rPr>
              <a:t>Dual credit is important, but it is not going to solve our workforce problem. We must continue to focus on adults. </a:t>
            </a:r>
          </a:p>
          <a:p>
            <a:r>
              <a:rPr lang="en-US" dirty="0" smtClean="0">
                <a:solidFill>
                  <a:srgbClr val="0C4B7B"/>
                </a:solidFill>
              </a:rPr>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1103103" y="77790"/>
            <a:ext cx="7886700" cy="574674"/>
          </a:xfrm>
        </p:spPr>
        <p:txBody>
          <a:bodyPr>
            <a:normAutofit fontScale="90000"/>
          </a:bodyPr>
          <a:lstStyle/>
          <a:p>
            <a:pPr algn="r"/>
            <a:r>
              <a:rPr lang="en-US" b="1" dirty="0" smtClean="0">
                <a:solidFill>
                  <a:srgbClr val="E7A614"/>
                </a:solidFill>
                <a:latin typeface="Century Gothic" charset="0"/>
              </a:rPr>
              <a:t>Final Thoughts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34</a:t>
            </a:fld>
            <a:endParaRPr lang="en-US" dirty="0"/>
          </a:p>
        </p:txBody>
      </p:sp>
    </p:spTree>
    <p:extLst>
      <p:ext uri="{BB962C8B-B14F-4D97-AF65-F5344CB8AC3E}">
        <p14:creationId xmlns:p14="http://schemas.microsoft.com/office/powerpoint/2010/main" val="446298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539" y="1391939"/>
            <a:ext cx="8669762"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67F"/>
                </a:solidFill>
              </a:rPr>
              <a:t>We are, now more than ever, committed to being the most affordable and impactful higher education institution in the Commonwealth and we are always open to ideas on how to more expediently and efficiently fulfill our mission. We welcome review and input from the General Assembly and Administration.  </a:t>
            </a:r>
          </a:p>
          <a:p>
            <a:pPr marL="285750" indent="-285750">
              <a:buFont typeface="Arial" panose="020B0604020202020204" pitchFamily="34" charset="0"/>
              <a:buChar char="•"/>
            </a:pPr>
            <a:endParaRPr lang="en-US" dirty="0" smtClean="0">
              <a:solidFill>
                <a:srgbClr val="0C4B7B"/>
              </a:solidFill>
            </a:endParaRPr>
          </a:p>
          <a:p>
            <a:pPr marL="285750" indent="-285750">
              <a:buFont typeface="Arial" panose="020B0604020202020204" pitchFamily="34" charset="0"/>
              <a:buChar char="•"/>
            </a:pPr>
            <a:endParaRPr lang="en-US" dirty="0" smtClean="0">
              <a:solidFill>
                <a:srgbClr val="0C4B7B"/>
              </a:solidFill>
            </a:endParaRPr>
          </a:p>
          <a:p>
            <a:pPr marL="285750" indent="-285750">
              <a:buFont typeface="Arial" panose="020B0604020202020204" pitchFamily="34" charset="0"/>
              <a:buChar char="•"/>
            </a:pPr>
            <a:endParaRPr lang="en-US" dirty="0" smtClean="0">
              <a:solidFill>
                <a:srgbClr val="0C4B7B"/>
              </a:solidFill>
            </a:endParaRPr>
          </a:p>
          <a:p>
            <a:pPr marL="285750" indent="-285750">
              <a:buFont typeface="Arial" panose="020B0604020202020204" pitchFamily="34" charset="0"/>
              <a:buChar char="•"/>
            </a:pPr>
            <a:endParaRPr lang="en-US" dirty="0" smtClean="0">
              <a:solidFill>
                <a:srgbClr val="0C4B7B"/>
              </a:solidFill>
            </a:endParaRPr>
          </a:p>
          <a:p>
            <a:pPr marL="285750" indent="-285750">
              <a:buFont typeface="Arial" panose="020B0604020202020204" pitchFamily="34" charset="0"/>
              <a:buChar char="•"/>
            </a:pPr>
            <a:endParaRPr lang="en-US" dirty="0">
              <a:solidFill>
                <a:srgbClr val="0C4B7B"/>
              </a:solidFill>
            </a:endParaRPr>
          </a:p>
        </p:txBody>
      </p:sp>
      <p:sp>
        <p:nvSpPr>
          <p:cNvPr id="3" name="Title 1">
            <a:extLst>
              <a:ext uri="{FF2B5EF4-FFF2-40B4-BE49-F238E27FC236}">
                <a16:creationId xmlns:a16="http://schemas.microsoft.com/office/drawing/2014/main" id="{C385CD0C-E55D-D04B-9147-D6D0D8170984}"/>
              </a:ext>
            </a:extLst>
          </p:cNvPr>
          <p:cNvSpPr>
            <a:spLocks noGrp="1"/>
          </p:cNvSpPr>
          <p:nvPr>
            <p:ph type="title"/>
          </p:nvPr>
        </p:nvSpPr>
        <p:spPr>
          <a:xfrm>
            <a:off x="1103103" y="77790"/>
            <a:ext cx="7886700" cy="574674"/>
          </a:xfrm>
        </p:spPr>
        <p:txBody>
          <a:bodyPr>
            <a:normAutofit fontScale="90000"/>
          </a:bodyPr>
          <a:lstStyle/>
          <a:p>
            <a:pPr algn="r"/>
            <a:r>
              <a:rPr lang="en-US" b="1" dirty="0" smtClean="0">
                <a:solidFill>
                  <a:srgbClr val="E7A614"/>
                </a:solidFill>
                <a:latin typeface="Century Gothic" charset="0"/>
              </a:rPr>
              <a:t>Final Thoughts   </a:t>
            </a:r>
            <a:endParaRPr lang="en-US" dirty="0"/>
          </a:p>
        </p:txBody>
      </p:sp>
      <p:sp>
        <p:nvSpPr>
          <p:cNvPr id="2" name="Slide Number Placeholder 1"/>
          <p:cNvSpPr>
            <a:spLocks noGrp="1"/>
          </p:cNvSpPr>
          <p:nvPr>
            <p:ph type="sldNum" sz="quarter" idx="12"/>
          </p:nvPr>
        </p:nvSpPr>
        <p:spPr/>
        <p:txBody>
          <a:bodyPr/>
          <a:lstStyle/>
          <a:p>
            <a:fld id="{11634E98-07EB-CA41-93DC-6030664ECBFB}" type="slidenum">
              <a:rPr lang="en-US" smtClean="0"/>
              <a:t>35</a:t>
            </a:fld>
            <a:endParaRPr lang="en-US" dirty="0"/>
          </a:p>
        </p:txBody>
      </p:sp>
    </p:spTree>
    <p:extLst>
      <p:ext uri="{BB962C8B-B14F-4D97-AF65-F5344CB8AC3E}">
        <p14:creationId xmlns:p14="http://schemas.microsoft.com/office/powerpoint/2010/main" val="3338576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dcKP4mbWDU"/>
          <p:cNvPicPr>
            <a:picLocks noRot="1" noChangeAspect="1"/>
          </p:cNvPicPr>
          <p:nvPr>
            <a:videoFile r:link="rId1"/>
          </p:nvPr>
        </p:nvPicPr>
        <p:blipFill>
          <a:blip r:embed="rId3"/>
          <a:stretch>
            <a:fillRect/>
          </a:stretch>
        </p:blipFill>
        <p:spPr>
          <a:xfrm>
            <a:off x="145409" y="595618"/>
            <a:ext cx="8788866" cy="4943737"/>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36</a:t>
            </a:fld>
            <a:endParaRPr lang="en-US" dirty="0"/>
          </a:p>
        </p:txBody>
      </p:sp>
    </p:spTree>
    <p:extLst>
      <p:ext uri="{BB962C8B-B14F-4D97-AF65-F5344CB8AC3E}">
        <p14:creationId xmlns:p14="http://schemas.microsoft.com/office/powerpoint/2010/main" val="62103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F5611-B8E9-1D49-81C9-A8954A269EF4}"/>
              </a:ext>
            </a:extLst>
          </p:cNvPr>
          <p:cNvSpPr>
            <a:spLocks noGrp="1"/>
          </p:cNvSpPr>
          <p:nvPr>
            <p:ph idx="1"/>
          </p:nvPr>
        </p:nvSpPr>
        <p:spPr>
          <a:xfrm>
            <a:off x="4244196" y="1144368"/>
            <a:ext cx="3986482" cy="4351338"/>
          </a:xfrm>
        </p:spPr>
        <p:txBody>
          <a:bodyPr/>
          <a:lstStyle/>
          <a:p>
            <a:pPr marL="0" indent="0">
              <a:buNone/>
            </a:pPr>
            <a:endParaRPr lang="en-US" sz="1800" dirty="0">
              <a:solidFill>
                <a:srgbClr val="00467F"/>
              </a:solidFill>
              <a:latin typeface="Century Gothic" charset="0"/>
              <a:ea typeface="Century Gothic" charset="0"/>
              <a:cs typeface="Century Gothic" charset="0"/>
            </a:endParaRPr>
          </a:p>
          <a:p>
            <a:endParaRPr lang="en-US" dirty="0"/>
          </a:p>
        </p:txBody>
      </p:sp>
      <p:sp>
        <p:nvSpPr>
          <p:cNvPr id="5" name="TextBox 4"/>
          <p:cNvSpPr txBox="1"/>
          <p:nvPr/>
        </p:nvSpPr>
        <p:spPr>
          <a:xfrm>
            <a:off x="751360" y="1288084"/>
            <a:ext cx="7677509" cy="2769989"/>
          </a:xfrm>
          <a:prstGeom prst="rect">
            <a:avLst/>
          </a:prstGeom>
          <a:noFill/>
        </p:spPr>
        <p:txBody>
          <a:bodyPr wrap="square" rtlCol="0">
            <a:spAutoFit/>
          </a:bodyPr>
          <a:lstStyle/>
          <a:p>
            <a:pPr algn="ctr"/>
            <a:r>
              <a:rPr lang="en-US" sz="4800" dirty="0" smtClean="0">
                <a:solidFill>
                  <a:srgbClr val="E7A614"/>
                </a:solidFill>
              </a:rPr>
              <a:t>Thank you. Together, let’s make an </a:t>
            </a:r>
            <a:r>
              <a:rPr lang="en-US" sz="7200" b="1" u="sng" dirty="0" smtClean="0">
                <a:solidFill>
                  <a:srgbClr val="E7A614"/>
                </a:solidFill>
                <a:effectLst>
                  <a:outerShdw blurRad="38100" dist="38100" dir="2700000" algn="tl">
                    <a:srgbClr val="000000">
                      <a:alpha val="43137"/>
                    </a:srgbClr>
                  </a:outerShdw>
                </a:effectLst>
              </a:rPr>
              <a:t>IMPACT</a:t>
            </a:r>
            <a:r>
              <a:rPr lang="en-US" sz="7200" dirty="0" smtClean="0">
                <a:solidFill>
                  <a:srgbClr val="E7A614"/>
                </a:solidFill>
              </a:rPr>
              <a:t> </a:t>
            </a:r>
            <a:r>
              <a:rPr lang="en-US" sz="4800" dirty="0" smtClean="0">
                <a:solidFill>
                  <a:srgbClr val="E7A614"/>
                </a:solidFill>
              </a:rPr>
              <a:t>on our Commonwealth. </a:t>
            </a:r>
            <a:endParaRPr lang="en-US" sz="4800" dirty="0">
              <a:solidFill>
                <a:srgbClr val="E7A614"/>
              </a:solidFill>
            </a:endParaRPr>
          </a:p>
        </p:txBody>
      </p:sp>
      <p:sp>
        <p:nvSpPr>
          <p:cNvPr id="2" name="Slide Number Placeholder 1"/>
          <p:cNvSpPr>
            <a:spLocks noGrp="1"/>
          </p:cNvSpPr>
          <p:nvPr>
            <p:ph type="sldNum" sz="quarter" idx="12"/>
          </p:nvPr>
        </p:nvSpPr>
        <p:spPr/>
        <p:txBody>
          <a:bodyPr/>
          <a:lstStyle/>
          <a:p>
            <a:fld id="{11634E98-07EB-CA41-93DC-6030664ECBFB}" type="slidenum">
              <a:rPr lang="en-US" smtClean="0"/>
              <a:t>37</a:t>
            </a:fld>
            <a:endParaRPr lang="en-US" dirty="0"/>
          </a:p>
        </p:txBody>
      </p:sp>
    </p:spTree>
    <p:extLst>
      <p:ext uri="{BB962C8B-B14F-4D97-AF65-F5344CB8AC3E}">
        <p14:creationId xmlns:p14="http://schemas.microsoft.com/office/powerpoint/2010/main" val="295812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F5611-B8E9-1D49-81C9-A8954A269EF4}"/>
              </a:ext>
            </a:extLst>
          </p:cNvPr>
          <p:cNvSpPr>
            <a:spLocks noGrp="1"/>
          </p:cNvSpPr>
          <p:nvPr>
            <p:ph idx="1"/>
          </p:nvPr>
        </p:nvSpPr>
        <p:spPr>
          <a:xfrm>
            <a:off x="628650" y="1230632"/>
            <a:ext cx="7886700" cy="4351338"/>
          </a:xfrm>
        </p:spPr>
        <p:txBody>
          <a:bodyPr/>
          <a:lstStyle/>
          <a:p>
            <a:pPr marL="0" indent="0">
              <a:buNone/>
            </a:pPr>
            <a:endParaRPr lang="en-US" sz="1800" dirty="0">
              <a:solidFill>
                <a:srgbClr val="00467F"/>
              </a:solidFill>
              <a:latin typeface="Century Gothic" charset="0"/>
              <a:ea typeface="Century Gothic" charset="0"/>
              <a:cs typeface="Century Gothic" charset="0"/>
            </a:endParaRPr>
          </a:p>
          <a:p>
            <a:pPr marL="0" indent="0">
              <a:buNone/>
            </a:pPr>
            <a:endParaRPr lang="en-US" dirty="0"/>
          </a:p>
        </p:txBody>
      </p:sp>
      <p:sp>
        <p:nvSpPr>
          <p:cNvPr id="7" name="Title 1">
            <a:extLst>
              <a:ext uri="{FF2B5EF4-FFF2-40B4-BE49-F238E27FC236}">
                <a16:creationId xmlns:a16="http://schemas.microsoft.com/office/drawing/2014/main" id="{C385CD0C-E55D-D04B-9147-D6D0D8170984}"/>
              </a:ext>
            </a:extLst>
          </p:cNvPr>
          <p:cNvSpPr>
            <a:spLocks noGrp="1"/>
          </p:cNvSpPr>
          <p:nvPr>
            <p:ph type="title"/>
          </p:nvPr>
        </p:nvSpPr>
        <p:spPr>
          <a:xfrm>
            <a:off x="628650" y="365127"/>
            <a:ext cx="7886700" cy="574674"/>
          </a:xfrm>
        </p:spPr>
        <p:txBody>
          <a:bodyPr>
            <a:normAutofit fontScale="90000"/>
          </a:bodyPr>
          <a:lstStyle/>
          <a:p>
            <a:pPr algn="r"/>
            <a:r>
              <a:rPr lang="en-US" b="1" dirty="0" smtClean="0">
                <a:solidFill>
                  <a:srgbClr val="E7A614"/>
                </a:solidFill>
                <a:latin typeface="Century Gothic" charset="0"/>
              </a:rPr>
              <a:t>A Step in the Right Direction  </a:t>
            </a:r>
            <a:endParaRPr lang="en-US" dirty="0"/>
          </a:p>
        </p:txBody>
      </p:sp>
      <p:cxnSp>
        <p:nvCxnSpPr>
          <p:cNvPr id="9" name="Straight Connector 8"/>
          <p:cNvCxnSpPr/>
          <p:nvPr/>
        </p:nvCxnSpPr>
        <p:spPr>
          <a:xfrm>
            <a:off x="2165230" y="560717"/>
            <a:ext cx="1104181" cy="25879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rot="19953119">
            <a:off x="2520680" y="32012"/>
            <a:ext cx="1092379" cy="461665"/>
          </a:xfrm>
          <a:prstGeom prst="rect">
            <a:avLst/>
          </a:prstGeom>
          <a:noFill/>
        </p:spPr>
        <p:txBody>
          <a:bodyPr wrap="square" rtlCol="0">
            <a:spAutoFit/>
          </a:bodyPr>
          <a:lstStyle/>
          <a:p>
            <a:r>
              <a:rPr lang="en-US" sz="2400" dirty="0" smtClean="0">
                <a:solidFill>
                  <a:srgbClr val="FF0000"/>
                </a:solidFill>
                <a:latin typeface="MV Boli" panose="02000500030200090000" pitchFamily="2" charset="0"/>
                <a:cs typeface="MV Boli" panose="02000500030200090000" pitchFamily="2" charset="0"/>
              </a:rPr>
              <a:t>Leap</a:t>
            </a:r>
            <a:r>
              <a:rPr lang="en-US" dirty="0" smtClean="0">
                <a:solidFill>
                  <a:srgbClr val="FF0000"/>
                </a:solidFill>
                <a:latin typeface="MV Boli" panose="02000500030200090000" pitchFamily="2" charset="0"/>
                <a:cs typeface="MV Boli" panose="02000500030200090000" pitchFamily="2" charset="0"/>
              </a:rPr>
              <a:t> </a:t>
            </a:r>
            <a:endParaRPr lang="en-US" dirty="0">
              <a:solidFill>
                <a:srgbClr val="FF0000"/>
              </a:solidFill>
              <a:latin typeface="MV Boli" panose="02000500030200090000" pitchFamily="2" charset="0"/>
              <a:cs typeface="MV Boli" panose="02000500030200090000" pitchFamily="2" charset="0"/>
            </a:endParaRPr>
          </a:p>
        </p:txBody>
      </p:sp>
      <p:sp>
        <p:nvSpPr>
          <p:cNvPr id="12" name="TextBox 11"/>
          <p:cNvSpPr txBox="1"/>
          <p:nvPr/>
        </p:nvSpPr>
        <p:spPr>
          <a:xfrm>
            <a:off x="569344" y="1135391"/>
            <a:ext cx="8005312" cy="4062651"/>
          </a:xfrm>
          <a:prstGeom prst="rect">
            <a:avLst/>
          </a:prstGeom>
          <a:noFill/>
        </p:spPr>
        <p:txBody>
          <a:bodyPr wrap="square" rtlCol="0">
            <a:spAutoFit/>
          </a:bodyPr>
          <a:lstStyle/>
          <a:p>
            <a:endParaRPr lang="en-US" dirty="0"/>
          </a:p>
          <a:p>
            <a:endParaRPr lang="en-US" sz="2000" b="1" dirty="0" smtClean="0"/>
          </a:p>
          <a:p>
            <a:r>
              <a:rPr lang="en-US" sz="2000" b="1" dirty="0" smtClean="0"/>
              <a:t>1998 – 2008: </a:t>
            </a:r>
            <a:r>
              <a:rPr lang="en-US" sz="2000" dirty="0" smtClean="0"/>
              <a:t>new campus locations, new buildings, doubled enrollment, investment in technology and distance learning, focus is on access </a:t>
            </a:r>
          </a:p>
          <a:p>
            <a:endParaRPr lang="en-US" sz="2000" dirty="0"/>
          </a:p>
          <a:p>
            <a:r>
              <a:rPr lang="en-US" sz="2000" b="1" dirty="0" smtClean="0"/>
              <a:t>2008 – 2012: </a:t>
            </a:r>
            <a:r>
              <a:rPr lang="en-US" sz="2000" dirty="0"/>
              <a:t>economic decline leads to state funding cuts, rapid </a:t>
            </a:r>
            <a:r>
              <a:rPr lang="en-US" sz="2000" dirty="0" smtClean="0"/>
              <a:t>enrollment growth, average age of student is 28, transfer legislation passed, focus shifts from access to completion</a:t>
            </a:r>
          </a:p>
          <a:p>
            <a:endParaRPr lang="en-US" sz="2000" b="1" dirty="0"/>
          </a:p>
          <a:p>
            <a:r>
              <a:rPr lang="en-US" sz="2000" b="1" dirty="0" smtClean="0"/>
              <a:t>2012 – 2018: </a:t>
            </a:r>
            <a:r>
              <a:rPr lang="en-US" sz="2000" dirty="0" smtClean="0"/>
              <a:t>enrollment decline lasts five years, economy improves but workforce shortage grows, dual credit legislation passed, demand for soft skills increases, become national leader in dual credit, all-time high for completion </a:t>
            </a:r>
            <a:endParaRPr lang="en-US" sz="2000" b="1" dirty="0"/>
          </a:p>
        </p:txBody>
      </p:sp>
      <p:sp>
        <p:nvSpPr>
          <p:cNvPr id="2" name="Slide Number Placeholder 1"/>
          <p:cNvSpPr>
            <a:spLocks noGrp="1"/>
          </p:cNvSpPr>
          <p:nvPr>
            <p:ph type="sldNum" sz="quarter" idx="12"/>
          </p:nvPr>
        </p:nvSpPr>
        <p:spPr/>
        <p:txBody>
          <a:bodyPr/>
          <a:lstStyle/>
          <a:p>
            <a:fld id="{11634E98-07EB-CA41-93DC-6030664ECBFB}" type="slidenum">
              <a:rPr lang="en-US" smtClean="0"/>
              <a:t>4</a:t>
            </a:fld>
            <a:endParaRPr lang="en-US" dirty="0"/>
          </a:p>
        </p:txBody>
      </p:sp>
    </p:spTree>
    <p:extLst>
      <p:ext uri="{BB962C8B-B14F-4D97-AF65-F5344CB8AC3E}">
        <p14:creationId xmlns:p14="http://schemas.microsoft.com/office/powerpoint/2010/main" val="305698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F5611-B8E9-1D49-81C9-A8954A269EF4}"/>
              </a:ext>
            </a:extLst>
          </p:cNvPr>
          <p:cNvSpPr>
            <a:spLocks noGrp="1"/>
          </p:cNvSpPr>
          <p:nvPr>
            <p:ph idx="1"/>
          </p:nvPr>
        </p:nvSpPr>
        <p:spPr>
          <a:xfrm>
            <a:off x="4244196" y="1144368"/>
            <a:ext cx="3986482" cy="4351338"/>
          </a:xfrm>
        </p:spPr>
        <p:txBody>
          <a:bodyPr/>
          <a:lstStyle/>
          <a:p>
            <a:pPr marL="0" indent="0">
              <a:buNone/>
            </a:pPr>
            <a:endParaRPr lang="en-US" sz="1800" dirty="0">
              <a:solidFill>
                <a:srgbClr val="00467F"/>
              </a:solidFill>
              <a:latin typeface="Century Gothic" charset="0"/>
              <a:ea typeface="Century Gothic" charset="0"/>
              <a:cs typeface="Century Gothic" charset="0"/>
            </a:endParaRPr>
          </a:p>
          <a:p>
            <a:endParaRPr lang="en-US" dirty="0"/>
          </a:p>
        </p:txBody>
      </p:sp>
      <p:sp>
        <p:nvSpPr>
          <p:cNvPr id="5" name="TextBox 4"/>
          <p:cNvSpPr txBox="1"/>
          <p:nvPr/>
        </p:nvSpPr>
        <p:spPr>
          <a:xfrm>
            <a:off x="888520" y="1187500"/>
            <a:ext cx="7677509" cy="2215991"/>
          </a:xfrm>
          <a:prstGeom prst="rect">
            <a:avLst/>
          </a:prstGeom>
          <a:noFill/>
        </p:spPr>
        <p:txBody>
          <a:bodyPr wrap="square" rtlCol="0">
            <a:spAutoFit/>
          </a:bodyPr>
          <a:lstStyle/>
          <a:p>
            <a:pPr algn="ctr"/>
            <a:r>
              <a:rPr lang="en-US" sz="13800" u="sng" dirty="0" smtClean="0">
                <a:solidFill>
                  <a:srgbClr val="E7A614"/>
                </a:solidFill>
                <a:effectLst>
                  <a:outerShdw blurRad="38100" dist="38100" dir="2700000" algn="tl">
                    <a:srgbClr val="000000">
                      <a:alpha val="43137"/>
                    </a:srgbClr>
                  </a:outerShdw>
                </a:effectLst>
              </a:rPr>
              <a:t>IMPACT </a:t>
            </a:r>
            <a:endParaRPr lang="en-US" sz="13800" u="sng" dirty="0">
              <a:solidFill>
                <a:srgbClr val="E7A614"/>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11634E98-07EB-CA41-93DC-6030664ECBFB}" type="slidenum">
              <a:rPr lang="en-US" smtClean="0"/>
              <a:t>5</a:t>
            </a:fld>
            <a:endParaRPr lang="en-US" dirty="0"/>
          </a:p>
        </p:txBody>
      </p:sp>
    </p:spTree>
    <p:extLst>
      <p:ext uri="{BB962C8B-B14F-4D97-AF65-F5344CB8AC3E}">
        <p14:creationId xmlns:p14="http://schemas.microsoft.com/office/powerpoint/2010/main" val="328616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37" y="285470"/>
            <a:ext cx="7306669" cy="5065011"/>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6</a:t>
            </a:fld>
            <a:endParaRPr lang="en-US" dirty="0"/>
          </a:p>
        </p:txBody>
      </p:sp>
    </p:spTree>
    <p:extLst>
      <p:ext uri="{BB962C8B-B14F-4D97-AF65-F5344CB8AC3E}">
        <p14:creationId xmlns:p14="http://schemas.microsoft.com/office/powerpoint/2010/main" val="332970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3911" y="295461"/>
            <a:ext cx="7877108" cy="5114915"/>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7</a:t>
            </a:fld>
            <a:endParaRPr lang="en-US" dirty="0"/>
          </a:p>
        </p:txBody>
      </p:sp>
    </p:spTree>
    <p:extLst>
      <p:ext uri="{BB962C8B-B14F-4D97-AF65-F5344CB8AC3E}">
        <p14:creationId xmlns:p14="http://schemas.microsoft.com/office/powerpoint/2010/main" val="324283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7EF6-E47E-D94B-826C-3C6EAD5BB0DB}"/>
              </a:ext>
            </a:extLst>
          </p:cNvPr>
          <p:cNvSpPr>
            <a:spLocks noGrp="1"/>
          </p:cNvSpPr>
          <p:nvPr>
            <p:ph type="title"/>
          </p:nvPr>
        </p:nvSpPr>
        <p:spPr>
          <a:xfrm>
            <a:off x="628650" y="365126"/>
            <a:ext cx="7886700" cy="3825874"/>
          </a:xfrm>
        </p:spPr>
        <p:txBody>
          <a:bodyPr>
            <a:normAutofit/>
          </a:bodyPr>
          <a:lstStyle/>
          <a:p>
            <a:pPr algn="ctr"/>
            <a:r>
              <a:rPr lang="en-US" sz="6000" b="1" dirty="0" smtClean="0">
                <a:solidFill>
                  <a:srgbClr val="00467F"/>
                </a:solidFill>
                <a:latin typeface="Century Gothic" charset="0"/>
                <a:ea typeface="Century Gothic" charset="0"/>
                <a:cs typeface="Century Gothic" charset="0"/>
              </a:rPr>
              <a:t>WORKFORCE DEVELOPMENT</a:t>
            </a:r>
            <a:endParaRPr lang="en-US" sz="6000" b="1" dirty="0"/>
          </a:p>
        </p:txBody>
      </p:sp>
      <p:sp>
        <p:nvSpPr>
          <p:cNvPr id="3" name="Slide Number Placeholder 2"/>
          <p:cNvSpPr>
            <a:spLocks noGrp="1"/>
          </p:cNvSpPr>
          <p:nvPr>
            <p:ph type="sldNum" sz="quarter" idx="12"/>
          </p:nvPr>
        </p:nvSpPr>
        <p:spPr/>
        <p:txBody>
          <a:bodyPr/>
          <a:lstStyle/>
          <a:p>
            <a:fld id="{11634E98-07EB-CA41-93DC-6030664ECBFB}" type="slidenum">
              <a:rPr lang="en-US" smtClean="0"/>
              <a:t>8</a:t>
            </a:fld>
            <a:endParaRPr lang="en-US" dirty="0"/>
          </a:p>
        </p:txBody>
      </p:sp>
    </p:spTree>
    <p:extLst>
      <p:ext uri="{BB962C8B-B14F-4D97-AF65-F5344CB8AC3E}">
        <p14:creationId xmlns:p14="http://schemas.microsoft.com/office/powerpoint/2010/main" val="223625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00" y="888010"/>
            <a:ext cx="5504293" cy="4196054"/>
          </a:xfrm>
          <a:prstGeom prst="rect">
            <a:avLst/>
          </a:prstGeom>
        </p:spPr>
      </p:pic>
      <p:pic>
        <p:nvPicPr>
          <p:cNvPr id="5" name="Picture 4"/>
          <p:cNvPicPr>
            <a:picLocks noChangeAspect="1"/>
          </p:cNvPicPr>
          <p:nvPr/>
        </p:nvPicPr>
        <p:blipFill>
          <a:blip r:embed="rId3"/>
          <a:stretch>
            <a:fillRect/>
          </a:stretch>
        </p:blipFill>
        <p:spPr>
          <a:xfrm>
            <a:off x="5568697" y="888010"/>
            <a:ext cx="3507261" cy="4708118"/>
          </a:xfrm>
          <a:prstGeom prst="rect">
            <a:avLst/>
          </a:prstGeom>
        </p:spPr>
      </p:pic>
      <p:sp>
        <p:nvSpPr>
          <p:cNvPr id="2" name="Slide Number Placeholder 1"/>
          <p:cNvSpPr>
            <a:spLocks noGrp="1"/>
          </p:cNvSpPr>
          <p:nvPr>
            <p:ph type="sldNum" sz="quarter" idx="12"/>
          </p:nvPr>
        </p:nvSpPr>
        <p:spPr/>
        <p:txBody>
          <a:bodyPr/>
          <a:lstStyle/>
          <a:p>
            <a:fld id="{11634E98-07EB-CA41-93DC-6030664ECBFB}" type="slidenum">
              <a:rPr lang="en-US" smtClean="0"/>
              <a:t>9</a:t>
            </a:fld>
            <a:endParaRPr lang="en-US" dirty="0"/>
          </a:p>
        </p:txBody>
      </p:sp>
    </p:spTree>
    <p:extLst>
      <p:ext uri="{BB962C8B-B14F-4D97-AF65-F5344CB8AC3E}">
        <p14:creationId xmlns:p14="http://schemas.microsoft.com/office/powerpoint/2010/main" val="3905363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_KCTCS_IJCE_AUG 2018.potx" id="{570FE7FC-28A1-4D9B-95A6-7705C20508B2}" vid="{42426CB9-DF72-42D0-A764-35A320D41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sign Asset" ma:contentTypeID="0x010100F04FCDF8CBEE96479A5EE5A60FB462CB008C3921996DE56441B9CE2C32CCC511DE" ma:contentTypeVersion="12" ma:contentTypeDescription="" ma:contentTypeScope="" ma:versionID="1142c4f328cb5f31db2c9bcc45b15beb">
  <xsd:schema xmlns:xsd="http://www.w3.org/2001/XMLSchema" xmlns:xs="http://www.w3.org/2001/XMLSchema" xmlns:p="http://schemas.microsoft.com/office/2006/metadata/properties" xmlns:ns2="d5abf06c-3570-4fd7-9a4b-58f5a4231d96" xmlns:ns3="595ad49c-056f-466c-8d40-93921663b08b" xmlns:ns4="ad015204-8b94-43db-8aac-17dd74fdfe8d" targetNamespace="http://schemas.microsoft.com/office/2006/metadata/properties" ma:root="true" ma:fieldsID="9ea623bb7654be26e6597bfd34256335" ns2:_="" ns3:_="" ns4:_="">
    <xsd:import namespace="d5abf06c-3570-4fd7-9a4b-58f5a4231d96"/>
    <xsd:import namespace="595ad49c-056f-466c-8d40-93921663b08b"/>
    <xsd:import namespace="ad015204-8b94-43db-8aac-17dd74fdfe8d"/>
    <xsd:element name="properties">
      <xsd:complexType>
        <xsd:sequence>
          <xsd:element name="documentManagement">
            <xsd:complexType>
              <xsd:all>
                <xsd:element ref="ns2:pb93555a14664b159d43c10c252e52c7" minOccurs="0"/>
                <xsd:element ref="ns3:TaxCatchAll" minOccurs="0"/>
                <xsd:element ref="ns3:TaxCatchAllLabel" minOccurs="0"/>
                <xsd:element ref="ns2:n28621227b9549599d252330c2df816b" minOccurs="0"/>
                <xsd:element ref="ns2:Target_x0020_Audience" minOccurs="0"/>
                <xsd:element ref="ns3:n3b903bfec04489f942844eefe6bd4ee" minOccurs="0"/>
                <xsd:element ref="ns2:ka13c0cb199f422a84fc1a8057ef98f5" minOccurs="0"/>
                <xsd:element ref="ns4:MediaServiceMetadata" minOccurs="0"/>
                <xsd:element ref="ns4:MediaServiceFastMetadata" minOccurs="0"/>
                <xsd:element ref="ns4:MediaServiceDateTaken" minOccurs="0"/>
                <xsd:element ref="ns4:MediaServiceAutoTags" minOccurs="0"/>
                <xsd:element ref="ns4:Test" minOccurs="0"/>
                <xsd:element ref="ns2:SharedWithUsers" minOccurs="0"/>
                <xsd:element ref="ns2:SharedWithDetail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bf06c-3570-4fd7-9a4b-58f5a4231d96" elementFormDefault="qualified">
    <xsd:import namespace="http://schemas.microsoft.com/office/2006/documentManagement/types"/>
    <xsd:import namespace="http://schemas.microsoft.com/office/infopath/2007/PartnerControls"/>
    <xsd:element name="pb93555a14664b159d43c10c252e52c7" ma:index="8" nillable="true" ma:taxonomy="true" ma:internalName="pb93555a14664b159d43c10c252e52c7" ma:taxonomyFieldName="Programs_x002C__x0020_Departments_x002C__x0020_and_x0020_Initiatives" ma:displayName="Programs, Departments, and Initiatives" ma:indexed="true" ma:default="" ma:fieldId="{9b93555a-1466-4b15-9d43-c10c252e52c7}" ma:sspId="b308ba85-f004-4faa-9ed2-22381fa48a8b" ma:termSetId="140ffa77-2a6d-49a5-863b-d59539ebc069" ma:anchorId="00000000-0000-0000-0000-000000000000" ma:open="false" ma:isKeyword="false">
      <xsd:complexType>
        <xsd:sequence>
          <xsd:element ref="pc:Terms" minOccurs="0" maxOccurs="1"/>
        </xsd:sequence>
      </xsd:complexType>
    </xsd:element>
    <xsd:element name="n28621227b9549599d252330c2df816b" ma:index="12" nillable="true" ma:taxonomy="true" ma:internalName="n28621227b9549599d252330c2df816b" ma:taxonomyFieldName="Asset_x0020_Channel" ma:displayName="Asset Channel" ma:default="" ma:fieldId="{72862122-7b95-4959-9d25-2330c2df816b}" ma:taxonomyMulti="true" ma:sspId="b308ba85-f004-4faa-9ed2-22381fa48a8b" ma:termSetId="42d72b0d-c661-41cb-88bc-e97e9fe31bb9" ma:anchorId="00000000-0000-0000-0000-000000000000" ma:open="false" ma:isKeyword="false">
      <xsd:complexType>
        <xsd:sequence>
          <xsd:element ref="pc:Terms" minOccurs="0" maxOccurs="1"/>
        </xsd:sequence>
      </xsd:complexType>
    </xsd:element>
    <xsd:element name="Target_x0020_Audience" ma:index="14" nillable="true" ma:displayName="Target Audience" ma:format="Dropdown" ma:indexed="true" ma:internalName="Target_x0020_Audience">
      <xsd:simpleType>
        <xsd:restriction base="dms:Choice">
          <xsd:enumeration value="Board of Regents"/>
          <xsd:enumeration value="Business Partner"/>
          <xsd:enumeration value="Current Student"/>
          <xsd:enumeration value="Diversity"/>
          <xsd:enumeration value="Educational Partner"/>
          <xsd:enumeration value="Faculty and Staff"/>
          <xsd:enumeration value="Foundation Board"/>
          <xsd:enumeration value="Future Student"/>
          <xsd:enumeration value="Job Seeker"/>
          <xsd:enumeration value="Latino"/>
          <xsd:enumeration value="Parent"/>
          <xsd:enumeration value="Policy Partner"/>
        </xsd:restriction>
      </xsd:simpleType>
    </xsd:element>
    <xsd:element name="ka13c0cb199f422a84fc1a8057ef98f5" ma:index="17" nillable="true" ma:taxonomy="true" ma:internalName="ka13c0cb199f422a84fc1a8057ef98f5" ma:taxonomyFieldName="Creative_x0020_Type_x0020_Selection" ma:displayName="Creative Type " ma:indexed="true" ma:default="" ma:fieldId="{4a13c0cb-199f-422a-84fc-1a8057ef98f5}" ma:sspId="b308ba85-f004-4faa-9ed2-22381fa48a8b" ma:termSetId="1a2fb6da-0be9-44c3-adbd-86e0f502f248" ma:anchorId="00000000-0000-0000-0000-000000000000" ma:open="false" ma:isKeyword="false">
      <xsd:complexType>
        <xsd:sequence>
          <xsd:element ref="pc:Terms" minOccurs="0" maxOccurs="1"/>
        </xsd:sequence>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5ad49c-056f-466c-8d40-93921663b08b"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9745ebca-0e8a-4766-9238-10546a797ad9}" ma:internalName="TaxCatchAll" ma:showField="CatchAllData" ma:web="d5abf06c-3570-4fd7-9a4b-58f5a4231d9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745ebca-0e8a-4766-9238-10546a797ad9}" ma:internalName="TaxCatchAllLabel" ma:readOnly="true" ma:showField="CatchAllDataLabel" ma:web="d5abf06c-3570-4fd7-9a4b-58f5a4231d96">
      <xsd:complexType>
        <xsd:complexContent>
          <xsd:extension base="dms:MultiChoiceLookup">
            <xsd:sequence>
              <xsd:element name="Value" type="dms:Lookup" maxOccurs="unbounded" minOccurs="0" nillable="true"/>
            </xsd:sequence>
          </xsd:extension>
        </xsd:complexContent>
      </xsd:complexType>
    </xsd:element>
    <xsd:element name="n3b903bfec04489f942844eefe6bd4ee" ma:index="15" nillable="true" ma:taxonomy="true" ma:internalName="n3b903bfec04489f942844eefe6bd4ee" ma:taxonomyFieldName="KCTCS_x0020_Locations" ma:displayName="College Location" ma:default="" ma:fieldId="{73b903bf-ec04-489f-9428-44eefe6bd4ee}" ma:taxonomyMulti="true" ma:sspId="b308ba85-f004-4faa-9ed2-22381fa48a8b" ma:termSetId="c5e60c1e-2f15-47e9-9484-a1e28092a66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015204-8b94-43db-8aac-17dd74fdfe8d"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Test" ma:index="23" nillable="true" ma:displayName="Test" ma:description="Test" ma:internalName="Test">
      <xsd:simpleType>
        <xsd:restriction base="dms:Choice">
          <xsd:enumeration value="Choice 1"/>
          <xsd:enumeration value="Choice 2"/>
          <xsd:enumeration value="Choice 3"/>
        </xsd:restriction>
      </xsd:simpleType>
    </xsd:element>
    <xsd:element name="MediaServiceOCR" ma:index="2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28621227b9549599d252330c2df816b xmlns="d5abf06c-3570-4fd7-9a4b-58f5a4231d96">
      <Terms xmlns="http://schemas.microsoft.com/office/infopath/2007/PartnerControls"/>
    </n28621227b9549599d252330c2df816b>
    <Target_x0020_Audience xmlns="d5abf06c-3570-4fd7-9a4b-58f5a4231d96" xsi:nil="true"/>
    <TaxCatchAll xmlns="595ad49c-056f-466c-8d40-93921663b08b"/>
    <pb93555a14664b159d43c10c252e52c7 xmlns="d5abf06c-3570-4fd7-9a4b-58f5a4231d96">
      <Terms xmlns="http://schemas.microsoft.com/office/infopath/2007/PartnerControls"/>
    </pb93555a14664b159d43c10c252e52c7>
    <Test xmlns="ad015204-8b94-43db-8aac-17dd74fdfe8d" xsi:nil="true"/>
    <ka13c0cb199f422a84fc1a8057ef98f5 xmlns="d5abf06c-3570-4fd7-9a4b-58f5a4231d96">
      <Terms xmlns="http://schemas.microsoft.com/office/infopath/2007/PartnerControls"/>
    </ka13c0cb199f422a84fc1a8057ef98f5>
    <n3b903bfec04489f942844eefe6bd4ee xmlns="595ad49c-056f-466c-8d40-93921663b08b">
      <Terms xmlns="http://schemas.microsoft.com/office/infopath/2007/PartnerControls"/>
    </n3b903bfec04489f942844eefe6bd4ee>
  </documentManagement>
</p:properties>
</file>

<file path=customXml/itemProps1.xml><?xml version="1.0" encoding="utf-8"?>
<ds:datastoreItem xmlns:ds="http://schemas.openxmlformats.org/officeDocument/2006/customXml" ds:itemID="{78F9157B-21B1-432F-A16C-C3E50ABE3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bf06c-3570-4fd7-9a4b-58f5a4231d96"/>
    <ds:schemaRef ds:uri="595ad49c-056f-466c-8d40-93921663b08b"/>
    <ds:schemaRef ds:uri="ad015204-8b94-43db-8aac-17dd74fdf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7A7751-D780-4D17-B696-1994315395DE}">
  <ds:schemaRefs>
    <ds:schemaRef ds:uri="http://schemas.microsoft.com/sharepoint/v3/contenttype/forms"/>
  </ds:schemaRefs>
</ds:datastoreItem>
</file>

<file path=customXml/itemProps3.xml><?xml version="1.0" encoding="utf-8"?>
<ds:datastoreItem xmlns:ds="http://schemas.openxmlformats.org/officeDocument/2006/customXml" ds:itemID="{221D953D-AF2F-4323-BA9E-0E1F19F16DA6}">
  <ds:schemaRefs>
    <ds:schemaRef ds:uri="http://purl.org/dc/elements/1.1/"/>
    <ds:schemaRef ds:uri="http://schemas.microsoft.com/office/2006/metadata/properties"/>
    <ds:schemaRef ds:uri="595ad49c-056f-466c-8d40-93921663b08b"/>
    <ds:schemaRef ds:uri="ad015204-8b94-43db-8aac-17dd74fdfe8d"/>
    <ds:schemaRef ds:uri="http://schemas.microsoft.com/office/2006/documentManagement/types"/>
    <ds:schemaRef ds:uri="http://schemas.microsoft.com/office/infopath/2007/PartnerControls"/>
    <ds:schemaRef ds:uri="http://purl.org/dc/dcmitype/"/>
    <ds:schemaRef ds:uri="d5abf06c-3570-4fd7-9a4b-58f5a4231d96"/>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BP_KCTCS_IJCE_AUG 2018</Template>
  <TotalTime>1981</TotalTime>
  <Words>1203</Words>
  <Application>Microsoft Office PowerPoint</Application>
  <PresentationFormat>On-screen Show (4:3)</PresentationFormat>
  <Paragraphs>210</Paragraphs>
  <Slides>37</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Century Gothic</vt:lpstr>
      <vt:lpstr>MV Boli</vt:lpstr>
      <vt:lpstr>Office Theme</vt:lpstr>
      <vt:lpstr>Dr. Jay Box President  Interim Joint Committee on Education August 2018 </vt:lpstr>
      <vt:lpstr>PowerPoint Presentation</vt:lpstr>
      <vt:lpstr>A System with Accredited Colleges</vt:lpstr>
      <vt:lpstr>A Step in the Right Direction  </vt:lpstr>
      <vt:lpstr>PowerPoint Presentation</vt:lpstr>
      <vt:lpstr>PowerPoint Presentation</vt:lpstr>
      <vt:lpstr>PowerPoint Presentation</vt:lpstr>
      <vt:lpstr>WORKFORCE DEVELOPMENT</vt:lpstr>
      <vt:lpstr>PowerPoint Presentation</vt:lpstr>
      <vt:lpstr>PowerPoint Presentation</vt:lpstr>
      <vt:lpstr>Technical Focus (since 2015)   </vt:lpstr>
      <vt:lpstr>Technical Focus (since 2015)   </vt:lpstr>
      <vt:lpstr>PowerPoint Presentation</vt:lpstr>
      <vt:lpstr>PowerPoint Presentation</vt:lpstr>
      <vt:lpstr>PowerPoint Presentation</vt:lpstr>
      <vt:lpstr>PowerPoint Presentation</vt:lpstr>
      <vt:lpstr>Technical Examples</vt:lpstr>
      <vt:lpstr>PowerPoint Presentation</vt:lpstr>
      <vt:lpstr>DUAL-CREDIT</vt:lpstr>
      <vt:lpstr>PowerPoint Presentation</vt:lpstr>
      <vt:lpstr>Dual-Credit </vt:lpstr>
      <vt:lpstr>RETURN ON INVESTMENT</vt:lpstr>
      <vt:lpstr>PowerPoint Presentation</vt:lpstr>
      <vt:lpstr>KCTCS Student Rate of Return Economic Modeling Specialist Incorporated (EMSI), November 2017  </vt:lpstr>
      <vt:lpstr>EFFICIENCY</vt:lpstr>
      <vt:lpstr>PowerPoint Presentation</vt:lpstr>
      <vt:lpstr>The Need for Efficiency </vt:lpstr>
      <vt:lpstr>Efficiency Initiatives (since 2015)</vt:lpstr>
      <vt:lpstr>Efficiency Initiatives (since 2015)</vt:lpstr>
      <vt:lpstr>Efficiency Initiatives (since 2015)</vt:lpstr>
      <vt:lpstr>Efficiency Initiatives (since 2015)</vt:lpstr>
      <vt:lpstr>FINAL THOUGHTS</vt:lpstr>
      <vt:lpstr>Final Thoughts   </vt:lpstr>
      <vt:lpstr>Final Thoughts   </vt:lpstr>
      <vt:lpstr>Final Thoughts   </vt:lpstr>
      <vt:lpstr>PowerPoint Presentation</vt:lpstr>
      <vt:lpstr>PowerPoint Presentation</vt:lpstr>
    </vt:vector>
  </TitlesOfParts>
  <Company>KCTCS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Jay Box President  Interim Joint Committee on Education August 2018</dc:title>
  <dc:creator>Hodges, Hannah E (KCTCS)</dc:creator>
  <cp:lastModifiedBy>Perry, Brian L (KCTCS)</cp:lastModifiedBy>
  <cp:revision>25</cp:revision>
  <cp:lastPrinted>2018-08-09T13:40:43Z</cp:lastPrinted>
  <dcterms:created xsi:type="dcterms:W3CDTF">2018-08-06T17:24:09Z</dcterms:created>
  <dcterms:modified xsi:type="dcterms:W3CDTF">2018-08-09T20:17:03Z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0x010100F04FCDF8CBEE96479A5EE5A60FB462CB008C3921996DE56441B9CE2C32CCC511DE</vt:lpwstr>
  </property>
</Properties>
</file>