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2" r:id="rId2"/>
    <p:sldId id="284" r:id="rId3"/>
    <p:sldId id="310" r:id="rId4"/>
    <p:sldId id="297" r:id="rId5"/>
    <p:sldId id="298" r:id="rId6"/>
    <p:sldId id="299" r:id="rId7"/>
    <p:sldId id="300" r:id="rId8"/>
    <p:sldId id="302" r:id="rId9"/>
    <p:sldId id="301" r:id="rId10"/>
    <p:sldId id="303" r:id="rId11"/>
    <p:sldId id="304" r:id="rId12"/>
    <p:sldId id="306" r:id="rId13"/>
    <p:sldId id="305" r:id="rId14"/>
    <p:sldId id="307" r:id="rId15"/>
    <p:sldId id="308" r:id="rId16"/>
    <p:sldId id="272"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E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5" autoAdjust="0"/>
    <p:restoredTop sz="94706" autoAdjust="0"/>
  </p:normalViewPr>
  <p:slideViewPr>
    <p:cSldViewPr snapToGrid="0">
      <p:cViewPr varScale="1">
        <p:scale>
          <a:sx n="111" d="100"/>
          <a:sy n="111" d="100"/>
        </p:scale>
        <p:origin x="450" y="114"/>
      </p:cViewPr>
      <p:guideLst>
        <p:guide pos="3840"/>
        <p:guide orient="horz" pos="2136"/>
      </p:guideLst>
    </p:cSldViewPr>
  </p:slideViewPr>
  <p:notesTextViewPr>
    <p:cViewPr>
      <p:scale>
        <a:sx n="3" d="2"/>
        <a:sy n="3" d="2"/>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A9BCE0C-CD74-4A59-802C-6D2F8C15331A}" type="datetimeFigureOut">
              <a:rPr lang="en-US" smtClean="0"/>
              <a:t>9/7/2018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04FDEA8-CBB8-46CC-9562-028963DBC55A}" type="datetimeFigureOut">
              <a:rPr lang="en-US" smtClean="0"/>
              <a:t>9/7/2018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9/7/2018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9/7/2018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9/7/2018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9/7/2018</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9/7/2018</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9/7/2018</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9/7/2018</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9/7/2018</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819973"/>
            <a:ext cx="12192000" cy="20380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8075" y="4785168"/>
            <a:ext cx="7201469" cy="2031325"/>
          </a:xfrm>
          <a:prstGeom prst="rect">
            <a:avLst/>
          </a:prstGeom>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rPr>
              <a:t>Joint Committee on Education</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Work Ready Skills Initiative</a:t>
            </a:r>
            <a:r>
              <a:rPr lang="en-US" sz="1400" dirty="0">
                <a:solidFill>
                  <a:schemeClr val="bg1"/>
                </a:solidFill>
                <a:latin typeface="Arial" panose="020B0604020202020204" pitchFamily="34" charset="0"/>
                <a:cs typeface="Arial" panose="020B0604020202020204" pitchFamily="34" charset="0"/>
              </a:rPr>
              <a:t/>
            </a:r>
            <a:br>
              <a:rPr lang="en-US" sz="1400"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Brooken Smith, Chief of Staff</a:t>
            </a:r>
          </a:p>
          <a:p>
            <a:r>
              <a:rPr lang="en-US" dirty="0">
                <a:solidFill>
                  <a:schemeClr val="bg1"/>
                </a:solidFill>
                <a:latin typeface="Arial" panose="020B0604020202020204" pitchFamily="34" charset="0"/>
                <a:cs typeface="Arial" panose="020B0604020202020204" pitchFamily="34" charset="0"/>
              </a:rPr>
              <a:t>Education and Workforce Development Cabinet</a:t>
            </a:r>
          </a:p>
          <a:p>
            <a:r>
              <a:rPr lang="en-US" dirty="0">
                <a:solidFill>
                  <a:schemeClr val="bg1"/>
                </a:solidFill>
                <a:latin typeface="Arial" panose="020B0604020202020204" pitchFamily="34" charset="0"/>
                <a:cs typeface="Arial" panose="020B0604020202020204" pitchFamily="34" charset="0"/>
              </a:rPr>
              <a:t>September </a:t>
            </a:r>
            <a:r>
              <a:rPr lang="en-US" dirty="0" smtClean="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2018</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2317" y="5113276"/>
            <a:ext cx="4292063" cy="1498413"/>
          </a:xfrm>
          <a:prstGeom prst="rect">
            <a:avLst/>
          </a:prstGeom>
        </p:spPr>
      </p:pic>
      <p:pic>
        <p:nvPicPr>
          <p:cNvPr id="10" name="Picture Placeholder 16"/>
          <p:cNvPicPr>
            <a:picLocks noGrp="1" noChangeAspect="1"/>
          </p:cNvPicPr>
          <p:nvPr>
            <p:ph type="pic" idx="12"/>
          </p:nvPr>
        </p:nvPicPr>
        <p:blipFill>
          <a:blip r:embed="rId3" cstate="print">
            <a:extLst>
              <a:ext uri="{28A0092B-C50C-407E-A947-70E740481C1C}">
                <a14:useLocalDpi xmlns:a14="http://schemas.microsoft.com/office/drawing/2010/main" val="0"/>
              </a:ext>
            </a:extLst>
          </a:blip>
          <a:srcRect l="21080" r="21080"/>
          <a:stretch>
            <a:fillRect/>
          </a:stretch>
        </p:blipFill>
        <p:spPr>
          <a:xfrm>
            <a:off x="8168640" y="1"/>
            <a:ext cx="4023360" cy="4745736"/>
          </a:xfr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0339" r="33422"/>
          <a:stretch/>
        </p:blipFill>
        <p:spPr>
          <a:xfrm>
            <a:off x="4089400" y="0"/>
            <a:ext cx="4006850" cy="4749800"/>
          </a:xfrm>
          <a:prstGeom prst="rect">
            <a:avLst/>
          </a:prstGeom>
        </p:spPr>
      </p:pic>
      <p:pic>
        <p:nvPicPr>
          <p:cNvPr id="12" name="Picture Placeholder 6"/>
          <p:cNvPicPr>
            <a:picLocks noGrp="1" noChangeAspect="1"/>
          </p:cNvPicPr>
          <p:nvPr>
            <p:ph type="pic" idx="10"/>
          </p:nvPr>
        </p:nvPicPr>
        <p:blipFill>
          <a:blip r:embed="rId5" cstate="print">
            <a:extLst>
              <a:ext uri="{28A0092B-C50C-407E-A947-70E740481C1C}">
                <a14:useLocalDpi xmlns:a14="http://schemas.microsoft.com/office/drawing/2010/main" val="0"/>
              </a:ext>
            </a:extLst>
          </a:blip>
          <a:srcRect t="10681" b="10681"/>
          <a:stretch>
            <a:fillRect/>
          </a:stretch>
        </p:blipFill>
        <p:spPr>
          <a:xfrm>
            <a:off x="1" y="1"/>
            <a:ext cx="4023360" cy="4745736"/>
          </a:xfr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01674" y="237665"/>
            <a:ext cx="5998373" cy="646331"/>
          </a:xfrm>
          <a:prstGeom prst="rect">
            <a:avLst/>
          </a:prstGeom>
        </p:spPr>
        <p:txBody>
          <a:bodyPr wrap="none">
            <a:spAutoFit/>
          </a:bodyPr>
          <a:lstStyle/>
          <a:p>
            <a:r>
              <a:rPr lang="en-US" sz="3600" dirty="0">
                <a:solidFill>
                  <a:schemeClr val="tx2"/>
                </a:solidFill>
                <a:latin typeface="Impact" panose="020B0806030902050204" pitchFamily="34" charset="0"/>
              </a:rPr>
              <a:t>Work Ready Outreach Capacity</a:t>
            </a:r>
          </a:p>
        </p:txBody>
      </p:sp>
      <p:sp>
        <p:nvSpPr>
          <p:cNvPr id="16" name="Rectangle 15"/>
          <p:cNvSpPr/>
          <p:nvPr/>
        </p:nvSpPr>
        <p:spPr>
          <a:xfrm>
            <a:off x="5997846" y="1006933"/>
            <a:ext cx="5610386" cy="4939814"/>
          </a:xfrm>
          <a:prstGeom prst="rect">
            <a:avLst/>
          </a:prstGeom>
        </p:spPr>
        <p:txBody>
          <a:bodyPr wrap="square">
            <a:spAutoFit/>
          </a:bodyPr>
          <a:lstStyle/>
          <a:p>
            <a:pPr marL="342900" indent="-342900">
              <a:lnSpc>
                <a:spcPct val="150000"/>
              </a:lnSpc>
              <a:buFont typeface="Arial" panose="020B0604020202020204" pitchFamily="34" charset="0"/>
              <a:buChar char="•"/>
            </a:pPr>
            <a:r>
              <a:rPr lang="en-US" sz="2100" dirty="0"/>
              <a:t>Current Adult Enrollment      		</a:t>
            </a:r>
            <a:r>
              <a:rPr lang="en-US" sz="2100" dirty="0" smtClean="0"/>
              <a:t>6,727    </a:t>
            </a:r>
            <a:endParaRPr lang="en-US" sz="2100" dirty="0"/>
          </a:p>
          <a:p>
            <a:pPr marL="342900" indent="-342900">
              <a:lnSpc>
                <a:spcPct val="150000"/>
              </a:lnSpc>
              <a:buFont typeface="Arial" panose="020B0604020202020204" pitchFamily="34" charset="0"/>
              <a:buChar char="•"/>
            </a:pPr>
            <a:r>
              <a:rPr lang="en-US" sz="2100" dirty="0"/>
              <a:t>Current Student Enrollment       	</a:t>
            </a:r>
            <a:r>
              <a:rPr lang="en-US" sz="2100" dirty="0" smtClean="0"/>
              <a:t>15,563</a:t>
            </a:r>
          </a:p>
          <a:p>
            <a:pPr marL="342900" indent="-342900">
              <a:lnSpc>
                <a:spcPct val="150000"/>
              </a:lnSpc>
              <a:buFont typeface="Arial" panose="020B0604020202020204" pitchFamily="34" charset="0"/>
              <a:buChar char="•"/>
            </a:pPr>
            <a:r>
              <a:rPr lang="en-US" sz="2100" b="1" dirty="0" smtClean="0"/>
              <a:t>Total Current Enrollment 		</a:t>
            </a:r>
            <a:r>
              <a:rPr lang="en-US" sz="2100" b="1" u="sng" dirty="0" smtClean="0"/>
              <a:t>22,290</a:t>
            </a:r>
          </a:p>
          <a:p>
            <a:pPr>
              <a:lnSpc>
                <a:spcPct val="150000"/>
              </a:lnSpc>
            </a:pPr>
            <a:endParaRPr lang="en-US" sz="2100" dirty="0"/>
          </a:p>
          <a:p>
            <a:pPr marL="342900" indent="-342900">
              <a:lnSpc>
                <a:spcPct val="150000"/>
              </a:lnSpc>
              <a:buFont typeface="Arial" panose="020B0604020202020204" pitchFamily="34" charset="0"/>
              <a:buChar char="•"/>
            </a:pPr>
            <a:r>
              <a:rPr lang="en-US" sz="2100" dirty="0"/>
              <a:t>Projected Adult Enrollment       	</a:t>
            </a:r>
            <a:r>
              <a:rPr lang="en-US" sz="2100" dirty="0" smtClean="0"/>
              <a:t>14,838</a:t>
            </a:r>
            <a:endParaRPr lang="en-US" sz="2100" dirty="0"/>
          </a:p>
          <a:p>
            <a:pPr marL="342900" indent="-342900">
              <a:lnSpc>
                <a:spcPct val="150000"/>
              </a:lnSpc>
              <a:buFont typeface="Arial" panose="020B0604020202020204" pitchFamily="34" charset="0"/>
              <a:buChar char="•"/>
            </a:pPr>
            <a:r>
              <a:rPr lang="en-US" sz="2100" dirty="0" smtClean="0"/>
              <a:t>Projected </a:t>
            </a:r>
            <a:r>
              <a:rPr lang="en-US" sz="2100" dirty="0"/>
              <a:t>Student Enrollment       	</a:t>
            </a:r>
            <a:r>
              <a:rPr lang="en-US" sz="2100" dirty="0" smtClean="0"/>
              <a:t>28,289</a:t>
            </a:r>
          </a:p>
          <a:p>
            <a:pPr marL="342900" indent="-342900">
              <a:lnSpc>
                <a:spcPct val="150000"/>
              </a:lnSpc>
              <a:buFont typeface="Arial" panose="020B0604020202020204" pitchFamily="34" charset="0"/>
              <a:buChar char="•"/>
            </a:pPr>
            <a:r>
              <a:rPr lang="en-US" sz="2100" b="1" dirty="0" smtClean="0"/>
              <a:t>Total Projected Enrollment		</a:t>
            </a:r>
            <a:r>
              <a:rPr lang="en-US" sz="2100" b="1" u="sng" dirty="0" smtClean="0"/>
              <a:t>43,127</a:t>
            </a:r>
          </a:p>
          <a:p>
            <a:pPr marL="342900" indent="-342900">
              <a:lnSpc>
                <a:spcPct val="150000"/>
              </a:lnSpc>
              <a:buFont typeface="Arial" panose="020B0604020202020204" pitchFamily="34" charset="0"/>
              <a:buChar char="•"/>
            </a:pPr>
            <a:endParaRPr lang="en-US" sz="2100" dirty="0"/>
          </a:p>
          <a:p>
            <a:pPr marL="342900" indent="-342900">
              <a:lnSpc>
                <a:spcPct val="150000"/>
              </a:lnSpc>
              <a:buFont typeface="Arial" panose="020B0604020202020204" pitchFamily="34" charset="0"/>
              <a:buChar char="•"/>
            </a:pPr>
            <a:endParaRPr lang="en-US" sz="2100" dirty="0"/>
          </a:p>
          <a:p>
            <a:pPr marL="342900" indent="-342900">
              <a:lnSpc>
                <a:spcPct val="150000"/>
              </a:lnSpc>
              <a:buFont typeface="Arial" panose="020B0604020202020204" pitchFamily="34" charset="0"/>
              <a:buChar char="•"/>
            </a:pPr>
            <a:r>
              <a:rPr lang="en-US" sz="2100" b="1" dirty="0"/>
              <a:t>Total Additional Students		</a:t>
            </a:r>
            <a:r>
              <a:rPr lang="en-US" sz="2100" b="1" u="sng" dirty="0" smtClean="0"/>
              <a:t>20,837</a:t>
            </a:r>
            <a:endParaRPr lang="en-US" sz="2100" b="1" u="sng" dirty="0"/>
          </a:p>
        </p:txBody>
      </p:sp>
      <p:sp>
        <p:nvSpPr>
          <p:cNvPr id="6" name="Rectangle 5"/>
          <p:cNvSpPr/>
          <p:nvPr/>
        </p:nvSpPr>
        <p:spPr>
          <a:xfrm>
            <a:off x="0" y="6509288"/>
            <a:ext cx="12192000" cy="348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9566" r="3343"/>
          <a:stretch/>
        </p:blipFill>
        <p:spPr>
          <a:xfrm>
            <a:off x="0" y="0"/>
            <a:ext cx="5638800" cy="6584611"/>
          </a:xfrm>
          <a:prstGeom prst="rect">
            <a:avLst/>
          </a:prstGeom>
        </p:spPr>
      </p:pic>
    </p:spTree>
    <p:extLst>
      <p:ext uri="{BB962C8B-B14F-4D97-AF65-F5344CB8AC3E}">
        <p14:creationId xmlns:p14="http://schemas.microsoft.com/office/powerpoint/2010/main" val="80748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577" r="6673"/>
          <a:stretch/>
        </p:blipFill>
        <p:spPr>
          <a:xfrm>
            <a:off x="8394700" y="0"/>
            <a:ext cx="3797300" cy="6565900"/>
          </a:xfrm>
          <a:prstGeom prst="rect">
            <a:avLst/>
          </a:prstGeom>
        </p:spPr>
      </p:pic>
      <p:sp>
        <p:nvSpPr>
          <p:cNvPr id="3" name="Rectangle 2"/>
          <p:cNvSpPr/>
          <p:nvPr/>
        </p:nvSpPr>
        <p:spPr>
          <a:xfrm>
            <a:off x="416743" y="237665"/>
            <a:ext cx="4589209" cy="646331"/>
          </a:xfrm>
          <a:prstGeom prst="rect">
            <a:avLst/>
          </a:prstGeom>
        </p:spPr>
        <p:txBody>
          <a:bodyPr wrap="square">
            <a:spAutoFit/>
          </a:bodyPr>
          <a:lstStyle/>
          <a:p>
            <a:r>
              <a:rPr lang="en-US" sz="3600" dirty="0">
                <a:solidFill>
                  <a:schemeClr val="tx2"/>
                </a:solidFill>
                <a:latin typeface="Impact" panose="020B0806030902050204" pitchFamily="34" charset="0"/>
              </a:rPr>
              <a:t>Monitoring &amp; Oversight</a:t>
            </a:r>
          </a:p>
        </p:txBody>
      </p:sp>
      <p:sp>
        <p:nvSpPr>
          <p:cNvPr id="16" name="Rectangle 15"/>
          <p:cNvSpPr/>
          <p:nvPr/>
        </p:nvSpPr>
        <p:spPr>
          <a:xfrm>
            <a:off x="661255" y="913944"/>
            <a:ext cx="7537348" cy="5493812"/>
          </a:xfrm>
          <a:prstGeom prst="rect">
            <a:avLst/>
          </a:prstGeom>
        </p:spPr>
        <p:txBody>
          <a:bodyPr wrap="square">
            <a:spAutoFit/>
          </a:bodyPr>
          <a:lstStyle/>
          <a:p>
            <a:pPr marL="342900" indent="-342900">
              <a:buFont typeface="Arial" panose="020B0604020202020204" pitchFamily="34" charset="0"/>
              <a:buChar char="•"/>
            </a:pPr>
            <a:r>
              <a:rPr lang="en-US" sz="2100" dirty="0"/>
              <a:t>Education and Workforce Development staff visit 10 project sites per month to conduct the following: </a:t>
            </a:r>
            <a:r>
              <a:rPr lang="en-US" sz="2100" dirty="0" smtClean="0"/>
              <a:t/>
            </a:r>
            <a:br>
              <a:rPr lang="en-US" sz="2100" dirty="0" smtClean="0"/>
            </a:br>
            <a:endParaRPr lang="en-US" sz="700" dirty="0"/>
          </a:p>
          <a:p>
            <a:pPr marL="914400" indent="-342900">
              <a:buFont typeface="Arial" panose="020B0604020202020204" pitchFamily="34" charset="0"/>
              <a:buChar char="•"/>
            </a:pPr>
            <a:r>
              <a:rPr lang="en-US" dirty="0"/>
              <a:t>Meet with stakeholders to discuss project status/concerns, and answer questions;</a:t>
            </a:r>
          </a:p>
          <a:p>
            <a:pPr marL="914400" indent="-342900">
              <a:buFont typeface="Arial" panose="020B0604020202020204" pitchFamily="34" charset="0"/>
              <a:buChar char="•"/>
            </a:pPr>
            <a:r>
              <a:rPr lang="en-US" dirty="0"/>
              <a:t>Take physical inventory of donated equipment-as needed;</a:t>
            </a:r>
          </a:p>
          <a:p>
            <a:pPr marL="914400" indent="-342900">
              <a:buFont typeface="Arial" panose="020B0604020202020204" pitchFamily="34" charset="0"/>
              <a:buChar char="•"/>
            </a:pPr>
            <a:r>
              <a:rPr lang="en-US" dirty="0"/>
              <a:t>Work with fiscal agents on portal functionality and match verification requirements;</a:t>
            </a:r>
          </a:p>
          <a:p>
            <a:pPr marL="914400" indent="-342900">
              <a:buFont typeface="Arial" panose="020B0604020202020204" pitchFamily="34" charset="0"/>
              <a:buChar char="•"/>
            </a:pPr>
            <a:r>
              <a:rPr lang="en-US" dirty="0"/>
              <a:t>Tour facilities and monitor progress;</a:t>
            </a:r>
          </a:p>
          <a:p>
            <a:pPr marL="914400" indent="-342900">
              <a:buFont typeface="Arial" panose="020B0604020202020204" pitchFamily="34" charset="0"/>
              <a:buChar char="•"/>
            </a:pPr>
            <a:r>
              <a:rPr lang="en-US" dirty="0"/>
              <a:t>Review change requests;</a:t>
            </a:r>
          </a:p>
          <a:p>
            <a:pPr marL="914400" indent="-342900">
              <a:buFont typeface="Arial" panose="020B0604020202020204" pitchFamily="34" charset="0"/>
              <a:buChar char="•"/>
            </a:pPr>
            <a:r>
              <a:rPr lang="en-US" dirty="0"/>
              <a:t>Share best practices</a:t>
            </a:r>
            <a:r>
              <a:rPr lang="en-US" dirty="0" smtClean="0"/>
              <a:t>;</a:t>
            </a:r>
          </a:p>
          <a:p>
            <a:pPr marL="342900" indent="-342900">
              <a:buFont typeface="Arial" panose="020B0604020202020204" pitchFamily="34" charset="0"/>
              <a:buChar char="•"/>
            </a:pPr>
            <a:endParaRPr lang="en-US" sz="1100" dirty="0"/>
          </a:p>
          <a:p>
            <a:pPr marL="342900" indent="-342900">
              <a:buFont typeface="Arial" panose="020B0604020202020204" pitchFamily="34" charset="0"/>
              <a:buChar char="•"/>
            </a:pPr>
            <a:r>
              <a:rPr lang="en-US" sz="2100" dirty="0"/>
              <a:t>Award recipients are required to upload invoices and proof of payment into the WRSI Project Portal. </a:t>
            </a:r>
            <a:r>
              <a:rPr lang="en-US" sz="2100" dirty="0" smtClean="0"/>
              <a:t/>
            </a:r>
            <a:br>
              <a:rPr lang="en-US" sz="2100" dirty="0" smtClean="0"/>
            </a:br>
            <a:endParaRPr lang="en-US" sz="1100" dirty="0"/>
          </a:p>
          <a:p>
            <a:pPr marL="342900" indent="-342900">
              <a:buFont typeface="Arial" panose="020B0604020202020204" pitchFamily="34" charset="0"/>
              <a:buChar char="•"/>
            </a:pPr>
            <a:r>
              <a:rPr lang="en-US" sz="2100" dirty="0"/>
              <a:t>All invoices are reviewed to ensure items purchased are project related, amounts and vendor on the pay document match the invoice. Once project match has been verified, the portal for WRSI reimbursement requests is opened. </a:t>
            </a:r>
          </a:p>
        </p:txBody>
      </p:sp>
      <p:sp>
        <p:nvSpPr>
          <p:cNvPr id="7" name="Rectangle 6"/>
          <p:cNvSpPr/>
          <p:nvPr/>
        </p:nvSpPr>
        <p:spPr>
          <a:xfrm>
            <a:off x="0" y="6509288"/>
            <a:ext cx="12192000" cy="348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07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latin typeface="Impact" panose="020B0806030902050204" pitchFamily="34" charset="0"/>
              </a:rPr>
              <a:t>Barren Regional Technical Campus </a:t>
            </a:r>
            <a:endParaRPr lang="en-US" sz="5400" dirty="0">
              <a:latin typeface="Impact" panose="020B0806030902050204" pitchFamily="34" charset="0"/>
            </a:endParaRPr>
          </a:p>
        </p:txBody>
      </p:sp>
      <p:pic>
        <p:nvPicPr>
          <p:cNvPr id="9" name="Picture Placeholder 8"/>
          <p:cNvPicPr>
            <a:picLocks noGrp="1" noChangeAspect="1"/>
          </p:cNvPicPr>
          <p:nvPr>
            <p:ph type="pic" idx="12"/>
          </p:nvPr>
        </p:nvPicPr>
        <p:blipFill>
          <a:blip r:embed="rId2" cstate="print">
            <a:extLst>
              <a:ext uri="{28A0092B-C50C-407E-A947-70E740481C1C}">
                <a14:useLocalDpi xmlns:a14="http://schemas.microsoft.com/office/drawing/2010/main" val="0"/>
              </a:ext>
            </a:extLst>
          </a:blip>
          <a:srcRect l="18208" r="18208"/>
          <a:stretch>
            <a:fillRect/>
          </a:stretch>
        </p:blipFill>
        <p:spPr>
          <a:xfrm rot="10800000">
            <a:off x="8169275" y="0"/>
            <a:ext cx="4022725" cy="4745038"/>
          </a:xfrm>
        </p:spPr>
      </p:pic>
      <p:pic>
        <p:nvPicPr>
          <p:cNvPr id="4" name="Picture Placeholder 3"/>
          <p:cNvPicPr>
            <a:picLocks noGrp="1" noChangeAspect="1"/>
          </p:cNvPicPr>
          <p:nvPr>
            <p:ph type="pic" idx="10"/>
          </p:nvPr>
        </p:nvPicPr>
        <p:blipFill>
          <a:blip r:embed="rId3">
            <a:extLst>
              <a:ext uri="{28A0092B-C50C-407E-A947-70E740481C1C}">
                <a14:useLocalDpi xmlns:a14="http://schemas.microsoft.com/office/drawing/2010/main" val="0"/>
              </a:ext>
            </a:extLst>
          </a:blip>
          <a:srcRect l="18180" r="18180"/>
          <a:stretch>
            <a:fillRect/>
          </a:stretch>
        </p:blipFill>
        <p:spPr/>
      </p:pic>
      <p:pic>
        <p:nvPicPr>
          <p:cNvPr id="6" name="Picture Placeholder 5"/>
          <p:cNvPicPr>
            <a:picLocks noGrp="1" noChangeAspect="1"/>
          </p:cNvPicPr>
          <p:nvPr>
            <p:ph type="pic" idx="11"/>
          </p:nvPr>
        </p:nvPicPr>
        <p:blipFill>
          <a:blip r:embed="rId4">
            <a:extLst>
              <a:ext uri="{28A0092B-C50C-407E-A947-70E740481C1C}">
                <a14:useLocalDpi xmlns:a14="http://schemas.microsoft.com/office/drawing/2010/main" val="0"/>
              </a:ext>
            </a:extLst>
          </a:blip>
          <a:srcRect l="18180" r="18180"/>
          <a:stretch>
            <a:fillRect/>
          </a:stretch>
        </p:blipFill>
        <p:spPr/>
      </p:pic>
    </p:spTree>
    <p:extLst>
      <p:ext uri="{BB962C8B-B14F-4D97-AF65-F5344CB8AC3E}">
        <p14:creationId xmlns:p14="http://schemas.microsoft.com/office/powerpoint/2010/main" val="120345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normAutofit/>
          </a:bodyPr>
          <a:lstStyle/>
          <a:p>
            <a:r>
              <a:rPr lang="en-US" sz="5400" dirty="0">
                <a:latin typeface="Impact" panose="020B0806030902050204" pitchFamily="34" charset="0"/>
              </a:rPr>
              <a:t>Barren Regional Technical Campus </a:t>
            </a:r>
          </a:p>
        </p:txBody>
      </p:sp>
      <p:pic>
        <p:nvPicPr>
          <p:cNvPr id="9" name="Picture Placeholder 8"/>
          <p:cNvPicPr>
            <a:picLocks noGrp="1" noChangeAspect="1"/>
          </p:cNvPicPr>
          <p:nvPr>
            <p:ph type="pic" idx="11"/>
          </p:nvPr>
        </p:nvPicPr>
        <p:blipFill rotWithShape="1">
          <a:blip r:embed="rId2">
            <a:extLst>
              <a:ext uri="{28A0092B-C50C-407E-A947-70E740481C1C}">
                <a14:useLocalDpi xmlns:a14="http://schemas.microsoft.com/office/drawing/2010/main" val="0"/>
              </a:ext>
            </a:extLst>
          </a:blip>
          <a:srcRect l="28510" r="14909"/>
          <a:stretch/>
        </p:blipFill>
        <p:spPr>
          <a:xfrm>
            <a:off x="0" y="0"/>
            <a:ext cx="4025900" cy="4745736"/>
          </a:xfrm>
        </p:spPr>
      </p:pic>
      <p:pic>
        <p:nvPicPr>
          <p:cNvPr id="13" name="Picture Placeholder 12"/>
          <p:cNvPicPr>
            <a:picLocks noGrp="1" noChangeAspect="1"/>
          </p:cNvPicPr>
          <p:nvPr>
            <p:ph type="pic" idx="10"/>
          </p:nvPr>
        </p:nvPicPr>
        <p:blipFill>
          <a:blip r:embed="rId3">
            <a:extLst>
              <a:ext uri="{28A0092B-C50C-407E-A947-70E740481C1C}">
                <a14:useLocalDpi xmlns:a14="http://schemas.microsoft.com/office/drawing/2010/main" val="0"/>
              </a:ext>
            </a:extLst>
          </a:blip>
          <a:srcRect l="21727" r="21727"/>
          <a:stretch>
            <a:fillRect/>
          </a:stretch>
        </p:blipFill>
        <p:spPr>
          <a:xfrm>
            <a:off x="4084320" y="0"/>
            <a:ext cx="4023360" cy="4745736"/>
          </a:xfrm>
        </p:spPr>
      </p:pic>
      <p:pic>
        <p:nvPicPr>
          <p:cNvPr id="15" name="Picture Placeholder 14"/>
          <p:cNvPicPr>
            <a:picLocks noGrp="1" noChangeAspect="1"/>
          </p:cNvPicPr>
          <p:nvPr>
            <p:ph type="pic" idx="12"/>
          </p:nvPr>
        </p:nvPicPr>
        <p:blipFill>
          <a:blip r:embed="rId4">
            <a:extLst>
              <a:ext uri="{28A0092B-C50C-407E-A947-70E740481C1C}">
                <a14:useLocalDpi xmlns:a14="http://schemas.microsoft.com/office/drawing/2010/main" val="0"/>
              </a:ext>
            </a:extLst>
          </a:blip>
          <a:srcRect l="21727" r="21727"/>
          <a:stretch>
            <a:fillRect/>
          </a:stretch>
        </p:blipFill>
        <p:spPr/>
      </p:pic>
    </p:spTree>
    <p:extLst>
      <p:ext uri="{BB962C8B-B14F-4D97-AF65-F5344CB8AC3E}">
        <p14:creationId xmlns:p14="http://schemas.microsoft.com/office/powerpoint/2010/main" val="323490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00" y="5084483"/>
            <a:ext cx="11506200" cy="914400"/>
          </a:xfrm>
        </p:spPr>
        <p:txBody>
          <a:bodyPr>
            <a:normAutofit/>
          </a:bodyPr>
          <a:lstStyle/>
          <a:p>
            <a:r>
              <a:rPr lang="en-US" sz="5400" dirty="0">
                <a:latin typeface="Impact" panose="020B0806030902050204" pitchFamily="34" charset="0"/>
              </a:rPr>
              <a:t>Shelby county </a:t>
            </a:r>
            <a:r>
              <a:rPr lang="en-US" sz="5400" dirty="0" smtClean="0">
                <a:latin typeface="Impact" panose="020B0806030902050204" pitchFamily="34" charset="0"/>
              </a:rPr>
              <a:t>AREA TECHNOLOGY CENTER</a:t>
            </a:r>
            <a:endParaRPr lang="en-US" sz="5400" dirty="0">
              <a:latin typeface="Impact" panose="020B080603090205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782"/>
          <a:stretch/>
        </p:blipFill>
        <p:spPr>
          <a:xfrm>
            <a:off x="88900" y="602995"/>
            <a:ext cx="5422900" cy="3600705"/>
          </a:xfrm>
          <a:prstGeom prst="rect">
            <a:avLst/>
          </a:prstGeom>
        </p:spPr>
      </p:pic>
      <p:grpSp>
        <p:nvGrpSpPr>
          <p:cNvPr id="8" name="Group 7"/>
          <p:cNvGrpSpPr/>
          <p:nvPr/>
        </p:nvGrpSpPr>
        <p:grpSpPr>
          <a:xfrm>
            <a:off x="5575300" y="82550"/>
            <a:ext cx="6534150" cy="4622800"/>
            <a:chOff x="5575300" y="82550"/>
            <a:chExt cx="6534150" cy="462280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819"/>
            <a:stretch/>
          </p:blipFill>
          <p:spPr>
            <a:xfrm>
              <a:off x="5581650" y="82550"/>
              <a:ext cx="3352800" cy="2082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5300" y="2219706"/>
              <a:ext cx="3365500" cy="248149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6994" b="7278"/>
            <a:stretch/>
          </p:blipFill>
          <p:spPr>
            <a:xfrm>
              <a:off x="8985250" y="82550"/>
              <a:ext cx="3124200" cy="2076449"/>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r="16283"/>
            <a:stretch/>
          </p:blipFill>
          <p:spPr>
            <a:xfrm>
              <a:off x="8985251" y="2222500"/>
              <a:ext cx="3117849" cy="2482850"/>
            </a:xfrm>
            <a:prstGeom prst="rect">
              <a:avLst/>
            </a:prstGeom>
          </p:spPr>
        </p:pic>
      </p:grpSp>
    </p:spTree>
    <p:extLst>
      <p:ext uri="{BB962C8B-B14F-4D97-AF65-F5344CB8AC3E}">
        <p14:creationId xmlns:p14="http://schemas.microsoft.com/office/powerpoint/2010/main" val="404922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latin typeface="Impact" panose="020B0806030902050204" pitchFamily="34" charset="0"/>
              </a:rPr>
              <a:t>LOGAN COUNTY</a:t>
            </a:r>
            <a:endParaRPr lang="en-US" sz="5400" dirty="0">
              <a:latin typeface="Impact" panose="020B0806030902050204" pitchFamily="34" charset="0"/>
            </a:endParaRPr>
          </a:p>
        </p:txBody>
      </p:sp>
      <p:pic>
        <p:nvPicPr>
          <p:cNvPr id="15" name="Picture Placeholder 14"/>
          <p:cNvPicPr>
            <a:picLocks noGrp="1" noChangeAspect="1"/>
          </p:cNvPicPr>
          <p:nvPr>
            <p:ph type="pic" idx="10"/>
          </p:nvPr>
        </p:nvPicPr>
        <p:blipFill>
          <a:blip r:embed="rId2">
            <a:extLst>
              <a:ext uri="{28A0092B-C50C-407E-A947-70E740481C1C}">
                <a14:useLocalDpi xmlns:a14="http://schemas.microsoft.com/office/drawing/2010/main" val="0"/>
              </a:ext>
            </a:extLst>
          </a:blip>
          <a:srcRect l="18180" r="18180"/>
          <a:stretch>
            <a:fillRect/>
          </a:stretch>
        </p:blipFill>
        <p:spPr/>
      </p:pic>
      <p:pic>
        <p:nvPicPr>
          <p:cNvPr id="20" name="Picture Placeholder 19"/>
          <p:cNvPicPr>
            <a:picLocks noGrp="1" noChangeAspect="1"/>
          </p:cNvPicPr>
          <p:nvPr>
            <p:ph type="pic" idx="11"/>
          </p:nvPr>
        </p:nvPicPr>
        <p:blipFill>
          <a:blip r:embed="rId3">
            <a:extLst>
              <a:ext uri="{28A0092B-C50C-407E-A947-70E740481C1C}">
                <a14:useLocalDpi xmlns:a14="http://schemas.microsoft.com/office/drawing/2010/main" val="0"/>
              </a:ext>
            </a:extLst>
          </a:blip>
          <a:srcRect l="18180" r="18180"/>
          <a:stretch>
            <a:fillRect/>
          </a:stretch>
        </p:blipFill>
        <p:spPr/>
      </p:pic>
      <p:pic>
        <p:nvPicPr>
          <p:cNvPr id="19" name="Picture Placeholder 18"/>
          <p:cNvPicPr>
            <a:picLocks noGrp="1" noChangeAspect="1"/>
          </p:cNvPicPr>
          <p:nvPr>
            <p:ph type="pic" idx="12"/>
          </p:nvPr>
        </p:nvPicPr>
        <p:blipFill>
          <a:blip r:embed="rId4">
            <a:extLst>
              <a:ext uri="{28A0092B-C50C-407E-A947-70E740481C1C}">
                <a14:useLocalDpi xmlns:a14="http://schemas.microsoft.com/office/drawing/2010/main" val="0"/>
              </a:ext>
            </a:extLst>
          </a:blip>
          <a:srcRect l="18180" r="18180"/>
          <a:stretch>
            <a:fillRect/>
          </a:stretch>
        </p:blipFill>
        <p:spPr/>
      </p:pic>
    </p:spTree>
    <p:extLst>
      <p:ext uri="{BB962C8B-B14F-4D97-AF65-F5344CB8AC3E}">
        <p14:creationId xmlns:p14="http://schemas.microsoft.com/office/powerpoint/2010/main" val="426016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854" y="2215331"/>
            <a:ext cx="6220292" cy="2171582"/>
          </a:xfrm>
          <a:prstGeom prst="rect">
            <a:avLst/>
          </a:prstGeom>
        </p:spPr>
      </p:pic>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852"/>
          <a:stretch/>
        </p:blipFill>
        <p:spPr>
          <a:xfrm>
            <a:off x="7620000" y="-12700"/>
            <a:ext cx="4572000" cy="6731000"/>
          </a:xfrm>
          <a:prstGeom prst="rect">
            <a:avLst/>
          </a:prstGeom>
        </p:spPr>
      </p:pic>
      <p:sp>
        <p:nvSpPr>
          <p:cNvPr id="3" name="Rectangle 2"/>
          <p:cNvSpPr/>
          <p:nvPr/>
        </p:nvSpPr>
        <p:spPr>
          <a:xfrm>
            <a:off x="416744" y="237665"/>
            <a:ext cx="6506909" cy="646331"/>
          </a:xfrm>
          <a:prstGeom prst="rect">
            <a:avLst/>
          </a:prstGeom>
        </p:spPr>
        <p:txBody>
          <a:bodyPr wrap="none">
            <a:spAutoFit/>
          </a:bodyPr>
          <a:lstStyle/>
          <a:p>
            <a:r>
              <a:rPr lang="en-US" sz="3600" dirty="0" smtClean="0">
                <a:solidFill>
                  <a:schemeClr val="tx2"/>
                </a:solidFill>
                <a:latin typeface="Impact" panose="020B0806030902050204" pitchFamily="34" charset="0"/>
              </a:rPr>
              <a:t>Work Ready Skills Initiative Goals</a:t>
            </a:r>
            <a:endParaRPr lang="en-US" sz="3600" dirty="0">
              <a:solidFill>
                <a:schemeClr val="tx2"/>
              </a:solidFill>
              <a:latin typeface="Impact" panose="020B080603090205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0666" y="247974"/>
            <a:ext cx="3256635" cy="1138381"/>
          </a:xfrm>
          <a:prstGeom prst="rect">
            <a:avLst/>
          </a:prstGeom>
        </p:spPr>
      </p:pic>
      <p:sp>
        <p:nvSpPr>
          <p:cNvPr id="16" name="Rectangle 15"/>
          <p:cNvSpPr/>
          <p:nvPr/>
        </p:nvSpPr>
        <p:spPr>
          <a:xfrm>
            <a:off x="614765" y="882949"/>
            <a:ext cx="6715932" cy="4939814"/>
          </a:xfrm>
          <a:prstGeom prst="rect">
            <a:avLst/>
          </a:prstGeom>
        </p:spPr>
        <p:txBody>
          <a:bodyPr wrap="square">
            <a:spAutoFit/>
          </a:bodyPr>
          <a:lstStyle/>
          <a:p>
            <a:pPr algn="just"/>
            <a:r>
              <a:rPr lang="en-US" sz="2100" dirty="0"/>
              <a:t>To bring together employers, educators and communities across the Commonwealth to create cutting edge programs through employer led partnerships and modernization of facilities and equipment that provide students and adults with the skills necessary to meet the demands of Kentucky’s priority sector employers:</a:t>
            </a:r>
          </a:p>
          <a:p>
            <a:endParaRPr lang="en-US" sz="2100" dirty="0" smtClean="0"/>
          </a:p>
          <a:p>
            <a:pPr marL="465138" indent="-285750">
              <a:buFont typeface="Arial" panose="020B0604020202020204" pitchFamily="34" charset="0"/>
              <a:buChar char="•"/>
            </a:pPr>
            <a:r>
              <a:rPr lang="en-US" sz="2100" dirty="0" smtClean="0"/>
              <a:t>Advanced Manufacturing</a:t>
            </a:r>
          </a:p>
          <a:p>
            <a:pPr marL="465138" indent="-285750">
              <a:buFont typeface="Arial" panose="020B0604020202020204" pitchFamily="34" charset="0"/>
              <a:buChar char="•"/>
            </a:pPr>
            <a:r>
              <a:rPr lang="en-US" sz="2100" dirty="0" smtClean="0"/>
              <a:t>Health Science</a:t>
            </a:r>
          </a:p>
          <a:p>
            <a:pPr marL="465138" indent="-285750">
              <a:buFont typeface="Arial" panose="020B0604020202020204" pitchFamily="34" charset="0"/>
              <a:buChar char="•"/>
            </a:pPr>
            <a:r>
              <a:rPr lang="en-US" sz="2100" dirty="0" smtClean="0"/>
              <a:t>Transportation </a:t>
            </a:r>
            <a:r>
              <a:rPr lang="en-US" sz="2100" dirty="0"/>
              <a:t>&amp; </a:t>
            </a:r>
            <a:r>
              <a:rPr lang="en-US" sz="2100" dirty="0" smtClean="0"/>
              <a:t>Logistics</a:t>
            </a:r>
          </a:p>
          <a:p>
            <a:pPr marL="465138" indent="-285750">
              <a:buFont typeface="Arial" panose="020B0604020202020204" pitchFamily="34" charset="0"/>
              <a:buChar char="•"/>
            </a:pPr>
            <a:r>
              <a:rPr lang="en-US" sz="2100" dirty="0" smtClean="0"/>
              <a:t>Business </a:t>
            </a:r>
            <a:r>
              <a:rPr lang="en-US" sz="2100" dirty="0"/>
              <a:t>&amp; IT </a:t>
            </a:r>
            <a:r>
              <a:rPr lang="en-US" sz="2100" dirty="0" smtClean="0"/>
              <a:t>Services</a:t>
            </a:r>
          </a:p>
          <a:p>
            <a:pPr marL="465138" indent="-285750">
              <a:buFont typeface="Arial" panose="020B0604020202020204" pitchFamily="34" charset="0"/>
              <a:buChar char="•"/>
            </a:pPr>
            <a:r>
              <a:rPr lang="en-US" sz="2100" dirty="0" smtClean="0"/>
              <a:t>Construction </a:t>
            </a:r>
            <a:r>
              <a:rPr lang="en-US" sz="2100" dirty="0"/>
              <a:t>&amp; </a:t>
            </a:r>
            <a:r>
              <a:rPr lang="en-US" sz="2100" dirty="0" smtClean="0"/>
              <a:t>Trades</a:t>
            </a:r>
          </a:p>
          <a:p>
            <a:pPr marL="465138" indent="-285750">
              <a:buFont typeface="Arial" panose="020B0604020202020204" pitchFamily="34" charset="0"/>
              <a:buChar char="•"/>
            </a:pPr>
            <a:endParaRPr lang="en-US" sz="2100" dirty="0"/>
          </a:p>
          <a:p>
            <a:pPr marL="179388"/>
            <a:r>
              <a:rPr lang="en-US" sz="2100" dirty="0" smtClean="0"/>
              <a:t>HB 303 allocated $100 million in construction pool bonds for WRSI</a:t>
            </a:r>
            <a:endParaRPr lang="en-US" sz="2100" dirty="0"/>
          </a:p>
        </p:txBody>
      </p:sp>
      <p:sp>
        <p:nvSpPr>
          <p:cNvPr id="18" name="Rectangle 17"/>
          <p:cNvSpPr/>
          <p:nvPr/>
        </p:nvSpPr>
        <p:spPr>
          <a:xfrm>
            <a:off x="0" y="6509288"/>
            <a:ext cx="12192000" cy="348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36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34157" y="1239326"/>
            <a:ext cx="10629706" cy="3487945"/>
            <a:chOff x="647897" y="851142"/>
            <a:chExt cx="10629706" cy="3487945"/>
          </a:xfrm>
        </p:grpSpPr>
        <p:pic>
          <p:nvPicPr>
            <p:cNvPr id="4" name="Picture 3"/>
            <p:cNvPicPr>
              <a:picLocks noChangeAspect="1"/>
            </p:cNvPicPr>
            <p:nvPr/>
          </p:nvPicPr>
          <p:blipFill rotWithShape="1">
            <a:blip r:embed="rId2"/>
            <a:srcRect r="7361" b="3367"/>
            <a:stretch/>
          </p:blipFill>
          <p:spPr>
            <a:xfrm>
              <a:off x="647897" y="851142"/>
              <a:ext cx="4993779" cy="3487945"/>
            </a:xfrm>
            <a:prstGeom prst="rect">
              <a:avLst/>
            </a:prstGeom>
            <a:ln>
              <a:solidFill>
                <a:schemeClr val="tx2"/>
              </a:solidFill>
            </a:ln>
          </p:spPr>
        </p:pic>
        <p:pic>
          <p:nvPicPr>
            <p:cNvPr id="5" name="Picture 4"/>
            <p:cNvPicPr>
              <a:picLocks noChangeAspect="1"/>
            </p:cNvPicPr>
            <p:nvPr/>
          </p:nvPicPr>
          <p:blipFill>
            <a:blip r:embed="rId3"/>
            <a:stretch>
              <a:fillRect/>
            </a:stretch>
          </p:blipFill>
          <p:spPr>
            <a:xfrm>
              <a:off x="6280033" y="854239"/>
              <a:ext cx="4997570" cy="3477521"/>
            </a:xfrm>
            <a:prstGeom prst="rect">
              <a:avLst/>
            </a:prstGeom>
            <a:ln>
              <a:solidFill>
                <a:schemeClr val="tx2"/>
              </a:solidFill>
            </a:ln>
          </p:spPr>
        </p:pic>
      </p:grpSp>
      <p:pic>
        <p:nvPicPr>
          <p:cNvPr id="6" name="Picture 5"/>
          <p:cNvPicPr>
            <a:picLocks noChangeAspect="1"/>
          </p:cNvPicPr>
          <p:nvPr/>
        </p:nvPicPr>
        <p:blipFill>
          <a:blip r:embed="rId4"/>
          <a:stretch>
            <a:fillRect/>
          </a:stretch>
        </p:blipFill>
        <p:spPr>
          <a:xfrm>
            <a:off x="4134073" y="4943106"/>
            <a:ext cx="3916364" cy="1388671"/>
          </a:xfrm>
          <a:prstGeom prst="rect">
            <a:avLst/>
          </a:prstGeom>
        </p:spPr>
      </p:pic>
      <p:sp>
        <p:nvSpPr>
          <p:cNvPr id="8" name="Rectangle 7"/>
          <p:cNvSpPr/>
          <p:nvPr/>
        </p:nvSpPr>
        <p:spPr>
          <a:xfrm>
            <a:off x="416744" y="237665"/>
            <a:ext cx="4022255" cy="646331"/>
          </a:xfrm>
          <a:prstGeom prst="rect">
            <a:avLst/>
          </a:prstGeom>
        </p:spPr>
        <p:txBody>
          <a:bodyPr wrap="none">
            <a:spAutoFit/>
          </a:bodyPr>
          <a:lstStyle/>
          <a:p>
            <a:r>
              <a:rPr lang="en-US" sz="3600" dirty="0" smtClean="0">
                <a:solidFill>
                  <a:schemeClr val="tx2"/>
                </a:solidFill>
                <a:latin typeface="Impact" panose="020B0806030902050204" pitchFamily="34" charset="0"/>
              </a:rPr>
              <a:t>Kentucky </a:t>
            </a:r>
            <a:r>
              <a:rPr lang="en-US" sz="3600" smtClean="0">
                <a:solidFill>
                  <a:schemeClr val="tx2"/>
                </a:solidFill>
                <a:latin typeface="Impact" panose="020B0806030902050204" pitchFamily="34" charset="0"/>
              </a:rPr>
              <a:t>Skills Gap</a:t>
            </a:r>
            <a:endParaRPr lang="en-US" sz="3600" dirty="0">
              <a:solidFill>
                <a:schemeClr val="tx2"/>
              </a:solidFill>
              <a:latin typeface="Impact" panose="020B0806030902050204" pitchFamily="34" charset="0"/>
            </a:endParaRPr>
          </a:p>
        </p:txBody>
      </p:sp>
    </p:spTree>
    <p:extLst>
      <p:ext uri="{BB962C8B-B14F-4D97-AF65-F5344CB8AC3E}">
        <p14:creationId xmlns:p14="http://schemas.microsoft.com/office/powerpoint/2010/main" val="271189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315919" cy="6611674"/>
          </a:xfrm>
          <a:prstGeom prst="rect">
            <a:avLst/>
          </a:prstGeom>
        </p:spPr>
      </p:pic>
      <p:sp>
        <p:nvSpPr>
          <p:cNvPr id="3" name="Rectangle 2"/>
          <p:cNvSpPr/>
          <p:nvPr/>
        </p:nvSpPr>
        <p:spPr>
          <a:xfrm>
            <a:off x="5469192" y="237665"/>
            <a:ext cx="5397953" cy="646331"/>
          </a:xfrm>
          <a:prstGeom prst="rect">
            <a:avLst/>
          </a:prstGeom>
        </p:spPr>
        <p:txBody>
          <a:bodyPr wrap="none">
            <a:spAutoFit/>
          </a:bodyPr>
          <a:lstStyle/>
          <a:p>
            <a:r>
              <a:rPr lang="en-US" sz="3600" dirty="0" smtClean="0">
                <a:solidFill>
                  <a:schemeClr val="tx2"/>
                </a:solidFill>
                <a:latin typeface="Impact" panose="020B0806030902050204" pitchFamily="34" charset="0"/>
              </a:rPr>
              <a:t>Public-Private Partnerships</a:t>
            </a:r>
            <a:endParaRPr lang="en-US" sz="3600" dirty="0">
              <a:solidFill>
                <a:schemeClr val="tx2"/>
              </a:solidFill>
              <a:latin typeface="Impact" panose="020B0806030902050204" pitchFamily="34" charset="0"/>
            </a:endParaRPr>
          </a:p>
        </p:txBody>
      </p:sp>
      <p:sp>
        <p:nvSpPr>
          <p:cNvPr id="16" name="Rectangle 15"/>
          <p:cNvSpPr/>
          <p:nvPr/>
        </p:nvSpPr>
        <p:spPr>
          <a:xfrm>
            <a:off x="5667213" y="1006933"/>
            <a:ext cx="6374970" cy="5363007"/>
          </a:xfrm>
          <a:prstGeom prst="rect">
            <a:avLst/>
          </a:prstGeom>
        </p:spPr>
        <p:txBody>
          <a:bodyPr wrap="square">
            <a:spAutoFit/>
          </a:bodyPr>
          <a:lstStyle/>
          <a:p>
            <a:pPr marL="342900" indent="-342900">
              <a:buFont typeface="Arial" panose="020B0604020202020204" pitchFamily="34" charset="0"/>
              <a:buChar char="•"/>
            </a:pPr>
            <a:r>
              <a:rPr lang="en-US" sz="2100" dirty="0"/>
              <a:t>Eligible applicants </a:t>
            </a:r>
            <a:r>
              <a:rPr lang="en-US" sz="2100" dirty="0" smtClean="0"/>
              <a:t>include commitment from public and private sectors:</a:t>
            </a:r>
            <a:endParaRPr lang="en-US" sz="2100" dirty="0"/>
          </a:p>
          <a:p>
            <a:endParaRPr lang="en-US" sz="700" dirty="0" smtClean="0"/>
          </a:p>
          <a:p>
            <a:pPr marL="635000" indent="-169863">
              <a:buFont typeface="Arial" panose="020B0604020202020204" pitchFamily="34" charset="0"/>
              <a:buChar char="•"/>
            </a:pPr>
            <a:r>
              <a:rPr lang="en-US" dirty="0" smtClean="0"/>
              <a:t>Private </a:t>
            </a:r>
            <a:r>
              <a:rPr lang="en-US" dirty="0"/>
              <a:t>sector </a:t>
            </a:r>
            <a:r>
              <a:rPr lang="en-US" dirty="0" smtClean="0"/>
              <a:t>employers;</a:t>
            </a:r>
          </a:p>
          <a:p>
            <a:pPr marL="635000" indent="-169863">
              <a:buFont typeface="Arial" panose="020B0604020202020204" pitchFamily="34" charset="0"/>
              <a:buChar char="•"/>
            </a:pPr>
            <a:r>
              <a:rPr lang="en-US" dirty="0" smtClean="0"/>
              <a:t>High </a:t>
            </a:r>
            <a:r>
              <a:rPr lang="en-US" dirty="0"/>
              <a:t>schools or secondary technical schools; </a:t>
            </a:r>
            <a:r>
              <a:rPr lang="en-US" dirty="0" smtClean="0"/>
              <a:t>and</a:t>
            </a:r>
          </a:p>
          <a:p>
            <a:pPr marL="635000" indent="-169863">
              <a:buFont typeface="Arial" panose="020B0604020202020204" pitchFamily="34" charset="0"/>
              <a:buChar char="•"/>
            </a:pPr>
            <a:r>
              <a:rPr lang="en-US" dirty="0" smtClean="0"/>
              <a:t>Post-secondary institutions.</a:t>
            </a:r>
            <a:endParaRPr lang="en-US" dirty="0"/>
          </a:p>
          <a:p>
            <a:endParaRPr lang="en-US" sz="1000" dirty="0" smtClean="0"/>
          </a:p>
          <a:p>
            <a:pPr marL="342900" indent="-342900">
              <a:buFont typeface="Arial" panose="020B0604020202020204" pitchFamily="34" charset="0"/>
              <a:buChar char="•"/>
            </a:pPr>
            <a:r>
              <a:rPr lang="en-US" sz="2100" dirty="0" smtClean="0"/>
              <a:t>Applicants </a:t>
            </a:r>
            <a:r>
              <a:rPr lang="en-US" sz="2100" dirty="0"/>
              <a:t>are encouraged to seek broad collaborative partnerships </a:t>
            </a:r>
            <a:r>
              <a:rPr lang="en-US" sz="2100" dirty="0" smtClean="0"/>
              <a:t>with: </a:t>
            </a:r>
            <a:endParaRPr lang="en-US" sz="2100" dirty="0"/>
          </a:p>
          <a:p>
            <a:endParaRPr lang="en-US" sz="700" dirty="0" smtClean="0"/>
          </a:p>
          <a:p>
            <a:pPr marL="635000" indent="-169863">
              <a:buFont typeface="Arial" panose="020B0604020202020204" pitchFamily="34" charset="0"/>
              <a:buChar char="•"/>
            </a:pPr>
            <a:r>
              <a:rPr lang="en-US" dirty="0" smtClean="0"/>
              <a:t>Local </a:t>
            </a:r>
            <a:r>
              <a:rPr lang="en-US" dirty="0"/>
              <a:t>Elected Officials; </a:t>
            </a:r>
            <a:endParaRPr lang="en-US" dirty="0" smtClean="0"/>
          </a:p>
          <a:p>
            <a:pPr marL="635000" indent="-169863">
              <a:buFont typeface="Arial" panose="020B0604020202020204" pitchFamily="34" charset="0"/>
              <a:buChar char="•"/>
            </a:pPr>
            <a:r>
              <a:rPr lang="en-US" dirty="0" smtClean="0"/>
              <a:t>Workforce </a:t>
            </a:r>
            <a:r>
              <a:rPr lang="en-US" dirty="0"/>
              <a:t>Development Boards; </a:t>
            </a:r>
            <a:r>
              <a:rPr lang="en-US" dirty="0" smtClean="0"/>
              <a:t>and</a:t>
            </a:r>
          </a:p>
          <a:p>
            <a:pPr marL="635000" indent="-169863">
              <a:buFont typeface="Arial" panose="020B0604020202020204" pitchFamily="34" charset="0"/>
              <a:buChar char="•"/>
            </a:pPr>
            <a:r>
              <a:rPr lang="en-US" dirty="0" smtClean="0"/>
              <a:t>Economic </a:t>
            </a:r>
            <a:r>
              <a:rPr lang="en-US" dirty="0"/>
              <a:t>Development </a:t>
            </a:r>
            <a:r>
              <a:rPr lang="en-US" dirty="0" smtClean="0"/>
              <a:t>Agencies.</a:t>
            </a:r>
            <a:endParaRPr lang="en-US" dirty="0"/>
          </a:p>
          <a:p>
            <a:endParaRPr lang="en-US" sz="1050" dirty="0" smtClean="0"/>
          </a:p>
          <a:p>
            <a:pPr marL="342900" indent="-342900">
              <a:buFont typeface="Arial" panose="020B0604020202020204" pitchFamily="34" charset="0"/>
              <a:buChar char="•"/>
            </a:pPr>
            <a:r>
              <a:rPr lang="en-US" sz="2000" dirty="0" smtClean="0"/>
              <a:t>Projects are to provide necessary </a:t>
            </a:r>
            <a:r>
              <a:rPr lang="en-US" sz="2000" dirty="0"/>
              <a:t>facilities, equipment, programs and curriculum to train and educate workers to meet </a:t>
            </a:r>
            <a:r>
              <a:rPr lang="en-US" sz="2000" dirty="0" smtClean="0"/>
              <a:t>demonstrated demand for jobs.</a:t>
            </a:r>
          </a:p>
          <a:p>
            <a:pPr marL="342900" indent="-342900">
              <a:buFont typeface="Arial" panose="020B0604020202020204" pitchFamily="34" charset="0"/>
              <a:buChar char="•"/>
            </a:pPr>
            <a:endParaRPr lang="en-US" sz="1000" dirty="0" smtClean="0"/>
          </a:p>
          <a:p>
            <a:pPr marL="342900" indent="-342900">
              <a:buFont typeface="Arial" panose="020B0604020202020204" pitchFamily="34" charset="0"/>
              <a:buChar char="•"/>
            </a:pPr>
            <a:r>
              <a:rPr lang="en-US" sz="2100" dirty="0"/>
              <a:t>Minimum 10% local investment match of </a:t>
            </a:r>
            <a:r>
              <a:rPr lang="en-US" sz="2100" dirty="0" smtClean="0"/>
              <a:t>funds. </a:t>
            </a:r>
            <a:endParaRPr lang="en-US" sz="2100" dirty="0"/>
          </a:p>
          <a:p>
            <a:pPr marL="342900" indent="-342900">
              <a:buFont typeface="Arial" panose="020B0604020202020204" pitchFamily="34" charset="0"/>
              <a:buChar char="•"/>
            </a:pPr>
            <a:endParaRPr lang="en-US" sz="2100" dirty="0"/>
          </a:p>
        </p:txBody>
      </p:sp>
      <p:sp>
        <p:nvSpPr>
          <p:cNvPr id="7" name="Rectangle 6"/>
          <p:cNvSpPr/>
          <p:nvPr/>
        </p:nvSpPr>
        <p:spPr>
          <a:xfrm>
            <a:off x="0" y="6509288"/>
            <a:ext cx="12192000" cy="348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14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4450" r="13876"/>
          <a:stretch/>
        </p:blipFill>
        <p:spPr>
          <a:xfrm>
            <a:off x="5829300" y="0"/>
            <a:ext cx="6362700" cy="6663894"/>
          </a:xfrm>
          <a:prstGeom prst="rect">
            <a:avLst/>
          </a:prstGeom>
        </p:spPr>
      </p:pic>
      <p:sp>
        <p:nvSpPr>
          <p:cNvPr id="3" name="Rectangle 2"/>
          <p:cNvSpPr/>
          <p:nvPr/>
        </p:nvSpPr>
        <p:spPr>
          <a:xfrm>
            <a:off x="416744" y="237665"/>
            <a:ext cx="4155256" cy="1200329"/>
          </a:xfrm>
          <a:prstGeom prst="rect">
            <a:avLst/>
          </a:prstGeom>
        </p:spPr>
        <p:txBody>
          <a:bodyPr wrap="square">
            <a:spAutoFit/>
          </a:bodyPr>
          <a:lstStyle/>
          <a:p>
            <a:r>
              <a:rPr lang="en-US" sz="3600" dirty="0" smtClean="0">
                <a:solidFill>
                  <a:schemeClr val="tx2"/>
                </a:solidFill>
                <a:latin typeface="Impact" panose="020B0806030902050204" pitchFamily="34" charset="0"/>
              </a:rPr>
              <a:t>Multipurpose Use of Funds</a:t>
            </a:r>
            <a:endParaRPr lang="en-US" sz="3600" dirty="0">
              <a:solidFill>
                <a:schemeClr val="tx2"/>
              </a:solidFill>
              <a:latin typeface="Impact" panose="020B0806030902050204" pitchFamily="34" charset="0"/>
            </a:endParaRPr>
          </a:p>
        </p:txBody>
      </p:sp>
      <p:sp>
        <p:nvSpPr>
          <p:cNvPr id="16" name="Rectangle 15"/>
          <p:cNvSpPr/>
          <p:nvPr/>
        </p:nvSpPr>
        <p:spPr>
          <a:xfrm>
            <a:off x="661256" y="1595871"/>
            <a:ext cx="5104113" cy="2862322"/>
          </a:xfrm>
          <a:prstGeom prst="rect">
            <a:avLst/>
          </a:prstGeom>
        </p:spPr>
        <p:txBody>
          <a:bodyPr wrap="square">
            <a:spAutoFit/>
          </a:bodyPr>
          <a:lstStyle/>
          <a:p>
            <a:pPr marL="342900" indent="-342900">
              <a:buFont typeface="Arial" panose="020B0604020202020204" pitchFamily="34" charset="0"/>
              <a:buChar char="•"/>
            </a:pPr>
            <a:r>
              <a:rPr lang="en-US" sz="2100" dirty="0"/>
              <a:t>Construction and equipping of </a:t>
            </a:r>
            <a:r>
              <a:rPr lang="en-US" sz="2100" dirty="0" smtClean="0"/>
              <a:t>new facilities to provide </a:t>
            </a:r>
            <a:r>
              <a:rPr lang="en-US" sz="2100" dirty="0"/>
              <a:t>workforce training and </a:t>
            </a:r>
            <a:r>
              <a:rPr lang="en-US" sz="2100" dirty="0" smtClean="0"/>
              <a:t>education;</a:t>
            </a:r>
            <a:br>
              <a:rPr lang="en-US" sz="2100" dirty="0" smtClean="0"/>
            </a:br>
            <a:endParaRPr lang="en-US" sz="1100" dirty="0" smtClean="0"/>
          </a:p>
          <a:p>
            <a:pPr marL="342900" indent="-342900">
              <a:buFont typeface="Arial" panose="020B0604020202020204" pitchFamily="34" charset="0"/>
              <a:buChar char="•"/>
            </a:pPr>
            <a:r>
              <a:rPr lang="en-US" sz="2100" dirty="0" smtClean="0"/>
              <a:t>Renovation </a:t>
            </a:r>
            <a:r>
              <a:rPr lang="en-US" sz="2100" dirty="0"/>
              <a:t>or upgrade of an existing facility</a:t>
            </a:r>
            <a:r>
              <a:rPr lang="en-US" sz="2100" dirty="0" smtClean="0"/>
              <a:t>;</a:t>
            </a:r>
            <a:br>
              <a:rPr lang="en-US" sz="2100" dirty="0" smtClean="0"/>
            </a:br>
            <a:r>
              <a:rPr lang="en-US" sz="1100" dirty="0" smtClean="0"/>
              <a:t> </a:t>
            </a:r>
            <a:endParaRPr lang="en-US" sz="1200" dirty="0" smtClean="0"/>
          </a:p>
          <a:p>
            <a:pPr marL="342900" indent="-342900">
              <a:buFont typeface="Arial" panose="020B0604020202020204" pitchFamily="34" charset="0"/>
              <a:buChar char="•"/>
            </a:pPr>
            <a:r>
              <a:rPr lang="en-US" sz="2100" dirty="0" smtClean="0"/>
              <a:t>Purchase </a:t>
            </a:r>
            <a:r>
              <a:rPr lang="en-US" sz="2100" dirty="0"/>
              <a:t>of new or upgraded equipment, software and furnishings; </a:t>
            </a:r>
            <a:r>
              <a:rPr lang="en-US" sz="2100" dirty="0" smtClean="0"/>
              <a:t>and</a:t>
            </a:r>
            <a:br>
              <a:rPr lang="en-US" sz="2100" dirty="0" smtClean="0"/>
            </a:br>
            <a:r>
              <a:rPr lang="en-US" sz="1100" dirty="0" smtClean="0"/>
              <a:t> </a:t>
            </a:r>
          </a:p>
        </p:txBody>
      </p:sp>
      <p:sp>
        <p:nvSpPr>
          <p:cNvPr id="7" name="Rectangle 6"/>
          <p:cNvSpPr/>
          <p:nvPr/>
        </p:nvSpPr>
        <p:spPr>
          <a:xfrm>
            <a:off x="0" y="6509288"/>
            <a:ext cx="12192000" cy="348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79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68099" y="237665"/>
            <a:ext cx="5006499" cy="646331"/>
          </a:xfrm>
          <a:prstGeom prst="rect">
            <a:avLst/>
          </a:prstGeom>
        </p:spPr>
        <p:txBody>
          <a:bodyPr wrap="none">
            <a:spAutoFit/>
          </a:bodyPr>
          <a:lstStyle/>
          <a:p>
            <a:r>
              <a:rPr lang="en-US" sz="3600" dirty="0">
                <a:solidFill>
                  <a:schemeClr val="tx2"/>
                </a:solidFill>
                <a:latin typeface="Impact" panose="020B0806030902050204" pitchFamily="34" charset="0"/>
              </a:rPr>
              <a:t>WRSI Funding Allocations</a:t>
            </a:r>
          </a:p>
        </p:txBody>
      </p:sp>
      <p:sp>
        <p:nvSpPr>
          <p:cNvPr id="16" name="Rectangle 15"/>
          <p:cNvSpPr/>
          <p:nvPr/>
        </p:nvSpPr>
        <p:spPr>
          <a:xfrm>
            <a:off x="6664271" y="1006933"/>
            <a:ext cx="5377912" cy="4231928"/>
          </a:xfrm>
          <a:prstGeom prst="rect">
            <a:avLst/>
          </a:prstGeom>
        </p:spPr>
        <p:txBody>
          <a:bodyPr wrap="square">
            <a:spAutoFit/>
          </a:bodyPr>
          <a:lstStyle/>
          <a:p>
            <a:pPr marL="342900" indent="-342900">
              <a:buFont typeface="Arial" panose="020B0604020202020204" pitchFamily="34" charset="0"/>
              <a:buChar char="•"/>
            </a:pPr>
            <a:r>
              <a:rPr lang="en-US" sz="2400" dirty="0"/>
              <a:t>85 applications submitted requesting a total of $998,918,275. Total includes match and grant monies combined</a:t>
            </a:r>
            <a:r>
              <a:rPr lang="en-US" sz="2400" dirty="0" smtClean="0"/>
              <a:t>.</a:t>
            </a:r>
          </a:p>
          <a:p>
            <a:pPr marL="342900" indent="-342900">
              <a:buFont typeface="Arial" panose="020B0604020202020204" pitchFamily="34" charset="0"/>
              <a:buChar char="•"/>
            </a:pPr>
            <a:endParaRPr lang="en-US" sz="700" dirty="0"/>
          </a:p>
          <a:p>
            <a:pPr marL="806450" indent="-342900">
              <a:buFont typeface="Arial" panose="020B0604020202020204" pitchFamily="34" charset="0"/>
              <a:buChar char="•"/>
            </a:pPr>
            <a:r>
              <a:rPr lang="en-US" dirty="0"/>
              <a:t>Work Ready Skills Initiative funds </a:t>
            </a:r>
            <a:r>
              <a:rPr lang="en-US" dirty="0" smtClean="0"/>
              <a:t>requested = </a:t>
            </a:r>
            <a:r>
              <a:rPr lang="en-US" dirty="0"/>
              <a:t>$516,281,697</a:t>
            </a:r>
          </a:p>
          <a:p>
            <a:pPr marL="806450" indent="-342900">
              <a:buFont typeface="Arial" panose="020B0604020202020204" pitchFamily="34" charset="0"/>
              <a:buChar char="•"/>
            </a:pPr>
            <a:r>
              <a:rPr lang="en-US" dirty="0"/>
              <a:t>Match </a:t>
            </a:r>
            <a:r>
              <a:rPr lang="en-US" dirty="0" smtClean="0"/>
              <a:t>proposed = </a:t>
            </a:r>
            <a:r>
              <a:rPr lang="en-US" dirty="0"/>
              <a:t>$</a:t>
            </a:r>
            <a:r>
              <a:rPr lang="en-US" dirty="0" smtClean="0"/>
              <a:t>482,636,578</a:t>
            </a:r>
          </a:p>
          <a:p>
            <a:endParaRPr lang="en-US" sz="2100" dirty="0"/>
          </a:p>
          <a:p>
            <a:pPr marL="342900" indent="-342900">
              <a:buFont typeface="Arial" panose="020B0604020202020204" pitchFamily="34" charset="0"/>
              <a:buChar char="•"/>
            </a:pPr>
            <a:r>
              <a:rPr lang="en-US" sz="2400" dirty="0"/>
              <a:t>40 </a:t>
            </a:r>
            <a:r>
              <a:rPr lang="en-US" sz="2400" dirty="0" smtClean="0"/>
              <a:t>projects awarded for a total community investment of $220,058,700.</a:t>
            </a:r>
          </a:p>
          <a:p>
            <a:pPr marL="342900" indent="-342900">
              <a:buFont typeface="Arial" panose="020B0604020202020204" pitchFamily="34" charset="0"/>
              <a:buChar char="•"/>
            </a:pPr>
            <a:endParaRPr lang="en-US" sz="700" dirty="0"/>
          </a:p>
          <a:p>
            <a:pPr marL="806450" indent="-342900">
              <a:buFont typeface="Arial" panose="020B0604020202020204" pitchFamily="34" charset="0"/>
              <a:buChar char="•"/>
            </a:pPr>
            <a:r>
              <a:rPr lang="en-US" dirty="0" smtClean="0"/>
              <a:t>WRSI </a:t>
            </a:r>
            <a:r>
              <a:rPr lang="en-US" dirty="0"/>
              <a:t>funds </a:t>
            </a:r>
            <a:r>
              <a:rPr lang="en-US" dirty="0" smtClean="0"/>
              <a:t>awarded </a:t>
            </a:r>
            <a:r>
              <a:rPr lang="en-US" dirty="0"/>
              <a:t>= </a:t>
            </a:r>
            <a:r>
              <a:rPr lang="en-US" dirty="0" smtClean="0"/>
              <a:t>$98,763,907 </a:t>
            </a:r>
          </a:p>
          <a:p>
            <a:pPr marL="806450" indent="-342900">
              <a:buFont typeface="Arial" panose="020B0604020202020204" pitchFamily="34" charset="0"/>
              <a:buChar char="•"/>
            </a:pPr>
            <a:r>
              <a:rPr lang="en-US" dirty="0" smtClean="0"/>
              <a:t>Total project match committed </a:t>
            </a:r>
            <a:r>
              <a:rPr lang="en-US" dirty="0"/>
              <a:t>= $121,294,793 </a:t>
            </a:r>
          </a:p>
        </p:txBody>
      </p:sp>
      <p:sp>
        <p:nvSpPr>
          <p:cNvPr id="6" name="Rectangle 5"/>
          <p:cNvSpPr/>
          <p:nvPr/>
        </p:nvSpPr>
        <p:spPr>
          <a:xfrm>
            <a:off x="0" y="6509288"/>
            <a:ext cx="12192000" cy="348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0676" r="16905"/>
          <a:stretch/>
        </p:blipFill>
        <p:spPr>
          <a:xfrm>
            <a:off x="0" y="0"/>
            <a:ext cx="6096000" cy="6514122"/>
          </a:xfrm>
          <a:prstGeom prst="rect">
            <a:avLst/>
          </a:prstGeom>
        </p:spPr>
      </p:pic>
    </p:spTree>
    <p:extLst>
      <p:ext uri="{BB962C8B-B14F-4D97-AF65-F5344CB8AC3E}">
        <p14:creationId xmlns:p14="http://schemas.microsoft.com/office/powerpoint/2010/main" val="237809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6743" y="237665"/>
            <a:ext cx="9471176" cy="646331"/>
          </a:xfrm>
          <a:prstGeom prst="rect">
            <a:avLst/>
          </a:prstGeom>
        </p:spPr>
        <p:txBody>
          <a:bodyPr wrap="square">
            <a:spAutoFit/>
          </a:bodyPr>
          <a:lstStyle/>
          <a:p>
            <a:r>
              <a:rPr lang="en-US" sz="3600" dirty="0">
                <a:solidFill>
                  <a:schemeClr val="tx2"/>
                </a:solidFill>
                <a:latin typeface="Impact" panose="020B0806030902050204" pitchFamily="34" charset="0"/>
              </a:rPr>
              <a:t>Work Ready Skills Application Process &amp; Timeline</a:t>
            </a:r>
          </a:p>
        </p:txBody>
      </p:sp>
      <p:sp>
        <p:nvSpPr>
          <p:cNvPr id="16" name="Rectangle 15"/>
          <p:cNvSpPr/>
          <p:nvPr/>
        </p:nvSpPr>
        <p:spPr>
          <a:xfrm>
            <a:off x="661255" y="913951"/>
            <a:ext cx="4918135" cy="5239896"/>
          </a:xfrm>
          <a:prstGeom prst="rect">
            <a:avLst/>
          </a:prstGeom>
        </p:spPr>
        <p:txBody>
          <a:bodyPr wrap="square">
            <a:spAutoFit/>
          </a:bodyPr>
          <a:lstStyle/>
          <a:p>
            <a:endParaRPr lang="en-US" sz="1900" dirty="0" smtClean="0">
              <a:solidFill>
                <a:srgbClr val="FF0000"/>
              </a:solidFill>
            </a:endParaRPr>
          </a:p>
          <a:p>
            <a:r>
              <a:rPr lang="en-US" sz="1900" dirty="0" smtClean="0"/>
              <a:t>Funding awarded over the course of two rounds. </a:t>
            </a:r>
            <a:endParaRPr lang="en-US" sz="1900" dirty="0"/>
          </a:p>
          <a:p>
            <a:endParaRPr lang="en-US" sz="1000" dirty="0" smtClean="0"/>
          </a:p>
          <a:p>
            <a:r>
              <a:rPr lang="en-US" sz="1900" dirty="0" smtClean="0"/>
              <a:t>A ten-member </a:t>
            </a:r>
            <a:r>
              <a:rPr lang="en-US" sz="1900" dirty="0"/>
              <a:t>committee </a:t>
            </a:r>
            <a:r>
              <a:rPr lang="en-US" sz="1900" dirty="0" smtClean="0"/>
              <a:t>publicly </a:t>
            </a:r>
            <a:r>
              <a:rPr lang="en-US" sz="1900" dirty="0"/>
              <a:t>scored each proposal to determine the compatibility of each application in relation to the goals of the Work Ready Skills Initiative. </a:t>
            </a:r>
            <a:endParaRPr lang="en-US" sz="1900" dirty="0" smtClean="0"/>
          </a:p>
          <a:p>
            <a:endParaRPr lang="en-US" sz="1900" dirty="0"/>
          </a:p>
          <a:p>
            <a:r>
              <a:rPr lang="en-US" sz="1900" dirty="0" smtClean="0"/>
              <a:t>All committee meetings were livestreamed. </a:t>
            </a:r>
            <a:endParaRPr lang="en-US" sz="1900" dirty="0"/>
          </a:p>
          <a:p>
            <a:endParaRPr lang="en-US" sz="1000" dirty="0" smtClean="0"/>
          </a:p>
          <a:p>
            <a:r>
              <a:rPr lang="en-US" sz="1900" dirty="0" smtClean="0"/>
              <a:t>An </a:t>
            </a:r>
            <a:r>
              <a:rPr lang="en-US" sz="1900" dirty="0"/>
              <a:t>agreement was negotiated between the applicant and the Education and Workforce Development Cabinet, including all negotiated terms, conditions and requirements.</a:t>
            </a:r>
            <a:r>
              <a:rPr lang="en-US" sz="2000" dirty="0"/>
              <a:t/>
            </a:r>
            <a:br>
              <a:rPr lang="en-US" sz="2000" dirty="0"/>
            </a:br>
            <a:endParaRPr lang="en-US" sz="1050" dirty="0" smtClean="0"/>
          </a:p>
          <a:p>
            <a:r>
              <a:rPr lang="en-US" sz="1900" dirty="0" smtClean="0"/>
              <a:t>Funds released </a:t>
            </a:r>
            <a:r>
              <a:rPr lang="en-US" sz="1900" dirty="0"/>
              <a:t>on a monthly basis as costs are incurred and after local investment has been made</a:t>
            </a:r>
            <a:r>
              <a:rPr lang="en-US" sz="1900" dirty="0" smtClean="0"/>
              <a:t>.</a:t>
            </a:r>
          </a:p>
        </p:txBody>
      </p:sp>
      <p:sp>
        <p:nvSpPr>
          <p:cNvPr id="6" name="Rectangle 5"/>
          <p:cNvSpPr/>
          <p:nvPr/>
        </p:nvSpPr>
        <p:spPr>
          <a:xfrm>
            <a:off x="0" y="6509288"/>
            <a:ext cx="12192000" cy="348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8267"/>
          <a:stretch/>
        </p:blipFill>
        <p:spPr>
          <a:xfrm>
            <a:off x="5435698" y="913951"/>
            <a:ext cx="6616405" cy="4690014"/>
          </a:xfrm>
          <a:prstGeom prst="rect">
            <a:avLst/>
          </a:prstGeom>
        </p:spPr>
      </p:pic>
    </p:spTree>
    <p:extLst>
      <p:ext uri="{BB962C8B-B14F-4D97-AF65-F5344CB8AC3E}">
        <p14:creationId xmlns:p14="http://schemas.microsoft.com/office/powerpoint/2010/main" val="201090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760" y="222167"/>
            <a:ext cx="2481433" cy="1554272"/>
          </a:xfrm>
          <a:prstGeom prst="rect">
            <a:avLst/>
          </a:prstGeom>
        </p:spPr>
        <p:txBody>
          <a:bodyPr wrap="square">
            <a:spAutoFit/>
          </a:bodyPr>
          <a:lstStyle/>
          <a:p>
            <a:pPr>
              <a:lnSpc>
                <a:spcPts val="3800"/>
              </a:lnSpc>
            </a:pPr>
            <a:r>
              <a:rPr lang="en-US" sz="3600" dirty="0">
                <a:solidFill>
                  <a:schemeClr val="tx2"/>
                </a:solidFill>
                <a:latin typeface="Impact" panose="020B0806030902050204" pitchFamily="34" charset="0"/>
              </a:rPr>
              <a:t>Work Ready Projects by Region</a:t>
            </a:r>
          </a:p>
        </p:txBody>
      </p:sp>
      <p:sp>
        <p:nvSpPr>
          <p:cNvPr id="16" name="Rectangle 15"/>
          <p:cNvSpPr/>
          <p:nvPr/>
        </p:nvSpPr>
        <p:spPr>
          <a:xfrm>
            <a:off x="495944" y="1811863"/>
            <a:ext cx="2898183" cy="2862322"/>
          </a:xfrm>
          <a:prstGeom prst="rect">
            <a:avLst/>
          </a:prstGeom>
        </p:spPr>
        <p:txBody>
          <a:bodyPr wrap="square">
            <a:spAutoFit/>
          </a:bodyPr>
          <a:lstStyle/>
          <a:p>
            <a:pPr marL="342900" indent="-342900" defTabSz="838200">
              <a:buFont typeface="Arial" panose="020B0604020202020204" pitchFamily="34" charset="0"/>
              <a:buChar char="•"/>
            </a:pPr>
            <a:r>
              <a:rPr lang="en-US" dirty="0"/>
              <a:t>West </a:t>
            </a:r>
            <a:r>
              <a:rPr lang="en-US" dirty="0" smtClean="0"/>
              <a:t>Kentucky	4</a:t>
            </a:r>
            <a:endParaRPr lang="en-US" dirty="0"/>
          </a:p>
          <a:p>
            <a:pPr marL="342900" indent="-342900" defTabSz="838200">
              <a:buFont typeface="Arial" panose="020B0604020202020204" pitchFamily="34" charset="0"/>
              <a:buChar char="•"/>
            </a:pPr>
            <a:r>
              <a:rPr lang="en-US" dirty="0"/>
              <a:t>Green </a:t>
            </a:r>
            <a:r>
              <a:rPr lang="en-US" dirty="0" smtClean="0"/>
              <a:t>River		1</a:t>
            </a:r>
            <a:endParaRPr lang="en-US" dirty="0"/>
          </a:p>
          <a:p>
            <a:pPr marL="342900" indent="-342900" defTabSz="838200">
              <a:buFont typeface="Arial" panose="020B0604020202020204" pitchFamily="34" charset="0"/>
              <a:buChar char="•"/>
            </a:pPr>
            <a:r>
              <a:rPr lang="en-US" dirty="0" smtClean="0"/>
              <a:t>South Central		7</a:t>
            </a:r>
            <a:endParaRPr lang="en-US" dirty="0"/>
          </a:p>
          <a:p>
            <a:pPr marL="342900" indent="-342900" defTabSz="838200">
              <a:buFont typeface="Arial" panose="020B0604020202020204" pitchFamily="34" charset="0"/>
              <a:buChar char="•"/>
            </a:pPr>
            <a:r>
              <a:rPr lang="en-US" dirty="0"/>
              <a:t>Lincoln </a:t>
            </a:r>
            <a:r>
              <a:rPr lang="en-US" dirty="0" smtClean="0"/>
              <a:t>Trail		3</a:t>
            </a:r>
            <a:endParaRPr lang="en-US" dirty="0"/>
          </a:p>
          <a:p>
            <a:pPr marL="342900" indent="-342900" defTabSz="838200">
              <a:buFont typeface="Arial" panose="020B0604020202020204" pitchFamily="34" charset="0"/>
              <a:buChar char="•"/>
            </a:pPr>
            <a:r>
              <a:rPr lang="en-US" dirty="0" err="1"/>
              <a:t>Kentuckiana</a:t>
            </a:r>
            <a:r>
              <a:rPr lang="en-US" dirty="0"/>
              <a:t> Works	2</a:t>
            </a:r>
          </a:p>
          <a:p>
            <a:pPr marL="342900" indent="-342900" defTabSz="838200">
              <a:buFont typeface="Arial" panose="020B0604020202020204" pitchFamily="34" charset="0"/>
              <a:buChar char="•"/>
            </a:pPr>
            <a:r>
              <a:rPr lang="en-US" dirty="0"/>
              <a:t>Northern Kentucky	6</a:t>
            </a:r>
          </a:p>
          <a:p>
            <a:pPr marL="342900" indent="-342900" defTabSz="838200">
              <a:buFont typeface="Arial" panose="020B0604020202020204" pitchFamily="34" charset="0"/>
              <a:buChar char="•"/>
            </a:pPr>
            <a:r>
              <a:rPr lang="en-US" dirty="0"/>
              <a:t>Bluegrass		5</a:t>
            </a:r>
          </a:p>
          <a:p>
            <a:pPr marL="342900" indent="-342900" defTabSz="838200">
              <a:buFont typeface="Arial" panose="020B0604020202020204" pitchFamily="34" charset="0"/>
              <a:buChar char="•"/>
            </a:pPr>
            <a:r>
              <a:rPr lang="en-US" dirty="0" err="1" smtClean="0"/>
              <a:t>Cumberlands</a:t>
            </a:r>
            <a:r>
              <a:rPr lang="en-US" dirty="0" smtClean="0"/>
              <a:t>		6</a:t>
            </a:r>
            <a:endParaRPr lang="en-US" dirty="0"/>
          </a:p>
          <a:p>
            <a:pPr marL="342900" indent="-342900" defTabSz="838200">
              <a:buFont typeface="Arial" panose="020B0604020202020204" pitchFamily="34" charset="0"/>
              <a:buChar char="•"/>
            </a:pPr>
            <a:r>
              <a:rPr lang="en-US" dirty="0"/>
              <a:t>TENCO		1</a:t>
            </a:r>
          </a:p>
          <a:p>
            <a:pPr marL="342900" indent="-342900" defTabSz="838200">
              <a:buFont typeface="Arial" panose="020B0604020202020204" pitchFamily="34" charset="0"/>
              <a:buChar char="•"/>
            </a:pPr>
            <a:r>
              <a:rPr lang="en-US" dirty="0"/>
              <a:t>EKCEP		</a:t>
            </a:r>
            <a:r>
              <a:rPr lang="en-US" dirty="0" smtClean="0"/>
              <a:t>5</a:t>
            </a:r>
            <a:endParaRPr lang="en-US" dirty="0"/>
          </a:p>
        </p:txBody>
      </p:sp>
      <p:sp>
        <p:nvSpPr>
          <p:cNvPr id="6" name="Rectangle 5"/>
          <p:cNvSpPr/>
          <p:nvPr/>
        </p:nvSpPr>
        <p:spPr>
          <a:xfrm>
            <a:off x="0" y="6509288"/>
            <a:ext cx="12192000" cy="348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68477"/>
            <a:ext cx="7670800" cy="5925693"/>
          </a:xfrm>
          <a:prstGeom prst="rect">
            <a:avLst/>
          </a:prstGeom>
          <a:ln>
            <a:solidFill>
              <a:schemeClr val="tx2"/>
            </a:solidFill>
          </a:ln>
        </p:spPr>
      </p:pic>
    </p:spTree>
    <p:extLst>
      <p:ext uri="{BB962C8B-B14F-4D97-AF65-F5344CB8AC3E}">
        <p14:creationId xmlns:p14="http://schemas.microsoft.com/office/powerpoint/2010/main" val="206519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525" y="0"/>
            <a:ext cx="4943475" cy="6591300"/>
          </a:xfrm>
          <a:prstGeom prst="rect">
            <a:avLst/>
          </a:prstGeom>
        </p:spPr>
      </p:pic>
      <p:sp>
        <p:nvSpPr>
          <p:cNvPr id="3" name="Rectangle 2"/>
          <p:cNvSpPr/>
          <p:nvPr/>
        </p:nvSpPr>
        <p:spPr>
          <a:xfrm>
            <a:off x="416744" y="237665"/>
            <a:ext cx="4155256" cy="646331"/>
          </a:xfrm>
          <a:prstGeom prst="rect">
            <a:avLst/>
          </a:prstGeom>
        </p:spPr>
        <p:txBody>
          <a:bodyPr wrap="square">
            <a:spAutoFit/>
          </a:bodyPr>
          <a:lstStyle/>
          <a:p>
            <a:r>
              <a:rPr lang="en-US" sz="3600" dirty="0">
                <a:solidFill>
                  <a:schemeClr val="tx2"/>
                </a:solidFill>
                <a:latin typeface="Impact" panose="020B0806030902050204" pitchFamily="34" charset="0"/>
              </a:rPr>
              <a:t>Project Status</a:t>
            </a:r>
          </a:p>
        </p:txBody>
      </p:sp>
      <p:sp>
        <p:nvSpPr>
          <p:cNvPr id="16" name="Rectangle 15"/>
          <p:cNvSpPr/>
          <p:nvPr/>
        </p:nvSpPr>
        <p:spPr>
          <a:xfrm>
            <a:off x="661255" y="913944"/>
            <a:ext cx="6343979" cy="5493812"/>
          </a:xfrm>
          <a:prstGeom prst="rect">
            <a:avLst/>
          </a:prstGeom>
        </p:spPr>
        <p:txBody>
          <a:bodyPr wrap="square">
            <a:spAutoFit/>
          </a:bodyPr>
          <a:lstStyle/>
          <a:p>
            <a:pPr marL="342900" indent="-342900">
              <a:buFont typeface="Arial" panose="020B0604020202020204" pitchFamily="34" charset="0"/>
              <a:buChar char="•"/>
            </a:pPr>
            <a:r>
              <a:rPr lang="en-US" sz="2100" dirty="0" smtClean="0"/>
              <a:t>Matches have been completed on 12 projects:</a:t>
            </a:r>
            <a:r>
              <a:rPr lang="en-US" sz="2100" dirty="0" smtClean="0">
                <a:solidFill>
                  <a:srgbClr val="FF0000"/>
                </a:solidFill>
              </a:rPr>
              <a:t> </a:t>
            </a:r>
          </a:p>
          <a:p>
            <a:r>
              <a:rPr lang="en-US" sz="700" dirty="0" smtClean="0"/>
              <a:t> </a:t>
            </a:r>
            <a:endParaRPr lang="en-US" sz="700" dirty="0"/>
          </a:p>
          <a:p>
            <a:pPr marL="806450" indent="-342900">
              <a:buFont typeface="Arial" panose="020B0604020202020204" pitchFamily="34" charset="0"/>
              <a:buChar char="•"/>
            </a:pPr>
            <a:r>
              <a:rPr lang="en-US" dirty="0"/>
              <a:t>Western Kentucky Partnership, Allen County, Barren County, Bowling Green, Southcentral CTC, Nelson County, Jefferson CYC, Bluegrass CTC-</a:t>
            </a:r>
            <a:r>
              <a:rPr lang="en-US" dirty="0" err="1"/>
              <a:t>Leestown</a:t>
            </a:r>
            <a:r>
              <a:rPr lang="en-US" dirty="0"/>
              <a:t>, Green County, Maysville CTC, </a:t>
            </a:r>
            <a:r>
              <a:rPr lang="en-US" dirty="0" err="1"/>
              <a:t>Freestore</a:t>
            </a:r>
            <a:r>
              <a:rPr lang="en-US" dirty="0"/>
              <a:t> Foodbank, and Logan County</a:t>
            </a:r>
            <a:r>
              <a:rPr lang="en-US" dirty="0" smtClean="0"/>
              <a:t>.</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100" dirty="0" smtClean="0"/>
              <a:t>WRSI funds being drawn on 10 projects:  </a:t>
            </a:r>
          </a:p>
          <a:p>
            <a:pPr marL="342900" indent="-342900">
              <a:buFont typeface="Arial" panose="020B0604020202020204" pitchFamily="34" charset="0"/>
              <a:buChar char="•"/>
            </a:pPr>
            <a:endParaRPr lang="en-US" sz="700" dirty="0"/>
          </a:p>
          <a:p>
            <a:pPr marL="806450" indent="-342900">
              <a:buFont typeface="Arial" panose="020B0604020202020204" pitchFamily="34" charset="0"/>
              <a:buChar char="•"/>
            </a:pPr>
            <a:r>
              <a:rPr lang="en-US" dirty="0"/>
              <a:t>Western Kentucky Partnership, Allen County, Barren County, Bowling Green, Nelson County, Jefferson CTC, BCTC </a:t>
            </a:r>
            <a:r>
              <a:rPr lang="en-US" dirty="0" err="1"/>
              <a:t>Leestown</a:t>
            </a:r>
            <a:r>
              <a:rPr lang="en-US" dirty="0"/>
              <a:t>, Green County, </a:t>
            </a:r>
            <a:r>
              <a:rPr lang="en-US" dirty="0" err="1"/>
              <a:t>Freestore</a:t>
            </a:r>
            <a:r>
              <a:rPr lang="en-US" dirty="0"/>
              <a:t> Foodbank, and Logan County</a:t>
            </a:r>
            <a:r>
              <a:rPr lang="en-US" dirty="0" smtClean="0"/>
              <a:t>.</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100" dirty="0" smtClean="0"/>
              <a:t>23 of the 25 </a:t>
            </a:r>
            <a:r>
              <a:rPr lang="en-US" sz="2100" dirty="0"/>
              <a:t>projects </a:t>
            </a:r>
            <a:r>
              <a:rPr lang="en-US" sz="2100" dirty="0" smtClean="0"/>
              <a:t>with </a:t>
            </a:r>
            <a:r>
              <a:rPr lang="en-US" sz="2100" dirty="0"/>
              <a:t>a construction </a:t>
            </a:r>
            <a:r>
              <a:rPr lang="en-US" sz="2100" dirty="0" smtClean="0"/>
              <a:t>component are in the construction phase.</a:t>
            </a:r>
          </a:p>
          <a:p>
            <a:pPr marL="800100" lvl="1" indent="-342900">
              <a:buFont typeface="Arial" panose="020B0604020202020204" pitchFamily="34" charset="0"/>
              <a:buChar char="•"/>
            </a:pPr>
            <a:r>
              <a:rPr lang="en-US" dirty="0" smtClean="0"/>
              <a:t>This does not include minor renovation projects.</a:t>
            </a:r>
          </a:p>
          <a:p>
            <a:pPr lvl="1"/>
            <a:r>
              <a:rPr lang="en-US" sz="1000" dirty="0" smtClean="0"/>
              <a:t> </a:t>
            </a:r>
            <a:endParaRPr lang="en-US" sz="1000" dirty="0"/>
          </a:p>
          <a:p>
            <a:pPr marL="342900" indent="-342900">
              <a:buFont typeface="Arial" panose="020B0604020202020204" pitchFamily="34" charset="0"/>
              <a:buChar char="•"/>
            </a:pPr>
            <a:r>
              <a:rPr lang="en-US" sz="2100" dirty="0"/>
              <a:t>8 projects near </a:t>
            </a:r>
            <a:r>
              <a:rPr lang="en-US" sz="2100" dirty="0" smtClean="0"/>
              <a:t>completion</a:t>
            </a:r>
          </a:p>
          <a:p>
            <a:pPr marL="342900" indent="-342900">
              <a:buFont typeface="Arial" panose="020B0604020202020204" pitchFamily="34" charset="0"/>
              <a:buChar char="•"/>
            </a:pPr>
            <a:endParaRPr lang="en-US" sz="1000" dirty="0" smtClean="0"/>
          </a:p>
          <a:p>
            <a:pPr marL="342900" indent="-342900">
              <a:buFont typeface="Arial" panose="020B0604020202020204" pitchFamily="34" charset="0"/>
              <a:buChar char="•"/>
            </a:pPr>
            <a:r>
              <a:rPr lang="en-US" sz="2100" dirty="0" smtClean="0"/>
              <a:t>EWDC to issue semi-annual reports on WRSI status</a:t>
            </a:r>
          </a:p>
        </p:txBody>
      </p:sp>
      <p:sp>
        <p:nvSpPr>
          <p:cNvPr id="7" name="Rectangle 6"/>
          <p:cNvSpPr/>
          <p:nvPr/>
        </p:nvSpPr>
        <p:spPr>
          <a:xfrm>
            <a:off x="0" y="6509288"/>
            <a:ext cx="12192000" cy="348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80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alth Fitness 16x9">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(widescreen)(2)</Template>
  <TotalTime>724</TotalTime>
  <Words>488</Words>
  <Application>Microsoft Office PowerPoint</Application>
  <PresentationFormat>Widescreen</PresentationFormat>
  <Paragraphs>106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Impact</vt:lpstr>
      <vt:lpstr>Health Fitness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Barren Regional Technical Campus </vt:lpstr>
      <vt:lpstr>Barren Regional Technical Campus </vt:lpstr>
      <vt:lpstr>Shelby county AREA TECHNOLOGY CENTER</vt:lpstr>
      <vt:lpstr>LOGAN COUNTY</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Hurst, Brett (Education Cabinet)</dc:creator>
  <cp:lastModifiedBy>Brett Hurst</cp:lastModifiedBy>
  <cp:revision>142</cp:revision>
  <cp:lastPrinted>2018-09-06T17:46:54Z</cp:lastPrinted>
  <dcterms:created xsi:type="dcterms:W3CDTF">2018-01-24T20:39:49Z</dcterms:created>
  <dcterms:modified xsi:type="dcterms:W3CDTF">2018-09-07T12:38:09Z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