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05" r:id="rId1"/>
  </p:sldMasterIdLst>
  <p:notesMasterIdLst>
    <p:notesMasterId r:id="rId14"/>
  </p:notesMasterIdLst>
  <p:sldIdLst>
    <p:sldId id="256" r:id="rId2"/>
    <p:sldId id="266" r:id="rId3"/>
    <p:sldId id="267" r:id="rId4"/>
    <p:sldId id="268" r:id="rId5"/>
    <p:sldId id="269" r:id="rId6"/>
    <p:sldId id="270" r:id="rId7"/>
    <p:sldId id="260" r:id="rId8"/>
    <p:sldId id="276" r:id="rId9"/>
    <p:sldId id="273" r:id="rId10"/>
    <p:sldId id="263" r:id="rId11"/>
    <p:sldId id="264" r:id="rId12"/>
    <p:sldId id="265" r:id="rId13"/>
  </p:sldIdLst>
  <p:sldSz cx="12192000" cy="6858000"/>
  <p:notesSz cx="7010400" cy="92964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Georgia" panose="02040502050405020303" pitchFamily="18" charset="0"/>
      <p:regular r:id="rId19"/>
      <p:bold r:id="rId20"/>
      <p:italic r:id="rId21"/>
      <p:boldItalic r:id="rId22"/>
    </p:embeddedFont>
    <p:embeddedFont>
      <p:font typeface="Source Sans Pro" panose="020B0604020202020204" charset="0"/>
      <p:regular r:id="rId23"/>
      <p:bold r:id="rId24"/>
      <p:italic r:id="rId25"/>
      <p:boldItalic r:id="rId26"/>
    </p:embeddedFont>
    <p:embeddedFont>
      <p:font typeface="Franklin Gothic Medium" panose="020B0603020102020204" pitchFamily="34" charset="0"/>
      <p:regular r:id="rId27"/>
      <p: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raker, Jennifer L - Office of Teaching and Learning" initials="FJL-OoTaL" lastIdx="7" clrIdx="0">
    <p:extLst>
      <p:ext uri="{19B8F6BF-5375-455C-9EA6-DF929625EA0E}">
        <p15:presenceInfo xmlns:p15="http://schemas.microsoft.com/office/powerpoint/2012/main" userId="S-1-5-21-2077426921-23679709-1353397897-3848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BC8B11B-E6A7-4C70-B9A6-CCE98BCFF40A}">
  <a:tblStyle styleId="{EBC8B11B-E6A7-4C70-B9A6-CCE98BCFF40A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 b="off" i="off"/>
      <a:tcStyle>
        <a:tcBdr/>
        <a:fill>
          <a:solidFill>
            <a:srgbClr val="CDD4EA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CDD4EA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8061" autoAdjust="0"/>
  </p:normalViewPr>
  <p:slideViewPr>
    <p:cSldViewPr snapToGrid="0">
      <p:cViewPr varScale="1">
        <p:scale>
          <a:sx n="61" d="100"/>
          <a:sy n="61" d="100"/>
        </p:scale>
        <p:origin x="125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Respondent Role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7F7-47F8-99F3-542A3A3DD75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7F7-47F8-99F3-542A3A3DD75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7F7-47F8-99F3-542A3A3DD75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F7F7-47F8-99F3-542A3A3DD75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F7F7-47F8-99F3-542A3A3DD75D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F7F7-47F8-99F3-542A3A3DD75D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F7F7-47F8-99F3-542A3A3DD75D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F7F7-47F8-99F3-542A3A3DD75D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66A8-4252-929A-3638F98466E5}"/>
              </c:ext>
            </c:extLst>
          </c:dPt>
          <c:dLbls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Sheet1!$A$2:$A$10</c:f>
              <c:strCache>
                <c:ptCount val="9"/>
                <c:pt idx="0">
                  <c:v>Teacher</c:v>
                </c:pt>
                <c:pt idx="1">
                  <c:v>Retired Teacher</c:v>
                </c:pt>
                <c:pt idx="2">
                  <c:v>Administrator</c:v>
                </c:pt>
                <c:pt idx="3">
                  <c:v>Parent/Guardian</c:v>
                </c:pt>
                <c:pt idx="4">
                  <c:v>Student</c:v>
                </c:pt>
                <c:pt idx="5">
                  <c:v>IHE</c:v>
                </c:pt>
                <c:pt idx="6">
                  <c:v>SEA</c:v>
                </c:pt>
                <c:pt idx="7">
                  <c:v>Business/Community</c:v>
                </c:pt>
                <c:pt idx="8">
                  <c:v>Other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77.59</c:v>
                </c:pt>
                <c:pt idx="1">
                  <c:v>1.55</c:v>
                </c:pt>
                <c:pt idx="2">
                  <c:v>8.31</c:v>
                </c:pt>
                <c:pt idx="3">
                  <c:v>2.61</c:v>
                </c:pt>
                <c:pt idx="4">
                  <c:v>0.33</c:v>
                </c:pt>
                <c:pt idx="5">
                  <c:v>1.71</c:v>
                </c:pt>
                <c:pt idx="6">
                  <c:v>0.41</c:v>
                </c:pt>
                <c:pt idx="7">
                  <c:v>2.12</c:v>
                </c:pt>
                <c:pt idx="8">
                  <c:v>5.38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FC2-4EE0-927C-F23E08A83DDE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37840" cy="466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970938" y="0"/>
            <a:ext cx="3037840" cy="466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t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b" anchorCtr="0">
            <a:noAutofit/>
          </a:bodyPr>
          <a:lstStyle/>
          <a:p>
            <a:pPr algn="r">
              <a:buSzPts val="1200"/>
            </a:pPr>
            <a:fld id="{00000000-1234-1234-1234-123412341234}" type="slidenum">
              <a:rPr lang="en-US" sz="12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ts val="1200"/>
              </a:pPr>
              <a:t>‹#›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9435103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Shape 337"/>
          <p:cNvSpPr txBox="1">
            <a:spLocks noGrp="1"/>
          </p:cNvSpPr>
          <p:nvPr>
            <p:ph type="body" idx="1"/>
          </p:nvPr>
        </p:nvSpPr>
        <p:spPr>
          <a:xfrm>
            <a:off x="701040" y="4473893"/>
            <a:ext cx="5608320" cy="3660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150" tIns="91150" rIns="91150" bIns="91150" anchor="ctr" anchorCtr="0">
            <a:noAutofit/>
          </a:bodyPr>
          <a:lstStyle/>
          <a:p>
            <a:pPr marL="0" indent="0"/>
            <a:endParaRPr sz="1400"/>
          </a:p>
        </p:txBody>
      </p:sp>
      <p:sp>
        <p:nvSpPr>
          <p:cNvPr id="338" name="Shape 338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8977346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Shape 343"/>
          <p:cNvSpPr txBox="1">
            <a:spLocks noGrp="1"/>
          </p:cNvSpPr>
          <p:nvPr>
            <p:ph type="body" idx="1"/>
          </p:nvPr>
        </p:nvSpPr>
        <p:spPr>
          <a:xfrm>
            <a:off x="701040" y="4473893"/>
            <a:ext cx="5608320" cy="3660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344" name="Shape 344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8348357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2BC98-6EA0-4EE7-A97F-558F26662BC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798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Shape 359"/>
          <p:cNvSpPr txBox="1">
            <a:spLocks noGrp="1"/>
          </p:cNvSpPr>
          <p:nvPr>
            <p:ph type="body" idx="1"/>
          </p:nvPr>
        </p:nvSpPr>
        <p:spPr>
          <a:xfrm>
            <a:off x="752898" y="4720629"/>
            <a:ext cx="6023195" cy="3862496"/>
          </a:xfrm>
          <a:prstGeom prst="rect">
            <a:avLst/>
          </a:prstGeom>
        </p:spPr>
        <p:txBody>
          <a:bodyPr spcFirstLastPara="1" wrap="square" lIns="99039" tIns="99039" rIns="99039" bIns="99039" anchor="t" anchorCtr="0">
            <a:noAutofit/>
          </a:bodyPr>
          <a:lstStyle/>
          <a:p>
            <a:endParaRPr/>
          </a:p>
        </p:txBody>
      </p:sp>
      <p:sp>
        <p:nvSpPr>
          <p:cNvPr id="360" name="Shape 360"/>
          <p:cNvSpPr>
            <a:spLocks noGrp="1" noRot="1" noChangeAspect="1"/>
          </p:cNvSpPr>
          <p:nvPr>
            <p:ph type="sldImg" idx="2"/>
          </p:nvPr>
        </p:nvSpPr>
        <p:spPr>
          <a:xfrm>
            <a:off x="820738" y="1225550"/>
            <a:ext cx="5888037" cy="33115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684311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8D993-62FA-4DCF-9D13-14BE132194A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2125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Shape 400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ctr" anchorCtr="0">
            <a:noAutofit/>
          </a:bodyPr>
          <a:lstStyle/>
          <a:p>
            <a:pPr marL="0" indent="0"/>
            <a:endParaRPr dirty="0"/>
          </a:p>
        </p:txBody>
      </p:sp>
      <p:sp>
        <p:nvSpPr>
          <p:cNvPr id="401" name="Shape 401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5607199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Shape 394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ctr" anchorCtr="0">
            <a:noAutofit/>
          </a:bodyPr>
          <a:lstStyle/>
          <a:p>
            <a:pPr marL="0" indent="0"/>
            <a:r>
              <a:rPr lang="en-US" dirty="0"/>
              <a:t>Reduce amount of text.</a:t>
            </a:r>
            <a:endParaRPr dirty="0"/>
          </a:p>
        </p:txBody>
      </p:sp>
      <p:sp>
        <p:nvSpPr>
          <p:cNvPr id="395" name="Shape 395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4284780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Shape 369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/>
            <a:endParaRPr dirty="0"/>
          </a:p>
        </p:txBody>
      </p:sp>
      <p:sp>
        <p:nvSpPr>
          <p:cNvPr id="370" name="Shape 370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700968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Shape 369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/>
            <a:endParaRPr dirty="0"/>
          </a:p>
        </p:txBody>
      </p:sp>
      <p:sp>
        <p:nvSpPr>
          <p:cNvPr id="370" name="Shape 370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158860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Title Slide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ctrTitle"/>
          </p:nvPr>
        </p:nvSpPr>
        <p:spPr>
          <a:xfrm>
            <a:off x="874469" y="1477104"/>
            <a:ext cx="8664600" cy="1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2B62"/>
              </a:buClr>
              <a:buSzPts val="5400"/>
              <a:buFont typeface="Georgia"/>
              <a:buNone/>
              <a:defRPr sz="5400" b="0" i="0" u="none" strike="noStrike" cap="none">
                <a:solidFill>
                  <a:srgbClr val="072B6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ubTitle" idx="1"/>
          </p:nvPr>
        </p:nvSpPr>
        <p:spPr>
          <a:xfrm>
            <a:off x="1285102" y="3346212"/>
            <a:ext cx="8298300" cy="10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800"/>
              <a:buFont typeface="Noto Sans Symbols"/>
              <a:buNone/>
              <a:defRPr sz="2800" b="0" i="0" u="none" strike="noStrike" cap="none">
                <a:solidFill>
                  <a:srgbClr val="7F7F7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560"/>
              <a:buFont typeface="Source Sans Pro"/>
              <a:buNone/>
              <a:defRPr sz="32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800"/>
              <a:buFont typeface="Noto Sans Symbols"/>
              <a:buNone/>
              <a:defRPr sz="28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grpSp>
        <p:nvGrpSpPr>
          <p:cNvPr id="28" name="Shape 28"/>
          <p:cNvGrpSpPr/>
          <p:nvPr/>
        </p:nvGrpSpPr>
        <p:grpSpPr>
          <a:xfrm>
            <a:off x="0" y="0"/>
            <a:ext cx="12192133" cy="6866567"/>
            <a:chOff x="0" y="-8467"/>
            <a:chExt cx="12192133" cy="6866567"/>
          </a:xfrm>
        </p:grpSpPr>
        <p:cxnSp>
          <p:nvCxnSpPr>
            <p:cNvPr id="29" name="Shape 29"/>
            <p:cNvCxnSpPr/>
            <p:nvPr/>
          </p:nvCxnSpPr>
          <p:spPr>
            <a:xfrm>
              <a:off x="9169166" y="-8467"/>
              <a:ext cx="1783200" cy="6856500"/>
            </a:xfrm>
            <a:prstGeom prst="straightConnector1">
              <a:avLst/>
            </a:prstGeom>
            <a:noFill/>
            <a:ln w="9525" cap="flat" cmpd="sng">
              <a:solidFill>
                <a:schemeClr val="accent1">
                  <a:alpha val="69411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0" name="Shape 30"/>
            <p:cNvCxnSpPr/>
            <p:nvPr/>
          </p:nvCxnSpPr>
          <p:spPr>
            <a:xfrm flipH="1">
              <a:off x="8475125" y="3681413"/>
              <a:ext cx="3713700" cy="3166500"/>
            </a:xfrm>
            <a:prstGeom prst="straightConnector1">
              <a:avLst/>
            </a:prstGeom>
            <a:noFill/>
            <a:ln w="9525" cap="flat" cmpd="sng">
              <a:solidFill>
                <a:schemeClr val="accent1">
                  <a:alpha val="69411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31" name="Shape 31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0" t="0" r="0" b="0"/>
              <a:pathLst>
                <a:path w="3007349" h="6866467" extrusionOk="0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5686"/>
              </a:schemeClr>
            </a:solidFill>
            <a:ln>
              <a:noFill/>
            </a:ln>
          </p:spPr>
        </p:sp>
        <p:sp>
          <p:nvSpPr>
            <p:cNvPr id="32" name="Shape 32"/>
            <p:cNvSpPr/>
            <p:nvPr/>
          </p:nvSpPr>
          <p:spPr>
            <a:xfrm>
              <a:off x="9603442" y="-8467"/>
              <a:ext cx="2586178" cy="6866467"/>
            </a:xfrm>
            <a:custGeom>
              <a:avLst/>
              <a:gdLst/>
              <a:ahLst/>
              <a:cxnLst/>
              <a:rect l="0" t="0" r="0" b="0"/>
              <a:pathLst>
                <a:path w="2573311" h="6866467" extrusionOk="0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33" name="Shape 33"/>
            <p:cNvSpPr/>
            <p:nvPr/>
          </p:nvSpPr>
          <p:spPr>
            <a:xfrm>
              <a:off x="8932333" y="3048000"/>
              <a:ext cx="3259800" cy="3810000"/>
            </a:xfrm>
            <a:prstGeom prst="triangle">
              <a:avLst>
                <a:gd name="adj" fmla="val 100000"/>
              </a:avLst>
            </a:prstGeom>
            <a:solidFill>
              <a:srgbClr val="374C81">
                <a:alpha val="65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Shape 34"/>
            <p:cNvSpPr/>
            <p:nvPr/>
          </p:nvSpPr>
          <p:spPr>
            <a:xfrm>
              <a:off x="9190612" y="-8467"/>
              <a:ext cx="3000914" cy="6866467"/>
            </a:xfrm>
            <a:custGeom>
              <a:avLst/>
              <a:gdLst/>
              <a:ahLst/>
              <a:cxnLst/>
              <a:rect l="0" t="0" r="0" b="0"/>
              <a:pathLst>
                <a:path w="2858013" h="6866467" extrusionOk="0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74C81">
                <a:alpha val="49411"/>
              </a:srgbClr>
            </a:solidFill>
            <a:ln>
              <a:noFill/>
            </a:ln>
          </p:spPr>
        </p:sp>
        <p:sp>
          <p:nvSpPr>
            <p:cNvPr id="35" name="Shape 35"/>
            <p:cNvSpPr/>
            <p:nvPr/>
          </p:nvSpPr>
          <p:spPr>
            <a:xfrm>
              <a:off x="10898730" y="-8467"/>
              <a:ext cx="1290094" cy="6858000"/>
            </a:xfrm>
            <a:custGeom>
              <a:avLst/>
              <a:gdLst/>
              <a:ahLst/>
              <a:cxnLst/>
              <a:rect l="0" t="0" r="0" b="0"/>
              <a:pathLst>
                <a:path w="1290094" h="6858000" extrusionOk="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5963B8">
                <a:alpha val="69411"/>
              </a:srgbClr>
            </a:solidFill>
            <a:ln>
              <a:noFill/>
            </a:ln>
          </p:spPr>
        </p:sp>
        <p:sp>
          <p:nvSpPr>
            <p:cNvPr id="36" name="Shape 36"/>
            <p:cNvSpPr/>
            <p:nvPr/>
          </p:nvSpPr>
          <p:spPr>
            <a:xfrm>
              <a:off x="10938999" y="-8467"/>
              <a:ext cx="1249825" cy="6858000"/>
            </a:xfrm>
            <a:custGeom>
              <a:avLst/>
              <a:gdLst/>
              <a:ahLst/>
              <a:cxnLst/>
              <a:rect l="0" t="0" r="0" b="0"/>
              <a:pathLst>
                <a:path w="1249825" h="6858000" extrusionOk="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FA1CF"/>
            </a:solidFill>
            <a:ln>
              <a:noFill/>
            </a:ln>
          </p:spPr>
        </p:sp>
        <p:sp>
          <p:nvSpPr>
            <p:cNvPr id="37" name="Shape 37"/>
            <p:cNvSpPr/>
            <p:nvPr/>
          </p:nvSpPr>
          <p:spPr>
            <a:xfrm>
              <a:off x="10371666" y="3589867"/>
              <a:ext cx="1817100" cy="3268200"/>
            </a:xfrm>
            <a:prstGeom prst="triangle">
              <a:avLst>
                <a:gd name="adj" fmla="val 100000"/>
              </a:avLst>
            </a:prstGeom>
            <a:solidFill>
              <a:srgbClr val="374C81">
                <a:alpha val="65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Shape 38"/>
            <p:cNvSpPr/>
            <p:nvPr/>
          </p:nvSpPr>
          <p:spPr>
            <a:xfrm>
              <a:off x="0" y="4013200"/>
              <a:ext cx="448800" cy="2844900"/>
            </a:xfrm>
            <a:prstGeom prst="triangle">
              <a:avLst>
                <a:gd name="adj" fmla="val 0"/>
              </a:avLst>
            </a:prstGeom>
            <a:solidFill>
              <a:srgbClr val="072B62">
                <a:alpha val="6941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9" name="Shape 3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747105" y="0"/>
            <a:ext cx="2377440" cy="2377438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Shape 40"/>
          <p:cNvSpPr/>
          <p:nvPr/>
        </p:nvSpPr>
        <p:spPr>
          <a:xfrm rot="10800000" flipH="1">
            <a:off x="1" y="-127"/>
            <a:ext cx="1177500" cy="5336400"/>
          </a:xfrm>
          <a:prstGeom prst="triangle">
            <a:avLst>
              <a:gd name="adj" fmla="val 0"/>
            </a:avLst>
          </a:prstGeom>
          <a:solidFill>
            <a:srgbClr val="6F81AC">
              <a:alpha val="8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Shape 41"/>
          <p:cNvSpPr txBox="1">
            <a:spLocks noGrp="1"/>
          </p:cNvSpPr>
          <p:nvPr>
            <p:ph type="dt" idx="10"/>
          </p:nvPr>
        </p:nvSpPr>
        <p:spPr>
          <a:xfrm>
            <a:off x="10650823" y="6289723"/>
            <a:ext cx="1416000" cy="3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sldNum" idx="12"/>
          </p:nvPr>
        </p:nvSpPr>
        <p:spPr>
          <a:xfrm>
            <a:off x="11016766" y="6309650"/>
            <a:ext cx="683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3507475" y="514924"/>
            <a:ext cx="5766600" cy="602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3600"/>
              <a:buFont typeface="Noto Sans Symbols"/>
              <a:buChar char="▶"/>
              <a:defRPr sz="36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911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560"/>
              <a:buFont typeface="Source Sans Pro"/>
              <a:buChar char="●"/>
              <a:defRPr sz="3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800"/>
              <a:buFont typeface="Noto Sans Symbols"/>
              <a:buChar char="✓"/>
              <a:defRPr sz="28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400"/>
              <a:buFont typeface="Noto Sans Symbols"/>
              <a:buChar char="▶"/>
              <a:defRPr sz="24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400"/>
              <a:buFont typeface="Noto Sans Symbols"/>
              <a:buChar char="▶"/>
              <a:defRPr sz="24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28955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28955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11016766" y="6309650"/>
            <a:ext cx="683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idx="2"/>
          </p:nvPr>
        </p:nvSpPr>
        <p:spPr>
          <a:xfrm>
            <a:off x="573088" y="2629957"/>
            <a:ext cx="2525700" cy="17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3600"/>
              <a:buFont typeface="Noto Sans Symbols"/>
              <a:buChar char="▶"/>
              <a:defRPr sz="36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560"/>
              <a:buFont typeface="Source Sans Pro"/>
              <a:buChar char="●"/>
              <a:defRPr sz="3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800"/>
              <a:buFont typeface="Noto Sans Symbols"/>
              <a:buChar char="✓"/>
              <a:defRPr sz="28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400"/>
              <a:buFont typeface="Noto Sans Symbols"/>
              <a:buChar char="▶"/>
              <a:defRPr sz="24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400"/>
              <a:buFont typeface="Noto Sans Symbols"/>
              <a:buChar char="▶"/>
              <a:defRPr sz="24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idx="3"/>
          </p:nvPr>
        </p:nvSpPr>
        <p:spPr>
          <a:xfrm>
            <a:off x="573088" y="514924"/>
            <a:ext cx="2525700" cy="17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3600"/>
              <a:buFont typeface="Noto Sans Symbols"/>
              <a:buChar char="▶"/>
              <a:defRPr sz="36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560"/>
              <a:buFont typeface="Source Sans Pro"/>
              <a:buChar char="●"/>
              <a:defRPr sz="3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800"/>
              <a:buFont typeface="Noto Sans Symbols"/>
              <a:buChar char="✓"/>
              <a:defRPr sz="28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400"/>
              <a:buFont typeface="Noto Sans Symbols"/>
              <a:buChar char="▶"/>
              <a:defRPr sz="24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400"/>
              <a:buFont typeface="Noto Sans Symbols"/>
              <a:buChar char="▶"/>
              <a:defRPr sz="24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pic" idx="4"/>
          </p:nvPr>
        </p:nvSpPr>
        <p:spPr>
          <a:xfrm>
            <a:off x="573088" y="4744990"/>
            <a:ext cx="2525700" cy="17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3600"/>
              <a:buFont typeface="Noto Sans Symbols"/>
              <a:buChar char="▶"/>
              <a:defRPr sz="36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560"/>
              <a:buFont typeface="Source Sans Pro"/>
              <a:buChar char="●"/>
              <a:defRPr sz="3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800"/>
              <a:buFont typeface="Noto Sans Symbols"/>
              <a:buChar char="✓"/>
              <a:defRPr sz="28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400"/>
              <a:buFont typeface="Noto Sans Symbols"/>
              <a:buChar char="▶"/>
              <a:defRPr sz="24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400"/>
              <a:buFont typeface="Noto Sans Symbols"/>
              <a:buChar char="▶"/>
              <a:defRPr sz="24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with Caption">
  <p:cSld name="Quote with Caption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title"/>
          </p:nvPr>
        </p:nvSpPr>
        <p:spPr>
          <a:xfrm>
            <a:off x="931334" y="609600"/>
            <a:ext cx="8094000" cy="302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2B62"/>
              </a:buClr>
              <a:buSzPts val="4400"/>
              <a:buFont typeface="Georgia"/>
              <a:buNone/>
              <a:defRPr sz="4400" b="0" i="0" u="none" strike="noStrike" cap="none">
                <a:solidFill>
                  <a:srgbClr val="072B6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sldNum" idx="12"/>
          </p:nvPr>
        </p:nvSpPr>
        <p:spPr>
          <a:xfrm>
            <a:off x="11016766" y="6309650"/>
            <a:ext cx="683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3" name="Shape 93"/>
          <p:cNvSpPr txBox="1"/>
          <p:nvPr/>
        </p:nvSpPr>
        <p:spPr>
          <a:xfrm>
            <a:off x="541870" y="790378"/>
            <a:ext cx="6096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US" sz="8000" b="0" i="0" u="none" strike="noStrike" cap="none">
                <a:solidFill>
                  <a:srgbClr val="8FA1CF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Shape 94"/>
          <p:cNvSpPr txBox="1"/>
          <p:nvPr/>
        </p:nvSpPr>
        <p:spPr>
          <a:xfrm>
            <a:off x="8893011" y="2886556"/>
            <a:ext cx="6096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US" sz="8000" b="0" i="0" u="none" strike="noStrike" cap="none">
                <a:solidFill>
                  <a:srgbClr val="8FA1CF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Name Card">
  <p:cSld name="Quote Name Card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title"/>
          </p:nvPr>
        </p:nvSpPr>
        <p:spPr>
          <a:xfrm>
            <a:off x="677335" y="609600"/>
            <a:ext cx="8348100" cy="302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2B62"/>
              </a:buClr>
              <a:buSzPts val="4400"/>
              <a:buFont typeface="Georgia"/>
              <a:buNone/>
              <a:defRPr sz="4400" b="0" i="1" u="none" strike="noStrike" cap="none">
                <a:solidFill>
                  <a:srgbClr val="072B6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01142" y="3903134"/>
            <a:ext cx="8596800" cy="5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3200"/>
              <a:buFont typeface="Noto Sans Symbols"/>
              <a:buNone/>
              <a:defRPr sz="3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560"/>
              <a:buFont typeface="Source Sans Pro"/>
              <a:buNone/>
              <a:defRPr sz="3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800"/>
              <a:buFont typeface="Noto Sans Symbols"/>
              <a:buNone/>
              <a:defRPr sz="28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28955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28955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body" idx="2"/>
          </p:nvPr>
        </p:nvSpPr>
        <p:spPr>
          <a:xfrm>
            <a:off x="677335" y="4527448"/>
            <a:ext cx="8520600" cy="151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rgbClr val="7F7F7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1440"/>
              <a:buFont typeface="Source Sans Pro"/>
              <a:buNone/>
              <a:defRPr sz="18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99" name="Shape 99"/>
          <p:cNvSpPr txBox="1"/>
          <p:nvPr/>
        </p:nvSpPr>
        <p:spPr>
          <a:xfrm>
            <a:off x="541870" y="790378"/>
            <a:ext cx="6096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US" sz="8000" b="0" i="0" u="none" strike="noStrike" cap="none">
                <a:solidFill>
                  <a:srgbClr val="8FA1CF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Shape 100"/>
          <p:cNvSpPr txBox="1"/>
          <p:nvPr/>
        </p:nvSpPr>
        <p:spPr>
          <a:xfrm>
            <a:off x="8893011" y="2886556"/>
            <a:ext cx="6096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US" sz="8000" b="0" i="0" u="none" strike="noStrike" cap="none">
                <a:solidFill>
                  <a:srgbClr val="8FA1CF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Shape 101"/>
          <p:cNvSpPr txBox="1">
            <a:spLocks noGrp="1"/>
          </p:cNvSpPr>
          <p:nvPr>
            <p:ph type="sldNum" idx="12"/>
          </p:nvPr>
        </p:nvSpPr>
        <p:spPr>
          <a:xfrm>
            <a:off x="11016766" y="6309650"/>
            <a:ext cx="683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me Card">
  <p:cSld name="Name Card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677335" y="1931988"/>
            <a:ext cx="8596800" cy="25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2B62"/>
              </a:buClr>
              <a:buSzPts val="4400"/>
              <a:buFont typeface="Georgia"/>
              <a:buNone/>
              <a:defRPr sz="4400" b="0" i="0" u="none" strike="noStrike" cap="none">
                <a:solidFill>
                  <a:srgbClr val="072B6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77335" y="4527448"/>
            <a:ext cx="8596800" cy="151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800"/>
              <a:buFont typeface="Noto Sans Symbols"/>
              <a:buNone/>
              <a:defRPr sz="28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1440"/>
              <a:buFont typeface="Source Sans Pro"/>
              <a:buNone/>
              <a:defRPr sz="18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sldNum" idx="12"/>
          </p:nvPr>
        </p:nvSpPr>
        <p:spPr>
          <a:xfrm>
            <a:off x="11016766" y="6309650"/>
            <a:ext cx="683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title"/>
          </p:nvPr>
        </p:nvSpPr>
        <p:spPr>
          <a:xfrm rot="5400000">
            <a:off x="5994316" y="2582999"/>
            <a:ext cx="5251500" cy="130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2B62"/>
              </a:buClr>
              <a:buSzPts val="4400"/>
              <a:buFont typeface="Georgia"/>
              <a:buNone/>
              <a:defRPr sz="4400" b="0" i="0" u="none" strike="noStrike" cap="none">
                <a:solidFill>
                  <a:srgbClr val="072B6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 rot="5400000">
            <a:off x="1581635" y="-294750"/>
            <a:ext cx="5251500" cy="706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3600"/>
              <a:buFont typeface="Noto Sans Symbols"/>
              <a:buChar char="▶"/>
              <a:defRPr sz="36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911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560"/>
              <a:buFont typeface="Source Sans Pro"/>
              <a:buChar char="●"/>
              <a:defRPr sz="3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800"/>
              <a:buFont typeface="Noto Sans Symbols"/>
              <a:buChar char="✓"/>
              <a:defRPr sz="28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400"/>
              <a:buFont typeface="Noto Sans Symbols"/>
              <a:buChar char="▶"/>
              <a:defRPr sz="24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400"/>
              <a:buFont typeface="Noto Sans Symbols"/>
              <a:buChar char="▶"/>
              <a:defRPr sz="24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28955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28955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sldNum" idx="12"/>
          </p:nvPr>
        </p:nvSpPr>
        <p:spPr>
          <a:xfrm>
            <a:off x="11016766" y="6309650"/>
            <a:ext cx="683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DE Custom Layout">
  <p:cSld name="KDE Custom Layout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Shape 1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844343" y="-550863"/>
            <a:ext cx="7232652" cy="79581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 txBox="1">
            <a:spLocks noGrp="1"/>
          </p:cNvSpPr>
          <p:nvPr>
            <p:ph type="title"/>
          </p:nvPr>
        </p:nvSpPr>
        <p:spPr>
          <a:xfrm>
            <a:off x="555786" y="257025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2B62"/>
              </a:buClr>
              <a:buSzPts val="4400"/>
              <a:buFont typeface="Georgia"/>
              <a:buNone/>
              <a:defRPr sz="4400" b="0" i="0" u="none" strike="noStrike" cap="none">
                <a:solidFill>
                  <a:srgbClr val="072B6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7" name="Shape 247"/>
          <p:cNvSpPr txBox="1">
            <a:spLocks noGrp="1"/>
          </p:cNvSpPr>
          <p:nvPr>
            <p:ph type="body" idx="1"/>
          </p:nvPr>
        </p:nvSpPr>
        <p:spPr>
          <a:xfrm>
            <a:off x="555786" y="1773451"/>
            <a:ext cx="9188715" cy="4901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3600"/>
              <a:buFont typeface="Noto Sans Symbols"/>
              <a:buChar char="▶"/>
              <a:defRPr sz="36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911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560"/>
              <a:buFont typeface="Source Sans Pro"/>
              <a:buChar char="●"/>
              <a:defRPr sz="3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800"/>
              <a:buFont typeface="Noto Sans Symbols"/>
              <a:buChar char="✓"/>
              <a:defRPr sz="28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400"/>
              <a:buFont typeface="Noto Sans Symbols"/>
              <a:buChar char="▶"/>
              <a:defRPr sz="24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400"/>
              <a:buFont typeface="Source Sans Pro"/>
              <a:buChar char="●"/>
              <a:defRPr sz="24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28955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28955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248" name="Shape 248"/>
          <p:cNvSpPr txBox="1">
            <a:spLocks noGrp="1"/>
          </p:cNvSpPr>
          <p:nvPr>
            <p:ph type="sldNum" idx="12"/>
          </p:nvPr>
        </p:nvSpPr>
        <p:spPr>
          <a:xfrm>
            <a:off x="11030413" y="6314034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49023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786" y="257025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55786" y="1773451"/>
            <a:ext cx="9188715" cy="4901324"/>
          </a:xfrm>
        </p:spPr>
        <p:txBody>
          <a:bodyPr/>
          <a:lstStyle>
            <a:lvl5pPr marL="2057400" indent="-228600">
              <a:buFont typeface="Franklin Gothic Medium" panose="020B0603020102020204" pitchFamily="34" charset="0"/>
              <a:buChar char="●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30413" y="6314034"/>
            <a:ext cx="683339" cy="365125"/>
          </a:xfrm>
        </p:spPr>
        <p:txBody>
          <a:bodyPr/>
          <a:lstStyle/>
          <a:p>
            <a:fld id="{91BD7323-49BF-4C97-8773-5EC64C492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3524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3_Custom Layout">
  <p:cSld name="3_Custom Layout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 txBox="1">
            <a:spLocks noGrp="1"/>
          </p:cNvSpPr>
          <p:nvPr>
            <p:ph type="sldNum" idx="12"/>
          </p:nvPr>
        </p:nvSpPr>
        <p:spPr>
          <a:xfrm>
            <a:off x="11016766" y="6309650"/>
            <a:ext cx="683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93594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555786" y="257025"/>
            <a:ext cx="8596800" cy="13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2B62"/>
              </a:buClr>
              <a:buSzPts val="4400"/>
              <a:buFont typeface="Georgia"/>
              <a:buNone/>
              <a:defRPr sz="4400" b="0" i="0" u="none" strike="noStrike" cap="none">
                <a:solidFill>
                  <a:srgbClr val="072B6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555786" y="1773451"/>
            <a:ext cx="9188700" cy="490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3600"/>
              <a:buFont typeface="Noto Sans Symbols"/>
              <a:buChar char="▶"/>
              <a:defRPr sz="36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911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560"/>
              <a:buFont typeface="Source Sans Pro"/>
              <a:buChar char="●"/>
              <a:defRPr sz="3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800"/>
              <a:buFont typeface="Noto Sans Symbols"/>
              <a:buChar char="✓"/>
              <a:defRPr sz="28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400"/>
              <a:buFont typeface="Noto Sans Symbols"/>
              <a:buChar char="▶"/>
              <a:defRPr sz="24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400"/>
              <a:buFont typeface="Source Sans Pro"/>
              <a:buChar char="●"/>
              <a:defRPr sz="24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28955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28955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11030413" y="6314034"/>
            <a:ext cx="683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786" y="257025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55786" y="1773451"/>
            <a:ext cx="9188715" cy="4901324"/>
          </a:xfrm>
        </p:spPr>
        <p:txBody>
          <a:bodyPr/>
          <a:lstStyle>
            <a:lvl5pPr marL="2057400" indent="-228600">
              <a:buFont typeface="Franklin Gothic Medium" panose="020B0603020102020204" pitchFamily="34" charset="0"/>
              <a:buChar char="●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30413" y="6314034"/>
            <a:ext cx="683339" cy="365125"/>
          </a:xfrm>
        </p:spPr>
        <p:txBody>
          <a:bodyPr/>
          <a:lstStyle/>
          <a:p>
            <a:fld id="{91BD7323-49BF-4C97-8773-5EC64C492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550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677335" y="1622694"/>
            <a:ext cx="8596800" cy="182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2B62"/>
              </a:buClr>
              <a:buSzPts val="4400"/>
              <a:buFont typeface="Georgia"/>
              <a:buNone/>
              <a:defRPr sz="4400" b="0" i="0" u="none" strike="noStrike" cap="none">
                <a:solidFill>
                  <a:srgbClr val="072B6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677335" y="3722230"/>
            <a:ext cx="8596800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800"/>
              <a:buFont typeface="Noto Sans Symbols"/>
              <a:buNone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1440"/>
              <a:buFont typeface="Source Sans Pro"/>
              <a:buNone/>
              <a:defRPr sz="18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11016766" y="6309650"/>
            <a:ext cx="683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555786" y="257216"/>
            <a:ext cx="8992500" cy="13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2B62"/>
              </a:buClr>
              <a:buSzPts val="4400"/>
              <a:buFont typeface="Georgia"/>
              <a:buNone/>
              <a:defRPr sz="4400" b="0" i="0" u="none" strike="noStrike" cap="none">
                <a:solidFill>
                  <a:srgbClr val="072B6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11016766" y="6309650"/>
            <a:ext cx="683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581634" y="1796387"/>
            <a:ext cx="9090000" cy="48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3600"/>
              <a:buFont typeface="Noto Sans Symbols"/>
              <a:buNone/>
              <a:defRPr sz="36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911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560"/>
              <a:buFont typeface="Source Sans Pro"/>
              <a:buChar char="●"/>
              <a:defRPr sz="3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800"/>
              <a:buFont typeface="Noto Sans Symbols"/>
              <a:buChar char="✓"/>
              <a:defRPr sz="28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400"/>
              <a:buFont typeface="Noto Sans Symbols"/>
              <a:buChar char="▶"/>
              <a:defRPr sz="24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400"/>
              <a:buFont typeface="Noto Sans Symbols"/>
              <a:buChar char="▶"/>
              <a:defRPr sz="24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28955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28955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581633" y="311380"/>
            <a:ext cx="8944500" cy="13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2B62"/>
              </a:buClr>
              <a:buSzPts val="4400"/>
              <a:buFont typeface="Georgia"/>
              <a:buNone/>
              <a:defRPr sz="4400" b="0" i="0" u="none" strike="noStrike" cap="none">
                <a:solidFill>
                  <a:srgbClr val="072B6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xfrm>
            <a:off x="11016766" y="6309650"/>
            <a:ext cx="683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581633" y="1801625"/>
            <a:ext cx="4297800" cy="469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3600"/>
              <a:buFont typeface="Noto Sans Symbols"/>
              <a:buChar char="▶"/>
              <a:defRPr sz="36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911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560"/>
              <a:buFont typeface="Source Sans Pro"/>
              <a:buChar char="●"/>
              <a:defRPr sz="3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800"/>
              <a:buFont typeface="Noto Sans Symbols"/>
              <a:buChar char="✓"/>
              <a:defRPr sz="28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400"/>
              <a:buFont typeface="Noto Sans Symbols"/>
              <a:buChar char="▶"/>
              <a:defRPr sz="24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400"/>
              <a:buFont typeface="Source Sans Pro"/>
              <a:buChar char="●"/>
              <a:defRPr sz="24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28955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28955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body" idx="2"/>
          </p:nvPr>
        </p:nvSpPr>
        <p:spPr>
          <a:xfrm>
            <a:off x="5228456" y="1801625"/>
            <a:ext cx="4297800" cy="469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3600"/>
              <a:buFont typeface="Noto Sans Symbols"/>
              <a:buChar char="▶"/>
              <a:defRPr sz="36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911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560"/>
              <a:buFont typeface="Source Sans Pro"/>
              <a:buChar char="●"/>
              <a:defRPr sz="3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800"/>
              <a:buFont typeface="Noto Sans Symbols"/>
              <a:buChar char="✓"/>
              <a:defRPr sz="28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400"/>
              <a:buFont typeface="Noto Sans Symbols"/>
              <a:buChar char="▶"/>
              <a:defRPr sz="24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400"/>
              <a:buFont typeface="Source Sans Pro"/>
              <a:buChar char="●"/>
              <a:defRPr sz="24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28955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28955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wo Content">
  <p:cSld name="1_Two Conten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581633" y="311380"/>
            <a:ext cx="8944500" cy="13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2B62"/>
              </a:buClr>
              <a:buSzPts val="4400"/>
              <a:buFont typeface="Georgia"/>
              <a:buNone/>
              <a:defRPr sz="4400" b="0" i="0" u="none" strike="noStrike" cap="none">
                <a:solidFill>
                  <a:srgbClr val="072B6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11016766" y="6309650"/>
            <a:ext cx="683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5228456" y="1801625"/>
            <a:ext cx="4297800" cy="469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3600"/>
              <a:buFont typeface="Noto Sans Symbols"/>
              <a:buChar char="▶"/>
              <a:defRPr sz="36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911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560"/>
              <a:buFont typeface="Source Sans Pro"/>
              <a:buChar char="●"/>
              <a:defRPr sz="3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800"/>
              <a:buFont typeface="Noto Sans Symbols"/>
              <a:buChar char="✓"/>
              <a:defRPr sz="28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400"/>
              <a:buFont typeface="Noto Sans Symbols"/>
              <a:buChar char="▶"/>
              <a:defRPr sz="24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400"/>
              <a:buFont typeface="Source Sans Pro"/>
              <a:buChar char="●"/>
              <a:defRPr sz="24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28955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28955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63" name="Shape 63"/>
          <p:cNvSpPr>
            <a:spLocks noGrp="1"/>
          </p:cNvSpPr>
          <p:nvPr>
            <p:ph type="pic" idx="2"/>
          </p:nvPr>
        </p:nvSpPr>
        <p:spPr>
          <a:xfrm>
            <a:off x="581025" y="1801813"/>
            <a:ext cx="4481400" cy="469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3600"/>
              <a:buFont typeface="Noto Sans Symbols"/>
              <a:buChar char="▶"/>
              <a:defRPr sz="36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560"/>
              <a:buFont typeface="Source Sans Pro"/>
              <a:buChar char="●"/>
              <a:defRPr sz="3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800"/>
              <a:buFont typeface="Noto Sans Symbols"/>
              <a:buChar char="✓"/>
              <a:defRPr sz="28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400"/>
              <a:buFont typeface="Noto Sans Symbols"/>
              <a:buChar char="▶"/>
              <a:defRPr sz="24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400"/>
              <a:buFont typeface="Noto Sans Symbols"/>
              <a:buChar char="▶"/>
              <a:defRPr sz="24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555786" y="257216"/>
            <a:ext cx="8992500" cy="13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2B62"/>
              </a:buClr>
              <a:buSzPts val="4400"/>
              <a:buFont typeface="Georgia"/>
              <a:buNone/>
              <a:defRPr sz="4400" b="0" i="0" u="none" strike="noStrike" cap="none">
                <a:solidFill>
                  <a:srgbClr val="072B6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sldNum" idx="12"/>
          </p:nvPr>
        </p:nvSpPr>
        <p:spPr>
          <a:xfrm>
            <a:off x="11016766" y="6309650"/>
            <a:ext cx="683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581633" y="1801625"/>
            <a:ext cx="4297800" cy="469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3600"/>
              <a:buFont typeface="Noto Sans Symbols"/>
              <a:buNone/>
              <a:defRPr sz="36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911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560"/>
              <a:buFont typeface="Source Sans Pro"/>
              <a:buChar char="●"/>
              <a:defRPr sz="3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800"/>
              <a:buFont typeface="Noto Sans Symbols"/>
              <a:buChar char="✓"/>
              <a:defRPr sz="28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400"/>
              <a:buFont typeface="Noto Sans Symbols"/>
              <a:buChar char="▶"/>
              <a:defRPr sz="24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400"/>
              <a:buFont typeface="Noto Sans Symbols"/>
              <a:buChar char="▶"/>
              <a:defRPr sz="24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28955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28955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2"/>
          </p:nvPr>
        </p:nvSpPr>
        <p:spPr>
          <a:xfrm>
            <a:off x="5228456" y="1801625"/>
            <a:ext cx="4297800" cy="469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3600"/>
              <a:buFont typeface="Noto Sans Symbols"/>
              <a:buNone/>
              <a:defRPr sz="36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911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560"/>
              <a:buFont typeface="Source Sans Pro"/>
              <a:buChar char="●"/>
              <a:defRPr sz="3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800"/>
              <a:buFont typeface="Noto Sans Symbols"/>
              <a:buChar char="✓"/>
              <a:defRPr sz="28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400"/>
              <a:buFont typeface="Noto Sans Symbols"/>
              <a:buChar char="▶"/>
              <a:defRPr sz="24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400"/>
              <a:buFont typeface="Noto Sans Symbols"/>
              <a:buChar char="▶"/>
              <a:defRPr sz="24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28955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28955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title"/>
          </p:nvPr>
        </p:nvSpPr>
        <p:spPr>
          <a:xfrm>
            <a:off x="555786" y="257216"/>
            <a:ext cx="8992500" cy="13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2B62"/>
              </a:buClr>
              <a:buSzPts val="4400"/>
              <a:buFont typeface="Georgia"/>
              <a:buNone/>
              <a:defRPr sz="4400" b="0" i="0" u="none" strike="noStrike" cap="none">
                <a:solidFill>
                  <a:srgbClr val="072B6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581633" y="1872852"/>
            <a:ext cx="4297800" cy="5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1600"/>
              <a:buFont typeface="Source Sans Pro"/>
              <a:buNone/>
              <a:defRPr sz="2000" b="1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1800"/>
              <a:buFont typeface="Noto Sans Symbols"/>
              <a:buNone/>
              <a:defRPr sz="1800" b="1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body" idx="2"/>
          </p:nvPr>
        </p:nvSpPr>
        <p:spPr>
          <a:xfrm>
            <a:off x="5228455" y="1872852"/>
            <a:ext cx="4297800" cy="5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1600"/>
              <a:buFont typeface="Source Sans Pro"/>
              <a:buNone/>
              <a:defRPr sz="2000" b="1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1800"/>
              <a:buFont typeface="Noto Sans Symbols"/>
              <a:buNone/>
              <a:defRPr sz="1800" b="1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11016766" y="6309650"/>
            <a:ext cx="683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3"/>
          </p:nvPr>
        </p:nvSpPr>
        <p:spPr>
          <a:xfrm>
            <a:off x="581633" y="2689786"/>
            <a:ext cx="4297800" cy="38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3600"/>
              <a:buFont typeface="Noto Sans Symbols"/>
              <a:buChar char="▶"/>
              <a:defRPr sz="36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911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560"/>
              <a:buFont typeface="Source Sans Pro"/>
              <a:buChar char="●"/>
              <a:defRPr sz="3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800"/>
              <a:buFont typeface="Noto Sans Symbols"/>
              <a:buChar char="✓"/>
              <a:defRPr sz="28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400"/>
              <a:buFont typeface="Noto Sans Symbols"/>
              <a:buChar char="▶"/>
              <a:defRPr sz="24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400"/>
              <a:buFont typeface="Noto Sans Symbols"/>
              <a:buChar char="▶"/>
              <a:defRPr sz="24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28955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28955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body" idx="4"/>
          </p:nvPr>
        </p:nvSpPr>
        <p:spPr>
          <a:xfrm>
            <a:off x="5228456" y="2689787"/>
            <a:ext cx="4297800" cy="38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3600"/>
              <a:buFont typeface="Noto Sans Symbols"/>
              <a:buChar char="▶"/>
              <a:defRPr sz="36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911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560"/>
              <a:buFont typeface="Source Sans Pro"/>
              <a:buChar char="●"/>
              <a:defRPr sz="3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800"/>
              <a:buFont typeface="Noto Sans Symbols"/>
              <a:buChar char="✓"/>
              <a:defRPr sz="28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400"/>
              <a:buFont typeface="Noto Sans Symbols"/>
              <a:buChar char="▶"/>
              <a:defRPr sz="24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400"/>
              <a:buFont typeface="Noto Sans Symbols"/>
              <a:buChar char="▶"/>
              <a:defRPr sz="24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28955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28955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800" cy="13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2B62"/>
              </a:buClr>
              <a:buSzPts val="4400"/>
              <a:buFont typeface="Georgia"/>
              <a:buNone/>
              <a:defRPr sz="4400" b="0" i="0" u="none" strike="noStrike" cap="none">
                <a:solidFill>
                  <a:srgbClr val="072B6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sldNum" idx="12"/>
          </p:nvPr>
        </p:nvSpPr>
        <p:spPr>
          <a:xfrm>
            <a:off x="11016766" y="6309650"/>
            <a:ext cx="683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hape 10"/>
          <p:cNvGrpSpPr/>
          <p:nvPr/>
        </p:nvGrpSpPr>
        <p:grpSpPr>
          <a:xfrm>
            <a:off x="0" y="0"/>
            <a:ext cx="12192133" cy="6866567"/>
            <a:chOff x="0" y="-8467"/>
            <a:chExt cx="12192133" cy="6866567"/>
          </a:xfrm>
        </p:grpSpPr>
        <p:cxnSp>
          <p:nvCxnSpPr>
            <p:cNvPr id="11" name="Shape 11"/>
            <p:cNvCxnSpPr/>
            <p:nvPr/>
          </p:nvCxnSpPr>
          <p:spPr>
            <a:xfrm>
              <a:off x="9169166" y="-8467"/>
              <a:ext cx="1783200" cy="6856500"/>
            </a:xfrm>
            <a:prstGeom prst="straightConnector1">
              <a:avLst/>
            </a:prstGeom>
            <a:noFill/>
            <a:ln w="9525" cap="flat" cmpd="sng">
              <a:solidFill>
                <a:schemeClr val="accent1">
                  <a:alpha val="69411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2" name="Shape 12"/>
            <p:cNvCxnSpPr/>
            <p:nvPr/>
          </p:nvCxnSpPr>
          <p:spPr>
            <a:xfrm flipH="1">
              <a:off x="8475125" y="3681413"/>
              <a:ext cx="3713700" cy="3166500"/>
            </a:xfrm>
            <a:prstGeom prst="straightConnector1">
              <a:avLst/>
            </a:prstGeom>
            <a:noFill/>
            <a:ln w="9525" cap="flat" cmpd="sng">
              <a:solidFill>
                <a:schemeClr val="accent1">
                  <a:alpha val="69411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3" name="Shape 1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0" t="0" r="0" b="0"/>
              <a:pathLst>
                <a:path w="3007349" h="6866467" extrusionOk="0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5686"/>
              </a:schemeClr>
            </a:solidFill>
            <a:ln>
              <a:noFill/>
            </a:ln>
          </p:spPr>
        </p:sp>
        <p:sp>
          <p:nvSpPr>
            <p:cNvPr id="14" name="Shape 14"/>
            <p:cNvSpPr/>
            <p:nvPr/>
          </p:nvSpPr>
          <p:spPr>
            <a:xfrm>
              <a:off x="9603442" y="-8467"/>
              <a:ext cx="2586178" cy="6866467"/>
            </a:xfrm>
            <a:custGeom>
              <a:avLst/>
              <a:gdLst/>
              <a:ahLst/>
              <a:cxnLst/>
              <a:rect l="0" t="0" r="0" b="0"/>
              <a:pathLst>
                <a:path w="2573311" h="6866467" extrusionOk="0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15" name="Shape 15"/>
            <p:cNvSpPr/>
            <p:nvPr/>
          </p:nvSpPr>
          <p:spPr>
            <a:xfrm>
              <a:off x="8932333" y="3048000"/>
              <a:ext cx="3259800" cy="3810000"/>
            </a:xfrm>
            <a:prstGeom prst="triangle">
              <a:avLst>
                <a:gd name="adj" fmla="val 100000"/>
              </a:avLst>
            </a:prstGeom>
            <a:solidFill>
              <a:srgbClr val="374C81">
                <a:alpha val="65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Shape 16"/>
            <p:cNvSpPr/>
            <p:nvPr/>
          </p:nvSpPr>
          <p:spPr>
            <a:xfrm>
              <a:off x="9190612" y="-8467"/>
              <a:ext cx="3000914" cy="6866467"/>
            </a:xfrm>
            <a:custGeom>
              <a:avLst/>
              <a:gdLst/>
              <a:ahLst/>
              <a:cxnLst/>
              <a:rect l="0" t="0" r="0" b="0"/>
              <a:pathLst>
                <a:path w="2858013" h="6866467" extrusionOk="0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74C81">
                <a:alpha val="49411"/>
              </a:srgbClr>
            </a:solidFill>
            <a:ln>
              <a:noFill/>
            </a:ln>
          </p:spPr>
        </p:sp>
        <p:sp>
          <p:nvSpPr>
            <p:cNvPr id="17" name="Shape 17"/>
            <p:cNvSpPr/>
            <p:nvPr/>
          </p:nvSpPr>
          <p:spPr>
            <a:xfrm>
              <a:off x="10898730" y="-8467"/>
              <a:ext cx="1290094" cy="6858000"/>
            </a:xfrm>
            <a:custGeom>
              <a:avLst/>
              <a:gdLst/>
              <a:ahLst/>
              <a:cxnLst/>
              <a:rect l="0" t="0" r="0" b="0"/>
              <a:pathLst>
                <a:path w="1290094" h="6858000" extrusionOk="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5963B8">
                <a:alpha val="69411"/>
              </a:srgbClr>
            </a:solidFill>
            <a:ln>
              <a:noFill/>
            </a:ln>
          </p:spPr>
        </p:sp>
        <p:sp>
          <p:nvSpPr>
            <p:cNvPr id="18" name="Shape 18"/>
            <p:cNvSpPr/>
            <p:nvPr/>
          </p:nvSpPr>
          <p:spPr>
            <a:xfrm>
              <a:off x="10938999" y="-8467"/>
              <a:ext cx="1249825" cy="6858000"/>
            </a:xfrm>
            <a:custGeom>
              <a:avLst/>
              <a:gdLst/>
              <a:ahLst/>
              <a:cxnLst/>
              <a:rect l="0" t="0" r="0" b="0"/>
              <a:pathLst>
                <a:path w="1249825" h="6858000" extrusionOk="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FA1CF"/>
            </a:solidFill>
            <a:ln>
              <a:noFill/>
            </a:ln>
          </p:spPr>
        </p:sp>
        <p:sp>
          <p:nvSpPr>
            <p:cNvPr id="19" name="Shape 19"/>
            <p:cNvSpPr/>
            <p:nvPr/>
          </p:nvSpPr>
          <p:spPr>
            <a:xfrm>
              <a:off x="10371666" y="3589867"/>
              <a:ext cx="1817100" cy="3268200"/>
            </a:xfrm>
            <a:prstGeom prst="triangle">
              <a:avLst>
                <a:gd name="adj" fmla="val 100000"/>
              </a:avLst>
            </a:prstGeom>
            <a:solidFill>
              <a:srgbClr val="374C81">
                <a:alpha val="65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Shape 20"/>
            <p:cNvSpPr/>
            <p:nvPr/>
          </p:nvSpPr>
          <p:spPr>
            <a:xfrm>
              <a:off x="0" y="4013200"/>
              <a:ext cx="448800" cy="2844900"/>
            </a:xfrm>
            <a:prstGeom prst="triangle">
              <a:avLst>
                <a:gd name="adj" fmla="val 0"/>
              </a:avLst>
            </a:prstGeom>
            <a:solidFill>
              <a:srgbClr val="072B62">
                <a:alpha val="6941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555786" y="257216"/>
            <a:ext cx="8992500" cy="13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2B62"/>
              </a:buClr>
              <a:buSzPts val="4400"/>
              <a:buFont typeface="Georgia"/>
              <a:buNone/>
              <a:defRPr sz="4400" b="0" i="0" u="none" strike="noStrike" cap="none">
                <a:solidFill>
                  <a:srgbClr val="072B6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513012" y="1719618"/>
            <a:ext cx="9035400" cy="495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3600"/>
              <a:buFont typeface="Noto Sans Symbols"/>
              <a:buChar char="▶"/>
              <a:defRPr sz="36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911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560"/>
              <a:buFont typeface="Source Sans Pro"/>
              <a:buChar char="●"/>
              <a:defRPr sz="3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800"/>
              <a:buFont typeface="Noto Sans Symbols"/>
              <a:buChar char="✓"/>
              <a:defRPr sz="28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400"/>
              <a:buFont typeface="Noto Sans Symbols"/>
              <a:buChar char="▶"/>
              <a:defRPr sz="24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400"/>
              <a:buFont typeface="Noto Sans Symbols"/>
              <a:buChar char="▶"/>
              <a:defRPr sz="24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28955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28955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pic>
        <p:nvPicPr>
          <p:cNvPr id="23" name="Shape 23"/>
          <p:cNvPicPr preferRelativeResize="0"/>
          <p:nvPr/>
        </p:nvPicPr>
        <p:blipFill rotWithShape="1">
          <a:blip r:embed="rId22">
            <a:alphaModFix/>
          </a:blip>
          <a:srcRect/>
          <a:stretch/>
        </p:blipFill>
        <p:spPr>
          <a:xfrm>
            <a:off x="9747105" y="0"/>
            <a:ext cx="2377440" cy="2377438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11016766" y="6309650"/>
            <a:ext cx="683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708" r:id="rId17"/>
    <p:sldLayoutId id="2147483709" r:id="rId18"/>
    <p:sldLayoutId id="2147483710" r:id="rId19"/>
    <p:sldLayoutId id="2147483711" r:id="rId2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Shape 340"/>
          <p:cNvSpPr txBox="1">
            <a:spLocks noGrp="1"/>
          </p:cNvSpPr>
          <p:nvPr>
            <p:ph type="ctrTitle"/>
          </p:nvPr>
        </p:nvSpPr>
        <p:spPr>
          <a:xfrm>
            <a:off x="530006" y="2817467"/>
            <a:ext cx="9228600" cy="1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2B62"/>
              </a:buClr>
              <a:buSzPts val="4800"/>
              <a:buFont typeface="Georgia"/>
              <a:buNone/>
            </a:pPr>
            <a:r>
              <a:rPr lang="en-US" sz="4000" dirty="0"/>
              <a:t>Kentucky Academic Standards for Social Studies</a:t>
            </a:r>
            <a:br>
              <a:rPr lang="en-US" sz="4000" dirty="0"/>
            </a:br>
            <a:endParaRPr sz="4000" b="0" i="0" u="none" strike="noStrike" cap="none" dirty="0">
              <a:solidFill>
                <a:srgbClr val="072B62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Shape 398"/>
          <p:cNvSpPr txBox="1">
            <a:spLocks noGrp="1"/>
          </p:cNvSpPr>
          <p:nvPr>
            <p:ph type="body" idx="4294967295"/>
          </p:nvPr>
        </p:nvSpPr>
        <p:spPr>
          <a:xfrm>
            <a:off x="191193" y="1762298"/>
            <a:ext cx="9792393" cy="4555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5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Source Sans Pro" panose="020B0604020202020204" charset="0"/>
                <a:ea typeface="Calibri"/>
                <a:cs typeface="Calibri"/>
                <a:sym typeface="Calibri"/>
              </a:rPr>
              <a:t>Standards are easy to identify on the page. (</a:t>
            </a:r>
            <a:r>
              <a:rPr lang="en-US" sz="2800" dirty="0">
                <a:solidFill>
                  <a:schemeClr val="dk1"/>
                </a:solidFill>
                <a:latin typeface="Source Sans Pro" panose="020B0604020202020204" charset="0"/>
                <a:ea typeface="Calibri"/>
                <a:cs typeface="Calibri"/>
                <a:sym typeface="Calibri"/>
              </a:rPr>
              <a:t>90.09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Source Sans Pro" panose="020B0604020202020204" charset="0"/>
                <a:ea typeface="Calibri"/>
                <a:cs typeface="Calibri"/>
                <a:sym typeface="Calibri"/>
              </a:rPr>
              <a:t>%)</a:t>
            </a:r>
            <a:endParaRPr sz="2800" b="0" i="0" u="none" strike="noStrike" cap="none" dirty="0">
              <a:solidFill>
                <a:srgbClr val="3F3F3F"/>
              </a:solidFill>
              <a:latin typeface="Source Sans Pro" panose="020B0604020202020204" charset="0"/>
              <a:sym typeface="Source Sans Pro"/>
            </a:endParaRPr>
          </a:p>
          <a:p>
            <a:pPr marL="228600" marR="0" lvl="0" indent="-2286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5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Source Sans Pro" panose="020B0604020202020204" charset="0"/>
                <a:ea typeface="Calibri"/>
                <a:cs typeface="Calibri"/>
                <a:sym typeface="Calibri"/>
              </a:rPr>
              <a:t>It is easy to identify the discipline strand category. (87.24%)</a:t>
            </a:r>
            <a:endParaRPr sz="2800" b="0" i="0" u="none" strike="noStrike" cap="none" dirty="0">
              <a:solidFill>
                <a:srgbClr val="3F3F3F"/>
              </a:solidFill>
              <a:latin typeface="Source Sans Pro" panose="020B0604020202020204" charset="0"/>
              <a:sym typeface="Source Sans Pro"/>
            </a:endParaRPr>
          </a:p>
          <a:p>
            <a:pPr marL="228600" marR="0" lvl="0" indent="-2286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5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Source Sans Pro" panose="020B0604020202020204" charset="0"/>
                <a:ea typeface="Calibri"/>
                <a:cs typeface="Calibri"/>
                <a:sym typeface="Calibri"/>
              </a:rPr>
              <a:t>The color coding is useful and convenient. (90.74%)</a:t>
            </a:r>
            <a:endParaRPr lang="en-US" sz="2800" b="0" i="0" u="none" strike="noStrike" cap="none" dirty="0">
              <a:solidFill>
                <a:srgbClr val="3F3F3F"/>
              </a:solidFill>
              <a:latin typeface="Source Sans Pro" panose="020B0604020202020204" charset="0"/>
              <a:sym typeface="Source Sans Pro"/>
            </a:endParaRPr>
          </a:p>
          <a:p>
            <a:pPr marL="228600" marR="0" lvl="0" indent="-2286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50"/>
              <a:buFont typeface="Arial"/>
              <a:buChar char="•"/>
            </a:pPr>
            <a:r>
              <a:rPr lang="en-US" sz="2800" dirty="0">
                <a:solidFill>
                  <a:schemeClr val="dk1"/>
                </a:solidFill>
                <a:latin typeface="Source Sans Pro" panose="020B0604020202020204" charset="0"/>
                <a:cs typeface="Calibri"/>
                <a:sym typeface="Calibri"/>
              </a:rPr>
              <a:t>The architecture conveys a unified vision of the disciplines and it establishes connections among the major areas of study. (84.56%)</a:t>
            </a:r>
          </a:p>
          <a:p>
            <a:pPr marL="228600" marR="0" lvl="0" indent="-2286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5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Source Sans Pro" panose="020B0604020202020204" charset="0"/>
                <a:cs typeface="Calibri"/>
                <a:sym typeface="Calibri"/>
              </a:rPr>
              <a:t>The architecture focuses on the core concepts and/or content of the social studies disciplines. (87.03%)</a:t>
            </a:r>
          </a:p>
          <a:p>
            <a:pPr marL="228600" marR="0" lvl="0" indent="-2286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50"/>
              <a:buFont typeface="Arial"/>
              <a:buChar char="•"/>
            </a:pPr>
            <a:r>
              <a:rPr lang="en-US" sz="2800" dirty="0">
                <a:solidFill>
                  <a:schemeClr val="dk1"/>
                </a:solidFill>
                <a:latin typeface="Source Sans Pro" panose="020B0604020202020204" charset="0"/>
                <a:cs typeface="Calibri"/>
                <a:sym typeface="Calibri"/>
              </a:rPr>
              <a:t>The architecture promotes integration of inquiry throughout the social studies curriculum. (89.75%)</a:t>
            </a:r>
            <a:endParaRPr sz="2800" b="0" i="0" u="none" strike="noStrike" cap="none" dirty="0">
              <a:solidFill>
                <a:srgbClr val="3F3F3F"/>
              </a:solidFill>
              <a:latin typeface="Source Sans Pro" panose="020B0604020202020204" charset="0"/>
              <a:sym typeface="Source Sans Pro"/>
            </a:endParaRPr>
          </a:p>
        </p:txBody>
      </p:sp>
      <p:sp>
        <p:nvSpPr>
          <p:cNvPr id="4" name="Shape 379"/>
          <p:cNvSpPr txBox="1">
            <a:spLocks/>
          </p:cNvSpPr>
          <p:nvPr/>
        </p:nvSpPr>
        <p:spPr>
          <a:xfrm>
            <a:off x="0" y="23018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2B62"/>
              </a:buClr>
              <a:buSzPts val="4400"/>
              <a:buFont typeface="Georgia"/>
              <a:buNone/>
              <a:defRPr sz="4400" b="0" i="0" u="none" strike="noStrike" cap="none">
                <a:solidFill>
                  <a:srgbClr val="072B6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90000"/>
              </a:lnSpc>
              <a:buClr>
                <a:schemeClr val="dk1"/>
              </a:buClr>
            </a:pPr>
            <a:r>
              <a:rPr lang="en-US" sz="4000" dirty="0"/>
              <a:t>Public Comment Period: Framework Overview (Agree/Strongly Agree)</a:t>
            </a:r>
          </a:p>
        </p:txBody>
      </p:sp>
    </p:spTree>
    <p:extLst>
      <p:ext uri="{BB962C8B-B14F-4D97-AF65-F5344CB8AC3E}">
        <p14:creationId xmlns:p14="http://schemas.microsoft.com/office/powerpoint/2010/main" val="3617016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8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Shape 372"/>
          <p:cNvSpPr txBox="1">
            <a:spLocks noGrp="1"/>
          </p:cNvSpPr>
          <p:nvPr>
            <p:ph type="title"/>
          </p:nvPr>
        </p:nvSpPr>
        <p:spPr>
          <a:xfrm>
            <a:off x="397844" y="148959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2B62"/>
              </a:buClr>
              <a:buSzPts val="4400"/>
              <a:buFont typeface="Georgia"/>
              <a:buNone/>
            </a:pPr>
            <a:r>
              <a:rPr lang="en-US" sz="3959" b="0" i="0" u="none" strike="noStrike" cap="none" dirty="0">
                <a:solidFill>
                  <a:srgbClr val="072B62"/>
                </a:solidFill>
                <a:latin typeface="Georgia"/>
                <a:ea typeface="Georgia"/>
                <a:cs typeface="Georgia"/>
                <a:sym typeface="Georgia"/>
              </a:rPr>
              <a:t>Draft </a:t>
            </a:r>
            <a:r>
              <a:rPr lang="en-US" sz="3959" b="0" i="1" u="none" strike="noStrike" cap="none" dirty="0">
                <a:solidFill>
                  <a:srgbClr val="072B62"/>
                </a:solidFill>
                <a:latin typeface="Georgia"/>
                <a:ea typeface="Georgia"/>
                <a:cs typeface="Georgia"/>
                <a:sym typeface="Georgia"/>
              </a:rPr>
              <a:t>Kentucky Academic Standards for Social Studies</a:t>
            </a:r>
            <a:endParaRPr sz="3959" b="0" i="1" u="none" strike="noStrike" cap="none" dirty="0">
              <a:solidFill>
                <a:srgbClr val="072B62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3" name="Shape 373"/>
          <p:cNvSpPr txBox="1">
            <a:spLocks noGrp="1"/>
          </p:cNvSpPr>
          <p:nvPr>
            <p:ph type="body" idx="1"/>
          </p:nvPr>
        </p:nvSpPr>
        <p:spPr>
          <a:xfrm>
            <a:off x="207819" y="1678330"/>
            <a:ext cx="8967712" cy="47434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2700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</a:pPr>
            <a:r>
              <a:rPr lang="en-US" sz="2800" b="0" i="0" u="none" strike="noStrike" cap="non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Source Sans Pro"/>
              </a:rPr>
              <a:t>Additional Highlights:</a:t>
            </a:r>
          </a:p>
          <a:p>
            <a:pPr marL="584200">
              <a:lnSpc>
                <a:spcPct val="80000"/>
              </a:lnSpc>
              <a:buClr>
                <a:srgbClr val="3F3F3F"/>
              </a:buClr>
              <a:buSzPts val="16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Organized by the discipline strand – civics, economics, geography and history -- within the social studies </a:t>
            </a:r>
          </a:p>
          <a:p>
            <a:pPr marL="584200">
              <a:lnSpc>
                <a:spcPct val="80000"/>
              </a:lnSpc>
              <a:buClr>
                <a:srgbClr val="3F3F3F"/>
              </a:buClr>
              <a:buSzPts val="16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Grade level introductions included K-12 </a:t>
            </a:r>
            <a:endParaRPr lang="en-US" sz="2800" dirty="0">
              <a:solidFill>
                <a:schemeClr val="tx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  <a:p>
            <a:pPr marL="584200">
              <a:lnSpc>
                <a:spcPct val="80000"/>
              </a:lnSpc>
              <a:buClr>
                <a:srgbClr val="3F3F3F"/>
              </a:buClr>
              <a:buSzPts val="16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Grade level content standards to promote foundational learning in K-3</a:t>
            </a:r>
          </a:p>
          <a:p>
            <a:pPr marL="584200">
              <a:lnSpc>
                <a:spcPct val="80000"/>
              </a:lnSpc>
              <a:buClr>
                <a:srgbClr val="3F3F3F"/>
              </a:buClr>
              <a:buSzPts val="16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Grade level inquiry standards included K-12 </a:t>
            </a:r>
          </a:p>
          <a:p>
            <a:pPr marL="584200">
              <a:lnSpc>
                <a:spcPct val="80000"/>
              </a:lnSpc>
              <a:buClr>
                <a:srgbClr val="3F3F3F"/>
              </a:buClr>
              <a:buSzPts val="16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Kentucky studies through a child’s social studies education K-12</a:t>
            </a:r>
            <a:endParaRPr lang="en-US" sz="2800" dirty="0">
              <a:solidFill>
                <a:schemeClr val="tx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  <a:p>
            <a:pPr marL="584200">
              <a:lnSpc>
                <a:spcPct val="80000"/>
              </a:lnSpc>
              <a:buClr>
                <a:srgbClr val="3F3F3F"/>
              </a:buClr>
              <a:buSzPts val="16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Organized in progressions from K-12 by grade level, inquiry practice, discipline, and concepts and practices</a:t>
            </a:r>
            <a:endParaRPr sz="2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400" b="0" i="0" u="none" strike="noStrike" cap="none" dirty="0">
              <a:solidFill>
                <a:srgbClr val="3F3F3F"/>
              </a:solidFill>
              <a:sym typeface="Source Sans Pro"/>
            </a:endParaRPr>
          </a:p>
        </p:txBody>
      </p:sp>
      <p:sp>
        <p:nvSpPr>
          <p:cNvPr id="374" name="Shape 374"/>
          <p:cNvSpPr txBox="1">
            <a:spLocks noGrp="1"/>
          </p:cNvSpPr>
          <p:nvPr>
            <p:ph type="sldNum" idx="12"/>
          </p:nvPr>
        </p:nvSpPr>
        <p:spPr>
          <a:xfrm>
            <a:off x="11030413" y="6314034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11</a:t>
            </a:fld>
            <a:endParaRPr sz="1800" b="0" i="0" u="none" strike="noStrike" cap="none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2818372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Shape 372"/>
          <p:cNvSpPr txBox="1">
            <a:spLocks noGrp="1"/>
          </p:cNvSpPr>
          <p:nvPr>
            <p:ph type="title"/>
          </p:nvPr>
        </p:nvSpPr>
        <p:spPr>
          <a:xfrm>
            <a:off x="228600" y="130629"/>
            <a:ext cx="8923854" cy="1349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2B62"/>
              </a:buClr>
              <a:buSzPts val="4400"/>
              <a:buFont typeface="Georgia"/>
              <a:buNone/>
            </a:pPr>
            <a:r>
              <a:rPr lang="en-US" sz="3959" b="0" i="0" u="none" strike="noStrike" cap="none" dirty="0">
                <a:solidFill>
                  <a:srgbClr val="072B62"/>
                </a:solidFill>
                <a:latin typeface="Georgia"/>
                <a:ea typeface="Georgia"/>
                <a:cs typeface="Georgia"/>
                <a:sym typeface="Georgia"/>
              </a:rPr>
              <a:t>Draft </a:t>
            </a:r>
            <a:r>
              <a:rPr lang="en-US" sz="3959" b="0" i="1" u="none" strike="noStrike" cap="none" dirty="0">
                <a:solidFill>
                  <a:srgbClr val="072B62"/>
                </a:solidFill>
                <a:latin typeface="Georgia"/>
                <a:ea typeface="Georgia"/>
                <a:cs typeface="Georgia"/>
                <a:sym typeface="Georgia"/>
              </a:rPr>
              <a:t>Kentucky Academic Standards Social Studies</a:t>
            </a:r>
            <a:endParaRPr sz="3959" b="0" i="1" u="none" strike="noStrike" cap="none" dirty="0">
              <a:solidFill>
                <a:srgbClr val="072B62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3" name="Shape 373"/>
          <p:cNvSpPr txBox="1">
            <a:spLocks noGrp="1"/>
          </p:cNvSpPr>
          <p:nvPr>
            <p:ph type="body" idx="1"/>
          </p:nvPr>
        </p:nvSpPr>
        <p:spPr>
          <a:xfrm>
            <a:off x="228600" y="1110343"/>
            <a:ext cx="9767790" cy="5096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lang="en-US" sz="2250" b="0" i="0" u="none" strike="noStrike" cap="none" dirty="0">
              <a:solidFill>
                <a:srgbClr val="3F3F3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lang="en-US" sz="2250" dirty="0"/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lang="en-US" sz="2250" b="0" i="0" u="none" strike="noStrike" cap="none" dirty="0">
              <a:solidFill>
                <a:srgbClr val="3F3F3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lang="en-US" sz="2250" dirty="0"/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lang="en-US" sz="2250" b="0" i="0" u="none" strike="noStrike" cap="none" dirty="0">
              <a:solidFill>
                <a:srgbClr val="3F3F3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4800" dirty="0"/>
              <a:t>Questions?</a:t>
            </a:r>
            <a:endParaRPr sz="4800" b="0" i="0" u="none" strike="noStrike" cap="none" dirty="0">
              <a:solidFill>
                <a:srgbClr val="3F3F3F"/>
              </a:solidFill>
              <a:sym typeface="Source Sans Pro"/>
            </a:endParaRPr>
          </a:p>
        </p:txBody>
      </p:sp>
      <p:sp>
        <p:nvSpPr>
          <p:cNvPr id="374" name="Shape 374"/>
          <p:cNvSpPr txBox="1">
            <a:spLocks noGrp="1"/>
          </p:cNvSpPr>
          <p:nvPr>
            <p:ph type="sldNum" idx="12"/>
          </p:nvPr>
        </p:nvSpPr>
        <p:spPr>
          <a:xfrm>
            <a:off x="11030413" y="6314034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12</a:t>
            </a:fld>
            <a:endParaRPr sz="1800" b="0" i="0" u="none" strike="noStrike" cap="none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19939418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SB1 (2017) Standards Revision Requirements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51545" y="1577825"/>
            <a:ext cx="9713343" cy="497460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i="1" dirty="0"/>
              <a:t>The standards revision to the content standards shall: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Focus on critical knowledge, skills, and capacities needed for success in the global economy;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Result in fewer, but more in-depth standards to facilitate mastery learning;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Communicate expectations more clearly and concisely to teachers, parents, students and citizens;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Focus on critical knowledge, skills, and capacities needed for success in the global economy;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Result in fewer but more in-depth standards to facilitate mastery learning;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Communicate expectations more clearly and concisely to teachers, parents, students and citizens.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5908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Shape 346"/>
          <p:cNvSpPr txBox="1">
            <a:spLocks noGrp="1"/>
          </p:cNvSpPr>
          <p:nvPr>
            <p:ph type="sldNum" idx="12"/>
          </p:nvPr>
        </p:nvSpPr>
        <p:spPr>
          <a:xfrm>
            <a:off x="11016766" y="6309650"/>
            <a:ext cx="683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3</a:t>
            </a:fld>
            <a:endParaRPr sz="1800" b="0" i="0" u="none" strike="noStrike" cap="non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347" name="Shape 3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99439" y="193127"/>
            <a:ext cx="7867250" cy="6481649"/>
          </a:xfrm>
          <a:prstGeom prst="rect">
            <a:avLst/>
          </a:prstGeom>
          <a:noFill/>
          <a:ln w="38100" cap="sq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2745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87928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Standards and Regulation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55276" y="1717288"/>
            <a:ext cx="9589226" cy="5140711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704 KAR 8:060 </a:t>
            </a:r>
            <a:r>
              <a:rPr lang="en-US" dirty="0"/>
              <a:t>Kentucky Academic Standards for Social Studies</a:t>
            </a:r>
          </a:p>
          <a:p>
            <a:pPr marL="0" indent="0">
              <a:buNone/>
            </a:pP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​This administrative regulation adopts into law the </a:t>
            </a:r>
            <a:r>
              <a:rPr lang="en-US" i="1" dirty="0"/>
              <a:t>Kentucky Academic Standards for Social Studies</a:t>
            </a:r>
            <a:r>
              <a:rPr lang="en-US" dirty="0"/>
              <a:t>.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7323-49BF-4C97-8773-5EC64C49200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3058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Shape 362"/>
          <p:cNvSpPr txBox="1">
            <a:spLocks noGrp="1"/>
          </p:cNvSpPr>
          <p:nvPr>
            <p:ph type="title"/>
          </p:nvPr>
        </p:nvSpPr>
        <p:spPr>
          <a:xfrm>
            <a:off x="215660" y="91440"/>
            <a:ext cx="8918638" cy="13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/>
            <a:r>
              <a:rPr lang="en-US" sz="4000" dirty="0"/>
              <a:t>KAS for Social Studies Timeline Overview</a:t>
            </a:r>
            <a:endParaRPr sz="4000" b="0" i="0" u="none" strike="noStrike" cap="none" dirty="0">
              <a:solidFill>
                <a:srgbClr val="072B62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63" name="Shape 363"/>
          <p:cNvSpPr txBox="1">
            <a:spLocks noGrp="1"/>
          </p:cNvSpPr>
          <p:nvPr>
            <p:ph type="body" idx="1"/>
          </p:nvPr>
        </p:nvSpPr>
        <p:spPr>
          <a:xfrm>
            <a:off x="422694" y="1412340"/>
            <a:ext cx="9523563" cy="5445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80000"/>
              </a:lnSpc>
              <a:spcBef>
                <a:spcPts val="0"/>
              </a:spcBef>
              <a:buSzPts val="1710"/>
              <a:buFont typeface="Arial" panose="020B0604020202020204" pitchFamily="34" charset="0"/>
              <a:buChar char="•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January/February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Call for participation on standards committees; opened current social studies standards for public comment/feedback </a:t>
            </a:r>
          </a:p>
          <a:p>
            <a:pPr>
              <a:lnSpc>
                <a:spcPct val="80000"/>
              </a:lnSpc>
              <a:spcBef>
                <a:spcPts val="0"/>
              </a:spcBef>
              <a:buSzPts val="1710"/>
              <a:buFont typeface="Arial" panose="020B0604020202020204" pitchFamily="34" charset="0"/>
              <a:buChar char="•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Initial Social Studies AP meeting </a:t>
            </a:r>
          </a:p>
          <a:p>
            <a:pPr>
              <a:lnSpc>
                <a:spcPct val="80000"/>
              </a:lnSpc>
              <a:spcBef>
                <a:spcPts val="0"/>
              </a:spcBef>
              <a:buSzPts val="1710"/>
              <a:buFont typeface="Arial" panose="020B0604020202020204" pitchFamily="34" charset="0"/>
              <a:buChar char="•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April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Initial Social Studies RDC meeting; second Social Studies AP meeting </a:t>
            </a:r>
          </a:p>
          <a:p>
            <a:pPr>
              <a:lnSpc>
                <a:spcPct val="80000"/>
              </a:lnSpc>
              <a:spcBef>
                <a:spcPts val="0"/>
              </a:spcBef>
              <a:buSzPts val="1710"/>
              <a:buFont typeface="Arial" panose="020B0604020202020204" pitchFamily="34" charset="0"/>
              <a:buChar char="•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Joint subcommittees met to review and revise the draft standards; Social Studies RDC met for the second time </a:t>
            </a:r>
          </a:p>
          <a:p>
            <a:pPr>
              <a:lnSpc>
                <a:spcPct val="80000"/>
              </a:lnSpc>
              <a:spcBef>
                <a:spcPts val="0"/>
              </a:spcBef>
              <a:buSzPts val="1710"/>
              <a:buFont typeface="Arial" panose="020B0604020202020204" pitchFamily="34" charset="0"/>
              <a:buChar char="•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June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Joint subcommittees met to review and revise the draft standards </a:t>
            </a:r>
          </a:p>
          <a:p>
            <a:pPr>
              <a:lnSpc>
                <a:spcPct val="80000"/>
              </a:lnSpc>
              <a:spcBef>
                <a:spcPts val="0"/>
              </a:spcBef>
              <a:buSzPts val="1710"/>
              <a:buFont typeface="Arial" panose="020B0604020202020204" pitchFamily="34" charset="0"/>
              <a:buChar char="•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July/August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Opened draft standards for public comment/feedback </a:t>
            </a:r>
          </a:p>
          <a:p>
            <a:pPr>
              <a:lnSpc>
                <a:spcPct val="80000"/>
              </a:lnSpc>
              <a:spcBef>
                <a:spcPts val="0"/>
              </a:spcBef>
              <a:buSzPts val="1710"/>
              <a:buFont typeface="Arial" panose="020B0604020202020204" pitchFamily="34" charset="0"/>
              <a:buChar char="•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September/October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Social Studies APs met again; Social Studies RDCs met again</a:t>
            </a:r>
          </a:p>
          <a:p>
            <a:pPr>
              <a:lnSpc>
                <a:spcPct val="80000"/>
              </a:lnSpc>
              <a:spcBef>
                <a:spcPts val="0"/>
              </a:spcBef>
              <a:buSzPts val="1710"/>
              <a:buFont typeface="Arial" panose="020B0604020202020204" pitchFamily="34" charset="0"/>
              <a:buChar char="•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November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Interim Joint Committee on Education reviewed draft standards</a:t>
            </a:r>
          </a:p>
          <a:p>
            <a:pPr>
              <a:lnSpc>
                <a:spcPct val="80000"/>
              </a:lnSpc>
              <a:spcBef>
                <a:spcPts val="0"/>
              </a:spcBef>
              <a:buSzPts val="1710"/>
              <a:buFont typeface="Arial" panose="020B0604020202020204" pitchFamily="34" charset="0"/>
              <a:buChar char="•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December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First reading by the KBE </a:t>
            </a:r>
          </a:p>
          <a:p>
            <a:pPr>
              <a:lnSpc>
                <a:spcPct val="80000"/>
              </a:lnSpc>
              <a:spcBef>
                <a:spcPts val="0"/>
              </a:spcBef>
              <a:buSzPts val="1710"/>
              <a:buFont typeface="Arial" panose="020B0604020202020204" pitchFamily="34" charset="0"/>
              <a:buChar char="•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January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Standards/Assessment Review and Process Committee reviews </a:t>
            </a:r>
          </a:p>
          <a:p>
            <a:pPr>
              <a:lnSpc>
                <a:spcPct val="80000"/>
              </a:lnSpc>
              <a:spcBef>
                <a:spcPts val="0"/>
              </a:spcBef>
              <a:buSzPts val="1710"/>
              <a:buFont typeface="Arial" panose="020B0604020202020204" pitchFamily="34" charset="0"/>
              <a:buChar char="•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February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Second reading by KBE</a:t>
            </a:r>
          </a:p>
        </p:txBody>
      </p:sp>
    </p:spTree>
    <p:extLst>
      <p:ext uri="{BB962C8B-B14F-4D97-AF65-F5344CB8AC3E}">
        <p14:creationId xmlns:p14="http://schemas.microsoft.com/office/powerpoint/2010/main" val="10150102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xmlns="" id="{16776C40-56F5-414D-9C28-61C27B25AB26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227808043"/>
              </p:ext>
            </p:extLst>
          </p:nvPr>
        </p:nvGraphicFramePr>
        <p:xfrm>
          <a:off x="339655" y="1645367"/>
          <a:ext cx="7490934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39655" y="198836"/>
            <a:ext cx="8596668" cy="1320800"/>
          </a:xfrm>
        </p:spPr>
        <p:txBody>
          <a:bodyPr/>
          <a:lstStyle/>
          <a:p>
            <a:r>
              <a:rPr lang="en-US" sz="4000" dirty="0"/>
              <a:t>Public Comment Period- Survey Details and Respondent Roles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072890" y="1998133"/>
            <a:ext cx="1711189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1,227 total respondents</a:t>
            </a:r>
          </a:p>
          <a:p>
            <a:endParaRPr lang="en-US" sz="1600" b="1" dirty="0"/>
          </a:p>
          <a:p>
            <a:r>
              <a:rPr lang="en-US" sz="1600" b="1" dirty="0"/>
              <a:t>78% of respondents were current classroom teachers </a:t>
            </a:r>
          </a:p>
          <a:p>
            <a:endParaRPr lang="en-US" sz="1600" b="1" dirty="0"/>
          </a:p>
          <a:p>
            <a:r>
              <a:rPr lang="en-US" sz="1600" b="1" dirty="0"/>
              <a:t>Roughly 76% of all KY counties provided responses</a:t>
            </a:r>
          </a:p>
        </p:txBody>
      </p:sp>
    </p:spTree>
    <p:extLst>
      <p:ext uri="{BB962C8B-B14F-4D97-AF65-F5344CB8AC3E}">
        <p14:creationId xmlns:p14="http://schemas.microsoft.com/office/powerpoint/2010/main" val="19946539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Shape 403"/>
          <p:cNvSpPr txBox="1">
            <a:spLocks noGrp="1"/>
          </p:cNvSpPr>
          <p:nvPr>
            <p:ph type="title" idx="4294967295"/>
          </p:nvPr>
        </p:nvSpPr>
        <p:spPr>
          <a:xfrm>
            <a:off x="0" y="161930"/>
            <a:ext cx="9769151" cy="855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lnSpc>
                <a:spcPct val="90000"/>
              </a:lnSpc>
              <a:buClr>
                <a:schemeClr val="dk1"/>
              </a:buClr>
            </a:pPr>
            <a:r>
              <a:rPr lang="en-US" sz="4000" dirty="0"/>
              <a:t>Public Comment Period: Standard Ratings </a:t>
            </a:r>
            <a:endParaRPr sz="4000" b="0" i="0" u="none" strike="noStrike" cap="none" dirty="0">
              <a:solidFill>
                <a:srgbClr val="072B62"/>
              </a:solidFill>
              <a:sym typeface="Georgia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372183E0-C2B0-4C2A-A059-8588F721990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73301553"/>
              </p:ext>
            </p:extLst>
          </p:nvPr>
        </p:nvGraphicFramePr>
        <p:xfrm>
          <a:off x="181714" y="1017041"/>
          <a:ext cx="9261546" cy="56663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3078">
                  <a:extLst>
                    <a:ext uri="{9D8B030D-6E8A-4147-A177-3AD203B41FA5}">
                      <a16:colId xmlns:a16="http://schemas.microsoft.com/office/drawing/2014/main" xmlns="" val="3734934138"/>
                    </a:ext>
                  </a:extLst>
                </a:gridCol>
                <a:gridCol w="1323078">
                  <a:extLst>
                    <a:ext uri="{9D8B030D-6E8A-4147-A177-3AD203B41FA5}">
                      <a16:colId xmlns:a16="http://schemas.microsoft.com/office/drawing/2014/main" xmlns="" val="742048768"/>
                    </a:ext>
                  </a:extLst>
                </a:gridCol>
                <a:gridCol w="1323078">
                  <a:extLst>
                    <a:ext uri="{9D8B030D-6E8A-4147-A177-3AD203B41FA5}">
                      <a16:colId xmlns:a16="http://schemas.microsoft.com/office/drawing/2014/main" xmlns="" val="1263958009"/>
                    </a:ext>
                  </a:extLst>
                </a:gridCol>
                <a:gridCol w="1323078">
                  <a:extLst>
                    <a:ext uri="{9D8B030D-6E8A-4147-A177-3AD203B41FA5}">
                      <a16:colId xmlns:a16="http://schemas.microsoft.com/office/drawing/2014/main" xmlns="" val="2114037714"/>
                    </a:ext>
                  </a:extLst>
                </a:gridCol>
                <a:gridCol w="1323078">
                  <a:extLst>
                    <a:ext uri="{9D8B030D-6E8A-4147-A177-3AD203B41FA5}">
                      <a16:colId xmlns:a16="http://schemas.microsoft.com/office/drawing/2014/main" xmlns="" val="1724349672"/>
                    </a:ext>
                  </a:extLst>
                </a:gridCol>
                <a:gridCol w="1323078">
                  <a:extLst>
                    <a:ext uri="{9D8B030D-6E8A-4147-A177-3AD203B41FA5}">
                      <a16:colId xmlns:a16="http://schemas.microsoft.com/office/drawing/2014/main" xmlns="" val="1441706473"/>
                    </a:ext>
                  </a:extLst>
                </a:gridCol>
                <a:gridCol w="1323078">
                  <a:extLst>
                    <a:ext uri="{9D8B030D-6E8A-4147-A177-3AD203B41FA5}">
                      <a16:colId xmlns:a16="http://schemas.microsoft.com/office/drawing/2014/main" xmlns="" val="4277292860"/>
                    </a:ext>
                  </a:extLst>
                </a:gridCol>
              </a:tblGrid>
              <a:tr h="440555">
                <a:tc gridSpan="7">
                  <a:txBody>
                    <a:bodyPr/>
                    <a:lstStyle/>
                    <a:p>
                      <a:r>
                        <a:rPr lang="en-US" dirty="0"/>
                        <a:t>Number of Standards (by Grade Level) to Receive Each Range of Agreement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21217298"/>
                  </a:ext>
                </a:extLst>
              </a:tr>
              <a:tr h="630419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GRADE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100%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90-99.99%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80-89.99%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70-79.99%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&lt;70%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Total Comments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464451904"/>
                  </a:ext>
                </a:extLst>
              </a:tr>
              <a:tr h="63041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Kindergarten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579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949562953"/>
                  </a:ext>
                </a:extLst>
              </a:tr>
              <a:tr h="44055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Grade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571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319776100"/>
                  </a:ext>
                </a:extLst>
              </a:tr>
              <a:tr h="44055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Grade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488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240280175"/>
                  </a:ext>
                </a:extLst>
              </a:tr>
              <a:tr h="44055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Grade 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294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28750919"/>
                  </a:ext>
                </a:extLst>
              </a:tr>
              <a:tr h="44055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Grade 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213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4052439261"/>
                  </a:ext>
                </a:extLst>
              </a:tr>
              <a:tr h="44055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Grade 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198743091"/>
                  </a:ext>
                </a:extLst>
              </a:tr>
              <a:tr h="44055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Grade 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808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222049129"/>
                  </a:ext>
                </a:extLst>
              </a:tr>
              <a:tr h="44055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Grade 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453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70563967"/>
                  </a:ext>
                </a:extLst>
              </a:tr>
              <a:tr h="44055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Grade 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379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293902457"/>
                  </a:ext>
                </a:extLst>
              </a:tr>
              <a:tr h="44055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High School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1,221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2461498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24932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897DAAA0-DA68-4BA7-85B2-00E6E933E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717" y="314899"/>
            <a:ext cx="9074351" cy="819421"/>
          </a:xfrm>
        </p:spPr>
        <p:txBody>
          <a:bodyPr/>
          <a:lstStyle/>
          <a:p>
            <a:r>
              <a:rPr lang="en-US" dirty="0"/>
              <a:t>Additional </a:t>
            </a:r>
            <a:r>
              <a:rPr lang="en-US" dirty="0" smtClean="0"/>
              <a:t>Feedback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F2672C8-4FBC-4F71-91BA-A106E50C01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2716" y="1033960"/>
            <a:ext cx="9074351" cy="5280074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June – three focus groups</a:t>
            </a:r>
            <a:endParaRPr lang="en-US" sz="2000" dirty="0">
              <a:solidFill>
                <a:schemeClr val="tx1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Current </a:t>
            </a:r>
            <a:r>
              <a:rPr lang="en-US" sz="1800" dirty="0">
                <a:solidFill>
                  <a:schemeClr val="tx1"/>
                </a:solidFill>
              </a:rPr>
              <a:t>practicing classroom teachers, </a:t>
            </a:r>
            <a:r>
              <a:rPr lang="en-US" sz="1800" dirty="0" smtClean="0">
                <a:solidFill>
                  <a:schemeClr val="tx1"/>
                </a:solidFill>
              </a:rPr>
              <a:t>instructional coaches </a:t>
            </a:r>
            <a:r>
              <a:rPr lang="en-US" sz="1800" dirty="0">
                <a:solidFill>
                  <a:schemeClr val="tx1"/>
                </a:solidFill>
              </a:rPr>
              <a:t>and </a:t>
            </a:r>
            <a:r>
              <a:rPr lang="en-US" sz="1800" dirty="0" smtClean="0">
                <a:solidFill>
                  <a:schemeClr val="tx1"/>
                </a:solidFill>
              </a:rPr>
              <a:t>district leaders</a:t>
            </a:r>
            <a:endParaRPr lang="en-US" sz="180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July – one </a:t>
            </a:r>
            <a:r>
              <a:rPr lang="en-US" sz="2000" dirty="0">
                <a:solidFill>
                  <a:schemeClr val="tx1"/>
                </a:solidFill>
              </a:rPr>
              <a:t>focus </a:t>
            </a:r>
            <a:r>
              <a:rPr lang="en-US" sz="2000" dirty="0" smtClean="0">
                <a:solidFill>
                  <a:schemeClr val="tx1"/>
                </a:solidFill>
              </a:rPr>
              <a:t>group</a:t>
            </a:r>
            <a:endParaRPr lang="en-US" sz="2000" dirty="0">
              <a:solidFill>
                <a:schemeClr val="tx1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Kentucky organizations: Kentucky </a:t>
            </a:r>
            <a:r>
              <a:rPr lang="en-US" sz="1800" dirty="0">
                <a:solidFill>
                  <a:schemeClr val="tx1"/>
                </a:solidFill>
              </a:rPr>
              <a:t>Center of African American Heritage, Kentucky Native American Heritage Commission and the Muhammad Ali Center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September –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three </a:t>
            </a:r>
            <a:r>
              <a:rPr lang="en-US" sz="2000" dirty="0">
                <a:solidFill>
                  <a:schemeClr val="tx1"/>
                </a:solidFill>
              </a:rPr>
              <a:t>focus groups </a:t>
            </a:r>
            <a:endParaRPr lang="en-US" sz="2000" dirty="0" smtClean="0">
              <a:solidFill>
                <a:schemeClr val="tx1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Current practicing </a:t>
            </a:r>
            <a:r>
              <a:rPr lang="en-US" sz="2000" dirty="0">
                <a:solidFill>
                  <a:schemeClr val="tx1"/>
                </a:solidFill>
              </a:rPr>
              <a:t>classroom teachers and pre-service teachers </a:t>
            </a:r>
            <a:r>
              <a:rPr lang="en-US" sz="2000" dirty="0" smtClean="0">
                <a:solidFill>
                  <a:schemeClr val="tx1"/>
                </a:solidFill>
              </a:rPr>
              <a:t>(</a:t>
            </a:r>
            <a:r>
              <a:rPr lang="en-US" sz="2000" dirty="0">
                <a:solidFill>
                  <a:schemeClr val="tx1"/>
                </a:solidFill>
              </a:rPr>
              <a:t>in collaboration with the Kentucky Council of Social Studies</a:t>
            </a:r>
            <a:r>
              <a:rPr lang="en-US" sz="2000" dirty="0" smtClean="0">
                <a:solidFill>
                  <a:schemeClr val="tx1"/>
                </a:solidFill>
              </a:rPr>
              <a:t>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Current high </a:t>
            </a:r>
            <a:r>
              <a:rPr lang="en-US" sz="2000" dirty="0">
                <a:solidFill>
                  <a:schemeClr val="tx1"/>
                </a:solidFill>
              </a:rPr>
              <a:t>school students, grades 9-12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Throughout  the process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National organizations: Council </a:t>
            </a:r>
            <a:r>
              <a:rPr lang="en-US" sz="2000" dirty="0">
                <a:solidFill>
                  <a:schemeClr val="tx1"/>
                </a:solidFill>
              </a:rPr>
              <a:t>of Chief State Social Studies </a:t>
            </a:r>
            <a:r>
              <a:rPr lang="en-US" sz="2000" dirty="0" smtClean="0">
                <a:solidFill>
                  <a:schemeClr val="tx1"/>
                </a:solidFill>
              </a:rPr>
              <a:t>Specialists, National </a:t>
            </a:r>
            <a:r>
              <a:rPr lang="en-US" sz="2000" dirty="0">
                <a:solidFill>
                  <a:schemeClr val="tx1"/>
                </a:solidFill>
              </a:rPr>
              <a:t>Council for the Social Studies Associated </a:t>
            </a:r>
            <a:r>
              <a:rPr lang="en-US" sz="2000" dirty="0" smtClean="0">
                <a:solidFill>
                  <a:schemeClr val="tx1"/>
                </a:solidFill>
              </a:rPr>
              <a:t>Group, National Geographic, …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95AAE944-388E-474C-8AD3-EDD9325DECA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654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Draft </a:t>
            </a:r>
            <a:r>
              <a:rPr lang="en-US" sz="2400" i="1" dirty="0"/>
              <a:t>Kentucky Academic Standards for Social Studies</a:t>
            </a:r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9</a:t>
            </a:fld>
            <a:endParaRPr lang="en-US"/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786" y="917475"/>
            <a:ext cx="8479155" cy="5673090"/>
          </a:xfrm>
          <a:prstGeom prst="rect">
            <a:avLst/>
          </a:prstGeom>
          <a:effectLst/>
        </p:spPr>
      </p:pic>
      <p:sp>
        <p:nvSpPr>
          <p:cNvPr id="9" name="Rectangle 8"/>
          <p:cNvSpPr/>
          <p:nvPr/>
        </p:nvSpPr>
        <p:spPr>
          <a:xfrm>
            <a:off x="6724185" y="746755"/>
            <a:ext cx="2571750" cy="67564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/>
          <a:lstStyle/>
          <a:p>
            <a:pPr marL="0" marR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Each elementary and middle school grade level is identified with a title and a theme. </a:t>
            </a:r>
            <a:endParaRPr lang="en-US" sz="11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6065055" y="910585"/>
            <a:ext cx="659130" cy="17399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1" name="Straight Arrow Connector 10"/>
          <p:cNvCxnSpPr/>
          <p:nvPr/>
        </p:nvCxnSpPr>
        <p:spPr>
          <a:xfrm flipH="1">
            <a:off x="1728269" y="1422395"/>
            <a:ext cx="1487170" cy="45085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2" name="Rectangle 11"/>
          <p:cNvSpPr/>
          <p:nvPr/>
        </p:nvSpPr>
        <p:spPr>
          <a:xfrm>
            <a:off x="3215439" y="1329287"/>
            <a:ext cx="2571750" cy="67564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/>
          <a:lstStyle/>
          <a:p>
            <a:pPr marL="0" marR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Each grade level has an introduction to provide additional information about the theme. </a:t>
            </a:r>
            <a:endParaRPr lang="en-US" sz="110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7323424" y="2609385"/>
            <a:ext cx="1972511" cy="465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5" name="Rectangle 14"/>
          <p:cNvSpPr/>
          <p:nvPr/>
        </p:nvSpPr>
        <p:spPr>
          <a:xfrm>
            <a:off x="9295935" y="2391193"/>
            <a:ext cx="2571750" cy="67056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The inquiry practices are color coded to indicate the integration of inquiry throughout the grade level standards. </a:t>
            </a:r>
            <a:endParaRPr lang="en-US" sz="11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rot="10800000" flipH="1">
            <a:off x="293584" y="2609385"/>
            <a:ext cx="445135" cy="32131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8" name="Rectangle 17"/>
          <p:cNvSpPr/>
          <p:nvPr/>
        </p:nvSpPr>
        <p:spPr>
          <a:xfrm>
            <a:off x="171217" y="2926980"/>
            <a:ext cx="2571750" cy="46482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Each grade level begins with the inquiry practice of questioning. </a:t>
            </a:r>
            <a:endParaRPr lang="en-US" sz="110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H="1" flipV="1">
            <a:off x="5009685" y="2999370"/>
            <a:ext cx="4286250" cy="39243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21" name="Rectangle 20"/>
          <p:cNvSpPr/>
          <p:nvPr/>
        </p:nvSpPr>
        <p:spPr>
          <a:xfrm>
            <a:off x="9295935" y="3270253"/>
            <a:ext cx="2571750" cy="82296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Students engage in the inquiry practice of investigation through the exploration of the discipline strand standards.   </a:t>
            </a:r>
            <a:endParaRPr lang="en-US" sz="11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rot="10800000">
            <a:off x="2822374" y="3551772"/>
            <a:ext cx="393065" cy="404495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3" name="Straight Arrow Connector 22"/>
          <p:cNvCxnSpPr/>
          <p:nvPr/>
        </p:nvCxnSpPr>
        <p:spPr>
          <a:xfrm rot="10800000">
            <a:off x="2742967" y="3956268"/>
            <a:ext cx="421640" cy="150495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4" name="Straight Arrow Connector 23"/>
          <p:cNvCxnSpPr/>
          <p:nvPr/>
        </p:nvCxnSpPr>
        <p:spPr>
          <a:xfrm rot="10800000" flipV="1">
            <a:off x="2732806" y="4163367"/>
            <a:ext cx="441960" cy="36195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6" name="Straight Arrow Connector 25"/>
          <p:cNvCxnSpPr/>
          <p:nvPr/>
        </p:nvCxnSpPr>
        <p:spPr>
          <a:xfrm rot="10800000" flipV="1">
            <a:off x="2768053" y="4343503"/>
            <a:ext cx="537210" cy="809625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27" name="Rectangle 26"/>
          <p:cNvSpPr/>
          <p:nvPr/>
        </p:nvSpPr>
        <p:spPr>
          <a:xfrm>
            <a:off x="3164607" y="3626690"/>
            <a:ext cx="2571750" cy="120015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The disciplinary strands civics, economics, geography and history are color coded and identified with a corresponding character. The discipline specific character appears before the concept and practice title.</a:t>
            </a:r>
            <a:endParaRPr lang="en-US" sz="110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 flipH="1" flipV="1">
            <a:off x="1984917" y="5770143"/>
            <a:ext cx="1126082" cy="193454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35" name="Straight Arrow Connector 34"/>
          <p:cNvCxnSpPr/>
          <p:nvPr/>
        </p:nvCxnSpPr>
        <p:spPr>
          <a:xfrm flipH="1">
            <a:off x="2741759" y="6134317"/>
            <a:ext cx="369240" cy="41846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37" name="Rectangle 36"/>
          <p:cNvSpPr/>
          <p:nvPr/>
        </p:nvSpPr>
        <p:spPr>
          <a:xfrm>
            <a:off x="3090443" y="5763708"/>
            <a:ext cx="2571750" cy="68199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/>
          <a:lstStyle/>
          <a:p>
            <a:pPr marL="0" marR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Students complete the inquiry process by using evidence and communicating conclusions. </a:t>
            </a:r>
            <a:endParaRPr lang="en-US" sz="110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 flipH="1" flipV="1">
            <a:off x="3853351" y="5400829"/>
            <a:ext cx="5442584" cy="86461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39" name="Rectangle 38"/>
          <p:cNvSpPr/>
          <p:nvPr/>
        </p:nvSpPr>
        <p:spPr>
          <a:xfrm>
            <a:off x="9295935" y="5141748"/>
            <a:ext cx="2571750" cy="1034415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/>
          <a:lstStyle/>
          <a:p>
            <a:pPr marL="0" marR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Each standard is coded for identification of its grade level, discipline, concept and practice and number within the larger set of standards.</a:t>
            </a:r>
            <a:endParaRPr lang="en-US" sz="11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6849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5" grpId="0" animBg="1"/>
      <p:bldP spid="18" grpId="0" animBg="1"/>
      <p:bldP spid="21" grpId="0" animBg="1"/>
      <p:bldP spid="27" grpId="0" animBg="1"/>
      <p:bldP spid="37" grpId="0" animBg="1"/>
      <p:bldP spid="39" grpId="0" animBg="1"/>
    </p:bldLst>
  </p:timing>
</p:sld>
</file>

<file path=ppt/theme/theme1.xml><?xml version="1.0" encoding="utf-8"?>
<a:theme xmlns:a="http://schemas.openxmlformats.org/drawingml/2006/main" name="Theme1">
  <a:themeElements>
    <a:clrScheme name="KDE Templat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2375</TotalTime>
  <Words>859</Words>
  <Application>Microsoft Office PowerPoint</Application>
  <PresentationFormat>Widescreen</PresentationFormat>
  <Paragraphs>161</Paragraphs>
  <Slides>12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Calibri</vt:lpstr>
      <vt:lpstr>Georgia</vt:lpstr>
      <vt:lpstr>Times New Roman</vt:lpstr>
      <vt:lpstr>Source Sans Pro</vt:lpstr>
      <vt:lpstr>Franklin Gothic Medium</vt:lpstr>
      <vt:lpstr>Noto Sans Symbols</vt:lpstr>
      <vt:lpstr>Arial</vt:lpstr>
      <vt:lpstr>Theme1</vt:lpstr>
      <vt:lpstr>Kentucky Academic Standards for Social Studies </vt:lpstr>
      <vt:lpstr>SB1 (2017) Standards Revision Requirements </vt:lpstr>
      <vt:lpstr>PowerPoint Presentation</vt:lpstr>
      <vt:lpstr>Standards and Regulation</vt:lpstr>
      <vt:lpstr>KAS for Social Studies Timeline Overview</vt:lpstr>
      <vt:lpstr>Public Comment Period- Survey Details and Respondent Roles </vt:lpstr>
      <vt:lpstr>Public Comment Period: Standard Ratings </vt:lpstr>
      <vt:lpstr>Additional Feedback</vt:lpstr>
      <vt:lpstr>Draft Kentucky Academic Standards for Social Studies</vt:lpstr>
      <vt:lpstr>PowerPoint Presentation</vt:lpstr>
      <vt:lpstr>Draft Kentucky Academic Standards for Social Studies</vt:lpstr>
      <vt:lpstr>Draft Kentucky Academic Standards Social Studies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Kentucky Academic Standards for Reading and Writing and Mathematics</dc:title>
  <dc:creator>Fraker, Jennifer L - Office of Teaching and Learning</dc:creator>
  <cp:lastModifiedBy>White, Christal (LRC)</cp:lastModifiedBy>
  <cp:revision>39</cp:revision>
  <cp:lastPrinted>2018-11-16T13:20:04Z</cp:lastPrinted>
  <dcterms:modified xsi:type="dcterms:W3CDTF">2018-11-16T14:23:10Z</dcterms:modified>
</cp:coreProperties>
</file>