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5"/>
    <p:sldMasterId id="2147483682" r:id="rId6"/>
    <p:sldMasterId id="214748368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Lst>
  <p:sldSz cy="5143500" cx="9144000"/>
  <p:notesSz cx="6858000" cy="9144000"/>
  <p:embeddedFontLst>
    <p:embeddedFont>
      <p:font typeface="Raleway"/>
      <p:regular r:id="rId23"/>
      <p:bold r:id="rId24"/>
      <p:italic r:id="rId25"/>
      <p:boldItalic r:id="rId26"/>
    </p:embeddedFont>
    <p:embeddedFont>
      <p:font typeface="Roboto"/>
      <p:regular r:id="rId27"/>
      <p:bold r:id="rId28"/>
      <p:italic r:id="rId29"/>
      <p:boldItalic r:id="rId30"/>
    </p:embeddedFont>
    <p:embeddedFont>
      <p:font typeface="La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A9F0217-825D-4466-AFCD-3E6541618523}">
  <a:tblStyle styleId="{EA9F0217-825D-4466-AFCD-3E654161852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italic.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Lato-regular.fntdata"/><Relationship Id="rId30" Type="http://schemas.openxmlformats.org/officeDocument/2006/relationships/font" Target="fonts/Roboto-boldItalic.fntdata"/><Relationship Id="rId11" Type="http://schemas.openxmlformats.org/officeDocument/2006/relationships/slide" Target="slides/slide3.xml"/><Relationship Id="rId33" Type="http://schemas.openxmlformats.org/officeDocument/2006/relationships/font" Target="fonts/Lato-italic.fntdata"/><Relationship Id="rId10" Type="http://schemas.openxmlformats.org/officeDocument/2006/relationships/slide" Target="slides/slide2.xml"/><Relationship Id="rId32" Type="http://schemas.openxmlformats.org/officeDocument/2006/relationships/font" Target="fonts/Lato-bold.fntdata"/><Relationship Id="rId13" Type="http://schemas.openxmlformats.org/officeDocument/2006/relationships/slide" Target="slides/slide5.xml"/><Relationship Id="rId12" Type="http://schemas.openxmlformats.org/officeDocument/2006/relationships/slide" Target="slides/slide4.xml"/><Relationship Id="rId34" Type="http://schemas.openxmlformats.org/officeDocument/2006/relationships/font" Target="fonts/Lato-boldItalic.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ps.legislature.ky.gov/law/kar/704/003/305.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Jane - Welcome and thank you for inviting us to present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6454317bc6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6454317bc6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strike="sngStrike">
                <a:solidFill>
                  <a:schemeClr val="dk1"/>
                </a:solidFill>
                <a:latin typeface="Lato"/>
                <a:ea typeface="Lato"/>
                <a:cs typeface="Lato"/>
                <a:sym typeface="Lato"/>
              </a:rPr>
              <a:t>Tanya - maybe don’t use this first part if Jane addresses.</a:t>
            </a:r>
            <a:endParaRPr sz="1400" strike="sngStrike">
              <a:solidFill>
                <a:schemeClr val="dk1"/>
              </a:solidFill>
              <a:latin typeface="Lato"/>
              <a:ea typeface="Lato"/>
              <a:cs typeface="Lato"/>
              <a:sym typeface="Lato"/>
            </a:endParaRPr>
          </a:p>
          <a:p>
            <a:pPr indent="0" lvl="0" marL="457200" rtl="0" algn="l">
              <a:spcBef>
                <a:spcPts val="0"/>
              </a:spcBef>
              <a:spcAft>
                <a:spcPts val="0"/>
              </a:spcAft>
              <a:buNone/>
            </a:pPr>
            <a:r>
              <a:t/>
            </a:r>
            <a:endParaRPr sz="1400" strike="sngStrike">
              <a:solidFill>
                <a:schemeClr val="dk1"/>
              </a:solidFill>
              <a:latin typeface="Lato"/>
              <a:ea typeface="Lato"/>
              <a:cs typeface="Lato"/>
              <a:sym typeface="Lato"/>
            </a:endParaRPr>
          </a:p>
          <a:p>
            <a:pPr indent="0" lvl="0" marL="457200" rtl="0" algn="l">
              <a:spcBef>
                <a:spcPts val="0"/>
              </a:spcBef>
              <a:spcAft>
                <a:spcPts val="0"/>
              </a:spcAft>
              <a:buNone/>
            </a:pPr>
            <a:r>
              <a:rPr i="1" lang="en" sz="1400" strike="sngStrike">
                <a:solidFill>
                  <a:schemeClr val="dk1"/>
                </a:solidFill>
                <a:latin typeface="Lato"/>
                <a:ea typeface="Lato"/>
                <a:cs typeface="Lato"/>
                <a:sym typeface="Lato"/>
              </a:rPr>
              <a:t>In 2009, After 20 years of KERA’s assessment and accountability sytem, the Kentucky General Assembly revisted KERA’s accountability framework. </a:t>
            </a:r>
            <a:endParaRPr i="1" sz="1400" strike="sngStrike">
              <a:solidFill>
                <a:schemeClr val="dk1"/>
              </a:solidFill>
              <a:latin typeface="Lato"/>
              <a:ea typeface="Lato"/>
              <a:cs typeface="Lato"/>
              <a:sym typeface="Lato"/>
            </a:endParaRPr>
          </a:p>
          <a:p>
            <a:pPr indent="0" lvl="0" marL="457200" rtl="0" algn="l">
              <a:spcBef>
                <a:spcPts val="0"/>
              </a:spcBef>
              <a:spcAft>
                <a:spcPts val="0"/>
              </a:spcAft>
              <a:buNone/>
            </a:pPr>
            <a:r>
              <a:t/>
            </a:r>
            <a:endParaRPr i="1" sz="1400" strike="sngStrike">
              <a:solidFill>
                <a:schemeClr val="dk1"/>
              </a:solidFill>
              <a:latin typeface="Lato"/>
              <a:ea typeface="Lato"/>
              <a:cs typeface="Lato"/>
              <a:sym typeface="Lato"/>
            </a:endParaRPr>
          </a:p>
          <a:p>
            <a:pPr indent="0" lvl="0" marL="457200" rtl="0" algn="l">
              <a:spcBef>
                <a:spcPts val="0"/>
              </a:spcBef>
              <a:spcAft>
                <a:spcPts val="0"/>
              </a:spcAft>
              <a:buNone/>
            </a:pPr>
            <a:r>
              <a:rPr i="1" lang="en" sz="1400" strike="sngStrike">
                <a:solidFill>
                  <a:schemeClr val="dk1"/>
                </a:solidFill>
                <a:latin typeface="Lato"/>
                <a:ea typeface="Lato"/>
                <a:cs typeface="Lato"/>
                <a:sym typeface="Lato"/>
              </a:rPr>
              <a:t>It recognized that performance on standardized test alone, did not adequately measure student achievement, and that  other factors and considerations such as quality programs, closing the gap, student growth contribute to overall school efficiency.</a:t>
            </a:r>
            <a:endParaRPr i="1" sz="1400" strike="sngStrike">
              <a:solidFill>
                <a:schemeClr val="dk1"/>
              </a:solidFill>
              <a:latin typeface="Lato"/>
              <a:ea typeface="Lato"/>
              <a:cs typeface="Lato"/>
              <a:sym typeface="Lato"/>
            </a:endParaRPr>
          </a:p>
          <a:p>
            <a:pPr indent="0" lvl="0" marL="457200" rtl="0" algn="l">
              <a:spcBef>
                <a:spcPts val="0"/>
              </a:spcBef>
              <a:spcAft>
                <a:spcPts val="0"/>
              </a:spcAft>
              <a:buNone/>
            </a:pPr>
            <a:r>
              <a:t/>
            </a:r>
            <a:endParaRPr i="1" sz="1400" strike="sngStrike">
              <a:solidFill>
                <a:schemeClr val="dk1"/>
              </a:solidFill>
              <a:latin typeface="Lato"/>
              <a:ea typeface="Lato"/>
              <a:cs typeface="Lato"/>
              <a:sym typeface="Lato"/>
            </a:endParaRPr>
          </a:p>
          <a:p>
            <a:pPr indent="0" lvl="0" marL="457200" rtl="0" algn="l">
              <a:spcBef>
                <a:spcPts val="0"/>
              </a:spcBef>
              <a:spcAft>
                <a:spcPts val="0"/>
              </a:spcAft>
              <a:buNone/>
            </a:pPr>
            <a:r>
              <a:rPr i="1" lang="en" sz="1400" strike="sngStrike">
                <a:solidFill>
                  <a:schemeClr val="dk1"/>
                </a:solidFill>
                <a:latin typeface="Lato"/>
                <a:ea typeface="Lato"/>
                <a:cs typeface="Lato"/>
                <a:sym typeface="Lato"/>
              </a:rPr>
              <a:t>As sociologist, Bruce Cameron noted in 1958, </a:t>
            </a:r>
            <a:r>
              <a:rPr i="1" lang="en" sz="1200" strike="sngStrike">
                <a:solidFill>
                  <a:srgbClr val="222222"/>
                </a:solidFill>
                <a:highlight>
                  <a:srgbClr val="FFFFFF"/>
                </a:highlight>
                <a:latin typeface="Roboto"/>
                <a:ea typeface="Roboto"/>
                <a:cs typeface="Roboto"/>
                <a:sym typeface="Roboto"/>
              </a:rPr>
              <a:t>“</a:t>
            </a:r>
            <a:r>
              <a:rPr b="1" i="1" lang="en" sz="1200" strike="sngStrike">
                <a:solidFill>
                  <a:srgbClr val="222222"/>
                </a:solidFill>
                <a:highlight>
                  <a:srgbClr val="FFFFFF"/>
                </a:highlight>
                <a:latin typeface="Roboto"/>
                <a:ea typeface="Roboto"/>
                <a:cs typeface="Roboto"/>
                <a:sym typeface="Roboto"/>
              </a:rPr>
              <a:t>Not everything that can be counted counts, and not everything that counts can be counted</a:t>
            </a:r>
            <a:r>
              <a:rPr i="1" lang="en" sz="1200" strike="sngStrike">
                <a:solidFill>
                  <a:srgbClr val="222222"/>
                </a:solidFill>
                <a:highlight>
                  <a:srgbClr val="FFFFFF"/>
                </a:highlight>
                <a:latin typeface="Roboto"/>
                <a:ea typeface="Roboto"/>
                <a:cs typeface="Roboto"/>
                <a:sym typeface="Roboto"/>
              </a:rPr>
              <a:t>.”</a:t>
            </a:r>
            <a:endParaRPr i="1" sz="1200" strike="sngStrike">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t/>
            </a:r>
            <a:endParaRPr i="1" sz="1400" strike="sngStrike">
              <a:solidFill>
                <a:schemeClr val="dk1"/>
              </a:solidFill>
              <a:latin typeface="Lato"/>
              <a:ea typeface="Lato"/>
              <a:cs typeface="Lato"/>
              <a:sym typeface="Lato"/>
            </a:endParaRPr>
          </a:p>
          <a:p>
            <a:pPr indent="0" lvl="0" marL="457200" rtl="0" algn="l">
              <a:spcBef>
                <a:spcPts val="0"/>
              </a:spcBef>
              <a:spcAft>
                <a:spcPts val="0"/>
              </a:spcAft>
              <a:buNone/>
            </a:pPr>
            <a:r>
              <a:rPr i="1" lang="en" sz="1400" strike="sngStrike">
                <a:solidFill>
                  <a:schemeClr val="dk1"/>
                </a:solidFill>
                <a:latin typeface="Lato"/>
                <a:ea typeface="Lato"/>
                <a:cs typeface="Lato"/>
                <a:sym typeface="Lato"/>
              </a:rPr>
              <a:t>Further, it acknowledged the disconnect between paper/pencil testing and what students should and be able to </a:t>
            </a:r>
            <a:r>
              <a:rPr b="1" i="1" lang="en" sz="1400" strike="sngStrike">
                <a:solidFill>
                  <a:schemeClr val="dk1"/>
                </a:solidFill>
                <a:latin typeface="Lato"/>
                <a:ea typeface="Lato"/>
                <a:cs typeface="Lato"/>
                <a:sym typeface="Lato"/>
              </a:rPr>
              <a:t>do </a:t>
            </a:r>
            <a:r>
              <a:rPr i="1" lang="en" sz="1400" strike="sngStrike">
                <a:solidFill>
                  <a:schemeClr val="dk1"/>
                </a:solidFill>
                <a:latin typeface="Lato"/>
                <a:ea typeface="Lato"/>
                <a:cs typeface="Lato"/>
                <a:sym typeface="Lato"/>
              </a:rPr>
              <a:t>in the arts.   To clarify that intent,  a seventh learner goal was added that:</a:t>
            </a:r>
            <a:endParaRPr i="1" sz="1400" strike="sngStrike">
              <a:solidFill>
                <a:schemeClr val="dk1"/>
              </a:solidFill>
              <a:latin typeface="Lato"/>
              <a:ea typeface="Lato"/>
              <a:cs typeface="Lato"/>
              <a:sym typeface="Lato"/>
            </a:endParaRPr>
          </a:p>
          <a:p>
            <a:pPr indent="0" lvl="0" marL="457200" rtl="0" algn="l">
              <a:spcBef>
                <a:spcPts val="0"/>
              </a:spcBef>
              <a:spcAft>
                <a:spcPts val="0"/>
              </a:spcAft>
              <a:buNone/>
            </a:pPr>
            <a:r>
              <a:t/>
            </a:r>
            <a:endParaRPr i="1" sz="1400" strike="sngStrike">
              <a:solidFill>
                <a:schemeClr val="dk1"/>
              </a:solidFill>
              <a:latin typeface="Lato"/>
              <a:ea typeface="Lato"/>
              <a:cs typeface="Lato"/>
              <a:sym typeface="Lato"/>
            </a:endParaRPr>
          </a:p>
          <a:p>
            <a:pPr indent="457200" lvl="0" marL="457200" rtl="0" algn="l">
              <a:spcBef>
                <a:spcPts val="0"/>
              </a:spcBef>
              <a:spcAft>
                <a:spcPts val="0"/>
              </a:spcAft>
              <a:buNone/>
            </a:pPr>
            <a:r>
              <a:rPr i="1" lang="en" sz="1400" strike="sngStrike">
                <a:solidFill>
                  <a:schemeClr val="dk1"/>
                </a:solidFill>
                <a:latin typeface="Lato"/>
                <a:ea typeface="Lato"/>
                <a:cs typeface="Lato"/>
                <a:sym typeface="Lato"/>
              </a:rPr>
              <a:t>158.6451 (b) Schools shall develop their students' ability to: 7. Express their creative talents and interests in visual arts, music, dance, and dramatic arts.</a:t>
            </a:r>
            <a:endParaRPr i="1" sz="1400" strike="sngStrike">
              <a:solidFill>
                <a:schemeClr val="dk1"/>
              </a:solidFill>
              <a:latin typeface="Lato"/>
              <a:ea typeface="Lato"/>
              <a:cs typeface="Lato"/>
              <a:sym typeface="Lato"/>
            </a:endParaRPr>
          </a:p>
          <a:p>
            <a:pPr indent="457200" lvl="0" marL="457200" rtl="0" algn="l">
              <a:spcBef>
                <a:spcPts val="0"/>
              </a:spcBef>
              <a:spcAft>
                <a:spcPts val="0"/>
              </a:spcAft>
              <a:buNone/>
            </a:pPr>
            <a:r>
              <a:t/>
            </a:r>
            <a:endParaRPr i="1" sz="1400" strike="sngStrike">
              <a:solidFill>
                <a:schemeClr val="dk1"/>
              </a:solidFill>
              <a:latin typeface="Lato"/>
              <a:ea typeface="Lato"/>
              <a:cs typeface="Lato"/>
              <a:sym typeface="Lato"/>
            </a:endParaRPr>
          </a:p>
          <a:p>
            <a:pPr indent="457200" lvl="0" marL="457200" rtl="0" algn="l">
              <a:spcBef>
                <a:spcPts val="0"/>
              </a:spcBef>
              <a:spcAft>
                <a:spcPts val="0"/>
              </a:spcAft>
              <a:buNone/>
            </a:pPr>
            <a:r>
              <a:rPr i="1" lang="en" sz="1400" strike="sngStrike">
                <a:solidFill>
                  <a:schemeClr val="dk1"/>
                </a:solidFill>
                <a:latin typeface="Lato"/>
                <a:ea typeface="Lato"/>
                <a:cs typeface="Lato"/>
                <a:sym typeface="Lato"/>
              </a:rPr>
              <a:t>The resulting legislation provided for developing an assessment and accountability system that considered multiple factors in determining a school’s effectiveness.  For the arts, that meant that state arts accountability shifted from student performance on paper/pencil tests to reviewing the effectiveness of schools’ arts programs ----with the hopes that focus would be placed on doing the arts and empowering students with artistic skills rather than learning about the arts. </a:t>
            </a:r>
            <a:endParaRPr i="1" sz="1400" strike="sngStrike">
              <a:solidFill>
                <a:schemeClr val="dk1"/>
              </a:solidFill>
              <a:latin typeface="Lato"/>
              <a:ea typeface="Lato"/>
              <a:cs typeface="Lato"/>
              <a:sym typeface="Lato"/>
            </a:endParaRPr>
          </a:p>
          <a:p>
            <a:pPr indent="457200" lvl="0" marL="457200" rtl="0" algn="l">
              <a:spcBef>
                <a:spcPts val="0"/>
              </a:spcBef>
              <a:spcAft>
                <a:spcPts val="0"/>
              </a:spcAft>
              <a:buNone/>
            </a:pPr>
            <a:r>
              <a:rPr lang="en" sz="1400">
                <a:solidFill>
                  <a:schemeClr val="dk1"/>
                </a:solidFill>
                <a:latin typeface="Lato"/>
                <a:ea typeface="Lato"/>
                <a:cs typeface="Lato"/>
                <a:sym typeface="Lato"/>
              </a:rPr>
              <a:t>-------------------------------</a:t>
            </a:r>
            <a:endParaRPr sz="1400">
              <a:solidFill>
                <a:schemeClr val="dk1"/>
              </a:solidFill>
              <a:latin typeface="Lato"/>
              <a:ea typeface="Lato"/>
              <a:cs typeface="Lato"/>
              <a:sym typeface="Lato"/>
            </a:endParaRPr>
          </a:p>
          <a:p>
            <a:pPr indent="0" lvl="0" marL="457200" rtl="0" algn="l">
              <a:spcBef>
                <a:spcPts val="0"/>
              </a:spcBef>
              <a:spcAft>
                <a:spcPts val="0"/>
              </a:spcAft>
              <a:buNone/>
            </a:pPr>
            <a:r>
              <a:rPr b="1" lang="en" sz="1400">
                <a:solidFill>
                  <a:schemeClr val="dk1"/>
                </a:solidFill>
                <a:latin typeface="Lato"/>
                <a:ea typeface="Lato"/>
                <a:cs typeface="Lato"/>
                <a:sym typeface="Lato"/>
              </a:rPr>
              <a:t>The overall effect of SB1 2009 was a more authentic approach to accountability. </a:t>
            </a:r>
            <a:endParaRPr b="1" sz="1400">
              <a:solidFill>
                <a:schemeClr val="dk1"/>
              </a:solidFill>
              <a:latin typeface="Lato"/>
              <a:ea typeface="Lato"/>
              <a:cs typeface="Lato"/>
              <a:sym typeface="Lato"/>
            </a:endParaRPr>
          </a:p>
          <a:p>
            <a:pPr indent="0" lvl="0" marL="457200" rtl="0" algn="l">
              <a:spcBef>
                <a:spcPts val="0"/>
              </a:spcBef>
              <a:spcAft>
                <a:spcPts val="0"/>
              </a:spcAft>
              <a:buNone/>
            </a:pPr>
            <a:r>
              <a:t/>
            </a:r>
            <a:endParaRPr b="1" sz="1400">
              <a:solidFill>
                <a:schemeClr val="dk1"/>
              </a:solidFill>
              <a:latin typeface="Lato"/>
              <a:ea typeface="Lato"/>
              <a:cs typeface="Lato"/>
              <a:sym typeface="Lato"/>
            </a:endParaRPr>
          </a:p>
          <a:p>
            <a:pPr indent="0" lvl="0" marL="457200" rtl="0" algn="l">
              <a:spcBef>
                <a:spcPts val="0"/>
              </a:spcBef>
              <a:spcAft>
                <a:spcPts val="0"/>
              </a:spcAft>
              <a:buNone/>
            </a:pPr>
            <a:r>
              <a:rPr b="1" lang="en" sz="1400">
                <a:solidFill>
                  <a:schemeClr val="dk1"/>
                </a:solidFill>
                <a:latin typeface="Lato"/>
                <a:ea typeface="Lato"/>
                <a:cs typeface="Lato"/>
                <a:sym typeface="Lato"/>
              </a:rPr>
              <a:t>[for arts education, it also clarified in state learning goals that </a:t>
            </a:r>
            <a:r>
              <a:rPr i="1" lang="en" sz="1400">
                <a:solidFill>
                  <a:schemeClr val="dk1"/>
                </a:solidFill>
                <a:latin typeface="Lato"/>
                <a:ea typeface="Lato"/>
                <a:cs typeface="Lato"/>
                <a:sym typeface="Lato"/>
              </a:rPr>
              <a:t>158.6451 (b) Schools shall develop their students' ability to: 7. Express their creative talents and interests in visual arts, music, dance, and dramatic arts.</a:t>
            </a:r>
            <a:r>
              <a:rPr lang="en" sz="1400">
                <a:solidFill>
                  <a:schemeClr val="dk1"/>
                </a:solidFill>
                <a:latin typeface="Lato"/>
                <a:ea typeface="Lato"/>
                <a:cs typeface="Lato"/>
                <a:sym typeface="Lato"/>
              </a:rPr>
              <a:t>]</a:t>
            </a:r>
            <a:endParaRPr sz="1400">
              <a:solidFill>
                <a:schemeClr val="dk1"/>
              </a:solidFill>
              <a:latin typeface="Lato"/>
              <a:ea typeface="Lato"/>
              <a:cs typeface="Lato"/>
              <a:sym typeface="Lato"/>
            </a:endParaRPr>
          </a:p>
          <a:p>
            <a:pPr indent="0" lvl="0" marL="457200" rtl="0" algn="l">
              <a:spcBef>
                <a:spcPts val="0"/>
              </a:spcBef>
              <a:spcAft>
                <a:spcPts val="0"/>
              </a:spcAft>
              <a:buNone/>
            </a:pPr>
            <a:r>
              <a:rPr b="1" lang="en" sz="1400">
                <a:solidFill>
                  <a:schemeClr val="dk1"/>
                </a:solidFill>
                <a:latin typeface="Lato"/>
                <a:ea typeface="Lato"/>
                <a:cs typeface="Lato"/>
                <a:sym typeface="Lato"/>
              </a:rPr>
              <a:t>However, many practitioners in the field found the new “Unbridled Learning” system cumbersome and time consuming.</a:t>
            </a:r>
            <a:endParaRPr b="1" sz="1400">
              <a:solidFill>
                <a:schemeClr val="dk1"/>
              </a:solidFill>
              <a:latin typeface="Lato"/>
              <a:ea typeface="Lato"/>
              <a:cs typeface="Lato"/>
              <a:sym typeface="Lato"/>
            </a:endParaRPr>
          </a:p>
          <a:p>
            <a:pPr indent="0" lvl="0" marL="457200" rtl="0" algn="l">
              <a:spcBef>
                <a:spcPts val="0"/>
              </a:spcBef>
              <a:spcAft>
                <a:spcPts val="0"/>
              </a:spcAft>
              <a:buNone/>
            </a:pPr>
            <a:r>
              <a:t/>
            </a:r>
            <a:endParaRPr sz="1400">
              <a:solidFill>
                <a:schemeClr val="dk1"/>
              </a:solidFill>
              <a:latin typeface="Lato"/>
              <a:ea typeface="Lato"/>
              <a:cs typeface="Lato"/>
              <a:sym typeface="Lato"/>
            </a:endParaRPr>
          </a:p>
          <a:p>
            <a:pPr indent="0" lvl="0" marL="457200" rtl="0" algn="l">
              <a:spcBef>
                <a:spcPts val="0"/>
              </a:spcBef>
              <a:spcAft>
                <a:spcPts val="0"/>
              </a:spcAft>
              <a:buNone/>
            </a:pPr>
            <a:r>
              <a:rPr lang="en" sz="1400">
                <a:solidFill>
                  <a:schemeClr val="dk1"/>
                </a:solidFill>
                <a:latin typeface="Lato"/>
                <a:ea typeface="Lato"/>
                <a:cs typeface="Lato"/>
                <a:sym typeface="Lato"/>
              </a:rPr>
              <a:t>In an effort to address this concern, SB 1 2017 focused on refining and streamlining statewide accountability, while still considering multiple factors in measuring school effectiveness, and removing the stigma cause by comparing school scores. Sen Wilson and Wise are still to be commended for the thoughtful and juried leadership approach they took to hear all stakeholders in that legislation.</a:t>
            </a:r>
            <a:endParaRPr sz="1400">
              <a:solidFill>
                <a:schemeClr val="dk1"/>
              </a:solidFill>
              <a:latin typeface="Lato"/>
              <a:ea typeface="Lato"/>
              <a:cs typeface="Lato"/>
              <a:sym typeface="Lato"/>
            </a:endParaRPr>
          </a:p>
          <a:p>
            <a:pPr indent="0" lvl="0" marL="0" rtl="0" algn="l">
              <a:spcBef>
                <a:spcPts val="0"/>
              </a:spcBef>
              <a:spcAft>
                <a:spcPts val="0"/>
              </a:spcAft>
              <a:buNone/>
            </a:pPr>
            <a:r>
              <a:t/>
            </a:r>
            <a:endParaRPr sz="1400">
              <a:solidFill>
                <a:schemeClr val="dk1"/>
              </a:solidFill>
              <a:latin typeface="Lato"/>
              <a:ea typeface="Lato"/>
              <a:cs typeface="Lato"/>
              <a:sym typeface="Lato"/>
            </a:endParaRPr>
          </a:p>
          <a:p>
            <a:pPr indent="0" lvl="0" marL="457200" rtl="0" algn="l">
              <a:spcBef>
                <a:spcPts val="0"/>
              </a:spcBef>
              <a:spcAft>
                <a:spcPts val="0"/>
              </a:spcAft>
              <a:buNone/>
            </a:pPr>
            <a:r>
              <a:rPr lang="en" sz="1400">
                <a:solidFill>
                  <a:schemeClr val="dk1"/>
                </a:solidFill>
                <a:latin typeface="Lato"/>
                <a:ea typeface="Lato"/>
                <a:cs typeface="Lato"/>
                <a:sym typeface="Lato"/>
              </a:rPr>
              <a:t>In terms of arts education, the bill affirmed the expecation that schools would address academic standards in the visual and performing arts and provided that KDE </a:t>
            </a:r>
            <a:r>
              <a:rPr i="1" lang="en" sz="1400">
                <a:solidFill>
                  <a:schemeClr val="dk1"/>
                </a:solidFill>
                <a:latin typeface="Lato"/>
                <a:ea typeface="Lato"/>
                <a:cs typeface="Lato"/>
                <a:sym typeface="Lato"/>
              </a:rPr>
              <a:t>had the option to</a:t>
            </a:r>
            <a:r>
              <a:rPr lang="en" sz="1400">
                <a:solidFill>
                  <a:schemeClr val="dk1"/>
                </a:solidFill>
                <a:latin typeface="Lato"/>
                <a:ea typeface="Lato"/>
                <a:cs typeface="Lato"/>
                <a:sym typeface="Lato"/>
              </a:rPr>
              <a:t> develop program standards.  </a:t>
            </a:r>
            <a:endParaRPr sz="1400">
              <a:solidFill>
                <a:schemeClr val="dk1"/>
              </a:solidFill>
              <a:latin typeface="Lato"/>
              <a:ea typeface="Lato"/>
              <a:cs typeface="Lato"/>
              <a:sym typeface="Lato"/>
            </a:endParaRPr>
          </a:p>
          <a:p>
            <a:pPr indent="0" lvl="0" marL="457200" rtl="0" algn="l">
              <a:spcBef>
                <a:spcPts val="0"/>
              </a:spcBef>
              <a:spcAft>
                <a:spcPts val="0"/>
              </a:spcAft>
              <a:buNone/>
            </a:pPr>
            <a:r>
              <a:t/>
            </a:r>
            <a:endParaRPr sz="1400">
              <a:solidFill>
                <a:schemeClr val="dk1"/>
              </a:solidFill>
              <a:latin typeface="Lato"/>
              <a:ea typeface="Lato"/>
              <a:cs typeface="Lato"/>
              <a:sym typeface="Lato"/>
            </a:endParaRPr>
          </a:p>
          <a:p>
            <a:pPr indent="0" lvl="0" marL="457200" rtl="0" algn="l">
              <a:spcBef>
                <a:spcPts val="0"/>
              </a:spcBef>
              <a:spcAft>
                <a:spcPts val="0"/>
              </a:spcAft>
              <a:buClr>
                <a:schemeClr val="dk2"/>
              </a:buClr>
              <a:buSzPts val="1100"/>
              <a:buFont typeface="Arial"/>
              <a:buNone/>
            </a:pPr>
            <a:r>
              <a:rPr lang="en" sz="1400">
                <a:solidFill>
                  <a:schemeClr val="dk1"/>
                </a:solidFill>
                <a:latin typeface="Lato"/>
                <a:ea typeface="Lato"/>
                <a:cs typeface="Lato"/>
                <a:sym typeface="Lato"/>
              </a:rPr>
              <a:t>Having assurances from the KDE at that time that arts accountability would be addressed as part of an “opportunity and access” component of the new 5-star accountability system, legislators removed the program review as a mandated accountabiity component and replaced it with a School Profile report that included arts program data without connecting it in statute to accountability scoring or school report card accountability.  </a:t>
            </a:r>
            <a:endParaRPr sz="1400">
              <a:solidFill>
                <a:schemeClr val="dk1"/>
              </a:solidFill>
              <a:latin typeface="Lato"/>
              <a:ea typeface="Lato"/>
              <a:cs typeface="Lato"/>
              <a:sym typeface="Lato"/>
            </a:endParaRPr>
          </a:p>
          <a:p>
            <a:pPr indent="0" lvl="0" marL="0" rtl="0" algn="l">
              <a:spcBef>
                <a:spcPts val="0"/>
              </a:spcBef>
              <a:spcAft>
                <a:spcPts val="0"/>
              </a:spcAft>
              <a:buNone/>
            </a:pPr>
            <a:r>
              <a:t/>
            </a:r>
            <a:endParaRPr sz="1400">
              <a:solidFill>
                <a:schemeClr val="dk1"/>
              </a:solidFill>
              <a:highlight>
                <a:srgbClr val="FFFFFF"/>
              </a:highlight>
              <a:latin typeface="Lato"/>
              <a:ea typeface="Lato"/>
              <a:cs typeface="Lato"/>
              <a:sym typeface="Lato"/>
            </a:endParaRPr>
          </a:p>
          <a:p>
            <a:pPr indent="0" lvl="0" marL="457200" rtl="0" algn="l">
              <a:spcBef>
                <a:spcPts val="0"/>
              </a:spcBef>
              <a:spcAft>
                <a:spcPts val="0"/>
              </a:spcAft>
              <a:buNone/>
            </a:pPr>
            <a:r>
              <a:rPr lang="en" sz="1400">
                <a:solidFill>
                  <a:schemeClr val="dk1"/>
                </a:solidFill>
                <a:latin typeface="Lato"/>
                <a:ea typeface="Lato"/>
                <a:cs typeface="Lato"/>
                <a:sym typeface="Lato"/>
              </a:rPr>
              <a:t>In 2018, the opportunity and access component was dropped from the new accountability system, </a:t>
            </a:r>
            <a:r>
              <a:rPr b="1" lang="en" sz="1400">
                <a:solidFill>
                  <a:schemeClr val="dk1"/>
                </a:solidFill>
                <a:latin typeface="Lato"/>
                <a:ea typeface="Lato"/>
                <a:cs typeface="Lato"/>
                <a:sym typeface="Lato"/>
              </a:rPr>
              <a:t>leaving no school accountability in statute or regulation for arts education</a:t>
            </a:r>
            <a:r>
              <a:rPr lang="en" sz="1400">
                <a:solidFill>
                  <a:schemeClr val="dk1"/>
                </a:solidFill>
                <a:latin typeface="Lato"/>
                <a:ea typeface="Lato"/>
                <a:cs typeface="Lato"/>
                <a:sym typeface="Lato"/>
              </a:rPr>
              <a:t> save for the protection of one credit of study at the high school level in state graduation requirements.</a:t>
            </a:r>
            <a:r>
              <a:rPr baseline="30000" lang="en" sz="1400">
                <a:solidFill>
                  <a:schemeClr val="dk1"/>
                </a:solidFill>
                <a:latin typeface="Lato"/>
                <a:ea typeface="Lato"/>
                <a:cs typeface="Lato"/>
                <a:sym typeface="Lato"/>
              </a:rPr>
              <a:t>1</a:t>
            </a:r>
            <a:endParaRPr baseline="30000" sz="1400">
              <a:solidFill>
                <a:schemeClr val="dk1"/>
              </a:solidFill>
              <a:latin typeface="Lato"/>
              <a:ea typeface="Lato"/>
              <a:cs typeface="Lato"/>
              <a:sym typeface="Lato"/>
            </a:endParaRPr>
          </a:p>
          <a:p>
            <a:pPr indent="0" lvl="0" marL="457200" rtl="0" algn="l">
              <a:spcBef>
                <a:spcPts val="0"/>
              </a:spcBef>
              <a:spcAft>
                <a:spcPts val="0"/>
              </a:spcAft>
              <a:buNone/>
            </a:pPr>
            <a:r>
              <a:t/>
            </a:r>
            <a:endParaRPr baseline="30000" sz="1400">
              <a:solidFill>
                <a:schemeClr val="dk1"/>
              </a:solidFill>
              <a:latin typeface="Lato"/>
              <a:ea typeface="Lato"/>
              <a:cs typeface="Lato"/>
              <a:sym typeface="Lato"/>
            </a:endParaRPr>
          </a:p>
          <a:p>
            <a:pPr indent="0" lvl="0" marL="457200" rtl="0" algn="l">
              <a:spcBef>
                <a:spcPts val="0"/>
              </a:spcBef>
              <a:spcAft>
                <a:spcPts val="0"/>
              </a:spcAft>
              <a:buNone/>
            </a:pPr>
            <a:r>
              <a:t/>
            </a:r>
            <a:endParaRPr baseline="30000" sz="1400">
              <a:solidFill>
                <a:schemeClr val="dk1"/>
              </a:solidFill>
              <a:latin typeface="Lato"/>
              <a:ea typeface="Lato"/>
              <a:cs typeface="Lato"/>
              <a:sym typeface="Lato"/>
            </a:endParaRPr>
          </a:p>
          <a:p>
            <a:pPr indent="0" lvl="0" marL="0" rtl="0" algn="l">
              <a:spcBef>
                <a:spcPts val="0"/>
              </a:spcBef>
              <a:spcAft>
                <a:spcPts val="0"/>
              </a:spcAft>
              <a:buNone/>
            </a:pPr>
            <a:r>
              <a:t/>
            </a:r>
            <a:endParaRPr sz="1400">
              <a:solidFill>
                <a:schemeClr val="dk1"/>
              </a:solidFill>
              <a:highlight>
                <a:srgbClr val="FFFFFF"/>
              </a:highlight>
              <a:latin typeface="Lato"/>
              <a:ea typeface="Lato"/>
              <a:cs typeface="Lato"/>
              <a:sym typeface="Lato"/>
            </a:endParaRPr>
          </a:p>
          <a:p>
            <a:pPr indent="0" lvl="0" marL="457200" rtl="0" algn="l">
              <a:spcBef>
                <a:spcPts val="0"/>
              </a:spcBef>
              <a:spcAft>
                <a:spcPts val="0"/>
              </a:spcAft>
              <a:buNone/>
            </a:pPr>
            <a:r>
              <a:rPr lang="en" sz="1200">
                <a:solidFill>
                  <a:srgbClr val="333333"/>
                </a:solidFill>
                <a:highlight>
                  <a:srgbClr val="FFFFFF"/>
                </a:highlight>
              </a:rPr>
              <a:t>On April 5, 2019, Kentucky's new minimum high school graduation requirements became law, </a:t>
            </a:r>
            <a:r>
              <a:rPr lang="en" sz="1200" u="sng">
                <a:solidFill>
                  <a:srgbClr val="792189"/>
                </a:solidFill>
                <a:highlight>
                  <a:srgbClr val="FFFFFF"/>
                </a:highlight>
                <a:hlinkClick r:id="rId2"/>
              </a:rPr>
              <a:t>704 KAR 3:305</a:t>
            </a:r>
            <a:r>
              <a:rPr b="1" lang="en" sz="1200">
                <a:solidFill>
                  <a:schemeClr val="dk2"/>
                </a:solidFill>
                <a:highlight>
                  <a:schemeClr val="accent4"/>
                </a:highlight>
                <a:latin typeface="Lato"/>
                <a:ea typeface="Lato"/>
                <a:cs typeface="Lato"/>
                <a:sym typeface="Lato"/>
              </a:rPr>
              <a:t>  this protected time for arts instruction at the high school level.</a:t>
            </a:r>
            <a:endParaRPr b="1" sz="1200">
              <a:solidFill>
                <a:schemeClr val="dk2"/>
              </a:solidFill>
              <a:highlight>
                <a:schemeClr val="accent4"/>
              </a:highlight>
              <a:latin typeface="Lato"/>
              <a:ea typeface="Lato"/>
              <a:cs typeface="Lato"/>
              <a:sym typeface="Lato"/>
            </a:endParaRPr>
          </a:p>
          <a:p>
            <a:pPr indent="0" lvl="0" marL="457200" rtl="0" algn="l">
              <a:spcBef>
                <a:spcPts val="0"/>
              </a:spcBef>
              <a:spcAft>
                <a:spcPts val="0"/>
              </a:spcAft>
              <a:buNone/>
            </a:pPr>
            <a:r>
              <a:t/>
            </a:r>
            <a:endParaRPr b="1" sz="1400">
              <a:solidFill>
                <a:schemeClr val="dk2"/>
              </a:solidFill>
              <a:highlight>
                <a:schemeClr val="accent4"/>
              </a:highlight>
              <a:latin typeface="Lato"/>
              <a:ea typeface="Lato"/>
              <a:cs typeface="Lato"/>
              <a:sym typeface="Lato"/>
            </a:endParaRPr>
          </a:p>
          <a:p>
            <a:pPr indent="0" lvl="0" marL="457200" rtl="0" algn="l">
              <a:spcBef>
                <a:spcPts val="0"/>
              </a:spcBef>
              <a:spcAft>
                <a:spcPts val="0"/>
              </a:spcAft>
              <a:buNone/>
            </a:pPr>
            <a:r>
              <a:t/>
            </a:r>
            <a:endParaRPr b="1" sz="1400">
              <a:solidFill>
                <a:schemeClr val="dk2"/>
              </a:solidFill>
              <a:highlight>
                <a:schemeClr val="accent4"/>
              </a:highlight>
              <a:latin typeface="Lato"/>
              <a:ea typeface="Lato"/>
              <a:cs typeface="Lato"/>
              <a:sym typeface="Lato"/>
            </a:endParaRPr>
          </a:p>
          <a:p>
            <a:pPr indent="0" lvl="0" marL="457200" rtl="0" algn="l">
              <a:spcBef>
                <a:spcPts val="0"/>
              </a:spcBef>
              <a:spcAft>
                <a:spcPts val="0"/>
              </a:spcAft>
              <a:buNone/>
            </a:pPr>
            <a:r>
              <a:t/>
            </a:r>
            <a:endParaRPr sz="1400">
              <a:solidFill>
                <a:schemeClr val="dk2"/>
              </a:solidFill>
              <a:highlight>
                <a:schemeClr val="accent4"/>
              </a:highlight>
              <a:latin typeface="Lato"/>
              <a:ea typeface="Lato"/>
              <a:cs typeface="Lato"/>
              <a:sym typeface="Lato"/>
            </a:endParaRPr>
          </a:p>
          <a:p>
            <a:pPr indent="0" lvl="0" marL="457200" rtl="0" algn="l">
              <a:spcBef>
                <a:spcPts val="0"/>
              </a:spcBef>
              <a:spcAft>
                <a:spcPts val="0"/>
              </a:spcAft>
              <a:buNone/>
            </a:pPr>
            <a:r>
              <a:t/>
            </a:r>
            <a:endParaRPr sz="1400">
              <a:solidFill>
                <a:schemeClr val="dk2"/>
              </a:solidFill>
              <a:highlight>
                <a:schemeClr val="accent4"/>
              </a:highlight>
              <a:latin typeface="Lato"/>
              <a:ea typeface="Lato"/>
              <a:cs typeface="Lato"/>
              <a:sym typeface="Lato"/>
            </a:endParaRPr>
          </a:p>
          <a:p>
            <a:pPr indent="0" lvl="0" marL="0" rtl="0" algn="l">
              <a:spcBef>
                <a:spcPts val="0"/>
              </a:spcBef>
              <a:spcAft>
                <a:spcPts val="0"/>
              </a:spcAft>
              <a:buClr>
                <a:schemeClr val="dk2"/>
              </a:buClr>
              <a:buSzPts val="1100"/>
              <a:buFont typeface="Arial"/>
              <a:buNone/>
            </a:pPr>
            <a:r>
              <a:t/>
            </a:r>
            <a:endParaRPr>
              <a:solidFill>
                <a:schemeClr val="dk2"/>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639a1957a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639a1957a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2"/>
                </a:solidFill>
              </a:rPr>
              <a:t>Tanya - </a:t>
            </a:r>
            <a:endParaRPr sz="1400">
              <a:solidFill>
                <a:schemeClr val="dk2"/>
              </a:solidFill>
            </a:endParaRPr>
          </a:p>
          <a:p>
            <a:pPr indent="0" lvl="0" marL="0" rtl="0" algn="l">
              <a:spcBef>
                <a:spcPts val="0"/>
              </a:spcBef>
              <a:spcAft>
                <a:spcPts val="0"/>
              </a:spcAft>
              <a:buClr>
                <a:schemeClr val="dk1"/>
              </a:buClr>
              <a:buSzPts val="1100"/>
              <a:buFont typeface="Arial"/>
              <a:buNone/>
            </a:pPr>
            <a:r>
              <a:rPr lang="en" sz="1400" strike="sngStrike">
                <a:solidFill>
                  <a:schemeClr val="dk2"/>
                </a:solidFill>
              </a:rPr>
              <a:t> In 2016, the </a:t>
            </a:r>
            <a:r>
              <a:rPr lang="en" sz="1400" strike="sngStrike">
                <a:solidFill>
                  <a:schemeClr val="dk2"/>
                </a:solidFill>
              </a:rPr>
              <a:t>KDE sought public input through statewide town meetings on school accountability.  Overwhelming, the public supported an accountability system that included measures of opportunity and access to quality arts instruction.   </a:t>
            </a:r>
            <a:endParaRPr sz="1400" strike="sngStrike">
              <a:solidFill>
                <a:schemeClr val="dk2"/>
              </a:solidFill>
            </a:endParaRPr>
          </a:p>
          <a:p>
            <a:pPr indent="0" lvl="0" marL="0" rtl="0" algn="l">
              <a:spcBef>
                <a:spcPts val="0"/>
              </a:spcBef>
              <a:spcAft>
                <a:spcPts val="0"/>
              </a:spcAft>
              <a:buClr>
                <a:schemeClr val="dk1"/>
              </a:buClr>
              <a:buSzPts val="1100"/>
              <a:buFont typeface="Arial"/>
              <a:buNone/>
            </a:pPr>
            <a:r>
              <a:t/>
            </a:r>
            <a:endParaRPr sz="1400" strike="sngStrike">
              <a:solidFill>
                <a:schemeClr val="dk2"/>
              </a:solidFill>
            </a:endParaRPr>
          </a:p>
          <a:p>
            <a:pPr indent="0" lvl="0" marL="0" rtl="0" algn="l">
              <a:spcBef>
                <a:spcPts val="0"/>
              </a:spcBef>
              <a:spcAft>
                <a:spcPts val="0"/>
              </a:spcAft>
              <a:buClr>
                <a:schemeClr val="dk1"/>
              </a:buClr>
              <a:buSzPts val="1100"/>
              <a:buFont typeface="Arial"/>
              <a:buNone/>
            </a:pPr>
            <a:r>
              <a:rPr lang="en" sz="1400" strike="sngStrike">
                <a:solidFill>
                  <a:schemeClr val="dk2"/>
                </a:solidFill>
              </a:rPr>
              <a:t>Further, the KDE accountability task force of the same year recommended that opportunity and access for a well-rounded education (including the arts) be part of a streamlined school accountability plan.  </a:t>
            </a:r>
            <a:endParaRPr sz="1400" strike="sngStrike">
              <a:solidFill>
                <a:schemeClr val="dk2"/>
              </a:solidFill>
            </a:endParaRPr>
          </a:p>
          <a:p>
            <a:pPr indent="0" lvl="0" marL="0" rtl="0" algn="l">
              <a:spcBef>
                <a:spcPts val="0"/>
              </a:spcBef>
              <a:spcAft>
                <a:spcPts val="0"/>
              </a:spcAft>
              <a:buClr>
                <a:schemeClr val="dk1"/>
              </a:buClr>
              <a:buSzPts val="1100"/>
              <a:buFont typeface="Arial"/>
              <a:buNone/>
            </a:pPr>
            <a:r>
              <a:t/>
            </a:r>
            <a:endParaRPr sz="1400" strike="sngStrike">
              <a:solidFill>
                <a:schemeClr val="dk2"/>
              </a:solidFill>
            </a:endParaRPr>
          </a:p>
          <a:p>
            <a:pPr indent="0" lvl="0" marL="0" rtl="0" algn="l">
              <a:spcBef>
                <a:spcPts val="0"/>
              </a:spcBef>
              <a:spcAft>
                <a:spcPts val="0"/>
              </a:spcAft>
              <a:buClr>
                <a:schemeClr val="dk1"/>
              </a:buClr>
              <a:buSzPts val="1100"/>
              <a:buFont typeface="Arial"/>
              <a:buNone/>
            </a:pPr>
            <a:r>
              <a:rPr lang="en" sz="1400" strike="sngStrike">
                <a:solidFill>
                  <a:schemeClr val="dk2"/>
                </a:solidFill>
              </a:rPr>
              <a:t>It’s a simple fact, that In our high stakes accountability climate, what receives weight in accountability gets focus while non-weighed components get marginalized in the curriculum. </a:t>
            </a:r>
            <a:endParaRPr sz="1400" strike="sngStrike">
              <a:solidFill>
                <a:schemeClr val="dk2"/>
              </a:solidFill>
            </a:endParaRPr>
          </a:p>
          <a:p>
            <a:pPr indent="0" lvl="0" marL="0" rtl="0" algn="l">
              <a:spcBef>
                <a:spcPts val="0"/>
              </a:spcBef>
              <a:spcAft>
                <a:spcPts val="0"/>
              </a:spcAft>
              <a:buClr>
                <a:schemeClr val="dk1"/>
              </a:buClr>
              <a:buSzPts val="1100"/>
              <a:buFont typeface="Arial"/>
              <a:buNone/>
            </a:pPr>
            <a:r>
              <a:t/>
            </a:r>
            <a:endParaRPr sz="1400">
              <a:solidFill>
                <a:schemeClr val="dk2"/>
              </a:solidFill>
            </a:endParaRPr>
          </a:p>
          <a:p>
            <a:pPr indent="0" lvl="0" marL="0" rtl="0" algn="l">
              <a:spcBef>
                <a:spcPts val="0"/>
              </a:spcBef>
              <a:spcAft>
                <a:spcPts val="0"/>
              </a:spcAft>
              <a:buClr>
                <a:schemeClr val="dk1"/>
              </a:buClr>
              <a:buSzPts val="1100"/>
              <a:buFont typeface="Arial"/>
              <a:buNone/>
            </a:pPr>
            <a:r>
              <a:rPr lang="en" sz="1400">
                <a:solidFill>
                  <a:schemeClr val="dk1"/>
                </a:solidFill>
                <a:latin typeface="Lato"/>
                <a:ea typeface="Lato"/>
                <a:cs typeface="Lato"/>
                <a:sym typeface="Lato"/>
              </a:rPr>
              <a:t>The release of yesterday’s accountability scores represents the first time in forty year that </a:t>
            </a:r>
            <a:r>
              <a:rPr lang="en" sz="1400" u="sng">
                <a:solidFill>
                  <a:schemeClr val="dk1"/>
                </a:solidFill>
                <a:latin typeface="Lato"/>
                <a:ea typeface="Lato"/>
                <a:cs typeface="Lato"/>
                <a:sym typeface="Lato"/>
              </a:rPr>
              <a:t>all </a:t>
            </a:r>
            <a:r>
              <a:rPr lang="en" sz="1400">
                <a:solidFill>
                  <a:schemeClr val="dk1"/>
                </a:solidFill>
                <a:latin typeface="Lato"/>
                <a:ea typeface="Lato"/>
                <a:cs typeface="Lato"/>
                <a:sym typeface="Lato"/>
              </a:rPr>
              <a:t>schools were not held formally accountable in any statutory or regulatory manner for ensuring equity and access to Visual and Performing Arts Education.</a:t>
            </a:r>
            <a:endParaRPr sz="1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400">
                <a:solidFill>
                  <a:schemeClr val="dk1"/>
                </a:solidFill>
                <a:latin typeface="Lato"/>
                <a:ea typeface="Lato"/>
                <a:cs typeface="Lato"/>
                <a:sym typeface="Lato"/>
              </a:rPr>
              <a:t>Which brings us to why we need this bill . . . . .and, as we teachers would phrase it,  some essential questions . . . .</a:t>
            </a:r>
            <a:endParaRPr sz="1400">
              <a:solidFill>
                <a:schemeClr val="dk1"/>
              </a:solidFill>
              <a:latin typeface="Lato"/>
              <a:ea typeface="Lato"/>
              <a:cs typeface="Lato"/>
              <a:sym typeface="Lato"/>
            </a:endParaRPr>
          </a:p>
          <a:p>
            <a:pPr indent="0" lvl="0" marL="457200" rtl="0" algn="l">
              <a:spcBef>
                <a:spcPts val="0"/>
              </a:spcBef>
              <a:spcAft>
                <a:spcPts val="0"/>
              </a:spcAft>
              <a:buClr>
                <a:schemeClr val="dk1"/>
              </a:buClr>
              <a:buSzPts val="1100"/>
              <a:buFont typeface="Arial"/>
              <a:buNone/>
            </a:pPr>
            <a:r>
              <a:t/>
            </a:r>
            <a:endParaRPr baseline="30000" sz="1400">
              <a:solidFill>
                <a:srgbClr val="F46524"/>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400">
                <a:solidFill>
                  <a:schemeClr val="dk1"/>
                </a:solidFill>
              </a:rPr>
              <a:t>How do we:</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Hold schools accountable for developing the whole child--capacities and skills in the arts, while still keeping things simple so the KDE, administrators and teachers can focus on teaching kids.  </a:t>
            </a:r>
            <a:endParaRPr sz="1400">
              <a:solidFill>
                <a:schemeClr val="dk1"/>
              </a:solidFill>
            </a:endParaRPr>
          </a:p>
          <a:p>
            <a:pPr indent="0" lvl="0" marL="914400" rtl="0" algn="l">
              <a:spcBef>
                <a:spcPts val="0"/>
              </a:spcBef>
              <a:spcAft>
                <a:spcPts val="0"/>
              </a:spcAft>
              <a:buNone/>
            </a:pPr>
            <a:r>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Devise an efficient way to ensure that all students, regardless of their socio-economic status or academic prowess have equal access and opportunity to obtain a sufficient grounding in the arts and develop the artistic talents and skills that will have life-long benefit?</a:t>
            </a:r>
            <a:endParaRPr sz="1400">
              <a:solidFill>
                <a:schemeClr val="dk1"/>
              </a:solidFill>
            </a:endParaRPr>
          </a:p>
          <a:p>
            <a:pPr indent="0" lvl="0" marL="914400" rtl="0" algn="l">
              <a:spcBef>
                <a:spcPts val="0"/>
              </a:spcBef>
              <a:spcAft>
                <a:spcPts val="0"/>
              </a:spcAft>
              <a:buNone/>
            </a:pPr>
            <a:r>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Develop a clear, strong, statewide vision of what good arts education and equal access looks like in order to help schools improve and strengthen arts education for all of our Kentucky children.</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2"/>
              </a:solidFill>
            </a:endParaRPr>
          </a:p>
          <a:p>
            <a:pPr indent="0" lvl="0" marL="0" rtl="0" algn="l">
              <a:spcBef>
                <a:spcPts val="0"/>
              </a:spcBef>
              <a:spcAft>
                <a:spcPts val="0"/>
              </a:spcAft>
              <a:buClr>
                <a:schemeClr val="dk1"/>
              </a:buClr>
              <a:buSzPts val="1100"/>
              <a:buFont typeface="Arial"/>
              <a:buNone/>
            </a:pPr>
            <a:r>
              <a:t/>
            </a:r>
            <a:endParaRPr sz="1400">
              <a:solidFill>
                <a:schemeClr val="dk2"/>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639a1957a0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639a1957a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2"/>
                </a:solidFill>
              </a:rPr>
              <a:t>Tanya-</a:t>
            </a:r>
            <a:endParaRPr sz="1400">
              <a:solidFill>
                <a:schemeClr val="dk2"/>
              </a:solidFill>
            </a:endParaRPr>
          </a:p>
          <a:p>
            <a:pPr indent="0" lvl="0" marL="0" rtl="0" algn="l">
              <a:spcBef>
                <a:spcPts val="0"/>
              </a:spcBef>
              <a:spcAft>
                <a:spcPts val="0"/>
              </a:spcAft>
              <a:buNone/>
            </a:pPr>
            <a:r>
              <a:rPr lang="en" sz="1400">
                <a:solidFill>
                  <a:schemeClr val="dk2"/>
                </a:solidFill>
              </a:rPr>
              <a:t>We believe this bill</a:t>
            </a:r>
            <a:r>
              <a:rPr lang="en" sz="1400">
                <a:solidFill>
                  <a:schemeClr val="dk2"/>
                </a:solidFill>
              </a:rPr>
              <a:t> addresses those important questions.</a:t>
            </a:r>
            <a:endParaRPr sz="1400">
              <a:solidFill>
                <a:schemeClr val="dk2"/>
              </a:solidFill>
            </a:endParaRPr>
          </a:p>
          <a:p>
            <a:pPr indent="0" lvl="0" marL="0" rtl="0" algn="l">
              <a:spcBef>
                <a:spcPts val="0"/>
              </a:spcBef>
              <a:spcAft>
                <a:spcPts val="0"/>
              </a:spcAft>
              <a:buNone/>
            </a:pPr>
            <a:r>
              <a:t/>
            </a:r>
            <a:endParaRPr sz="1400">
              <a:solidFill>
                <a:schemeClr val="dk2"/>
              </a:solidFill>
            </a:endParaRPr>
          </a:p>
          <a:p>
            <a:pPr indent="0" lvl="0" marL="0" rtl="0" algn="l">
              <a:spcBef>
                <a:spcPts val="0"/>
              </a:spcBef>
              <a:spcAft>
                <a:spcPts val="0"/>
              </a:spcAft>
              <a:buNone/>
            </a:pPr>
            <a:r>
              <a:rPr lang="en" sz="1400">
                <a:solidFill>
                  <a:schemeClr val="dk2"/>
                </a:solidFill>
              </a:rPr>
              <a:t>It recognizes the difficulty of keeping accountability simple without excusing the responsibility of schools to be held accountable for providing all students equitable access to meaningful visual and performing arts instruction by simply:</a:t>
            </a:r>
            <a:endParaRPr sz="1400">
              <a:solidFill>
                <a:schemeClr val="dk2"/>
              </a:solidFill>
            </a:endParaRPr>
          </a:p>
          <a:p>
            <a:pPr indent="0" lvl="0" marL="0" rtl="0" algn="l">
              <a:spcBef>
                <a:spcPts val="0"/>
              </a:spcBef>
              <a:spcAft>
                <a:spcPts val="0"/>
              </a:spcAft>
              <a:buNone/>
            </a:pPr>
            <a:r>
              <a:t/>
            </a:r>
            <a:endParaRPr sz="1400">
              <a:solidFill>
                <a:schemeClr val="dk2"/>
              </a:solidFill>
            </a:endParaRPr>
          </a:p>
          <a:p>
            <a:pPr indent="-317500" lvl="0" marL="457200" rtl="0" algn="l">
              <a:spcBef>
                <a:spcPts val="0"/>
              </a:spcBef>
              <a:spcAft>
                <a:spcPts val="0"/>
              </a:spcAft>
              <a:buClr>
                <a:schemeClr val="dk2"/>
              </a:buClr>
              <a:buSzPts val="1400"/>
              <a:buChar char="●"/>
            </a:pPr>
            <a:r>
              <a:rPr lang="en" sz="1400">
                <a:solidFill>
                  <a:schemeClr val="dk2"/>
                </a:solidFill>
                <a:highlight>
                  <a:srgbClr val="FFFFFF"/>
                </a:highlight>
              </a:rPr>
              <a:t>targeting </a:t>
            </a:r>
            <a:r>
              <a:rPr lang="en" sz="1400">
                <a:solidFill>
                  <a:schemeClr val="dk2"/>
                </a:solidFill>
                <a:highlight>
                  <a:srgbClr val="FFFF00"/>
                </a:highlight>
              </a:rPr>
              <a:t>time </a:t>
            </a:r>
            <a:r>
              <a:rPr lang="en" sz="1400">
                <a:solidFill>
                  <a:schemeClr val="dk2"/>
                </a:solidFill>
                <a:highlight>
                  <a:srgbClr val="FFFFFF"/>
                </a:highlight>
              </a:rPr>
              <a:t>at the elementary</a:t>
            </a:r>
            <a:r>
              <a:rPr lang="en" sz="1400">
                <a:solidFill>
                  <a:schemeClr val="dk2"/>
                </a:solidFill>
              </a:rPr>
              <a:t> and</a:t>
            </a:r>
            <a:r>
              <a:rPr lang="en" sz="1400">
                <a:solidFill>
                  <a:schemeClr val="dk2"/>
                </a:solidFill>
                <a:highlight>
                  <a:srgbClr val="FFFF00"/>
                </a:highlight>
              </a:rPr>
              <a:t> access </a:t>
            </a:r>
            <a:r>
              <a:rPr lang="en" sz="1400">
                <a:solidFill>
                  <a:schemeClr val="dk2"/>
                </a:solidFill>
              </a:rPr>
              <a:t>at middle school as the fundamental component of ensuring equity. </a:t>
            </a:r>
            <a:endParaRPr sz="1400">
              <a:solidFill>
                <a:schemeClr val="dk2"/>
              </a:solidFill>
            </a:endParaRPr>
          </a:p>
          <a:p>
            <a:pPr indent="-317500" lvl="1" marL="914400" rtl="0" algn="l">
              <a:spcBef>
                <a:spcPts val="0"/>
              </a:spcBef>
              <a:spcAft>
                <a:spcPts val="0"/>
              </a:spcAft>
              <a:buClr>
                <a:schemeClr val="dk2"/>
              </a:buClr>
              <a:buSzPts val="1400"/>
              <a:buChar char="○"/>
            </a:pPr>
            <a:r>
              <a:rPr lang="en" sz="1400">
                <a:solidFill>
                  <a:schemeClr val="dk2"/>
                </a:solidFill>
              </a:rPr>
              <a:t>120 minutes minimum per week in the elementary, </a:t>
            </a:r>
            <a:endParaRPr sz="1400">
              <a:solidFill>
                <a:schemeClr val="dk2"/>
              </a:solidFill>
            </a:endParaRPr>
          </a:p>
          <a:p>
            <a:pPr indent="-317500" lvl="1" marL="914400" rtl="0" algn="l">
              <a:spcBef>
                <a:spcPts val="0"/>
              </a:spcBef>
              <a:spcAft>
                <a:spcPts val="0"/>
              </a:spcAft>
              <a:buClr>
                <a:schemeClr val="dk2"/>
              </a:buClr>
              <a:buSzPts val="1400"/>
              <a:buChar char="○"/>
            </a:pPr>
            <a:r>
              <a:rPr lang="en" sz="1400">
                <a:solidFill>
                  <a:schemeClr val="dk2"/>
                </a:solidFill>
              </a:rPr>
              <a:t>the mandate that middle schools </a:t>
            </a:r>
            <a:r>
              <a:rPr i="1" lang="en" sz="1400">
                <a:solidFill>
                  <a:schemeClr val="dk2"/>
                </a:solidFill>
              </a:rPr>
              <a:t>will provide</a:t>
            </a:r>
            <a:r>
              <a:rPr lang="en" sz="1400">
                <a:solidFill>
                  <a:schemeClr val="dk2"/>
                </a:solidFill>
              </a:rPr>
              <a:t> instructional opportunities that develop artistic understandings, talents, and interest.</a:t>
            </a:r>
            <a:endParaRPr sz="1400">
              <a:solidFill>
                <a:schemeClr val="dk2"/>
              </a:solidFill>
            </a:endParaRPr>
          </a:p>
          <a:p>
            <a:pPr indent="0" lvl="0" marL="457200" rtl="0" algn="l">
              <a:spcBef>
                <a:spcPts val="0"/>
              </a:spcBef>
              <a:spcAft>
                <a:spcPts val="0"/>
              </a:spcAft>
              <a:buNone/>
            </a:pPr>
            <a:r>
              <a:t/>
            </a:r>
            <a:endParaRPr sz="1400">
              <a:solidFill>
                <a:schemeClr val="dk2"/>
              </a:solidFill>
            </a:endParaRPr>
          </a:p>
          <a:p>
            <a:pPr indent="-317500" lvl="0" marL="457200" rtl="0" algn="l">
              <a:spcBef>
                <a:spcPts val="0"/>
              </a:spcBef>
              <a:spcAft>
                <a:spcPts val="0"/>
              </a:spcAft>
              <a:buClr>
                <a:schemeClr val="dk2"/>
              </a:buClr>
              <a:buSzPts val="1400"/>
              <a:buChar char="●"/>
            </a:pPr>
            <a:r>
              <a:rPr lang="en" sz="1400">
                <a:solidFill>
                  <a:schemeClr val="dk2"/>
                </a:solidFill>
              </a:rPr>
              <a:t>And specifically protecting that time-- by not allowing interventions of other types to encroach on that limited opportunity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639a1957a0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639a1957a0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2"/>
                </a:solidFill>
              </a:rPr>
              <a:t>Tanya - </a:t>
            </a:r>
            <a:endParaRPr sz="1400">
              <a:solidFill>
                <a:schemeClr val="dk2"/>
              </a:solidFill>
            </a:endParaRPr>
          </a:p>
          <a:p>
            <a:pPr indent="0" lvl="0" marL="0" rtl="0" algn="l">
              <a:spcBef>
                <a:spcPts val="0"/>
              </a:spcBef>
              <a:spcAft>
                <a:spcPts val="0"/>
              </a:spcAft>
              <a:buNone/>
            </a:pPr>
            <a:r>
              <a:t/>
            </a:r>
            <a:endParaRPr sz="1400">
              <a:solidFill>
                <a:schemeClr val="dk2"/>
              </a:solidFill>
            </a:endParaRPr>
          </a:p>
          <a:p>
            <a:pPr indent="0" lvl="0" marL="0" rtl="0" algn="l">
              <a:spcBef>
                <a:spcPts val="0"/>
              </a:spcBef>
              <a:spcAft>
                <a:spcPts val="0"/>
              </a:spcAft>
              <a:buNone/>
            </a:pPr>
            <a:r>
              <a:rPr lang="en" sz="1400">
                <a:solidFill>
                  <a:schemeClr val="dk1"/>
                </a:solidFill>
              </a:rPr>
              <a:t>The bill further strengthens accountability for the arts and the improvement of statewide arts instruction by:</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Directing the KDE to: </a:t>
            </a:r>
            <a:endParaRPr sz="1400">
              <a:solidFill>
                <a:schemeClr val="dk1"/>
              </a:solidFill>
            </a:endParaRPr>
          </a:p>
          <a:p>
            <a:pPr indent="0" lvl="0" marL="0" rtl="0" algn="l">
              <a:spcBef>
                <a:spcPts val="0"/>
              </a:spcBef>
              <a:spcAft>
                <a:spcPts val="0"/>
              </a:spcAft>
              <a:buNone/>
            </a:pPr>
            <a:r>
              <a:t/>
            </a:r>
            <a:endParaRPr sz="1400">
              <a:solidFill>
                <a:schemeClr val="dk2"/>
              </a:solidFill>
            </a:endParaRPr>
          </a:p>
          <a:p>
            <a:pPr indent="0" lvl="0" marL="0" rtl="0" algn="l">
              <a:spcBef>
                <a:spcPts val="0"/>
              </a:spcBef>
              <a:spcAft>
                <a:spcPts val="0"/>
              </a:spcAft>
              <a:buNone/>
            </a:pPr>
            <a:r>
              <a:rPr lang="en" sz="1400"/>
              <a:t>Provide for a framework with resources that can guide districts toward providing quality arts instruction without punitive consequences.</a:t>
            </a:r>
            <a:endParaRPr sz="1400"/>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Make reporting easier and program data more reliable by mandating a clearly-defined, program standards checklist that is less subject to interpretation for reporting the status of a school’s arts program on the School Profile.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It further ensures that schools are help accountable to the public by reporting the attributes of a school’s arts program where it can be easily accessed and interpreted by parents---</a:t>
            </a:r>
            <a:r>
              <a:rPr lang="en" sz="1400" u="sng">
                <a:solidFill>
                  <a:schemeClr val="dk1"/>
                </a:solidFill>
              </a:rPr>
              <a:t> in the school report card</a:t>
            </a:r>
            <a:endParaRPr sz="1400" u="sng">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The fourth component makes a provision to provide solid feedback to decision-makers on the status of arts education in Kentucky by an annual report to the Interim Joint Committee.</a:t>
            </a:r>
            <a:endParaRPr sz="1400">
              <a:solidFill>
                <a:schemeClr val="dk1"/>
              </a:solidFill>
            </a:endParaRPr>
          </a:p>
          <a:p>
            <a:pPr indent="0" lvl="0" marL="0" rtl="0" algn="l">
              <a:spcBef>
                <a:spcPts val="0"/>
              </a:spcBef>
              <a:spcAft>
                <a:spcPts val="0"/>
              </a:spcAft>
              <a:buNone/>
            </a:pPr>
            <a:r>
              <a:rPr lang="en" sz="1400">
                <a:solidFill>
                  <a:schemeClr val="dk1"/>
                </a:solidFill>
              </a:rPr>
              <a:t>For example, how many certified arts specialist are teaching in each of the art forms?  What is our teaching force in the arts?  How many students leave our high schools with arts scholarships?  How many schools meet program standards of time, facility, etc. in the arts?  How many of our students are showing significant engangement in the arts?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“We can’t make good decisions about arts education in our state, until we know the state of arts education?”</a:t>
            </a:r>
            <a:endParaRPr sz="1400">
              <a:solidFill>
                <a:schemeClr val="dk1"/>
              </a:solidFill>
            </a:endParaRPr>
          </a:p>
          <a:p>
            <a:pPr indent="0" lvl="0" marL="0" rtl="0" algn="l">
              <a:spcBef>
                <a:spcPts val="0"/>
              </a:spcBef>
              <a:spcAft>
                <a:spcPts val="0"/>
              </a:spcAft>
              <a:buNone/>
            </a:pPr>
            <a:r>
              <a:rPr lang="en" sz="1400">
                <a:solidFill>
                  <a:schemeClr val="dk1"/>
                </a:solidFill>
              </a:rPr>
              <a:t>-------------</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b="1" lang="en" sz="1400">
                <a:solidFill>
                  <a:schemeClr val="dk1"/>
                </a:solidFill>
                <a:highlight>
                  <a:srgbClr val="FFF2CC"/>
                </a:highlight>
              </a:rPr>
              <a:t>It is important to note that this bill will not impact the new 5-star accountability rating system or a school accountability score.</a:t>
            </a:r>
            <a:endParaRPr b="1" sz="1400">
              <a:solidFill>
                <a:schemeClr val="dk1"/>
              </a:solidFill>
              <a:highlight>
                <a:srgbClr val="FFF2CC"/>
              </a:highlight>
            </a:endParaRPr>
          </a:p>
          <a:p>
            <a:pPr indent="0" lvl="0" marL="0" rtl="0" algn="l">
              <a:spcBef>
                <a:spcPts val="0"/>
              </a:spcBef>
              <a:spcAft>
                <a:spcPts val="0"/>
              </a:spcAft>
              <a:buNone/>
            </a:pPr>
            <a:r>
              <a:t/>
            </a:r>
            <a:endParaRPr b="1" sz="1400">
              <a:solidFill>
                <a:schemeClr val="dk1"/>
              </a:solidFill>
              <a:highlight>
                <a:srgbClr val="FFF2CC"/>
              </a:highlight>
            </a:endParaRPr>
          </a:p>
          <a:p>
            <a:pPr indent="0" lvl="0" marL="0" rtl="0" algn="l">
              <a:spcBef>
                <a:spcPts val="0"/>
              </a:spcBef>
              <a:spcAft>
                <a:spcPts val="0"/>
              </a:spcAft>
              <a:buNone/>
            </a:pPr>
            <a:r>
              <a:rPr b="1" lang="en" sz="1400">
                <a:solidFill>
                  <a:schemeClr val="dk1"/>
                </a:solidFill>
                <a:highlight>
                  <a:srgbClr val="FFF2CC"/>
                </a:highlight>
              </a:rPr>
              <a:t>It seeks to achieve Accountability and equity by simply requiring minimum time and access to instructional opportunities; </a:t>
            </a:r>
            <a:endParaRPr b="1" sz="1400">
              <a:solidFill>
                <a:schemeClr val="dk1"/>
              </a:solidFill>
              <a:highlight>
                <a:srgbClr val="FFF2CC"/>
              </a:highlight>
            </a:endParaRPr>
          </a:p>
          <a:p>
            <a:pPr indent="0" lvl="0" marL="0" rtl="0" algn="l">
              <a:spcBef>
                <a:spcPts val="0"/>
              </a:spcBef>
              <a:spcAft>
                <a:spcPts val="0"/>
              </a:spcAft>
              <a:buNone/>
            </a:pPr>
            <a:r>
              <a:t/>
            </a:r>
            <a:endParaRPr b="1" sz="1400">
              <a:solidFill>
                <a:schemeClr val="dk1"/>
              </a:solidFill>
              <a:highlight>
                <a:srgbClr val="FFF2CC"/>
              </a:highlight>
            </a:endParaRPr>
          </a:p>
          <a:p>
            <a:pPr indent="0" lvl="0" marL="0" rtl="0" algn="l">
              <a:spcBef>
                <a:spcPts val="0"/>
              </a:spcBef>
              <a:spcAft>
                <a:spcPts val="0"/>
              </a:spcAft>
              <a:buNone/>
            </a:pPr>
            <a:r>
              <a:rPr b="1" lang="en" sz="1400">
                <a:solidFill>
                  <a:schemeClr val="dk1"/>
                </a:solidFill>
                <a:highlight>
                  <a:srgbClr val="FFF2CC"/>
                </a:highlight>
              </a:rPr>
              <a:t>and by reporting against established program standards on the school report card.</a:t>
            </a:r>
            <a:endParaRPr b="1" sz="1400">
              <a:solidFill>
                <a:schemeClr val="dk1"/>
              </a:solidFill>
              <a:highlight>
                <a:srgbClr val="FFF2CC"/>
              </a:highlight>
            </a:endParaRPr>
          </a:p>
          <a:p>
            <a:pPr indent="0" lvl="0" marL="0" rtl="0" algn="l">
              <a:spcBef>
                <a:spcPts val="0"/>
              </a:spcBef>
              <a:spcAft>
                <a:spcPts val="0"/>
              </a:spcAft>
              <a:buNone/>
            </a:pPr>
            <a:r>
              <a:t/>
            </a:r>
            <a:endParaRPr sz="1400">
              <a:solidFill>
                <a:schemeClr val="dk1"/>
              </a:solidFill>
              <a:highlight>
                <a:srgbClr val="FFF2CC"/>
              </a:highlight>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t/>
            </a:r>
            <a:endParaRPr sz="3000">
              <a:solidFill>
                <a:schemeClr val="dk2"/>
              </a:solidFill>
            </a:endParaRPr>
          </a:p>
          <a:p>
            <a:pPr indent="0" lvl="0" marL="0" rtl="0" algn="l">
              <a:spcBef>
                <a:spcPts val="0"/>
              </a:spcBef>
              <a:spcAft>
                <a:spcPts val="0"/>
              </a:spcAft>
              <a:buNone/>
            </a:pPr>
            <a:r>
              <a:t/>
            </a:r>
            <a:endParaRPr sz="1400">
              <a:solidFill>
                <a:schemeClr val="dk2"/>
              </a:solidFill>
            </a:endParaRPr>
          </a:p>
          <a:p>
            <a:pPr indent="0" lvl="0" marL="0" rtl="0" algn="l">
              <a:spcBef>
                <a:spcPts val="0"/>
              </a:spcBef>
              <a:spcAft>
                <a:spcPts val="0"/>
              </a:spcAft>
              <a:buNone/>
            </a:pPr>
            <a:r>
              <a:t/>
            </a:r>
            <a:endParaRPr sz="1400">
              <a:solidFill>
                <a:schemeClr val="dk2"/>
              </a:solidFill>
            </a:endParaRPr>
          </a:p>
          <a:p>
            <a:pPr indent="0" lvl="0" marL="0" rtl="0" algn="l">
              <a:spcBef>
                <a:spcPts val="0"/>
              </a:spcBef>
              <a:spcAft>
                <a:spcPts val="0"/>
              </a:spcAft>
              <a:buNone/>
            </a:pPr>
            <a:r>
              <a:t/>
            </a:r>
            <a:endParaRPr sz="1400">
              <a:solidFill>
                <a:schemeClr val="dk2"/>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639a1957a0_2_9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639a1957a0_2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Jane - Direct their attention to Eileen Ramirez’s story and introduce Libby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6454317bc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6454317bc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Jane </a:t>
            </a:r>
            <a:r>
              <a:rPr lang="en" sz="1400"/>
              <a:t>- </a:t>
            </a:r>
            <a:r>
              <a:rPr lang="en" sz="1400"/>
              <a:t>Good afternoon members of the Joint Education Committee.  Those of us at the speaker’s table today represent the four major art education associations in the state through our Kentucky Coalition for Arts Education.  Our coalition was formed shortly after Senate Bill 1 2009 Assessment and Accountability reform with the pupose of creating a better exchange of ideas between the arts education associations in order to more effectively advocation for public policy that supports strong visual and performing arts education for Kentucky’s children, We want to thank all of you and co-chairs Senator Wise and Representative Huff for allowing us the opportunity to presentation this bill today.  We especially wish to thank Representative Hart, the sponsor of the bill for his support in drafting it and his help in seeking the counsel of important stakeholders as part of the drafting process.  We particularly thank Education Commissioner Wayne Lewis, Deputy Commissioner Rhonda Sims, and the KDE who endorse the bill and Eric Kennedy, Director of Advocacy from the Kentucky School Board Association for his help in reviewing the considerations of the bill. We have sought to be inclusive in terms of input and feedback with all stakeholders and will continue to do so as we move toward the 2020 legislative session.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We believe this bill is one of those “cleaning up” tasks that often occur after major pieces of legislation, and we believe that it builds on some important components of Senate Bill 1, 2017 in regards to arts education, particularly for elementary and middle school students.. </a:t>
            </a:r>
            <a:endParaRPr sz="1400"/>
          </a:p>
          <a:p>
            <a:pPr indent="0" lvl="0" marL="0" rtl="0" algn="l">
              <a:spcBef>
                <a:spcPts val="0"/>
              </a:spcBef>
              <a:spcAft>
                <a:spcPts val="0"/>
              </a:spcAft>
              <a:buNone/>
            </a:pPr>
            <a:r>
              <a:rPr lang="en" sz="1400"/>
              <a:t>Although, Representative Hart cannot be here today, we have met with him on the presentation and appreciate his support of and confidence in our presentation to you in his absence.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Representative Hart asked that we convey to the committee, that in light of recent conversations concerning the bill, that a committee sub will be filed upon commencement of the 2020 session that will omit Section 3 refering to the responsibilities of school site based councils and any other refinements deemed prudent as a result of discussions with stakeholders. Thus pages 19-32 will be removed.</a:t>
            </a: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639a1957a0_2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639a1957a0_2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Jane - Why do kids need the arts?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Program Standards and Program Models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639a1957a0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639a1957a0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Jane - The Arts Education Equity Act ensures equity of opportunity. </a:t>
            </a:r>
            <a:r>
              <a:rPr lang="en" sz="1400"/>
              <a:t>Current research supports, and we hear evidence from the field that often students who are the more socio-economically disadvantaged or who are in need of greatest remediation are more likely to NOT have access to regular standards based arts instruction.  Research overwhelmingly supports that these students have the same giftedness and deserve the same opportunity to develop that giftedness.  These are students whose parents can perhaps not afford arts study unless it occurs as a part of formal public educatoin.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Further, multi pilot programs: Turn Around Schools, Dallas AAA program, Chicago’s CAPE program, Arts Basic in the Curriculum Schools in South Carolina, have confirmed that students are more engaged, have better attitudes toward school, and do better academically when they are highly engaged in the Arts.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ESSA acknowledges the importance of arts education and financially supports strategies and programs that contribute to well-roundedness.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In order to understand the context for this bill, Tanya will provide some background on previous education equity decisions and legislation that framework Kentucky’s arts education policies. </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639a1957a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639a1957a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Tanya </a:t>
            </a:r>
            <a:endParaRPr sz="1800"/>
          </a:p>
          <a:p>
            <a:pPr indent="0" lvl="0" marL="0" rtl="0" algn="l">
              <a:spcBef>
                <a:spcPts val="0"/>
              </a:spcBef>
              <a:spcAft>
                <a:spcPts val="0"/>
              </a:spcAft>
              <a:buNone/>
            </a:pPr>
            <a:r>
              <a:t/>
            </a:r>
            <a:endParaRPr sz="1200"/>
          </a:p>
          <a:p>
            <a:pPr indent="0" lvl="0" marL="0" rtl="0" algn="l">
              <a:spcBef>
                <a:spcPts val="0"/>
              </a:spcBef>
              <a:spcAft>
                <a:spcPts val="0"/>
              </a:spcAft>
              <a:buNone/>
            </a:pPr>
            <a:r>
              <a:rPr lang="en" sz="1400"/>
              <a:t>Kentucky has a long history of valuing the arts as part of our culture and heritage.  In fact, the </a:t>
            </a:r>
            <a:r>
              <a:rPr lang="en" sz="1400">
                <a:solidFill>
                  <a:srgbClr val="333333"/>
                </a:solidFill>
                <a:highlight>
                  <a:srgbClr val="FFFFFF"/>
                </a:highlight>
                <a:latin typeface="Roboto"/>
                <a:ea typeface="Roboto"/>
                <a:cs typeface="Roboto"/>
                <a:sym typeface="Roboto"/>
              </a:rPr>
              <a:t>Allegorical figures on the pediment of our Capitol’s front portico represent Kentucky as the central female figure, with Progress, History, Plenty, Law, </a:t>
            </a:r>
            <a:r>
              <a:rPr lang="en" sz="1400">
                <a:solidFill>
                  <a:srgbClr val="333333"/>
                </a:solidFill>
                <a:highlight>
                  <a:schemeClr val="accent4"/>
                </a:highlight>
                <a:latin typeface="Roboto"/>
                <a:ea typeface="Roboto"/>
                <a:cs typeface="Roboto"/>
                <a:sym typeface="Roboto"/>
              </a:rPr>
              <a:t>Art</a:t>
            </a:r>
            <a:r>
              <a:rPr lang="en" sz="1400">
                <a:solidFill>
                  <a:srgbClr val="333333"/>
                </a:solidFill>
                <a:highlight>
                  <a:srgbClr val="FFFFFF"/>
                </a:highlight>
                <a:latin typeface="Roboto"/>
                <a:ea typeface="Roboto"/>
                <a:cs typeface="Roboto"/>
                <a:sym typeface="Roboto"/>
              </a:rPr>
              <a:t> and Labor as her attendants.</a:t>
            </a:r>
            <a:endParaRPr sz="140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40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sz="1400">
                <a:solidFill>
                  <a:srgbClr val="333333"/>
                </a:solidFill>
                <a:highlight>
                  <a:srgbClr val="FFFFFF"/>
                </a:highlight>
                <a:latin typeface="Roboto"/>
                <a:ea typeface="Roboto"/>
                <a:cs typeface="Roboto"/>
                <a:sym typeface="Roboto"/>
              </a:rPr>
              <a:t>Kentucky also has a strong history of support for public education that includes arts education.  The Kentucky programs of studies as far back as mid-20th century outline specific expectations for arts education.  </a:t>
            </a:r>
            <a:endParaRPr sz="140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40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sz="1400">
                <a:solidFill>
                  <a:srgbClr val="333333"/>
                </a:solidFill>
                <a:highlight>
                  <a:srgbClr val="FFFFFF"/>
                </a:highlight>
                <a:latin typeface="Roboto"/>
                <a:ea typeface="Roboto"/>
                <a:cs typeface="Roboto"/>
                <a:sym typeface="Roboto"/>
              </a:rPr>
              <a:t>However, the most ground-breaking moment for public education--and arts education was the Rose decision of 1989 in which </a:t>
            </a:r>
            <a:r>
              <a:rPr lang="en" sz="1400">
                <a:highlight>
                  <a:schemeClr val="lt1"/>
                </a:highlight>
              </a:rPr>
              <a:t>the Kentucky Supreme Court held that the General Assembly did not satisfy the constitutional requirement to provide an efficient system of common schools throughout the State</a:t>
            </a:r>
            <a:r>
              <a:rPr lang="en" sz="1400">
                <a:solidFill>
                  <a:schemeClr val="dk2"/>
                </a:solidFill>
                <a:highlight>
                  <a:schemeClr val="lt1"/>
                </a:highlight>
              </a:rPr>
              <a:t>. </a:t>
            </a:r>
            <a:endParaRPr sz="1400">
              <a:solidFill>
                <a:schemeClr val="dk2"/>
              </a:solidFill>
              <a:highlight>
                <a:schemeClr val="lt1"/>
              </a:highlight>
            </a:endParaRPr>
          </a:p>
          <a:p>
            <a:pPr indent="0" lvl="0" marL="0" rtl="0" algn="l">
              <a:spcBef>
                <a:spcPts val="0"/>
              </a:spcBef>
              <a:spcAft>
                <a:spcPts val="0"/>
              </a:spcAft>
              <a:buNone/>
            </a:pPr>
            <a:r>
              <a:t/>
            </a:r>
            <a:endParaRPr sz="1400">
              <a:solidFill>
                <a:schemeClr val="dk2"/>
              </a:solidFill>
              <a:highlight>
                <a:schemeClr val="lt1"/>
              </a:highlight>
            </a:endParaRPr>
          </a:p>
          <a:p>
            <a:pPr indent="0" lvl="0" marL="0" rtl="0" algn="l">
              <a:spcBef>
                <a:spcPts val="0"/>
              </a:spcBef>
              <a:spcAft>
                <a:spcPts val="0"/>
              </a:spcAft>
              <a:buClr>
                <a:schemeClr val="dk2"/>
              </a:buClr>
              <a:buSzPts val="1100"/>
              <a:buFont typeface="Arial"/>
              <a:buNone/>
            </a:pPr>
            <a:r>
              <a:rPr lang="en" sz="1400"/>
              <a:t>The Court declared education a fundamental right under the State Constitution and wrote:</a:t>
            </a:r>
            <a:endParaRPr sz="1400"/>
          </a:p>
          <a:p>
            <a:pPr indent="0" lvl="0" marL="457200" rtl="0" algn="l">
              <a:spcBef>
                <a:spcPts val="1200"/>
              </a:spcBef>
              <a:spcAft>
                <a:spcPts val="0"/>
              </a:spcAft>
              <a:buClr>
                <a:schemeClr val="dk2"/>
              </a:buClr>
              <a:buSzPts val="1100"/>
              <a:buFont typeface="Arial"/>
              <a:buNone/>
            </a:pPr>
            <a:r>
              <a:rPr i="1" lang="en" sz="1400">
                <a:highlight>
                  <a:schemeClr val="lt1"/>
                </a:highlight>
              </a:rPr>
              <a:t>“The children of the poor and the children of the rich, the children who live in the poor districts and the children who live in the rich districts must be given the same opportunity and access to an adequate education. This obligation cannot be shifted to local counties and local school districts.”</a:t>
            </a:r>
            <a:endParaRPr sz="1400">
              <a:highlight>
                <a:schemeClr val="lt1"/>
              </a:highlight>
            </a:endParaRPr>
          </a:p>
          <a:p>
            <a:pPr indent="0" lvl="0" marL="0" rtl="0" algn="l">
              <a:spcBef>
                <a:spcPts val="1200"/>
              </a:spcBef>
              <a:spcAft>
                <a:spcPts val="0"/>
              </a:spcAft>
              <a:buNone/>
            </a:pPr>
            <a:r>
              <a:rPr lang="en" sz="1400">
                <a:solidFill>
                  <a:schemeClr val="dk1"/>
                </a:solidFill>
                <a:highlight>
                  <a:schemeClr val="lt1"/>
                </a:highlight>
              </a:rPr>
              <a:t>To meet the constitutional requirement, the Court explained, the state education system must be adequately funded, </a:t>
            </a:r>
            <a:r>
              <a:rPr lang="en" sz="1400">
                <a:solidFill>
                  <a:schemeClr val="dk1"/>
                </a:solidFill>
                <a:highlight>
                  <a:srgbClr val="FFFF00"/>
                </a:highlight>
              </a:rPr>
              <a:t>ensure equality</a:t>
            </a:r>
            <a:r>
              <a:rPr lang="en" sz="1400">
                <a:solidFill>
                  <a:schemeClr val="dk1"/>
                </a:solidFill>
                <a:highlight>
                  <a:schemeClr val="lt1"/>
                </a:highlight>
              </a:rPr>
              <a:t>, and be designed to provide every child with </a:t>
            </a:r>
            <a:r>
              <a:rPr lang="en" sz="1400">
                <a:solidFill>
                  <a:schemeClr val="dk1"/>
                </a:solidFill>
                <a:highlight>
                  <a:srgbClr val="FFFF00"/>
                </a:highlight>
              </a:rPr>
              <a:t>seven delineated capacities</a:t>
            </a:r>
            <a:r>
              <a:rPr lang="en" sz="1400">
                <a:solidFill>
                  <a:schemeClr val="dk1"/>
                </a:solidFill>
                <a:highlight>
                  <a:schemeClr val="lt1"/>
                </a:highlight>
              </a:rPr>
              <a:t>.</a:t>
            </a:r>
            <a:endParaRPr sz="14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639a1957a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639a1957a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400">
                <a:highlight>
                  <a:srgbClr val="FFFFFF"/>
                </a:highlight>
              </a:rPr>
              <a:t>Tanya</a:t>
            </a:r>
            <a:endParaRPr sz="1400">
              <a:highlight>
                <a:srgbClr val="FFFFFF"/>
              </a:highlight>
            </a:endParaRPr>
          </a:p>
          <a:p>
            <a:pPr indent="0" lvl="0" marL="0" rtl="0" algn="l">
              <a:lnSpc>
                <a:spcPct val="115000"/>
              </a:lnSpc>
              <a:spcBef>
                <a:spcPts val="1200"/>
              </a:spcBef>
              <a:spcAft>
                <a:spcPts val="0"/>
              </a:spcAft>
              <a:buNone/>
            </a:pPr>
            <a:r>
              <a:rPr lang="en" sz="1800">
                <a:latin typeface="Lato"/>
                <a:ea typeface="Lato"/>
                <a:cs typeface="Lato"/>
                <a:sym typeface="Lato"/>
              </a:rPr>
              <a:t>One those </a:t>
            </a:r>
            <a:r>
              <a:rPr lang="en" sz="1800">
                <a:latin typeface="Lato"/>
                <a:ea typeface="Lato"/>
                <a:cs typeface="Lato"/>
                <a:sym typeface="Lato"/>
              </a:rPr>
              <a:t>seven specific capacities included “Sufficient grounding in the arts to enable each student to appreciate his or her cultural and historical heritage:</a:t>
            </a:r>
            <a:endParaRPr sz="1800">
              <a:latin typeface="Lato"/>
              <a:ea typeface="Lato"/>
              <a:cs typeface="Lato"/>
              <a:sym typeface="Lato"/>
            </a:endParaRPr>
          </a:p>
          <a:p>
            <a:pPr indent="0" lvl="0" marL="0" rtl="0" algn="l">
              <a:lnSpc>
                <a:spcPct val="115000"/>
              </a:lnSpc>
              <a:spcBef>
                <a:spcPts val="1600"/>
              </a:spcBef>
              <a:spcAft>
                <a:spcPts val="0"/>
              </a:spcAft>
              <a:buClr>
                <a:schemeClr val="dk2"/>
              </a:buClr>
              <a:buSzPts val="1100"/>
              <a:buFont typeface="Arial"/>
              <a:buNone/>
            </a:pPr>
            <a:r>
              <a:t/>
            </a:r>
            <a:endParaRPr sz="1000">
              <a:solidFill>
                <a:schemeClr val="dk2"/>
              </a:solidFill>
              <a:highlight>
                <a:srgbClr val="FFFFFF"/>
              </a:highlight>
            </a:endParaRPr>
          </a:p>
          <a:p>
            <a:pPr indent="0" lvl="0" marL="0" rtl="0" algn="l">
              <a:spcBef>
                <a:spcPts val="12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6454317bc6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6454317bc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1400">
                <a:solidFill>
                  <a:schemeClr val="dk2"/>
                </a:solidFill>
              </a:rPr>
              <a:t>Tanya - </a:t>
            </a:r>
            <a:r>
              <a:rPr lang="en" sz="1400">
                <a:solidFill>
                  <a:schemeClr val="dk2"/>
                </a:solidFill>
              </a:rPr>
              <a:t>With the foundation based on that court decision, the Kentucky General Assembly framed the</a:t>
            </a:r>
            <a:r>
              <a:rPr lang="en" sz="1400">
                <a:solidFill>
                  <a:schemeClr val="dk2"/>
                </a:solidFill>
              </a:rPr>
              <a:t> </a:t>
            </a:r>
            <a:r>
              <a:rPr b="1" lang="en" sz="1400" u="sng">
                <a:solidFill>
                  <a:schemeClr val="dk2"/>
                </a:solidFill>
              </a:rPr>
              <a:t>Kentucky Education Reform Act</a:t>
            </a:r>
            <a:r>
              <a:rPr lang="en" sz="1400">
                <a:solidFill>
                  <a:schemeClr val="dk2"/>
                </a:solidFill>
              </a:rPr>
              <a:t> -or KERA as we know it, which became a benchmark education legislation for the entire country. </a:t>
            </a:r>
            <a:endParaRPr sz="1400">
              <a:solidFill>
                <a:schemeClr val="dk2"/>
              </a:solidFill>
            </a:endParaRPr>
          </a:p>
          <a:p>
            <a:pPr indent="0" lvl="0" marL="0" rtl="0" algn="l">
              <a:lnSpc>
                <a:spcPct val="115000"/>
              </a:lnSpc>
              <a:spcBef>
                <a:spcPts val="1200"/>
              </a:spcBef>
              <a:spcAft>
                <a:spcPts val="0"/>
              </a:spcAft>
              <a:buNone/>
            </a:pPr>
            <a:r>
              <a:rPr lang="en" sz="1400">
                <a:solidFill>
                  <a:schemeClr val="dk2"/>
                </a:solidFill>
              </a:rPr>
              <a:t>The centerpiece of KERA was its vision of what every child should know and be able to do as a result of his or her school experience.</a:t>
            </a:r>
            <a:r>
              <a:rPr lang="en" sz="1000">
                <a:solidFill>
                  <a:schemeClr val="dk2"/>
                </a:solidFill>
              </a:rPr>
              <a:t>1</a:t>
            </a:r>
            <a:endParaRPr sz="1000">
              <a:solidFill>
                <a:schemeClr val="dk2"/>
              </a:solidFill>
            </a:endParaRPr>
          </a:p>
          <a:p>
            <a:pPr indent="-317500" lvl="0" marL="457200" rtl="0" algn="l">
              <a:lnSpc>
                <a:spcPct val="115000"/>
              </a:lnSpc>
              <a:spcBef>
                <a:spcPts val="1200"/>
              </a:spcBef>
              <a:spcAft>
                <a:spcPts val="0"/>
              </a:spcAft>
              <a:buClr>
                <a:schemeClr val="dk2"/>
              </a:buClr>
              <a:buSzPts val="1400"/>
              <a:buFont typeface="Calibri"/>
              <a:buChar char="-"/>
            </a:pPr>
            <a:r>
              <a:rPr lang="en" sz="1400">
                <a:solidFill>
                  <a:schemeClr val="dk2"/>
                </a:solidFill>
                <a:latin typeface="Calibri"/>
                <a:ea typeface="Calibri"/>
                <a:cs typeface="Calibri"/>
                <a:sym typeface="Calibri"/>
              </a:rPr>
              <a:t>KERA established, in statute, what the Rose decision identified as the seven capacities to be developed in all students--including a “</a:t>
            </a:r>
            <a:r>
              <a:rPr lang="en" sz="1400">
                <a:solidFill>
                  <a:schemeClr val="dk2"/>
                </a:solidFill>
                <a:highlight>
                  <a:srgbClr val="FFFFFF"/>
                </a:highlight>
              </a:rPr>
              <a:t>Sufficient grounding in the arts to enable each student to appreciate his or her cultural and historical heritage;” </a:t>
            </a:r>
            <a:endParaRPr sz="1400">
              <a:solidFill>
                <a:schemeClr val="dk2"/>
              </a:solidFill>
              <a:highlight>
                <a:srgbClr val="FFFFFF"/>
              </a:highlight>
            </a:endParaRPr>
          </a:p>
          <a:p>
            <a:pPr indent="-317500" lvl="0" marL="457200" rtl="0" algn="l">
              <a:lnSpc>
                <a:spcPct val="115000"/>
              </a:lnSpc>
              <a:spcBef>
                <a:spcPts val="0"/>
              </a:spcBef>
              <a:spcAft>
                <a:spcPts val="0"/>
              </a:spcAft>
              <a:buClr>
                <a:schemeClr val="dk2"/>
              </a:buClr>
              <a:buSzPts val="1400"/>
              <a:buFont typeface="Calibri"/>
              <a:buChar char="-"/>
            </a:pPr>
            <a:r>
              <a:rPr lang="en" sz="1000">
                <a:solidFill>
                  <a:schemeClr val="dk2"/>
                </a:solidFill>
                <a:highlight>
                  <a:srgbClr val="FFFFFF"/>
                </a:highlight>
              </a:rPr>
              <a:t>Courts in Alabama, Arkansas, Kansas, Massachusetts, New Hampshire, North Carolina, South Carolina, and Texas have adopted the “</a:t>
            </a:r>
            <a:r>
              <a:rPr b="1" i="1" lang="en" sz="1000">
                <a:solidFill>
                  <a:schemeClr val="dk2"/>
                </a:solidFill>
                <a:highlight>
                  <a:srgbClr val="FFFFFF"/>
                </a:highlight>
              </a:rPr>
              <a:t>Rose</a:t>
            </a:r>
            <a:r>
              <a:rPr lang="en" sz="1000">
                <a:solidFill>
                  <a:schemeClr val="dk2"/>
                </a:solidFill>
                <a:highlight>
                  <a:srgbClr val="FFFFFF"/>
                </a:highlight>
              </a:rPr>
              <a:t> capacities,” or a version of them, for their own states. </a:t>
            </a:r>
            <a:endParaRPr sz="1000">
              <a:solidFill>
                <a:schemeClr val="dk2"/>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6454317bc6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6454317bc6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Calibri"/>
                <a:ea typeface="Calibri"/>
                <a:cs typeface="Calibri"/>
                <a:sym typeface="Calibri"/>
              </a:rPr>
              <a:t>Tanya      </a:t>
            </a:r>
            <a:r>
              <a:rPr lang="en" sz="1800">
                <a:solidFill>
                  <a:schemeClr val="dk1"/>
                </a:solidFill>
                <a:latin typeface="Calibri"/>
                <a:ea typeface="Calibri"/>
                <a:cs typeface="Calibri"/>
                <a:sym typeface="Calibri"/>
              </a:rPr>
              <a:t>KERA outlined school responsibilities for achieving specific Learning Goals for ALL Students-- including that schools “shall develop their students’ ability to:</a:t>
            </a:r>
            <a:endParaRPr sz="1800">
              <a:solidFill>
                <a:schemeClr val="dk1"/>
              </a:solidFill>
              <a:latin typeface="Calibri"/>
              <a:ea typeface="Calibri"/>
              <a:cs typeface="Calibri"/>
              <a:sym typeface="Calibri"/>
            </a:endParaRPr>
          </a:p>
          <a:p>
            <a:pPr indent="0" lvl="0" marL="0" rtl="0" algn="l">
              <a:lnSpc>
                <a:spcPct val="115000"/>
              </a:lnSpc>
              <a:spcBef>
                <a:spcPts val="1600"/>
              </a:spcBef>
              <a:spcAft>
                <a:spcPts val="0"/>
              </a:spcAft>
              <a:buNone/>
            </a:pPr>
            <a:r>
              <a:rPr lang="en" sz="1800">
                <a:solidFill>
                  <a:schemeClr val="dk1"/>
                </a:solidFill>
                <a:highlight>
                  <a:srgbClr val="FFFF00"/>
                </a:highlight>
                <a:latin typeface="Calibri"/>
                <a:ea typeface="Calibri"/>
                <a:cs typeface="Calibri"/>
                <a:sym typeface="Calibri"/>
              </a:rPr>
              <a:t>(2) “Apply core concepts and principles from . . the ARTS . . to situations they will encounter throughout their lives;”</a:t>
            </a:r>
            <a:endParaRPr sz="1800">
              <a:solidFill>
                <a:schemeClr val="dk1"/>
              </a:solidFill>
              <a:highlight>
                <a:srgbClr val="FFFF00"/>
              </a:highlight>
              <a:latin typeface="Calibri"/>
              <a:ea typeface="Calibri"/>
              <a:cs typeface="Calibri"/>
              <a:sym typeface="Calibri"/>
            </a:endParaRPr>
          </a:p>
          <a:p>
            <a:pPr indent="-342900" lvl="1" marL="914400" rtl="0" algn="l">
              <a:lnSpc>
                <a:spcPct val="115000"/>
              </a:lnSpc>
              <a:spcBef>
                <a:spcPts val="1600"/>
              </a:spcBef>
              <a:spcAft>
                <a:spcPts val="0"/>
              </a:spcAft>
              <a:buClr>
                <a:schemeClr val="dk1"/>
              </a:buClr>
              <a:buSzPts val="1800"/>
              <a:buFont typeface="Calibri"/>
              <a:buChar char="○"/>
            </a:pPr>
            <a:r>
              <a:rPr lang="en" sz="1800">
                <a:solidFill>
                  <a:schemeClr val="dk1"/>
                </a:solidFill>
                <a:highlight>
                  <a:srgbClr val="FFFFFF"/>
                </a:highlight>
                <a:latin typeface="Calibri"/>
                <a:ea typeface="Calibri"/>
                <a:cs typeface="Calibri"/>
                <a:sym typeface="Calibri"/>
              </a:rPr>
              <a:t>Clearly, Kentuckians established that </a:t>
            </a:r>
            <a:r>
              <a:rPr lang="en" sz="1800" u="sng">
                <a:solidFill>
                  <a:schemeClr val="dk1"/>
                </a:solidFill>
                <a:highlight>
                  <a:srgbClr val="FFFFFF"/>
                </a:highlight>
                <a:latin typeface="Calibri"/>
                <a:ea typeface="Calibri"/>
                <a:cs typeface="Calibri"/>
                <a:sym typeface="Calibri"/>
              </a:rPr>
              <a:t>arts education was a component of  the fundamental right to an education</a:t>
            </a:r>
            <a:r>
              <a:rPr lang="en" sz="1800">
                <a:solidFill>
                  <a:schemeClr val="dk1"/>
                </a:solidFill>
                <a:highlight>
                  <a:srgbClr val="FFFFFF"/>
                </a:highlight>
                <a:latin typeface="Calibri"/>
                <a:ea typeface="Calibri"/>
                <a:cs typeface="Calibri"/>
                <a:sym typeface="Calibri"/>
              </a:rPr>
              <a:t> and that </a:t>
            </a:r>
            <a:r>
              <a:rPr lang="en" sz="1800" u="sng">
                <a:solidFill>
                  <a:schemeClr val="dk1"/>
                </a:solidFill>
                <a:highlight>
                  <a:srgbClr val="FFFFFF"/>
                </a:highlight>
                <a:latin typeface="Calibri"/>
                <a:ea typeface="Calibri"/>
                <a:cs typeface="Calibri"/>
                <a:sym typeface="Calibri"/>
              </a:rPr>
              <a:t>the state was responsible for setting conditions</a:t>
            </a:r>
            <a:r>
              <a:rPr lang="en" sz="1800">
                <a:solidFill>
                  <a:schemeClr val="dk1"/>
                </a:solidFill>
                <a:highlight>
                  <a:srgbClr val="FFFFFF"/>
                </a:highlight>
                <a:latin typeface="Calibri"/>
                <a:ea typeface="Calibri"/>
                <a:cs typeface="Calibri"/>
                <a:sym typeface="Calibri"/>
              </a:rPr>
              <a:t> that ensured all Kentucky children equity of opportunity and access to that right.</a:t>
            </a:r>
            <a:endParaRPr sz="1800">
              <a:solidFill>
                <a:schemeClr val="dk1"/>
              </a:solidFill>
              <a:highlight>
                <a:srgbClr val="FFFFFF"/>
              </a:highlight>
              <a:latin typeface="Calibri"/>
              <a:ea typeface="Calibri"/>
              <a:cs typeface="Calibri"/>
              <a:sym typeface="Calibri"/>
            </a:endParaRPr>
          </a:p>
          <a:p>
            <a:pPr indent="-342900" lvl="1" marL="914400" rtl="0" algn="l">
              <a:lnSpc>
                <a:spcPct val="115000"/>
              </a:lnSpc>
              <a:spcBef>
                <a:spcPts val="0"/>
              </a:spcBef>
              <a:spcAft>
                <a:spcPts val="0"/>
              </a:spcAft>
              <a:buClr>
                <a:schemeClr val="dk1"/>
              </a:buClr>
              <a:buSzPts val="1800"/>
              <a:buFont typeface="Calibri"/>
              <a:buChar char="○"/>
            </a:pPr>
            <a:r>
              <a:rPr lang="en" sz="1800">
                <a:solidFill>
                  <a:schemeClr val="dk1"/>
                </a:solidFill>
                <a:highlight>
                  <a:srgbClr val="FFFFFF"/>
                </a:highlight>
                <a:latin typeface="Calibri"/>
                <a:ea typeface="Calibri"/>
                <a:cs typeface="Calibri"/>
                <a:sym typeface="Calibri"/>
              </a:rPr>
              <a:t>Setting of those conditions included puting in place an assessment and accountability system that would measure progress in developing the capacities and achieving the goals set forth by the General Assembly.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6470920a0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6470920a0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Jane Kentucky is ahead of the curve in recognizing the value of arts education and the need for accountability (1982) Mention handout</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CATS testing provides additional arts accountability strengthening equity in visual and performing arts instruction for all students. </a:t>
            </a:r>
            <a:endParaRPr sz="1400"/>
          </a:p>
          <a:p>
            <a:pPr indent="0" lvl="0" marL="0" rtl="0" algn="l">
              <a:spcBef>
                <a:spcPts val="0"/>
              </a:spcBef>
              <a:spcAft>
                <a:spcPts val="0"/>
              </a:spcAft>
              <a:buNone/>
            </a:pPr>
            <a:r>
              <a:rPr lang="en" sz="1400"/>
              <a:t>Champions - one fact</a:t>
            </a:r>
            <a:endParaRPr sz="1400"/>
          </a:p>
          <a:p>
            <a:pPr indent="0" lvl="0" marL="0" rtl="0" algn="l">
              <a:spcBef>
                <a:spcPts val="0"/>
              </a:spcBef>
              <a:spcAft>
                <a:spcPts val="0"/>
              </a:spcAft>
              <a:buNone/>
            </a:pPr>
            <a:r>
              <a:rPr lang="en" sz="1400"/>
              <a:t>Critical Links - one fact</a:t>
            </a:r>
            <a:endParaRPr sz="1400"/>
          </a:p>
          <a:p>
            <a:pPr indent="0" lvl="0" marL="0" rtl="0" algn="l">
              <a:spcBef>
                <a:spcPts val="0"/>
              </a:spcBef>
              <a:spcAft>
                <a:spcPts val="0"/>
              </a:spcAft>
              <a:buNone/>
            </a:pPr>
            <a:r>
              <a:rPr lang="en" sz="1400"/>
              <a:t>Harris Poll - as we’ve already mentioned showed overwhelming public support for arts education</a:t>
            </a:r>
            <a:endParaRPr sz="1400"/>
          </a:p>
          <a:p>
            <a:pPr indent="0" lvl="0" marL="0" rtl="0" algn="l">
              <a:spcBef>
                <a:spcPts val="0"/>
              </a:spcBef>
              <a:spcAft>
                <a:spcPts val="0"/>
              </a:spcAft>
              <a:buNone/>
            </a:pPr>
            <a:r>
              <a:rPr lang="en" sz="1400"/>
              <a:t>Ready to Innovate - 72% of business leaders say creativity is the #1 skill they seek when hiring; 94% (and up depending on art form) of superintendents say visual and performing arts classes develop creativity</a:t>
            </a:r>
            <a:endParaRPr sz="1400"/>
          </a:p>
          <a:p>
            <a:pPr indent="0" lvl="0" marL="0" rtl="0" algn="l">
              <a:spcBef>
                <a:spcPts val="0"/>
              </a:spcBef>
              <a:spcAft>
                <a:spcPts val="0"/>
              </a:spcAft>
              <a:buNone/>
            </a:pPr>
            <a:r>
              <a:t/>
            </a:r>
            <a:endParaRPr sz="1400"/>
          </a:p>
          <a:p>
            <a:pPr indent="0" lvl="0" marL="457200" rtl="0" algn="l">
              <a:lnSpc>
                <a:spcPct val="115000"/>
              </a:lnSpc>
              <a:spcBef>
                <a:spcPts val="0"/>
              </a:spcBef>
              <a:spcAft>
                <a:spcPts val="0"/>
              </a:spcAft>
              <a:buNone/>
            </a:pPr>
            <a:r>
              <a:t/>
            </a:r>
            <a:endParaRPr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cxnSp>
        <p:nvCxnSpPr>
          <p:cNvPr id="55" name="Google Shape;55;p14"/>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56" name="Google Shape;56;p14"/>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57" name="Google Shape;57;p14"/>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58" name="Google Shape;58;p14"/>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59" name="Google Shape;59;p14"/>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60" name="Google Shape;60;p1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1" name="Shape 61"/>
        <p:cNvGrpSpPr/>
        <p:nvPr/>
      </p:nvGrpSpPr>
      <p:grpSpPr>
        <a:xfrm>
          <a:off x="0" y="0"/>
          <a:ext cx="0" cy="0"/>
          <a:chOff x="0" y="0"/>
          <a:chExt cx="0" cy="0"/>
        </a:xfrm>
      </p:grpSpPr>
      <p:cxnSp>
        <p:nvCxnSpPr>
          <p:cNvPr id="62" name="Google Shape;62;p15"/>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63" name="Google Shape;63;p15"/>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64" name="Google Shape;64;p15"/>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65" name="Google Shape;65;p1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6" name="Shape 66"/>
        <p:cNvGrpSpPr/>
        <p:nvPr/>
      </p:nvGrpSpPr>
      <p:grpSpPr>
        <a:xfrm>
          <a:off x="0" y="0"/>
          <a:ext cx="0" cy="0"/>
          <a:chOff x="0" y="0"/>
          <a:chExt cx="0" cy="0"/>
        </a:xfrm>
      </p:grpSpPr>
      <p:cxnSp>
        <p:nvCxnSpPr>
          <p:cNvPr id="67" name="Google Shape;67;p16"/>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68" name="Google Shape;68;p16"/>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69" name="Google Shape;69;p16"/>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70" name="Google Shape;70;p1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1" name="Google Shape;71;p16"/>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2" name="Google Shape;72;p1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3" name="Shape 73"/>
        <p:cNvGrpSpPr/>
        <p:nvPr/>
      </p:nvGrpSpPr>
      <p:grpSpPr>
        <a:xfrm>
          <a:off x="0" y="0"/>
          <a:ext cx="0" cy="0"/>
          <a:chOff x="0" y="0"/>
          <a:chExt cx="0" cy="0"/>
        </a:xfrm>
      </p:grpSpPr>
      <p:cxnSp>
        <p:nvCxnSpPr>
          <p:cNvPr id="74" name="Google Shape;74;p17"/>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75" name="Google Shape;75;p17"/>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76" name="Google Shape;76;p1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77" name="Google Shape;77;p1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8" name="Google Shape;78;p17"/>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9" name="Google Shape;79;p17"/>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0" name="Google Shape;80;p1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1" name="Shape 81"/>
        <p:cNvGrpSpPr/>
        <p:nvPr/>
      </p:nvGrpSpPr>
      <p:grpSpPr>
        <a:xfrm>
          <a:off x="0" y="0"/>
          <a:ext cx="0" cy="0"/>
          <a:chOff x="0" y="0"/>
          <a:chExt cx="0" cy="0"/>
        </a:xfrm>
      </p:grpSpPr>
      <p:sp>
        <p:nvSpPr>
          <p:cNvPr id="82" name="Google Shape;82;p18"/>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3" name="Google Shape;83;p1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4" name="Shape 84"/>
        <p:cNvGrpSpPr/>
        <p:nvPr/>
      </p:nvGrpSpPr>
      <p:grpSpPr>
        <a:xfrm>
          <a:off x="0" y="0"/>
          <a:ext cx="0" cy="0"/>
          <a:chOff x="0" y="0"/>
          <a:chExt cx="0" cy="0"/>
        </a:xfrm>
      </p:grpSpPr>
      <p:cxnSp>
        <p:nvCxnSpPr>
          <p:cNvPr id="85" name="Google Shape;85;p1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86" name="Google Shape;86;p19"/>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7" name="Google Shape;87;p19"/>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8" name="Google Shape;88;p1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89" name="Shape 89"/>
        <p:cNvGrpSpPr/>
        <p:nvPr/>
      </p:nvGrpSpPr>
      <p:grpSpPr>
        <a:xfrm>
          <a:off x="0" y="0"/>
          <a:ext cx="0" cy="0"/>
          <a:chOff x="0" y="0"/>
          <a:chExt cx="0" cy="0"/>
        </a:xfrm>
      </p:grpSpPr>
      <p:cxnSp>
        <p:nvCxnSpPr>
          <p:cNvPr id="90" name="Google Shape;90;p20"/>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91" name="Google Shape;91;p20"/>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92" name="Google Shape;92;p2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3" name="Shape 93"/>
        <p:cNvGrpSpPr/>
        <p:nvPr/>
      </p:nvGrpSpPr>
      <p:grpSpPr>
        <a:xfrm>
          <a:off x="0" y="0"/>
          <a:ext cx="0" cy="0"/>
          <a:chOff x="0" y="0"/>
          <a:chExt cx="0" cy="0"/>
        </a:xfrm>
      </p:grpSpPr>
      <p:sp>
        <p:nvSpPr>
          <p:cNvPr id="94" name="Google Shape;94;p21"/>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 name="Google Shape;95;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96" name="Google Shape;96;p21"/>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97" name="Google Shape;97;p21"/>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8" name="Google Shape;98;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99" name="Google Shape;99;p2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0" name="Shape 100"/>
        <p:cNvGrpSpPr/>
        <p:nvPr/>
      </p:nvGrpSpPr>
      <p:grpSpPr>
        <a:xfrm>
          <a:off x="0" y="0"/>
          <a:ext cx="0" cy="0"/>
          <a:chOff x="0" y="0"/>
          <a:chExt cx="0" cy="0"/>
        </a:xfrm>
      </p:grpSpPr>
      <p:cxnSp>
        <p:nvCxnSpPr>
          <p:cNvPr id="101" name="Google Shape;101;p22"/>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02" name="Google Shape;102;p22"/>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03" name="Google Shape;103;p22"/>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04" name="Google Shape;104;p2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cxnSp>
        <p:nvCxnSpPr>
          <p:cNvPr id="106" name="Google Shape;106;p23"/>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07" name="Google Shape;107;p23"/>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08" name="Google Shape;108;p23"/>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09" name="Google Shape;109;p23"/>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10" name="Google Shape;110;p2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1" name="Shape 111"/>
        <p:cNvGrpSpPr/>
        <p:nvPr/>
      </p:nvGrpSpPr>
      <p:grpSpPr>
        <a:xfrm>
          <a:off x="0" y="0"/>
          <a:ext cx="0" cy="0"/>
          <a:chOff x="0" y="0"/>
          <a:chExt cx="0" cy="0"/>
        </a:xfrm>
      </p:grpSpPr>
      <p:sp>
        <p:nvSpPr>
          <p:cNvPr id="112" name="Google Shape;112;p2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117" name="Shape 117"/>
        <p:cNvGrpSpPr/>
        <p:nvPr/>
      </p:nvGrpSpPr>
      <p:grpSpPr>
        <a:xfrm>
          <a:off x="0" y="0"/>
          <a:ext cx="0" cy="0"/>
          <a:chOff x="0" y="0"/>
          <a:chExt cx="0" cy="0"/>
        </a:xfrm>
      </p:grpSpPr>
      <p:cxnSp>
        <p:nvCxnSpPr>
          <p:cNvPr id="118" name="Google Shape;118;p26"/>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9" name="Google Shape;119;p26"/>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0" name="Google Shape;120;p26"/>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21" name="Google Shape;121;p26"/>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22" name="Google Shape;122;p26"/>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23" name="Google Shape;123;p2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24" name="Shape 124"/>
        <p:cNvGrpSpPr/>
        <p:nvPr/>
      </p:nvGrpSpPr>
      <p:grpSpPr>
        <a:xfrm>
          <a:off x="0" y="0"/>
          <a:ext cx="0" cy="0"/>
          <a:chOff x="0" y="0"/>
          <a:chExt cx="0" cy="0"/>
        </a:xfrm>
      </p:grpSpPr>
      <p:cxnSp>
        <p:nvCxnSpPr>
          <p:cNvPr id="125" name="Google Shape;125;p27"/>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26" name="Google Shape;126;p27"/>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27" name="Google Shape;127;p27"/>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128" name="Google Shape;128;p2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29" name="Shape 129"/>
        <p:cNvGrpSpPr/>
        <p:nvPr/>
      </p:nvGrpSpPr>
      <p:grpSpPr>
        <a:xfrm>
          <a:off x="0" y="0"/>
          <a:ext cx="0" cy="0"/>
          <a:chOff x="0" y="0"/>
          <a:chExt cx="0" cy="0"/>
        </a:xfrm>
      </p:grpSpPr>
      <p:cxnSp>
        <p:nvCxnSpPr>
          <p:cNvPr id="130" name="Google Shape;130;p28"/>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31" name="Google Shape;131;p28"/>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132" name="Google Shape;132;p28"/>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33" name="Google Shape;133;p28"/>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4" name="Google Shape;134;p28"/>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5" name="Google Shape;135;p2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36" name="Shape 136"/>
        <p:cNvGrpSpPr/>
        <p:nvPr/>
      </p:nvGrpSpPr>
      <p:grpSpPr>
        <a:xfrm>
          <a:off x="0" y="0"/>
          <a:ext cx="0" cy="0"/>
          <a:chOff x="0" y="0"/>
          <a:chExt cx="0" cy="0"/>
        </a:xfrm>
      </p:grpSpPr>
      <p:cxnSp>
        <p:nvCxnSpPr>
          <p:cNvPr id="137" name="Google Shape;137;p29"/>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38" name="Google Shape;138;p29"/>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139" name="Google Shape;139;p2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40" name="Google Shape;140;p2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1" name="Google Shape;141;p29"/>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2" name="Google Shape;142;p29"/>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3" name="Google Shape;143;p2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44" name="Shape 144"/>
        <p:cNvGrpSpPr/>
        <p:nvPr/>
      </p:nvGrpSpPr>
      <p:grpSpPr>
        <a:xfrm>
          <a:off x="0" y="0"/>
          <a:ext cx="0" cy="0"/>
          <a:chOff x="0" y="0"/>
          <a:chExt cx="0" cy="0"/>
        </a:xfrm>
      </p:grpSpPr>
      <p:sp>
        <p:nvSpPr>
          <p:cNvPr id="145" name="Google Shape;145;p30"/>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6" name="Google Shape;146;p3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47" name="Shape 147"/>
        <p:cNvGrpSpPr/>
        <p:nvPr/>
      </p:nvGrpSpPr>
      <p:grpSpPr>
        <a:xfrm>
          <a:off x="0" y="0"/>
          <a:ext cx="0" cy="0"/>
          <a:chOff x="0" y="0"/>
          <a:chExt cx="0" cy="0"/>
        </a:xfrm>
      </p:grpSpPr>
      <p:cxnSp>
        <p:nvCxnSpPr>
          <p:cNvPr id="148" name="Google Shape;148;p3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49" name="Google Shape;149;p31"/>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0" name="Google Shape;150;p31"/>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51" name="Google Shape;151;p3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rgbClr val="353535"/>
        </a:solidFill>
      </p:bgPr>
    </p:bg>
    <p:spTree>
      <p:nvGrpSpPr>
        <p:cNvPr id="152" name="Shape 152"/>
        <p:cNvGrpSpPr/>
        <p:nvPr/>
      </p:nvGrpSpPr>
      <p:grpSpPr>
        <a:xfrm>
          <a:off x="0" y="0"/>
          <a:ext cx="0" cy="0"/>
          <a:chOff x="0" y="0"/>
          <a:chExt cx="0" cy="0"/>
        </a:xfrm>
      </p:grpSpPr>
      <p:cxnSp>
        <p:nvCxnSpPr>
          <p:cNvPr id="153" name="Google Shape;153;p3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54" name="Google Shape;154;p32"/>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55" name="Google Shape;155;p3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56" name="Shape 156"/>
        <p:cNvGrpSpPr/>
        <p:nvPr/>
      </p:nvGrpSpPr>
      <p:grpSpPr>
        <a:xfrm>
          <a:off x="0" y="0"/>
          <a:ext cx="0" cy="0"/>
          <a:chOff x="0" y="0"/>
          <a:chExt cx="0" cy="0"/>
        </a:xfrm>
      </p:grpSpPr>
      <p:sp>
        <p:nvSpPr>
          <p:cNvPr id="157" name="Google Shape;157;p33"/>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8" name="Google Shape;158;p33"/>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59" name="Google Shape;159;p33"/>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160" name="Google Shape;160;p33"/>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1" name="Google Shape;161;p3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62" name="Google Shape;162;p3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63" name="Shape 163"/>
        <p:cNvGrpSpPr/>
        <p:nvPr/>
      </p:nvGrpSpPr>
      <p:grpSpPr>
        <a:xfrm>
          <a:off x="0" y="0"/>
          <a:ext cx="0" cy="0"/>
          <a:chOff x="0" y="0"/>
          <a:chExt cx="0" cy="0"/>
        </a:xfrm>
      </p:grpSpPr>
      <p:cxnSp>
        <p:nvCxnSpPr>
          <p:cNvPr id="164" name="Google Shape;164;p34"/>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65" name="Google Shape;165;p3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66" name="Google Shape;166;p34"/>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67" name="Google Shape;167;p3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68" name="Shape 168"/>
        <p:cNvGrpSpPr/>
        <p:nvPr/>
      </p:nvGrpSpPr>
      <p:grpSpPr>
        <a:xfrm>
          <a:off x="0" y="0"/>
          <a:ext cx="0" cy="0"/>
          <a:chOff x="0" y="0"/>
          <a:chExt cx="0" cy="0"/>
        </a:xfrm>
      </p:grpSpPr>
      <p:cxnSp>
        <p:nvCxnSpPr>
          <p:cNvPr id="169" name="Google Shape;169;p35"/>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70" name="Google Shape;170;p35"/>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71" name="Google Shape;171;p35"/>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72" name="Google Shape;172;p35"/>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73" name="Google Shape;173;p3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4" name="Shape 174"/>
        <p:cNvGrpSpPr/>
        <p:nvPr/>
      </p:nvGrpSpPr>
      <p:grpSpPr>
        <a:xfrm>
          <a:off x="0" y="0"/>
          <a:ext cx="0" cy="0"/>
          <a:chOff x="0" y="0"/>
          <a:chExt cx="0" cy="0"/>
        </a:xfrm>
      </p:grpSpPr>
      <p:sp>
        <p:nvSpPr>
          <p:cNvPr id="175" name="Google Shape;175;p3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A4C2F4"/>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rgbClr val="A4C2F4"/>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52" name="Google Shape;52;p13"/>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53" name="Google Shape;53;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113" name="Shape 113"/>
        <p:cNvGrpSpPr/>
        <p:nvPr/>
      </p:nvGrpSpPr>
      <p:grpSpPr>
        <a:xfrm>
          <a:off x="0" y="0"/>
          <a:ext cx="0" cy="0"/>
          <a:chOff x="0" y="0"/>
          <a:chExt cx="0" cy="0"/>
        </a:xfrm>
      </p:grpSpPr>
      <p:sp>
        <p:nvSpPr>
          <p:cNvPr id="114" name="Google Shape;114;p2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115" name="Google Shape;115;p25"/>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116" name="Google Shape;116;p2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179" name="Shape 179"/>
        <p:cNvGrpSpPr/>
        <p:nvPr/>
      </p:nvGrpSpPr>
      <p:grpSpPr>
        <a:xfrm>
          <a:off x="0" y="0"/>
          <a:ext cx="0" cy="0"/>
          <a:chOff x="0" y="0"/>
          <a:chExt cx="0" cy="0"/>
        </a:xfrm>
      </p:grpSpPr>
      <p:sp>
        <p:nvSpPr>
          <p:cNvPr id="180" name="Google Shape;180;p37"/>
          <p:cNvSpPr txBox="1"/>
          <p:nvPr>
            <p:ph type="ctrTitle"/>
          </p:nvPr>
        </p:nvSpPr>
        <p:spPr>
          <a:xfrm>
            <a:off x="437850" y="430150"/>
            <a:ext cx="8268300" cy="180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Arts Education Equity Act 20RS BR203</a:t>
            </a:r>
            <a:endParaRPr/>
          </a:p>
        </p:txBody>
      </p:sp>
      <p:sp>
        <p:nvSpPr>
          <p:cNvPr id="181" name="Google Shape;181;p37"/>
          <p:cNvSpPr txBox="1"/>
          <p:nvPr>
            <p:ph idx="1" type="subTitle"/>
          </p:nvPr>
        </p:nvSpPr>
        <p:spPr>
          <a:xfrm>
            <a:off x="362200" y="2372521"/>
            <a:ext cx="8520600" cy="56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Fulfilling the Promise of KERA 30 years later . .</a:t>
            </a:r>
            <a:endParaRPr/>
          </a:p>
        </p:txBody>
      </p:sp>
      <p:pic>
        <p:nvPicPr>
          <p:cNvPr id="182" name="Google Shape;182;p37"/>
          <p:cNvPicPr preferRelativeResize="0"/>
          <p:nvPr/>
        </p:nvPicPr>
        <p:blipFill>
          <a:blip r:embed="rId3">
            <a:alphaModFix/>
          </a:blip>
          <a:stretch>
            <a:fillRect/>
          </a:stretch>
        </p:blipFill>
        <p:spPr>
          <a:xfrm>
            <a:off x="3439175" y="3071700"/>
            <a:ext cx="2366674" cy="1906200"/>
          </a:xfrm>
          <a:prstGeom prst="rect">
            <a:avLst/>
          </a:prstGeom>
          <a:noFill/>
          <a:ln>
            <a:noFill/>
          </a:ln>
        </p:spPr>
      </p:pic>
      <p:sp>
        <p:nvSpPr>
          <p:cNvPr id="183" name="Google Shape;183;p37"/>
          <p:cNvSpPr txBox="1"/>
          <p:nvPr/>
        </p:nvSpPr>
        <p:spPr>
          <a:xfrm>
            <a:off x="8139700" y="1013875"/>
            <a:ext cx="5509500" cy="6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46"/>
          <p:cNvSpPr txBox="1"/>
          <p:nvPr>
            <p:ph type="title"/>
          </p:nvPr>
        </p:nvSpPr>
        <p:spPr>
          <a:xfrm>
            <a:off x="307800" y="296050"/>
            <a:ext cx="8523000" cy="76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000000"/>
                </a:solidFill>
              </a:rPr>
              <a:t>Arts Accountability 2017-2019</a:t>
            </a:r>
            <a:endParaRPr sz="3000">
              <a:solidFill>
                <a:schemeClr val="accent5"/>
              </a:solidFill>
            </a:endParaRPr>
          </a:p>
          <a:p>
            <a:pPr indent="0" lvl="0" marL="0" rtl="0" algn="l">
              <a:spcBef>
                <a:spcPts val="1000"/>
              </a:spcBef>
              <a:spcAft>
                <a:spcPts val="0"/>
              </a:spcAft>
              <a:buNone/>
            </a:pPr>
            <a:r>
              <a:t/>
            </a:r>
            <a:endParaRPr sz="1200">
              <a:solidFill>
                <a:schemeClr val="accent5"/>
              </a:solidFill>
            </a:endParaRPr>
          </a:p>
          <a:p>
            <a:pPr indent="0" lvl="0" marL="0" rtl="0" algn="l">
              <a:spcBef>
                <a:spcPts val="1000"/>
              </a:spcBef>
              <a:spcAft>
                <a:spcPts val="0"/>
              </a:spcAft>
              <a:buNone/>
            </a:pPr>
            <a:r>
              <a:rPr lang="en"/>
              <a:t>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sz="1400"/>
          </a:p>
          <a:p>
            <a:pPr indent="0" lvl="0" marL="0" rtl="0" algn="l">
              <a:spcBef>
                <a:spcPts val="1000"/>
              </a:spcBef>
              <a:spcAft>
                <a:spcPts val="0"/>
              </a:spcAft>
              <a:buNone/>
            </a:pPr>
            <a:r>
              <a:t/>
            </a:r>
            <a:endParaRPr sz="1400"/>
          </a:p>
          <a:p>
            <a:pPr indent="0" lvl="0" marL="0" rtl="0" algn="l">
              <a:spcBef>
                <a:spcPts val="1000"/>
              </a:spcBef>
              <a:spcAft>
                <a:spcPts val="0"/>
              </a:spcAft>
              <a:buNone/>
            </a:pPr>
            <a:r>
              <a:t/>
            </a:r>
            <a:endParaRPr sz="1400"/>
          </a:p>
          <a:p>
            <a:pPr indent="0" lvl="0" marL="0" rtl="0" algn="l">
              <a:spcBef>
                <a:spcPts val="1000"/>
              </a:spcBef>
              <a:spcAft>
                <a:spcPts val="1000"/>
              </a:spcAft>
              <a:buNone/>
            </a:pPr>
            <a:r>
              <a:t/>
            </a:r>
            <a:endParaRPr b="0" sz="2400"/>
          </a:p>
        </p:txBody>
      </p:sp>
      <p:sp>
        <p:nvSpPr>
          <p:cNvPr id="269" name="Google Shape;269;p46"/>
          <p:cNvSpPr txBox="1"/>
          <p:nvPr/>
        </p:nvSpPr>
        <p:spPr>
          <a:xfrm>
            <a:off x="202500" y="925125"/>
            <a:ext cx="8628300" cy="42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Lato"/>
                <a:ea typeface="Lato"/>
                <a:cs typeface="Lato"/>
                <a:sym typeface="Lato"/>
              </a:rPr>
              <a:t>SB1 Mandated:</a:t>
            </a:r>
            <a:endParaRPr b="1" sz="2400">
              <a:solidFill>
                <a:schemeClr val="dk2"/>
              </a:solidFill>
              <a:latin typeface="Lato"/>
              <a:ea typeface="Lato"/>
              <a:cs typeface="Lato"/>
              <a:sym typeface="Lato"/>
            </a:endParaRPr>
          </a:p>
          <a:p>
            <a:pPr indent="-368300" lvl="0" marL="457200" rtl="0" algn="l">
              <a:lnSpc>
                <a:spcPct val="115000"/>
              </a:lnSpc>
              <a:spcBef>
                <a:spcPts val="0"/>
              </a:spcBef>
              <a:spcAft>
                <a:spcPts val="0"/>
              </a:spcAft>
              <a:buClr>
                <a:schemeClr val="dk2"/>
              </a:buClr>
              <a:buSzPts val="2200"/>
              <a:buFont typeface="Lato"/>
              <a:buChar char="●"/>
            </a:pPr>
            <a:r>
              <a:rPr lang="en" sz="2200">
                <a:solidFill>
                  <a:schemeClr val="dk2"/>
                </a:solidFill>
                <a:latin typeface="Lato"/>
                <a:ea typeface="Lato"/>
                <a:cs typeface="Lato"/>
                <a:sym typeface="Lato"/>
              </a:rPr>
              <a:t>Visual and Performing Arts Standards</a:t>
            </a:r>
            <a:endParaRPr sz="2200">
              <a:solidFill>
                <a:schemeClr val="dk2"/>
              </a:solidFill>
              <a:latin typeface="Lato"/>
              <a:ea typeface="Lato"/>
              <a:cs typeface="Lato"/>
              <a:sym typeface="Lato"/>
            </a:endParaRPr>
          </a:p>
          <a:p>
            <a:pPr indent="-368300" lvl="0" marL="457200" rtl="0" algn="l">
              <a:lnSpc>
                <a:spcPct val="115000"/>
              </a:lnSpc>
              <a:spcBef>
                <a:spcPts val="0"/>
              </a:spcBef>
              <a:spcAft>
                <a:spcPts val="0"/>
              </a:spcAft>
              <a:buClr>
                <a:schemeClr val="dk2"/>
              </a:buClr>
              <a:buSzPts val="2200"/>
              <a:buFont typeface="Lato"/>
              <a:buChar char="●"/>
            </a:pPr>
            <a:r>
              <a:rPr lang="en" sz="2200">
                <a:solidFill>
                  <a:schemeClr val="dk2"/>
                </a:solidFill>
                <a:latin typeface="Lato"/>
                <a:ea typeface="Lato"/>
                <a:cs typeface="Lato"/>
                <a:sym typeface="Lato"/>
              </a:rPr>
              <a:t>That KDE provides schools guidelines for including VPA programs in schools (time, courses, staffing, resources, facilities)</a:t>
            </a:r>
            <a:endParaRPr sz="2200">
              <a:solidFill>
                <a:schemeClr val="dk2"/>
              </a:solidFill>
              <a:latin typeface="Lato"/>
              <a:ea typeface="Lato"/>
              <a:cs typeface="Lato"/>
              <a:sym typeface="Lato"/>
            </a:endParaRPr>
          </a:p>
          <a:p>
            <a:pPr indent="-368300" lvl="0" marL="457200" rtl="0" algn="l">
              <a:lnSpc>
                <a:spcPct val="115000"/>
              </a:lnSpc>
              <a:spcBef>
                <a:spcPts val="0"/>
              </a:spcBef>
              <a:spcAft>
                <a:spcPts val="0"/>
              </a:spcAft>
              <a:buClr>
                <a:schemeClr val="dk2"/>
              </a:buClr>
              <a:buSzPts val="2200"/>
              <a:buFont typeface="Lato"/>
              <a:buChar char="●"/>
            </a:pPr>
            <a:r>
              <a:rPr lang="en" sz="2200">
                <a:solidFill>
                  <a:schemeClr val="dk2"/>
                </a:solidFill>
                <a:latin typeface="Lato"/>
                <a:ea typeface="Lato"/>
                <a:cs typeface="Lato"/>
                <a:sym typeface="Lato"/>
              </a:rPr>
              <a:t>School Profile reporting on a school’s VPA program having: </a:t>
            </a:r>
            <a:endParaRPr sz="2200">
              <a:solidFill>
                <a:schemeClr val="dk2"/>
              </a:solidFill>
              <a:latin typeface="Lato"/>
              <a:ea typeface="Lato"/>
              <a:cs typeface="Lato"/>
              <a:sym typeface="Lato"/>
            </a:endParaRPr>
          </a:p>
          <a:p>
            <a:pPr indent="-368300" lvl="1" marL="914400" rtl="0" algn="l">
              <a:lnSpc>
                <a:spcPct val="115000"/>
              </a:lnSpc>
              <a:spcBef>
                <a:spcPts val="0"/>
              </a:spcBef>
              <a:spcAft>
                <a:spcPts val="0"/>
              </a:spcAft>
              <a:buClr>
                <a:schemeClr val="dk2"/>
              </a:buClr>
              <a:buSzPts val="2200"/>
              <a:buFont typeface="Lato"/>
              <a:buChar char="○"/>
            </a:pPr>
            <a:r>
              <a:rPr lang="en" sz="2200">
                <a:solidFill>
                  <a:schemeClr val="dk2"/>
                </a:solidFill>
                <a:latin typeface="Lato"/>
                <a:ea typeface="Lato"/>
                <a:cs typeface="Lato"/>
                <a:sym typeface="Lato"/>
              </a:rPr>
              <a:t>No value in accountability</a:t>
            </a:r>
            <a:endParaRPr sz="2200">
              <a:solidFill>
                <a:schemeClr val="dk2"/>
              </a:solidFill>
              <a:latin typeface="Lato"/>
              <a:ea typeface="Lato"/>
              <a:cs typeface="Lato"/>
              <a:sym typeface="Lato"/>
            </a:endParaRPr>
          </a:p>
          <a:p>
            <a:pPr indent="-368300" lvl="1" marL="914400" rtl="0" algn="l">
              <a:lnSpc>
                <a:spcPct val="115000"/>
              </a:lnSpc>
              <a:spcBef>
                <a:spcPts val="0"/>
              </a:spcBef>
              <a:spcAft>
                <a:spcPts val="0"/>
              </a:spcAft>
              <a:buClr>
                <a:schemeClr val="dk2"/>
              </a:buClr>
              <a:buSzPts val="2200"/>
              <a:buFont typeface="Lato"/>
              <a:buChar char="○"/>
            </a:pPr>
            <a:r>
              <a:rPr lang="en" sz="2200">
                <a:solidFill>
                  <a:schemeClr val="dk2"/>
                </a:solidFill>
                <a:latin typeface="Lato"/>
                <a:ea typeface="Lato"/>
                <a:cs typeface="Lato"/>
                <a:sym typeface="Lato"/>
              </a:rPr>
              <a:t>No mandated inclusion in the  school report card</a:t>
            </a:r>
            <a:endParaRPr sz="2200">
              <a:solidFill>
                <a:schemeClr val="dk2"/>
              </a:solidFill>
              <a:latin typeface="Lato"/>
              <a:ea typeface="Lato"/>
              <a:cs typeface="Lato"/>
              <a:sym typeface="Lato"/>
            </a:endParaRPr>
          </a:p>
          <a:p>
            <a:pPr indent="-368300" lvl="0" marL="457200" rtl="0" algn="l">
              <a:lnSpc>
                <a:spcPct val="115000"/>
              </a:lnSpc>
              <a:spcBef>
                <a:spcPts val="0"/>
              </a:spcBef>
              <a:spcAft>
                <a:spcPts val="0"/>
              </a:spcAft>
              <a:buClr>
                <a:schemeClr val="dk2"/>
              </a:buClr>
              <a:buSzPts val="2200"/>
              <a:buFont typeface="Lato"/>
              <a:buChar char="●"/>
            </a:pPr>
            <a:r>
              <a:rPr lang="en" sz="2200">
                <a:solidFill>
                  <a:schemeClr val="dk2"/>
                </a:solidFill>
                <a:latin typeface="Lato"/>
                <a:ea typeface="Lato"/>
                <a:cs typeface="Lato"/>
                <a:sym typeface="Lato"/>
              </a:rPr>
              <a:t>That KDE </a:t>
            </a:r>
            <a:r>
              <a:rPr i="1" lang="en" sz="2200">
                <a:solidFill>
                  <a:schemeClr val="dk2"/>
                </a:solidFill>
                <a:latin typeface="Lato"/>
                <a:ea typeface="Lato"/>
                <a:cs typeface="Lato"/>
                <a:sym typeface="Lato"/>
              </a:rPr>
              <a:t>may</a:t>
            </a:r>
            <a:r>
              <a:rPr lang="en" sz="2200">
                <a:solidFill>
                  <a:schemeClr val="dk2"/>
                </a:solidFill>
                <a:latin typeface="Lato"/>
                <a:ea typeface="Lato"/>
                <a:cs typeface="Lato"/>
                <a:sym typeface="Lato"/>
              </a:rPr>
              <a:t> develop program standards</a:t>
            </a:r>
            <a:endParaRPr sz="2200">
              <a:solidFill>
                <a:schemeClr val="dk2"/>
              </a:solidFill>
              <a:latin typeface="Lato"/>
              <a:ea typeface="Lato"/>
              <a:cs typeface="Lato"/>
              <a:sym typeface="Lato"/>
            </a:endParaRPr>
          </a:p>
          <a:p>
            <a:pPr indent="0" lvl="0" marL="457200" rtl="0" algn="l">
              <a:spcBef>
                <a:spcPts val="0"/>
              </a:spcBef>
              <a:spcAft>
                <a:spcPts val="0"/>
              </a:spcAft>
              <a:buNone/>
            </a:pPr>
            <a:r>
              <a:t/>
            </a:r>
            <a:endParaRPr>
              <a:solidFill>
                <a:schemeClr val="dk2"/>
              </a:solidFill>
              <a:latin typeface="Lato"/>
              <a:ea typeface="Lato"/>
              <a:cs typeface="Lato"/>
              <a:sym typeface="Lato"/>
            </a:endParaRPr>
          </a:p>
          <a:p>
            <a:pPr indent="0" lvl="0" marL="0" rtl="0" algn="l">
              <a:spcBef>
                <a:spcPts val="0"/>
              </a:spcBef>
              <a:spcAft>
                <a:spcPts val="0"/>
              </a:spcAft>
              <a:buNone/>
            </a:pPr>
            <a:r>
              <a:rPr b="1" lang="en" sz="2400">
                <a:solidFill>
                  <a:schemeClr val="dk2"/>
                </a:solidFill>
                <a:latin typeface="Lato"/>
                <a:ea typeface="Lato"/>
                <a:cs typeface="Lato"/>
                <a:sym typeface="Lato"/>
              </a:rPr>
              <a:t>High School Graduation regulation</a:t>
            </a:r>
            <a:r>
              <a:rPr lang="en" sz="2400">
                <a:solidFill>
                  <a:schemeClr val="dk2"/>
                </a:solidFill>
                <a:latin typeface="Lato"/>
                <a:ea typeface="Lato"/>
                <a:cs typeface="Lato"/>
                <a:sym typeface="Lato"/>
              </a:rPr>
              <a:t> protects time at the high school level--1 credit.</a:t>
            </a:r>
            <a:endParaRPr sz="2400">
              <a:solidFill>
                <a:schemeClr val="dk2"/>
              </a:solidFill>
              <a:latin typeface="Lato"/>
              <a:ea typeface="Lato"/>
              <a:cs typeface="Lato"/>
              <a:sym typeface="Lato"/>
            </a:endParaRPr>
          </a:p>
          <a:p>
            <a:pPr indent="0" lvl="0" marL="0" rtl="0" algn="l">
              <a:spcBef>
                <a:spcPts val="0"/>
              </a:spcBef>
              <a:spcAft>
                <a:spcPts val="0"/>
              </a:spcAft>
              <a:buNone/>
            </a:pPr>
            <a:r>
              <a:t/>
            </a:r>
            <a:endParaRPr>
              <a:solidFill>
                <a:srgbClr val="DCE6EE"/>
              </a:solidFill>
              <a:latin typeface="Calibri"/>
              <a:ea typeface="Calibri"/>
              <a:cs typeface="Calibri"/>
              <a:sym typeface="Calibri"/>
            </a:endParaRPr>
          </a:p>
          <a:p>
            <a:pPr indent="0" lvl="0" marL="0" rtl="0" algn="l">
              <a:spcBef>
                <a:spcPts val="0"/>
              </a:spcBef>
              <a:spcAft>
                <a:spcPts val="0"/>
              </a:spcAft>
              <a:buNone/>
            </a:pPr>
            <a:r>
              <a:t/>
            </a:r>
            <a:endParaRPr>
              <a:solidFill>
                <a:schemeClr val="dk2"/>
              </a:solidFill>
              <a:latin typeface="Calibri"/>
              <a:ea typeface="Calibri"/>
              <a:cs typeface="Calibri"/>
              <a:sym typeface="Calibri"/>
            </a:endParaRPr>
          </a:p>
          <a:p>
            <a:pPr indent="0" lvl="0" marL="0" rtl="0" algn="l">
              <a:spcBef>
                <a:spcPts val="0"/>
              </a:spcBef>
              <a:spcAft>
                <a:spcPts val="0"/>
              </a:spcAft>
              <a:buNone/>
            </a:pPr>
            <a:r>
              <a:t/>
            </a:r>
            <a:endParaRPr b="1" sz="1800">
              <a:solidFill>
                <a:srgbClr val="FFFFFF"/>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47"/>
          <p:cNvSpPr txBox="1"/>
          <p:nvPr>
            <p:ph type="ctrTitle"/>
          </p:nvPr>
        </p:nvSpPr>
        <p:spPr>
          <a:xfrm>
            <a:off x="206400" y="210600"/>
            <a:ext cx="8520600" cy="634500"/>
          </a:xfrm>
          <a:prstGeom prst="rect">
            <a:avLst/>
          </a:prstGeom>
          <a:ln cap="flat" cmpd="sng" w="9525">
            <a:solidFill>
              <a:srgbClr val="1155CC"/>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en" sz="3000"/>
              <a:t>W</a:t>
            </a:r>
            <a:r>
              <a:rPr b="1" lang="en" sz="3000"/>
              <a:t>e need this bill in order to provide:</a:t>
            </a:r>
            <a:endParaRPr sz="3000"/>
          </a:p>
        </p:txBody>
      </p:sp>
      <p:sp>
        <p:nvSpPr>
          <p:cNvPr id="275" name="Google Shape;275;p47"/>
          <p:cNvSpPr txBox="1"/>
          <p:nvPr>
            <p:ph idx="1" type="subTitle"/>
          </p:nvPr>
        </p:nvSpPr>
        <p:spPr>
          <a:xfrm>
            <a:off x="250650" y="1101175"/>
            <a:ext cx="8642700" cy="34329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b="1" lang="en" sz="2400">
                <a:solidFill>
                  <a:schemeClr val="dk1"/>
                </a:solidFill>
              </a:rPr>
              <a:t>Equity of access</a:t>
            </a:r>
            <a:r>
              <a:rPr lang="en" sz="2400">
                <a:solidFill>
                  <a:srgbClr val="FF0000"/>
                </a:solidFill>
              </a:rPr>
              <a:t> </a:t>
            </a:r>
            <a:r>
              <a:rPr lang="en" sz="2400">
                <a:solidFill>
                  <a:schemeClr val="dk1"/>
                </a:solidFill>
              </a:rPr>
              <a:t>for all elementary and middle school students</a:t>
            </a:r>
            <a:endParaRPr sz="2400">
              <a:solidFill>
                <a:schemeClr val="dk1"/>
              </a:solidFill>
            </a:endParaRPr>
          </a:p>
          <a:p>
            <a:pPr indent="0" lvl="0" marL="0" rtl="0" algn="l">
              <a:lnSpc>
                <a:spcPct val="80000"/>
              </a:lnSpc>
              <a:spcBef>
                <a:spcPts val="0"/>
              </a:spcBef>
              <a:spcAft>
                <a:spcPts val="0"/>
              </a:spcAft>
              <a:buNone/>
            </a:pPr>
            <a:r>
              <a:t/>
            </a:r>
            <a:endParaRPr sz="2400">
              <a:solidFill>
                <a:schemeClr val="dk1"/>
              </a:solidFill>
            </a:endParaRPr>
          </a:p>
          <a:p>
            <a:pPr indent="0" lvl="0" marL="0" rtl="0" algn="l">
              <a:lnSpc>
                <a:spcPct val="80000"/>
              </a:lnSpc>
              <a:spcBef>
                <a:spcPts val="0"/>
              </a:spcBef>
              <a:spcAft>
                <a:spcPts val="0"/>
              </a:spcAft>
              <a:buNone/>
            </a:pPr>
            <a:r>
              <a:rPr lang="en" sz="2400">
                <a:solidFill>
                  <a:schemeClr val="dk1"/>
                </a:solidFill>
              </a:rPr>
              <a:t>An </a:t>
            </a:r>
            <a:r>
              <a:rPr b="1" lang="en" sz="2400">
                <a:solidFill>
                  <a:schemeClr val="dk1"/>
                </a:solidFill>
              </a:rPr>
              <a:t>efficient,</a:t>
            </a:r>
            <a:r>
              <a:rPr lang="en" sz="2400">
                <a:solidFill>
                  <a:schemeClr val="dk1"/>
                </a:solidFill>
              </a:rPr>
              <a:t> </a:t>
            </a:r>
            <a:r>
              <a:rPr b="1" lang="en" sz="2400">
                <a:solidFill>
                  <a:schemeClr val="dk1"/>
                </a:solidFill>
              </a:rPr>
              <a:t>manageable form of school accountability </a:t>
            </a:r>
            <a:r>
              <a:rPr lang="en" sz="2400">
                <a:solidFill>
                  <a:schemeClr val="dk1"/>
                </a:solidFill>
              </a:rPr>
              <a:t>for providing</a:t>
            </a:r>
            <a:r>
              <a:rPr b="1" lang="en" sz="2400">
                <a:solidFill>
                  <a:schemeClr val="dk1"/>
                </a:solidFill>
              </a:rPr>
              <a:t> equal opportunity and access </a:t>
            </a:r>
            <a:r>
              <a:rPr lang="en" sz="2400">
                <a:solidFill>
                  <a:schemeClr val="dk1"/>
                </a:solidFill>
              </a:rPr>
              <a:t>to quality arts instruction</a:t>
            </a:r>
            <a:endParaRPr sz="2400">
              <a:solidFill>
                <a:schemeClr val="dk1"/>
              </a:solidFill>
            </a:endParaRPr>
          </a:p>
          <a:p>
            <a:pPr indent="0" lvl="0" marL="0" rtl="0" algn="l">
              <a:lnSpc>
                <a:spcPct val="80000"/>
              </a:lnSpc>
              <a:spcBef>
                <a:spcPts val="0"/>
              </a:spcBef>
              <a:spcAft>
                <a:spcPts val="0"/>
              </a:spcAft>
              <a:buNone/>
            </a:pPr>
            <a:r>
              <a:t/>
            </a:r>
            <a:endParaRPr sz="2400">
              <a:solidFill>
                <a:schemeClr val="dk1"/>
              </a:solidFill>
            </a:endParaRPr>
          </a:p>
          <a:p>
            <a:pPr indent="0" lvl="0" marL="0" rtl="0" algn="l">
              <a:lnSpc>
                <a:spcPct val="80000"/>
              </a:lnSpc>
              <a:spcBef>
                <a:spcPts val="0"/>
              </a:spcBef>
              <a:spcAft>
                <a:spcPts val="0"/>
              </a:spcAft>
              <a:buNone/>
            </a:pPr>
            <a:r>
              <a:rPr lang="en" sz="2400">
                <a:solidFill>
                  <a:schemeClr val="dk1"/>
                </a:solidFill>
              </a:rPr>
              <a:t>Support for schools in developing </a:t>
            </a:r>
            <a:r>
              <a:rPr b="1" lang="en" sz="2400">
                <a:solidFill>
                  <a:schemeClr val="dk1"/>
                </a:solidFill>
              </a:rPr>
              <a:t>quality arts instruction</a:t>
            </a:r>
            <a:endParaRPr b="1" sz="2400">
              <a:solidFill>
                <a:schemeClr val="dk1"/>
              </a:solidFill>
            </a:endParaRPr>
          </a:p>
          <a:p>
            <a:pPr indent="0" lvl="0" marL="0" rtl="0" algn="l">
              <a:lnSpc>
                <a:spcPct val="80000"/>
              </a:lnSpc>
              <a:spcBef>
                <a:spcPts val="0"/>
              </a:spcBef>
              <a:spcAft>
                <a:spcPts val="0"/>
              </a:spcAft>
              <a:buNone/>
            </a:pPr>
            <a:r>
              <a:t/>
            </a:r>
            <a:endParaRPr sz="2400">
              <a:solidFill>
                <a:schemeClr val="dk1"/>
              </a:solidFill>
            </a:endParaRPr>
          </a:p>
          <a:p>
            <a:pPr indent="0" lvl="0" marL="0" rtl="0" algn="l">
              <a:lnSpc>
                <a:spcPct val="80000"/>
              </a:lnSpc>
              <a:spcBef>
                <a:spcPts val="0"/>
              </a:spcBef>
              <a:spcAft>
                <a:spcPts val="0"/>
              </a:spcAft>
              <a:buNone/>
            </a:pPr>
            <a:r>
              <a:rPr lang="en" sz="2400">
                <a:solidFill>
                  <a:schemeClr val="dk1"/>
                </a:solidFill>
              </a:rPr>
              <a:t>D</a:t>
            </a:r>
            <a:r>
              <a:rPr lang="en" sz="2400">
                <a:solidFill>
                  <a:schemeClr val="dk1"/>
                </a:solidFill>
              </a:rPr>
              <a:t>ata</a:t>
            </a:r>
            <a:r>
              <a:rPr b="1" lang="en" sz="2400">
                <a:solidFill>
                  <a:schemeClr val="dk1"/>
                </a:solidFill>
              </a:rPr>
              <a:t> to inform decision-making</a:t>
            </a:r>
            <a:r>
              <a:rPr lang="en" sz="2400">
                <a:solidFill>
                  <a:schemeClr val="dk1"/>
                </a:solidFill>
              </a:rPr>
              <a:t> for improving arts instruction</a:t>
            </a:r>
            <a:endParaRPr sz="2400">
              <a:solidFill>
                <a:schemeClr val="dk1"/>
              </a:solidFill>
            </a:endParaRPr>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48"/>
          <p:cNvSpPr txBox="1"/>
          <p:nvPr>
            <p:ph type="ctrTitle"/>
          </p:nvPr>
        </p:nvSpPr>
        <p:spPr>
          <a:xfrm>
            <a:off x="206400" y="210600"/>
            <a:ext cx="8520600" cy="76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does this bill do?</a:t>
            </a:r>
            <a:endParaRPr/>
          </a:p>
        </p:txBody>
      </p:sp>
      <p:sp>
        <p:nvSpPr>
          <p:cNvPr id="281" name="Google Shape;281;p48"/>
          <p:cNvSpPr txBox="1"/>
          <p:nvPr>
            <p:ph idx="1" type="subTitle"/>
          </p:nvPr>
        </p:nvSpPr>
        <p:spPr>
          <a:xfrm>
            <a:off x="250650" y="1114225"/>
            <a:ext cx="8642700" cy="3910800"/>
          </a:xfrm>
          <a:prstGeom prst="rect">
            <a:avLst/>
          </a:prstGeom>
        </p:spPr>
        <p:txBody>
          <a:bodyPr anchorCtr="0" anchor="t" bIns="91425" lIns="91425" spcFirstLastPara="1" rIns="91425" wrap="square" tIns="91425">
            <a:noAutofit/>
          </a:bodyPr>
          <a:lstStyle/>
          <a:p>
            <a:pPr indent="0" lvl="0" marL="0" rtl="0" algn="l">
              <a:lnSpc>
                <a:spcPct val="85000"/>
              </a:lnSpc>
              <a:spcBef>
                <a:spcPts val="0"/>
              </a:spcBef>
              <a:spcAft>
                <a:spcPts val="0"/>
              </a:spcAft>
              <a:buNone/>
            </a:pPr>
            <a:r>
              <a:rPr b="1" lang="en" sz="2300">
                <a:solidFill>
                  <a:schemeClr val="dk1"/>
                </a:solidFill>
              </a:rPr>
              <a:t>Supports that all students have </a:t>
            </a:r>
            <a:r>
              <a:rPr b="1" lang="en" sz="2300">
                <a:solidFill>
                  <a:schemeClr val="dk1"/>
                </a:solidFill>
                <a:highlight>
                  <a:srgbClr val="FFFF00"/>
                </a:highlight>
              </a:rPr>
              <a:t>equal access</a:t>
            </a:r>
            <a:r>
              <a:rPr b="1" lang="en" sz="2300">
                <a:solidFill>
                  <a:schemeClr val="dk1"/>
                </a:solidFill>
              </a:rPr>
              <a:t> and</a:t>
            </a:r>
            <a:r>
              <a:rPr b="1" lang="en" sz="2300">
                <a:solidFill>
                  <a:schemeClr val="dk1"/>
                </a:solidFill>
                <a:highlight>
                  <a:srgbClr val="FFFF00"/>
                </a:highlight>
              </a:rPr>
              <a:t> opportunity</a:t>
            </a:r>
            <a:r>
              <a:rPr b="1" lang="en" sz="2300">
                <a:solidFill>
                  <a:schemeClr val="dk1"/>
                </a:solidFill>
              </a:rPr>
              <a:t> to develop their talents and skills by</a:t>
            </a:r>
            <a:endParaRPr b="1" sz="2300">
              <a:solidFill>
                <a:schemeClr val="dk1"/>
              </a:solidFill>
            </a:endParaRPr>
          </a:p>
          <a:p>
            <a:pPr indent="0" lvl="0" marL="0" rtl="0" algn="l">
              <a:lnSpc>
                <a:spcPct val="85000"/>
              </a:lnSpc>
              <a:spcBef>
                <a:spcPts val="0"/>
              </a:spcBef>
              <a:spcAft>
                <a:spcPts val="0"/>
              </a:spcAft>
              <a:buNone/>
            </a:pPr>
            <a:r>
              <a:rPr b="1" lang="en" sz="2300">
                <a:solidFill>
                  <a:schemeClr val="dk1"/>
                </a:solidFill>
                <a:highlight>
                  <a:srgbClr val="FFFF00"/>
                </a:highlight>
              </a:rPr>
              <a:t>p</a:t>
            </a:r>
            <a:r>
              <a:rPr b="1" lang="en" sz="2300">
                <a:solidFill>
                  <a:schemeClr val="dk1"/>
                </a:solidFill>
                <a:highlight>
                  <a:srgbClr val="FFFF00"/>
                </a:highlight>
              </a:rPr>
              <a:t>rotecting time for </a:t>
            </a:r>
            <a:r>
              <a:rPr b="1" lang="en" sz="2300">
                <a:solidFill>
                  <a:schemeClr val="dk1"/>
                </a:solidFill>
                <a:highlight>
                  <a:srgbClr val="FFFF00"/>
                </a:highlight>
              </a:rPr>
              <a:t>arts instruction</a:t>
            </a:r>
            <a:r>
              <a:rPr b="1" lang="en" sz="2300">
                <a:solidFill>
                  <a:schemeClr val="dk1"/>
                </a:solidFill>
              </a:rPr>
              <a:t> </a:t>
            </a:r>
            <a:r>
              <a:rPr b="1" lang="en" sz="2300">
                <a:solidFill>
                  <a:schemeClr val="dk1"/>
                </a:solidFill>
              </a:rPr>
              <a:t>during the school day</a:t>
            </a:r>
            <a:endParaRPr b="1" sz="2300">
              <a:solidFill>
                <a:schemeClr val="dk1"/>
              </a:solidFill>
            </a:endParaRPr>
          </a:p>
          <a:p>
            <a:pPr indent="0" lvl="0" marL="0" rtl="0" algn="l">
              <a:lnSpc>
                <a:spcPct val="85000"/>
              </a:lnSpc>
              <a:spcBef>
                <a:spcPts val="0"/>
              </a:spcBef>
              <a:spcAft>
                <a:spcPts val="0"/>
              </a:spcAft>
              <a:buNone/>
            </a:pPr>
            <a:r>
              <a:t/>
            </a:r>
            <a:endParaRPr b="1" sz="2300">
              <a:solidFill>
                <a:schemeClr val="dk1"/>
              </a:solidFill>
            </a:endParaRPr>
          </a:p>
          <a:p>
            <a:pPr indent="-374650" lvl="0" marL="457200" rtl="0" algn="l">
              <a:lnSpc>
                <a:spcPct val="85000"/>
              </a:lnSpc>
              <a:spcBef>
                <a:spcPts val="0"/>
              </a:spcBef>
              <a:spcAft>
                <a:spcPts val="0"/>
              </a:spcAft>
              <a:buClr>
                <a:schemeClr val="dk1"/>
              </a:buClr>
              <a:buSzPts val="2300"/>
              <a:buChar char="●"/>
            </a:pPr>
            <a:r>
              <a:rPr b="1" lang="en" sz="2300">
                <a:solidFill>
                  <a:schemeClr val="dk1"/>
                </a:solidFill>
              </a:rPr>
              <a:t>120 minutes per week in the elementary, access to courses in the middle school </a:t>
            </a:r>
            <a:endParaRPr b="1" sz="2300">
              <a:solidFill>
                <a:schemeClr val="dk1"/>
              </a:solidFill>
            </a:endParaRPr>
          </a:p>
          <a:p>
            <a:pPr indent="0" lvl="0" marL="0" rtl="0" algn="l">
              <a:lnSpc>
                <a:spcPct val="85000"/>
              </a:lnSpc>
              <a:spcBef>
                <a:spcPts val="0"/>
              </a:spcBef>
              <a:spcAft>
                <a:spcPts val="0"/>
              </a:spcAft>
              <a:buNone/>
            </a:pPr>
            <a:r>
              <a:t/>
            </a:r>
            <a:endParaRPr b="1" sz="2300">
              <a:solidFill>
                <a:schemeClr val="dk1"/>
              </a:solidFill>
            </a:endParaRPr>
          </a:p>
          <a:p>
            <a:pPr indent="-374650" lvl="0" marL="457200" rtl="0" algn="l">
              <a:lnSpc>
                <a:spcPct val="85000"/>
              </a:lnSpc>
              <a:spcBef>
                <a:spcPts val="0"/>
              </a:spcBef>
              <a:spcAft>
                <a:spcPts val="0"/>
              </a:spcAft>
              <a:buClr>
                <a:schemeClr val="dk1"/>
              </a:buClr>
              <a:buSzPts val="2300"/>
              <a:buChar char="●"/>
            </a:pPr>
            <a:r>
              <a:rPr b="1" lang="en" sz="2300">
                <a:solidFill>
                  <a:schemeClr val="dk1"/>
                </a:solidFill>
              </a:rPr>
              <a:t>No use of arts instructional time for other remediations</a:t>
            </a:r>
            <a:endParaRPr b="1" sz="2300">
              <a:solidFill>
                <a:schemeClr val="dk1"/>
              </a:solidFill>
            </a:endParaRPr>
          </a:p>
          <a:p>
            <a:pPr indent="0" lvl="0" marL="457200" rtl="0" algn="l">
              <a:lnSpc>
                <a:spcPct val="85000"/>
              </a:lnSpc>
              <a:spcBef>
                <a:spcPts val="0"/>
              </a:spcBef>
              <a:spcAft>
                <a:spcPts val="0"/>
              </a:spcAft>
              <a:buNone/>
            </a:pPr>
            <a:r>
              <a:t/>
            </a:r>
            <a:endParaRPr b="1" sz="2300">
              <a:solidFill>
                <a:schemeClr val="dk1"/>
              </a:solidFill>
            </a:endParaRPr>
          </a:p>
          <a:p>
            <a:pPr indent="-374650" lvl="0" marL="457200" rtl="0" algn="l">
              <a:lnSpc>
                <a:spcPct val="85000"/>
              </a:lnSpc>
              <a:spcBef>
                <a:spcPts val="0"/>
              </a:spcBef>
              <a:spcAft>
                <a:spcPts val="0"/>
              </a:spcAft>
              <a:buClr>
                <a:schemeClr val="dk1"/>
              </a:buClr>
              <a:buSzPts val="2300"/>
              <a:buChar char="●"/>
            </a:pPr>
            <a:r>
              <a:rPr b="1" lang="en" sz="2300">
                <a:solidFill>
                  <a:schemeClr val="dk1"/>
                </a:solidFill>
              </a:rPr>
              <a:t>No denial of arts instructional time as a means of discipline</a:t>
            </a:r>
            <a:endParaRPr b="1" sz="2300">
              <a:solidFill>
                <a:schemeClr val="dk1"/>
              </a:solidFill>
            </a:endParaRPr>
          </a:p>
          <a:p>
            <a:pPr indent="0" lvl="0" marL="0" rtl="0" algn="l">
              <a:spcBef>
                <a:spcPts val="0"/>
              </a:spcBef>
              <a:spcAft>
                <a:spcPts val="0"/>
              </a:spcAft>
              <a:buNone/>
            </a:pPr>
            <a:r>
              <a:t/>
            </a:r>
            <a:endParaRPr b="1" sz="2400">
              <a:solidFill>
                <a:schemeClr val="dk1"/>
              </a:solidFill>
            </a:endParaRPr>
          </a:p>
          <a:p>
            <a:pPr indent="0" lvl="0" marL="0" rtl="0" algn="l">
              <a:spcBef>
                <a:spcPts val="0"/>
              </a:spcBef>
              <a:spcAft>
                <a:spcPts val="0"/>
              </a:spcAft>
              <a:buNone/>
            </a:pPr>
            <a:r>
              <a:t/>
            </a:r>
            <a:endParaRPr b="1" sz="2400">
              <a:solidFill>
                <a:schemeClr val="dk1"/>
              </a:solidFill>
            </a:endParaRPr>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49"/>
          <p:cNvSpPr txBox="1"/>
          <p:nvPr>
            <p:ph idx="1" type="subTitle"/>
          </p:nvPr>
        </p:nvSpPr>
        <p:spPr>
          <a:xfrm>
            <a:off x="250650" y="220275"/>
            <a:ext cx="8642700" cy="492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solidFill>
                  <a:schemeClr val="dk1"/>
                </a:solidFill>
              </a:rPr>
              <a:t>Directs KDE to: </a:t>
            </a:r>
            <a:endParaRPr b="1" sz="2400" u="sng">
              <a:solidFill>
                <a:schemeClr val="dk1"/>
              </a:solidFill>
            </a:endParaRPr>
          </a:p>
          <a:p>
            <a:pPr indent="0" lvl="0" marL="0" rtl="0" algn="l">
              <a:spcBef>
                <a:spcPts val="0"/>
              </a:spcBef>
              <a:spcAft>
                <a:spcPts val="0"/>
              </a:spcAft>
              <a:buNone/>
            </a:pPr>
            <a:r>
              <a:t/>
            </a:r>
            <a:endParaRPr b="1" sz="2400" u="sng">
              <a:solidFill>
                <a:schemeClr val="dk1"/>
              </a:solidFill>
            </a:endParaRPr>
          </a:p>
          <a:p>
            <a:pPr indent="0" lvl="0" marL="0" rtl="0" algn="l">
              <a:spcBef>
                <a:spcPts val="0"/>
              </a:spcBef>
              <a:spcAft>
                <a:spcPts val="0"/>
              </a:spcAft>
              <a:buClr>
                <a:schemeClr val="dk1"/>
              </a:buClr>
              <a:buSzPts val="1100"/>
              <a:buFont typeface="Arial"/>
              <a:buNone/>
            </a:pPr>
            <a:r>
              <a:rPr b="1" lang="en" sz="2300">
                <a:solidFill>
                  <a:schemeClr val="dk1"/>
                </a:solidFill>
              </a:rPr>
              <a:t>Develop arts program standards and resources </a:t>
            </a:r>
            <a:endParaRPr b="1" sz="2300">
              <a:solidFill>
                <a:schemeClr val="dk1"/>
              </a:solidFill>
            </a:endParaRPr>
          </a:p>
          <a:p>
            <a:pPr indent="0" lvl="0" marL="0" rtl="0" algn="l">
              <a:spcBef>
                <a:spcPts val="0"/>
              </a:spcBef>
              <a:spcAft>
                <a:spcPts val="0"/>
              </a:spcAft>
              <a:buClr>
                <a:schemeClr val="dk1"/>
              </a:buClr>
              <a:buSzPts val="1100"/>
              <a:buFont typeface="Arial"/>
              <a:buNone/>
            </a:pPr>
            <a:r>
              <a:rPr b="1" lang="en" sz="2300">
                <a:solidFill>
                  <a:schemeClr val="dk1"/>
                </a:solidFill>
              </a:rPr>
              <a:t>for helping schools improve arts programs</a:t>
            </a:r>
            <a:endParaRPr b="1" sz="2300">
              <a:solidFill>
                <a:schemeClr val="dk1"/>
              </a:solidFill>
            </a:endParaRPr>
          </a:p>
          <a:p>
            <a:pPr indent="0" lvl="0" marL="0" rtl="0" algn="l">
              <a:spcBef>
                <a:spcPts val="0"/>
              </a:spcBef>
              <a:spcAft>
                <a:spcPts val="0"/>
              </a:spcAft>
              <a:buClr>
                <a:schemeClr val="dk1"/>
              </a:buClr>
              <a:buSzPts val="1100"/>
              <a:buFont typeface="Arial"/>
              <a:buNone/>
            </a:pPr>
            <a:r>
              <a:t/>
            </a:r>
            <a:endParaRPr b="1" sz="2300">
              <a:solidFill>
                <a:schemeClr val="dk1"/>
              </a:solidFill>
            </a:endParaRPr>
          </a:p>
          <a:p>
            <a:pPr indent="0" lvl="0" marL="0" rtl="0" algn="l">
              <a:spcBef>
                <a:spcPts val="0"/>
              </a:spcBef>
              <a:spcAft>
                <a:spcPts val="0"/>
              </a:spcAft>
              <a:buClr>
                <a:schemeClr val="dk1"/>
              </a:buClr>
              <a:buSzPts val="1100"/>
              <a:buFont typeface="Arial"/>
              <a:buNone/>
            </a:pPr>
            <a:r>
              <a:rPr b="1" lang="en" sz="2300">
                <a:solidFill>
                  <a:schemeClr val="dk1"/>
                </a:solidFill>
              </a:rPr>
              <a:t>Identify strong arts programs, recognize and provide models</a:t>
            </a:r>
            <a:endParaRPr b="1" sz="2300">
              <a:solidFill>
                <a:schemeClr val="dk1"/>
              </a:solidFill>
            </a:endParaRPr>
          </a:p>
          <a:p>
            <a:pPr indent="0" lvl="0" marL="0" rtl="0" algn="l">
              <a:spcBef>
                <a:spcPts val="0"/>
              </a:spcBef>
              <a:spcAft>
                <a:spcPts val="0"/>
              </a:spcAft>
              <a:buClr>
                <a:schemeClr val="dk1"/>
              </a:buClr>
              <a:buSzPts val="1100"/>
              <a:buFont typeface="Arial"/>
              <a:buNone/>
            </a:pPr>
            <a:r>
              <a:t/>
            </a:r>
            <a:endParaRPr b="1" sz="2300">
              <a:solidFill>
                <a:schemeClr val="dk1"/>
              </a:solidFill>
            </a:endParaRPr>
          </a:p>
          <a:p>
            <a:pPr indent="0" lvl="0" marL="0" rtl="0" algn="l">
              <a:spcBef>
                <a:spcPts val="0"/>
              </a:spcBef>
              <a:spcAft>
                <a:spcPts val="0"/>
              </a:spcAft>
              <a:buClr>
                <a:schemeClr val="dk1"/>
              </a:buClr>
              <a:buSzPts val="1100"/>
              <a:buFont typeface="Arial"/>
              <a:buNone/>
            </a:pPr>
            <a:r>
              <a:rPr b="1" lang="en" sz="2300">
                <a:solidFill>
                  <a:schemeClr val="dk1"/>
                </a:solidFill>
              </a:rPr>
              <a:t>Develop an easy-to-use program-standards checklist for reporting program data on the School Profile</a:t>
            </a:r>
            <a:endParaRPr b="1" sz="2300">
              <a:solidFill>
                <a:schemeClr val="dk1"/>
              </a:solidFill>
            </a:endParaRPr>
          </a:p>
          <a:p>
            <a:pPr indent="-374650" lvl="0" marL="457200" rtl="0" algn="l">
              <a:spcBef>
                <a:spcPts val="0"/>
              </a:spcBef>
              <a:spcAft>
                <a:spcPts val="0"/>
              </a:spcAft>
              <a:buClr>
                <a:schemeClr val="dk1"/>
              </a:buClr>
              <a:buSzPts val="2300"/>
              <a:buChar char="★"/>
            </a:pPr>
            <a:r>
              <a:rPr b="1" lang="en" sz="2300">
                <a:solidFill>
                  <a:schemeClr val="dk1"/>
                </a:solidFill>
              </a:rPr>
              <a:t>Include the School Profile on the School Report Card</a:t>
            </a:r>
            <a:endParaRPr b="1" sz="2300">
              <a:solidFill>
                <a:schemeClr val="dk1"/>
              </a:solidFill>
            </a:endParaRPr>
          </a:p>
          <a:p>
            <a:pPr indent="0" lvl="0" marL="0" rtl="0" algn="l">
              <a:spcBef>
                <a:spcPts val="0"/>
              </a:spcBef>
              <a:spcAft>
                <a:spcPts val="0"/>
              </a:spcAft>
              <a:buNone/>
            </a:pPr>
            <a:r>
              <a:t/>
            </a:r>
            <a:endParaRPr b="1" sz="2300">
              <a:solidFill>
                <a:schemeClr val="dk1"/>
              </a:solidFill>
            </a:endParaRPr>
          </a:p>
          <a:p>
            <a:pPr indent="0" lvl="0" marL="0" rtl="0" algn="l">
              <a:spcBef>
                <a:spcPts val="0"/>
              </a:spcBef>
              <a:spcAft>
                <a:spcPts val="0"/>
              </a:spcAft>
              <a:buClr>
                <a:schemeClr val="dk1"/>
              </a:buClr>
              <a:buSzPts val="1100"/>
              <a:buFont typeface="Arial"/>
              <a:buNone/>
            </a:pPr>
            <a:r>
              <a:rPr b="1" lang="en" sz="2300">
                <a:solidFill>
                  <a:schemeClr val="dk1"/>
                </a:solidFill>
              </a:rPr>
              <a:t>Provide a yearly report on the status of arts education to the Interim Joint Committee on Education</a:t>
            </a:r>
            <a:endParaRPr b="1" sz="2300">
              <a:solidFill>
                <a:schemeClr val="dk1"/>
              </a:solidFill>
            </a:endParaRPr>
          </a:p>
          <a:p>
            <a:pPr indent="0" lvl="0" marL="0" rtl="0" algn="l">
              <a:spcBef>
                <a:spcPts val="0"/>
              </a:spcBef>
              <a:spcAft>
                <a:spcPts val="0"/>
              </a:spcAft>
              <a:buNone/>
            </a:pPr>
            <a:r>
              <a:t/>
            </a:r>
            <a:endParaRPr sz="14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87" name="Google Shape;287;p49"/>
          <p:cNvPicPr preferRelativeResize="0"/>
          <p:nvPr/>
        </p:nvPicPr>
        <p:blipFill>
          <a:blip r:embed="rId3">
            <a:alphaModFix/>
          </a:blip>
          <a:stretch>
            <a:fillRect/>
          </a:stretch>
        </p:blipFill>
        <p:spPr>
          <a:xfrm>
            <a:off x="7251525" y="220275"/>
            <a:ext cx="1466851" cy="14668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50"/>
          <p:cNvSpPr/>
          <p:nvPr/>
        </p:nvSpPr>
        <p:spPr>
          <a:xfrm>
            <a:off x="111900" y="297900"/>
            <a:ext cx="4547700" cy="46761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0"/>
          <p:cNvSpPr txBox="1"/>
          <p:nvPr>
            <p:ph idx="4294967295" type="body"/>
          </p:nvPr>
        </p:nvSpPr>
        <p:spPr>
          <a:xfrm>
            <a:off x="310200" y="2080650"/>
            <a:ext cx="4151100" cy="2700900"/>
          </a:xfrm>
          <a:prstGeom prst="rect">
            <a:avLst/>
          </a:prstGeom>
          <a:solidFill>
            <a:srgbClr val="3C78D8"/>
          </a:solidFill>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b="1" sz="2800">
              <a:solidFill>
                <a:schemeClr val="accent5"/>
              </a:solidFill>
            </a:endParaRPr>
          </a:p>
          <a:p>
            <a:pPr indent="0" lvl="0" marL="0" rtl="0" algn="l">
              <a:lnSpc>
                <a:spcPct val="100000"/>
              </a:lnSpc>
              <a:spcBef>
                <a:spcPts val="1600"/>
              </a:spcBef>
              <a:spcAft>
                <a:spcPts val="0"/>
              </a:spcAft>
              <a:buNone/>
            </a:pPr>
            <a:r>
              <a:t/>
            </a:r>
            <a:endParaRPr b="1" sz="2800">
              <a:solidFill>
                <a:schemeClr val="accent5"/>
              </a:solidFill>
            </a:endParaRPr>
          </a:p>
          <a:p>
            <a:pPr indent="0" lvl="0" marL="0" rtl="0" algn="ctr">
              <a:lnSpc>
                <a:spcPct val="100000"/>
              </a:lnSpc>
              <a:spcBef>
                <a:spcPts val="1600"/>
              </a:spcBef>
              <a:spcAft>
                <a:spcPts val="0"/>
              </a:spcAft>
              <a:buNone/>
            </a:pPr>
            <a:r>
              <a:t/>
            </a:r>
            <a:endParaRPr b="1" sz="2800">
              <a:solidFill>
                <a:schemeClr val="accent5"/>
              </a:solidFill>
            </a:endParaRPr>
          </a:p>
          <a:p>
            <a:pPr indent="0" lvl="0" marL="0" rtl="0" algn="ctr">
              <a:lnSpc>
                <a:spcPct val="100000"/>
              </a:lnSpc>
              <a:spcBef>
                <a:spcPts val="1600"/>
              </a:spcBef>
              <a:spcAft>
                <a:spcPts val="0"/>
              </a:spcAft>
              <a:buNone/>
            </a:pPr>
            <a:r>
              <a:rPr b="1" lang="en" sz="2800">
                <a:solidFill>
                  <a:schemeClr val="accent5"/>
                </a:solidFill>
              </a:rPr>
              <a:t>What’s your arts success story?</a:t>
            </a:r>
            <a:endParaRPr b="1" sz="2800">
              <a:solidFill>
                <a:schemeClr val="accent5"/>
              </a:solidFill>
            </a:endParaRPr>
          </a:p>
          <a:p>
            <a:pPr indent="0" lvl="0" marL="0" rtl="0" algn="l">
              <a:lnSpc>
                <a:spcPct val="100000"/>
              </a:lnSpc>
              <a:spcBef>
                <a:spcPts val="1600"/>
              </a:spcBef>
              <a:spcAft>
                <a:spcPts val="0"/>
              </a:spcAft>
              <a:buNone/>
            </a:pPr>
            <a:r>
              <a:t/>
            </a:r>
            <a:endParaRPr b="1" sz="2800">
              <a:solidFill>
                <a:schemeClr val="accent5"/>
              </a:solidFill>
            </a:endParaRPr>
          </a:p>
          <a:p>
            <a:pPr indent="0" lvl="0" marL="0" rtl="0" algn="ctr">
              <a:lnSpc>
                <a:spcPct val="100000"/>
              </a:lnSpc>
              <a:spcBef>
                <a:spcPts val="1600"/>
              </a:spcBef>
              <a:spcAft>
                <a:spcPts val="0"/>
              </a:spcAft>
              <a:buNone/>
            </a:pPr>
            <a:r>
              <a:rPr b="1" lang="en" sz="2400">
                <a:solidFill>
                  <a:schemeClr val="accent5"/>
                </a:solidFill>
              </a:rPr>
              <a:t>Libby Hale </a:t>
            </a:r>
            <a:endParaRPr b="1" sz="2400">
              <a:solidFill>
                <a:schemeClr val="accent5"/>
              </a:solidFill>
            </a:endParaRPr>
          </a:p>
          <a:p>
            <a:pPr indent="0" lvl="0" marL="0" rtl="0" algn="ctr">
              <a:lnSpc>
                <a:spcPct val="100000"/>
              </a:lnSpc>
              <a:spcBef>
                <a:spcPts val="1600"/>
              </a:spcBef>
              <a:spcAft>
                <a:spcPts val="0"/>
              </a:spcAft>
              <a:buNone/>
            </a:pPr>
            <a:r>
              <a:rPr b="1" lang="en" sz="2400">
                <a:solidFill>
                  <a:schemeClr val="accent5"/>
                </a:solidFill>
              </a:rPr>
              <a:t>Danville High School</a:t>
            </a:r>
            <a:endParaRPr b="1" sz="2400">
              <a:solidFill>
                <a:schemeClr val="accent5"/>
              </a:solidFill>
            </a:endParaRPr>
          </a:p>
          <a:p>
            <a:pPr indent="0" lvl="0" marL="0" rtl="0" algn="ctr">
              <a:lnSpc>
                <a:spcPct val="100000"/>
              </a:lnSpc>
              <a:spcBef>
                <a:spcPts val="1600"/>
              </a:spcBef>
              <a:spcAft>
                <a:spcPts val="0"/>
              </a:spcAft>
              <a:buNone/>
            </a:pPr>
            <a:r>
              <a:rPr b="1" lang="en" sz="2400">
                <a:solidFill>
                  <a:schemeClr val="accent5"/>
                </a:solidFill>
              </a:rPr>
              <a:t>Governor’s School for the Arts</a:t>
            </a:r>
            <a:endParaRPr b="1" sz="2400">
              <a:solidFill>
                <a:schemeClr val="accent5"/>
              </a:solidFill>
            </a:endParaRPr>
          </a:p>
          <a:p>
            <a:pPr indent="0" lvl="0" marL="0" rtl="0" algn="l">
              <a:lnSpc>
                <a:spcPct val="100000"/>
              </a:lnSpc>
              <a:spcBef>
                <a:spcPts val="1600"/>
              </a:spcBef>
              <a:spcAft>
                <a:spcPts val="0"/>
              </a:spcAft>
              <a:buNone/>
            </a:pPr>
            <a:r>
              <a:t/>
            </a:r>
            <a:endParaRPr b="1" sz="2800">
              <a:solidFill>
                <a:schemeClr val="accent5"/>
              </a:solidFill>
            </a:endParaRPr>
          </a:p>
          <a:p>
            <a:pPr indent="0" lvl="0" marL="0" rtl="0" algn="l">
              <a:lnSpc>
                <a:spcPct val="100000"/>
              </a:lnSpc>
              <a:spcBef>
                <a:spcPts val="1600"/>
              </a:spcBef>
              <a:spcAft>
                <a:spcPts val="0"/>
              </a:spcAft>
              <a:buNone/>
            </a:pPr>
            <a:r>
              <a:t/>
            </a:r>
            <a:endParaRPr b="1" sz="2800">
              <a:solidFill>
                <a:schemeClr val="accent5"/>
              </a:solidFill>
            </a:endParaRPr>
          </a:p>
          <a:p>
            <a:pPr indent="0" lvl="0" marL="0" rtl="0" algn="l">
              <a:lnSpc>
                <a:spcPct val="100000"/>
              </a:lnSpc>
              <a:spcBef>
                <a:spcPts val="1600"/>
              </a:spcBef>
              <a:spcAft>
                <a:spcPts val="0"/>
              </a:spcAft>
              <a:buNone/>
            </a:pPr>
            <a:r>
              <a:t/>
            </a:r>
            <a:endParaRPr b="1" sz="2800">
              <a:solidFill>
                <a:schemeClr val="accent5"/>
              </a:solidFill>
            </a:endParaRPr>
          </a:p>
          <a:p>
            <a:pPr indent="0" lvl="0" marL="0" rtl="0" algn="l">
              <a:lnSpc>
                <a:spcPct val="100000"/>
              </a:lnSpc>
              <a:spcBef>
                <a:spcPts val="1600"/>
              </a:spcBef>
              <a:spcAft>
                <a:spcPts val="0"/>
              </a:spcAft>
              <a:buNone/>
            </a:pPr>
            <a:r>
              <a:t/>
            </a:r>
            <a:endParaRPr b="1" sz="2800">
              <a:solidFill>
                <a:schemeClr val="accent5"/>
              </a:solidFill>
            </a:endParaRPr>
          </a:p>
          <a:p>
            <a:pPr indent="0" lvl="0" marL="0" rtl="0" algn="l">
              <a:lnSpc>
                <a:spcPct val="100000"/>
              </a:lnSpc>
              <a:spcBef>
                <a:spcPts val="1600"/>
              </a:spcBef>
              <a:spcAft>
                <a:spcPts val="0"/>
              </a:spcAft>
              <a:buNone/>
            </a:pPr>
            <a:r>
              <a:t/>
            </a:r>
            <a:endParaRPr b="1" sz="2800">
              <a:solidFill>
                <a:schemeClr val="accent5"/>
              </a:solidFill>
            </a:endParaRPr>
          </a:p>
          <a:p>
            <a:pPr indent="0" lvl="0" marL="0" rtl="0" algn="l">
              <a:lnSpc>
                <a:spcPct val="100000"/>
              </a:lnSpc>
              <a:spcBef>
                <a:spcPts val="1600"/>
              </a:spcBef>
              <a:spcAft>
                <a:spcPts val="1600"/>
              </a:spcAft>
              <a:buNone/>
            </a:pPr>
            <a:r>
              <a:t/>
            </a:r>
            <a:endParaRPr>
              <a:solidFill>
                <a:schemeClr val="lt1"/>
              </a:solidFill>
            </a:endParaRPr>
          </a:p>
        </p:txBody>
      </p:sp>
      <p:pic>
        <p:nvPicPr>
          <p:cNvPr id="294" name="Google Shape;294;p50"/>
          <p:cNvPicPr preferRelativeResize="0"/>
          <p:nvPr/>
        </p:nvPicPr>
        <p:blipFill>
          <a:blip r:embed="rId3">
            <a:alphaModFix/>
          </a:blip>
          <a:stretch>
            <a:fillRect/>
          </a:stretch>
        </p:blipFill>
        <p:spPr>
          <a:xfrm>
            <a:off x="5039250" y="297900"/>
            <a:ext cx="3886400" cy="4547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8"/>
          <p:cNvSpPr txBox="1"/>
          <p:nvPr>
            <p:ph type="ctrTitle"/>
          </p:nvPr>
        </p:nvSpPr>
        <p:spPr>
          <a:xfrm>
            <a:off x="311700" y="120675"/>
            <a:ext cx="8520600" cy="54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t>An overview presented by</a:t>
            </a:r>
            <a:endParaRPr sz="2400"/>
          </a:p>
        </p:txBody>
      </p:sp>
      <p:sp>
        <p:nvSpPr>
          <p:cNvPr id="189" name="Google Shape;189;p38"/>
          <p:cNvSpPr txBox="1"/>
          <p:nvPr>
            <p:ph idx="1" type="subTitle"/>
          </p:nvPr>
        </p:nvSpPr>
        <p:spPr>
          <a:xfrm>
            <a:off x="311700" y="552175"/>
            <a:ext cx="8520600" cy="449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a:solidFill>
                  <a:schemeClr val="dk1"/>
                </a:solidFill>
              </a:rPr>
              <a:t>The Kentucky Coalition for Arts Education</a:t>
            </a:r>
            <a:endParaRPr b="1" i="1">
              <a:solidFill>
                <a:schemeClr val="dk1"/>
              </a:solidFill>
            </a:endParaRPr>
          </a:p>
          <a:p>
            <a:pPr indent="0" lvl="0" marL="0" rtl="0" algn="ctr">
              <a:spcBef>
                <a:spcPts val="0"/>
              </a:spcBef>
              <a:spcAft>
                <a:spcPts val="0"/>
              </a:spcAft>
              <a:buNone/>
            </a:pPr>
            <a:r>
              <a:t/>
            </a:r>
            <a:endParaRPr b="1" i="1">
              <a:solidFill>
                <a:schemeClr val="dk1"/>
              </a:solidFill>
            </a:endParaRPr>
          </a:p>
          <a:p>
            <a:pPr indent="0" lvl="0" marL="0" rtl="0" algn="ctr">
              <a:spcBef>
                <a:spcPts val="0"/>
              </a:spcBef>
              <a:spcAft>
                <a:spcPts val="0"/>
              </a:spcAft>
              <a:buNone/>
            </a:pPr>
            <a:r>
              <a:t/>
            </a:r>
            <a:endParaRPr b="1" i="1">
              <a:solidFill>
                <a:schemeClr val="dk1"/>
              </a:solidFill>
            </a:endParaRPr>
          </a:p>
          <a:p>
            <a:pPr indent="0" lvl="0" marL="0" rtl="0" algn="ctr">
              <a:lnSpc>
                <a:spcPct val="115000"/>
              </a:lnSpc>
              <a:spcBef>
                <a:spcPts val="0"/>
              </a:spcBef>
              <a:spcAft>
                <a:spcPts val="0"/>
              </a:spcAft>
              <a:buNone/>
            </a:pPr>
            <a:r>
              <a:rPr lang="en" sz="2400">
                <a:solidFill>
                  <a:schemeClr val="dk1"/>
                </a:solidFill>
              </a:rPr>
              <a:t>Kentucky Art Education Association </a:t>
            </a:r>
            <a:endParaRPr sz="2400">
              <a:solidFill>
                <a:schemeClr val="dk1"/>
              </a:solidFill>
            </a:endParaRPr>
          </a:p>
          <a:p>
            <a:pPr indent="0" lvl="0" marL="0" rtl="0" algn="ctr">
              <a:lnSpc>
                <a:spcPct val="115000"/>
              </a:lnSpc>
              <a:spcBef>
                <a:spcPts val="0"/>
              </a:spcBef>
              <a:spcAft>
                <a:spcPts val="0"/>
              </a:spcAft>
              <a:buNone/>
            </a:pPr>
            <a:r>
              <a:rPr lang="en" sz="2400">
                <a:solidFill>
                  <a:schemeClr val="dk1"/>
                </a:solidFill>
              </a:rPr>
              <a:t>Kentucky Music Educators Association</a:t>
            </a:r>
            <a:endParaRPr sz="2400">
              <a:solidFill>
                <a:schemeClr val="dk1"/>
              </a:solidFill>
            </a:endParaRPr>
          </a:p>
          <a:p>
            <a:pPr indent="0" lvl="0" marL="0" rtl="0" algn="ctr">
              <a:lnSpc>
                <a:spcPct val="115000"/>
              </a:lnSpc>
              <a:spcBef>
                <a:spcPts val="0"/>
              </a:spcBef>
              <a:spcAft>
                <a:spcPts val="0"/>
              </a:spcAft>
              <a:buNone/>
            </a:pPr>
            <a:r>
              <a:rPr lang="en" sz="2400">
                <a:solidFill>
                  <a:schemeClr val="dk1"/>
                </a:solidFill>
              </a:rPr>
              <a:t>Kentucky Theatre Association </a:t>
            </a:r>
            <a:endParaRPr sz="2400">
              <a:solidFill>
                <a:schemeClr val="dk1"/>
              </a:solidFill>
            </a:endParaRPr>
          </a:p>
          <a:p>
            <a:pPr indent="0" lvl="0" marL="0" rtl="0" algn="ctr">
              <a:lnSpc>
                <a:spcPct val="115000"/>
              </a:lnSpc>
              <a:spcBef>
                <a:spcPts val="0"/>
              </a:spcBef>
              <a:spcAft>
                <a:spcPts val="0"/>
              </a:spcAft>
              <a:buNone/>
            </a:pPr>
            <a:r>
              <a:rPr lang="en" sz="2400">
                <a:solidFill>
                  <a:schemeClr val="dk1"/>
                </a:solidFill>
              </a:rPr>
              <a:t>Kentucky Association for Health, Physical Education, Recreation, and Dance</a:t>
            </a:r>
            <a:endParaRPr sz="2400">
              <a:solidFill>
                <a:schemeClr val="dk1"/>
              </a:solidFill>
            </a:endParaRPr>
          </a:p>
        </p:txBody>
      </p:sp>
      <p:pic>
        <p:nvPicPr>
          <p:cNvPr id="190" name="Google Shape;190;p38"/>
          <p:cNvPicPr preferRelativeResize="0"/>
          <p:nvPr/>
        </p:nvPicPr>
        <p:blipFill>
          <a:blip r:embed="rId3">
            <a:alphaModFix/>
          </a:blip>
          <a:stretch>
            <a:fillRect/>
          </a:stretch>
        </p:blipFill>
        <p:spPr>
          <a:xfrm>
            <a:off x="466900" y="1149775"/>
            <a:ext cx="2495550" cy="1178950"/>
          </a:xfrm>
          <a:prstGeom prst="rect">
            <a:avLst/>
          </a:prstGeom>
          <a:noFill/>
          <a:ln>
            <a:noFill/>
          </a:ln>
        </p:spPr>
      </p:pic>
      <p:pic>
        <p:nvPicPr>
          <p:cNvPr id="191" name="Google Shape;191;p38"/>
          <p:cNvPicPr preferRelativeResize="0"/>
          <p:nvPr/>
        </p:nvPicPr>
        <p:blipFill>
          <a:blip r:embed="rId4">
            <a:alphaModFix/>
          </a:blip>
          <a:stretch>
            <a:fillRect/>
          </a:stretch>
        </p:blipFill>
        <p:spPr>
          <a:xfrm>
            <a:off x="6054725" y="1149775"/>
            <a:ext cx="2495550" cy="781050"/>
          </a:xfrm>
          <a:prstGeom prst="rect">
            <a:avLst/>
          </a:prstGeom>
          <a:noFill/>
          <a:ln>
            <a:noFill/>
          </a:ln>
        </p:spPr>
      </p:pic>
      <p:pic>
        <p:nvPicPr>
          <p:cNvPr id="192" name="Google Shape;192;p38"/>
          <p:cNvPicPr preferRelativeResize="0"/>
          <p:nvPr/>
        </p:nvPicPr>
        <p:blipFill>
          <a:blip r:embed="rId5">
            <a:alphaModFix/>
          </a:blip>
          <a:stretch>
            <a:fillRect/>
          </a:stretch>
        </p:blipFill>
        <p:spPr>
          <a:xfrm>
            <a:off x="6513600" y="4191950"/>
            <a:ext cx="1995934" cy="951550"/>
          </a:xfrm>
          <a:prstGeom prst="rect">
            <a:avLst/>
          </a:prstGeom>
          <a:noFill/>
          <a:ln>
            <a:noFill/>
          </a:ln>
        </p:spPr>
      </p:pic>
      <p:pic>
        <p:nvPicPr>
          <p:cNvPr id="193" name="Google Shape;193;p38"/>
          <p:cNvPicPr preferRelativeResize="0"/>
          <p:nvPr/>
        </p:nvPicPr>
        <p:blipFill>
          <a:blip r:embed="rId6">
            <a:alphaModFix/>
          </a:blip>
          <a:stretch>
            <a:fillRect/>
          </a:stretch>
        </p:blipFill>
        <p:spPr>
          <a:xfrm>
            <a:off x="577825" y="3681475"/>
            <a:ext cx="1370400" cy="137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9"/>
          <p:cNvSpPr txBox="1"/>
          <p:nvPr>
            <p:ph idx="4294967295" type="body"/>
          </p:nvPr>
        </p:nvSpPr>
        <p:spPr>
          <a:xfrm>
            <a:off x="665625" y="1323325"/>
            <a:ext cx="4924200" cy="153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2400">
              <a:solidFill>
                <a:schemeClr val="dk1"/>
              </a:solidFill>
              <a:latin typeface="Raleway"/>
              <a:ea typeface="Raleway"/>
              <a:cs typeface="Raleway"/>
              <a:sym typeface="Raleway"/>
            </a:endParaRPr>
          </a:p>
          <a:p>
            <a:pPr indent="0" lvl="0" marL="457200" rtl="0" algn="ctr">
              <a:spcBef>
                <a:spcPts val="1000"/>
              </a:spcBef>
              <a:spcAft>
                <a:spcPts val="0"/>
              </a:spcAft>
              <a:buNone/>
            </a:pPr>
            <a:r>
              <a:rPr b="1" lang="en" sz="2400">
                <a:solidFill>
                  <a:schemeClr val="dk1"/>
                </a:solidFill>
                <a:latin typeface="Raleway"/>
                <a:ea typeface="Raleway"/>
                <a:cs typeface="Raleway"/>
                <a:sym typeface="Raleway"/>
              </a:rPr>
              <a:t>A</a:t>
            </a:r>
            <a:r>
              <a:rPr b="1" lang="en" sz="2400">
                <a:solidFill>
                  <a:schemeClr val="dk1"/>
                </a:solidFill>
                <a:latin typeface="Raleway"/>
                <a:ea typeface="Raleway"/>
                <a:cs typeface="Raleway"/>
                <a:sym typeface="Raleway"/>
              </a:rPr>
              <a:t>rts education is important for all students </a:t>
            </a:r>
            <a:endParaRPr sz="2400">
              <a:latin typeface="Raleway"/>
              <a:ea typeface="Raleway"/>
              <a:cs typeface="Raleway"/>
              <a:sym typeface="Raleway"/>
            </a:endParaRPr>
          </a:p>
          <a:p>
            <a:pPr indent="0" lvl="0" marL="457200" rtl="0" algn="l">
              <a:spcBef>
                <a:spcPts val="1000"/>
              </a:spcBef>
              <a:spcAft>
                <a:spcPts val="1000"/>
              </a:spcAft>
              <a:buNone/>
            </a:pPr>
            <a:br>
              <a:rPr lang="en" sz="1400">
                <a:latin typeface="Raleway"/>
                <a:ea typeface="Raleway"/>
                <a:cs typeface="Raleway"/>
                <a:sym typeface="Raleway"/>
              </a:rPr>
            </a:br>
            <a:endParaRPr sz="1200">
              <a:latin typeface="Raleway"/>
              <a:ea typeface="Raleway"/>
              <a:cs typeface="Raleway"/>
              <a:sym typeface="Raleway"/>
            </a:endParaRPr>
          </a:p>
        </p:txBody>
      </p:sp>
      <p:sp>
        <p:nvSpPr>
          <p:cNvPr id="199" name="Google Shape;199;p39"/>
          <p:cNvSpPr txBox="1"/>
          <p:nvPr/>
        </p:nvSpPr>
        <p:spPr>
          <a:xfrm flipH="1" rot="-1069">
            <a:off x="6010250" y="308605"/>
            <a:ext cx="1929900" cy="69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Creating </a:t>
            </a:r>
            <a:endParaRPr sz="2400">
              <a:latin typeface="Lato"/>
              <a:ea typeface="Lato"/>
              <a:cs typeface="Lato"/>
              <a:sym typeface="Lato"/>
            </a:endParaRPr>
          </a:p>
        </p:txBody>
      </p:sp>
      <p:sp>
        <p:nvSpPr>
          <p:cNvPr id="200" name="Google Shape;200;p39"/>
          <p:cNvSpPr txBox="1"/>
          <p:nvPr/>
        </p:nvSpPr>
        <p:spPr>
          <a:xfrm flipH="1" rot="901975">
            <a:off x="4054501" y="3425676"/>
            <a:ext cx="2170998" cy="1200856"/>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Lato"/>
                <a:ea typeface="Lato"/>
                <a:cs typeface="Lato"/>
                <a:sym typeface="Lato"/>
              </a:rPr>
              <a:t>Performing, Presenting, Producing</a:t>
            </a:r>
            <a:endParaRPr sz="2400">
              <a:latin typeface="Lato"/>
              <a:ea typeface="Lato"/>
              <a:cs typeface="Lato"/>
              <a:sym typeface="Lato"/>
            </a:endParaRPr>
          </a:p>
        </p:txBody>
      </p:sp>
      <p:sp>
        <p:nvSpPr>
          <p:cNvPr id="201" name="Google Shape;201;p39"/>
          <p:cNvSpPr txBox="1"/>
          <p:nvPr/>
        </p:nvSpPr>
        <p:spPr>
          <a:xfrm rot="-5400000">
            <a:off x="7195625" y="1628550"/>
            <a:ext cx="2224800" cy="6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Lato"/>
                <a:ea typeface="Lato"/>
                <a:cs typeface="Lato"/>
                <a:sym typeface="Lato"/>
              </a:rPr>
              <a:t>Responding</a:t>
            </a:r>
            <a:endParaRPr sz="2400">
              <a:latin typeface="Lato"/>
              <a:ea typeface="Lato"/>
              <a:cs typeface="Lato"/>
              <a:sym typeface="Lato"/>
            </a:endParaRPr>
          </a:p>
        </p:txBody>
      </p:sp>
      <p:sp>
        <p:nvSpPr>
          <p:cNvPr id="202" name="Google Shape;202;p39"/>
          <p:cNvSpPr txBox="1"/>
          <p:nvPr/>
        </p:nvSpPr>
        <p:spPr>
          <a:xfrm rot="-667492">
            <a:off x="6560022" y="3772471"/>
            <a:ext cx="2113005" cy="85305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400">
              <a:latin typeface="Lato"/>
              <a:ea typeface="Lato"/>
              <a:cs typeface="Lato"/>
              <a:sym typeface="Lato"/>
            </a:endParaRPr>
          </a:p>
          <a:p>
            <a:pPr indent="0" lvl="0" marL="0" rtl="0" algn="ctr">
              <a:spcBef>
                <a:spcPts val="0"/>
              </a:spcBef>
              <a:spcAft>
                <a:spcPts val="0"/>
              </a:spcAft>
              <a:buNone/>
            </a:pPr>
            <a:r>
              <a:rPr lang="en" sz="2400">
                <a:latin typeface="Lato"/>
                <a:ea typeface="Lato"/>
                <a:cs typeface="Lato"/>
                <a:sym typeface="Lato"/>
              </a:rPr>
              <a:t>Connecting</a:t>
            </a:r>
            <a:endParaRPr sz="2400">
              <a:latin typeface="Lato"/>
              <a:ea typeface="Lato"/>
              <a:cs typeface="Lato"/>
              <a:sym typeface="Lato"/>
            </a:endParaRPr>
          </a:p>
        </p:txBody>
      </p:sp>
      <p:pic>
        <p:nvPicPr>
          <p:cNvPr id="203" name="Google Shape;203;p39"/>
          <p:cNvPicPr preferRelativeResize="0"/>
          <p:nvPr/>
        </p:nvPicPr>
        <p:blipFill>
          <a:blip r:embed="rId3">
            <a:alphaModFix/>
          </a:blip>
          <a:stretch>
            <a:fillRect/>
          </a:stretch>
        </p:blipFill>
        <p:spPr>
          <a:xfrm>
            <a:off x="6010177" y="817936"/>
            <a:ext cx="1929899" cy="2891019"/>
          </a:xfrm>
          <a:prstGeom prst="rect">
            <a:avLst/>
          </a:prstGeom>
          <a:noFill/>
          <a:ln>
            <a:noFill/>
          </a:ln>
        </p:spPr>
      </p:pic>
      <p:sp>
        <p:nvSpPr>
          <p:cNvPr id="204" name="Google Shape;204;p39"/>
          <p:cNvSpPr/>
          <p:nvPr/>
        </p:nvSpPr>
        <p:spPr>
          <a:xfrm>
            <a:off x="219075" y="404775"/>
            <a:ext cx="5658118" cy="93072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It's About Kids!</a:t>
            </a:r>
          </a:p>
        </p:txBody>
      </p:sp>
      <p:pic>
        <p:nvPicPr>
          <p:cNvPr id="205" name="Google Shape;205;p39"/>
          <p:cNvPicPr preferRelativeResize="0"/>
          <p:nvPr/>
        </p:nvPicPr>
        <p:blipFill>
          <a:blip r:embed="rId4">
            <a:alphaModFix/>
          </a:blip>
          <a:stretch>
            <a:fillRect/>
          </a:stretch>
        </p:blipFill>
        <p:spPr>
          <a:xfrm>
            <a:off x="814249" y="3178675"/>
            <a:ext cx="2453376" cy="16426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40"/>
          <p:cNvSpPr txBox="1"/>
          <p:nvPr>
            <p:ph type="ctrTitle"/>
          </p:nvPr>
        </p:nvSpPr>
        <p:spPr>
          <a:xfrm>
            <a:off x="311700" y="243000"/>
            <a:ext cx="8520600" cy="792600"/>
          </a:xfrm>
          <a:prstGeom prst="rect">
            <a:avLst/>
          </a:prstGeom>
          <a:ln cap="rnd" cmpd="sng" w="9525">
            <a:solidFill>
              <a:srgbClr val="000000"/>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b="1" lang="en" sz="3000"/>
              <a:t>Art Education Equity Act</a:t>
            </a:r>
            <a:endParaRPr b="1" sz="3000"/>
          </a:p>
        </p:txBody>
      </p:sp>
      <p:sp>
        <p:nvSpPr>
          <p:cNvPr id="211" name="Google Shape;211;p40"/>
          <p:cNvSpPr txBox="1"/>
          <p:nvPr>
            <p:ph idx="1" type="subTitle"/>
          </p:nvPr>
        </p:nvSpPr>
        <p:spPr>
          <a:xfrm>
            <a:off x="224850" y="1179325"/>
            <a:ext cx="8694300" cy="3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rPr>
              <a:t>To ensure </a:t>
            </a:r>
            <a:r>
              <a:rPr b="1" lang="en" sz="2600">
                <a:solidFill>
                  <a:schemeClr val="dk1"/>
                </a:solidFill>
              </a:rPr>
              <a:t>equity</a:t>
            </a:r>
            <a:r>
              <a:rPr lang="en" sz="2600">
                <a:solidFill>
                  <a:schemeClr val="dk1"/>
                </a:solidFill>
              </a:rPr>
              <a:t> </a:t>
            </a:r>
            <a:r>
              <a:rPr b="1" lang="en" sz="2600">
                <a:solidFill>
                  <a:schemeClr val="dk1"/>
                </a:solidFill>
              </a:rPr>
              <a:t>of opportunity</a:t>
            </a:r>
            <a:r>
              <a:rPr lang="en" sz="2600">
                <a:solidFill>
                  <a:schemeClr val="dk1"/>
                </a:solidFill>
              </a:rPr>
              <a:t>--</a:t>
            </a:r>
            <a:r>
              <a:rPr lang="en" sz="2600">
                <a:solidFill>
                  <a:schemeClr val="dk1"/>
                </a:solidFill>
              </a:rPr>
              <a:t>that all students, regardless of their academic or socioeconomic status, have </a:t>
            </a:r>
            <a:r>
              <a:rPr i="1" lang="en" sz="2600">
                <a:solidFill>
                  <a:schemeClr val="dk1"/>
                </a:solidFill>
              </a:rPr>
              <a:t>equal</a:t>
            </a:r>
            <a:r>
              <a:rPr lang="en" sz="2600">
                <a:solidFill>
                  <a:schemeClr val="dk1"/>
                </a:solidFill>
              </a:rPr>
              <a:t> </a:t>
            </a:r>
            <a:r>
              <a:rPr i="1" lang="en" sz="2600">
                <a:solidFill>
                  <a:schemeClr val="dk1"/>
                </a:solidFill>
              </a:rPr>
              <a:t>access</a:t>
            </a:r>
            <a:r>
              <a:rPr lang="en" sz="2600">
                <a:solidFill>
                  <a:schemeClr val="dk1"/>
                </a:solidFill>
              </a:rPr>
              <a:t> to a quality, standards-based, sequenced visual and performing </a:t>
            </a:r>
            <a:endParaRPr sz="2600">
              <a:solidFill>
                <a:schemeClr val="dk1"/>
              </a:solidFill>
            </a:endParaRPr>
          </a:p>
          <a:p>
            <a:pPr indent="0" lvl="0" marL="0" rtl="0" algn="l">
              <a:spcBef>
                <a:spcPts val="0"/>
              </a:spcBef>
              <a:spcAft>
                <a:spcPts val="0"/>
              </a:spcAft>
              <a:buNone/>
            </a:pPr>
            <a:r>
              <a:rPr lang="en" sz="2600">
                <a:solidFill>
                  <a:schemeClr val="dk1"/>
                </a:solidFill>
              </a:rPr>
              <a:t>arts education as mandated in the </a:t>
            </a:r>
            <a:endParaRPr sz="2600">
              <a:solidFill>
                <a:schemeClr val="dk1"/>
              </a:solidFill>
            </a:endParaRPr>
          </a:p>
          <a:p>
            <a:pPr indent="0" lvl="0" marL="0" rtl="0" algn="l">
              <a:spcBef>
                <a:spcPts val="0"/>
              </a:spcBef>
              <a:spcAft>
                <a:spcPts val="0"/>
              </a:spcAft>
              <a:buNone/>
            </a:pPr>
            <a:r>
              <a:rPr lang="en" sz="2600">
                <a:solidFill>
                  <a:schemeClr val="dk1"/>
                </a:solidFill>
              </a:rPr>
              <a:t>capacities and goals set forth by the </a:t>
            </a:r>
            <a:endParaRPr sz="2600">
              <a:solidFill>
                <a:schemeClr val="dk1"/>
              </a:solidFill>
            </a:endParaRPr>
          </a:p>
          <a:p>
            <a:pPr indent="0" lvl="0" marL="0" rtl="0" algn="l">
              <a:spcBef>
                <a:spcPts val="0"/>
              </a:spcBef>
              <a:spcAft>
                <a:spcPts val="0"/>
              </a:spcAft>
              <a:buNone/>
            </a:pPr>
            <a:r>
              <a:rPr lang="en" sz="2600">
                <a:solidFill>
                  <a:schemeClr val="dk1"/>
                </a:solidFill>
              </a:rPr>
              <a:t>State of Kentucky </a:t>
            </a:r>
            <a:endParaRPr sz="2600">
              <a:solidFill>
                <a:schemeClr val="dk1"/>
              </a:solidFill>
            </a:endParaRPr>
          </a:p>
        </p:txBody>
      </p:sp>
      <p:pic>
        <p:nvPicPr>
          <p:cNvPr id="212" name="Google Shape;212;p40"/>
          <p:cNvPicPr preferRelativeResize="0"/>
          <p:nvPr/>
        </p:nvPicPr>
        <p:blipFill>
          <a:blip r:embed="rId3">
            <a:alphaModFix/>
          </a:blip>
          <a:stretch>
            <a:fillRect/>
          </a:stretch>
        </p:blipFill>
        <p:spPr>
          <a:xfrm>
            <a:off x="5641900" y="2710900"/>
            <a:ext cx="3190398" cy="20828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41"/>
          <p:cNvSpPr txBox="1"/>
          <p:nvPr>
            <p:ph type="title"/>
          </p:nvPr>
        </p:nvSpPr>
        <p:spPr>
          <a:xfrm>
            <a:off x="251100" y="575950"/>
            <a:ext cx="8731800" cy="9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The Rose Decision 1989-Equity for Students</a:t>
            </a:r>
            <a:endParaRPr/>
          </a:p>
        </p:txBody>
      </p:sp>
      <p:sp>
        <p:nvSpPr>
          <p:cNvPr id="218" name="Google Shape;218;p41"/>
          <p:cNvSpPr txBox="1"/>
          <p:nvPr>
            <p:ph idx="1" type="body"/>
          </p:nvPr>
        </p:nvSpPr>
        <p:spPr>
          <a:xfrm>
            <a:off x="251100" y="1349050"/>
            <a:ext cx="8731800" cy="3519000"/>
          </a:xfrm>
          <a:prstGeom prst="rect">
            <a:avLst/>
          </a:prstGeom>
          <a:solidFill>
            <a:srgbClr val="CFE2F3"/>
          </a:solidFill>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400">
                <a:solidFill>
                  <a:srgbClr val="000000"/>
                </a:solidFill>
                <a:latin typeface="Arial"/>
                <a:ea typeface="Arial"/>
                <a:cs typeface="Arial"/>
                <a:sym typeface="Arial"/>
              </a:rPr>
              <a:t> The Court declared education a fundamental right under the State Constitution and wrote:</a:t>
            </a:r>
            <a:endParaRPr sz="2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400">
              <a:solidFill>
                <a:srgbClr val="000000"/>
              </a:solidFill>
              <a:latin typeface="Arial"/>
              <a:ea typeface="Arial"/>
              <a:cs typeface="Arial"/>
              <a:sym typeface="Arial"/>
            </a:endParaRPr>
          </a:p>
          <a:p>
            <a:pPr indent="0" lvl="0" marL="0" rtl="0" algn="ctr">
              <a:lnSpc>
                <a:spcPct val="100000"/>
              </a:lnSpc>
              <a:spcBef>
                <a:spcPts val="1200"/>
              </a:spcBef>
              <a:spcAft>
                <a:spcPts val="0"/>
              </a:spcAft>
              <a:buNone/>
            </a:pPr>
            <a:r>
              <a:rPr i="1" lang="en" sz="2400">
                <a:solidFill>
                  <a:srgbClr val="000000"/>
                </a:solidFill>
                <a:highlight>
                  <a:srgbClr val="FFFFFF"/>
                </a:highlight>
                <a:latin typeface="Arial"/>
                <a:ea typeface="Arial"/>
                <a:cs typeface="Arial"/>
                <a:sym typeface="Arial"/>
              </a:rPr>
              <a:t>“The children of the poor and the children of the rich, the children who live in the poor districts and the children who live in the rich districts must be given the same opportunity and access to an adequate education. This obligation cannot be shifted to local counties and local school districts.”</a:t>
            </a:r>
            <a:endParaRPr i="1" sz="2400">
              <a:solidFill>
                <a:srgbClr val="000000"/>
              </a:solidFill>
              <a:highlight>
                <a:srgbClr val="FFFFFF"/>
              </a:highlight>
              <a:latin typeface="Arial"/>
              <a:ea typeface="Arial"/>
              <a:cs typeface="Arial"/>
              <a:sym typeface="Arial"/>
            </a:endParaRPr>
          </a:p>
          <a:p>
            <a:pPr indent="0" lvl="0" marL="0" rtl="0" algn="l">
              <a:lnSpc>
                <a:spcPct val="100000"/>
              </a:lnSpc>
              <a:spcBef>
                <a:spcPts val="1200"/>
              </a:spcBef>
              <a:spcAft>
                <a:spcPts val="0"/>
              </a:spcAft>
              <a:buNone/>
            </a:pPr>
            <a:r>
              <a:t/>
            </a:r>
            <a:endParaRPr sz="1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4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42"/>
          <p:cNvSpPr txBox="1"/>
          <p:nvPr>
            <p:ph type="title"/>
          </p:nvPr>
        </p:nvSpPr>
        <p:spPr>
          <a:xfrm>
            <a:off x="320550" y="611975"/>
            <a:ext cx="5670600" cy="185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Seven capacities that all students must obtain, includes: </a:t>
            </a:r>
            <a:endParaRPr/>
          </a:p>
        </p:txBody>
      </p:sp>
      <p:sp>
        <p:nvSpPr>
          <p:cNvPr id="224" name="Google Shape;224;p42"/>
          <p:cNvSpPr txBox="1"/>
          <p:nvPr>
            <p:ph idx="1" type="body"/>
          </p:nvPr>
        </p:nvSpPr>
        <p:spPr>
          <a:xfrm>
            <a:off x="167275" y="2462475"/>
            <a:ext cx="5143500" cy="2258700"/>
          </a:xfrm>
          <a:prstGeom prst="rect">
            <a:avLst/>
          </a:prstGeom>
        </p:spPr>
        <p:txBody>
          <a:bodyPr anchorCtr="0" anchor="t" bIns="91425" lIns="91425" spcFirstLastPara="1" rIns="91425" wrap="square" tIns="91425">
            <a:noAutofit/>
          </a:bodyPr>
          <a:lstStyle/>
          <a:p>
            <a:pPr indent="0" lvl="0" marL="457200" rtl="0" algn="l">
              <a:spcBef>
                <a:spcPts val="1200"/>
              </a:spcBef>
              <a:spcAft>
                <a:spcPts val="0"/>
              </a:spcAft>
              <a:buNone/>
            </a:pPr>
            <a:r>
              <a:rPr lang="en" sz="2400">
                <a:highlight>
                  <a:srgbClr val="FFFFFF"/>
                </a:highlight>
                <a:latin typeface="Arial"/>
                <a:ea typeface="Arial"/>
                <a:cs typeface="Arial"/>
                <a:sym typeface="Arial"/>
              </a:rPr>
              <a:t> “Sufficient grounding in the arts to enable each student  to appreciate his or her cultural and historical heritage” </a:t>
            </a:r>
            <a:endParaRPr sz="2400">
              <a:highlight>
                <a:srgbClr val="FFFFFF"/>
              </a:highlight>
              <a:latin typeface="Arial"/>
              <a:ea typeface="Arial"/>
              <a:cs typeface="Arial"/>
              <a:sym typeface="Arial"/>
            </a:endParaRPr>
          </a:p>
          <a:p>
            <a:pPr indent="0" lvl="0" marL="0" rtl="0" algn="l">
              <a:spcBef>
                <a:spcPts val="1200"/>
              </a:spcBef>
              <a:spcAft>
                <a:spcPts val="1600"/>
              </a:spcAft>
              <a:buNone/>
            </a:pPr>
            <a:r>
              <a:t/>
            </a:r>
            <a:endParaRPr/>
          </a:p>
        </p:txBody>
      </p:sp>
      <p:pic>
        <p:nvPicPr>
          <p:cNvPr id="225" name="Google Shape;225;p42"/>
          <p:cNvPicPr preferRelativeResize="0"/>
          <p:nvPr/>
        </p:nvPicPr>
        <p:blipFill rotWithShape="1">
          <a:blip r:embed="rId3">
            <a:alphaModFix/>
          </a:blip>
          <a:srcRect b="28993" l="0" r="0" t="28993"/>
          <a:stretch/>
        </p:blipFill>
        <p:spPr>
          <a:xfrm>
            <a:off x="5243675" y="594488"/>
            <a:ext cx="3691224" cy="39545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43"/>
          <p:cNvSpPr txBox="1"/>
          <p:nvPr>
            <p:ph type="title"/>
          </p:nvPr>
        </p:nvSpPr>
        <p:spPr>
          <a:xfrm>
            <a:off x="439800" y="639750"/>
            <a:ext cx="8196900" cy="1021200"/>
          </a:xfrm>
          <a:prstGeom prst="rect">
            <a:avLst/>
          </a:prstGeom>
          <a:solidFill>
            <a:srgbClr val="B7B7B7"/>
          </a:solidFill>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Kentucky Education Reform Act (KERA)</a:t>
            </a:r>
            <a:endParaRPr>
              <a:latin typeface="Calibri"/>
              <a:ea typeface="Calibri"/>
              <a:cs typeface="Calibri"/>
              <a:sym typeface="Calibri"/>
            </a:endParaRPr>
          </a:p>
          <a:p>
            <a:pPr indent="0" lvl="0" marL="0" rtl="0" algn="ctr">
              <a:spcBef>
                <a:spcPts val="0"/>
              </a:spcBef>
              <a:spcAft>
                <a:spcPts val="0"/>
              </a:spcAft>
              <a:buClr>
                <a:schemeClr val="dk2"/>
              </a:buClr>
              <a:buSzPts val="1100"/>
              <a:buFont typeface="Arial"/>
              <a:buNone/>
            </a:pPr>
            <a:r>
              <a:rPr lang="en"/>
              <a:t>1990 - 1992 </a:t>
            </a:r>
            <a:endParaRPr>
              <a:latin typeface="Calibri"/>
              <a:ea typeface="Calibri"/>
              <a:cs typeface="Calibri"/>
              <a:sym typeface="Calibri"/>
            </a:endParaRPr>
          </a:p>
        </p:txBody>
      </p:sp>
      <p:sp>
        <p:nvSpPr>
          <p:cNvPr id="231" name="Google Shape;231;p43"/>
          <p:cNvSpPr txBox="1"/>
          <p:nvPr>
            <p:ph idx="1" type="body"/>
          </p:nvPr>
        </p:nvSpPr>
        <p:spPr>
          <a:xfrm>
            <a:off x="186300" y="1781925"/>
            <a:ext cx="8780400" cy="3304800"/>
          </a:xfrm>
          <a:prstGeom prst="rect">
            <a:avLst/>
          </a:prstGeom>
          <a:noFill/>
        </p:spPr>
        <p:txBody>
          <a:bodyPr anchorCtr="0" anchor="t" bIns="91425" lIns="91425" spcFirstLastPara="1" rIns="91425" wrap="square" tIns="91425">
            <a:noAutofit/>
          </a:bodyPr>
          <a:lstStyle/>
          <a:p>
            <a:pPr indent="0" lvl="0" marL="457200" rtl="0" algn="l">
              <a:spcBef>
                <a:spcPts val="0"/>
              </a:spcBef>
              <a:spcAft>
                <a:spcPts val="0"/>
              </a:spcAft>
              <a:buNone/>
            </a:pPr>
            <a:r>
              <a:rPr lang="en" sz="3200">
                <a:latin typeface="Calibri"/>
                <a:ea typeface="Calibri"/>
                <a:cs typeface="Calibri"/>
                <a:sym typeface="Calibri"/>
              </a:rPr>
              <a:t>KERA established, in statute, the seven capacities to be developed in all students that were identified in the Rose Decision--including a </a:t>
            </a:r>
            <a:endParaRPr sz="3200">
              <a:latin typeface="Calibri"/>
              <a:ea typeface="Calibri"/>
              <a:cs typeface="Calibri"/>
              <a:sym typeface="Calibri"/>
            </a:endParaRPr>
          </a:p>
          <a:p>
            <a:pPr indent="0" lvl="0" marL="457200" rtl="0" algn="ctr">
              <a:spcBef>
                <a:spcPts val="1600"/>
              </a:spcBef>
              <a:spcAft>
                <a:spcPts val="0"/>
              </a:spcAft>
              <a:buNone/>
            </a:pPr>
            <a:r>
              <a:rPr lang="en" sz="3200">
                <a:highlight>
                  <a:srgbClr val="FFFF00"/>
                </a:highlight>
                <a:latin typeface="Calibri"/>
                <a:ea typeface="Calibri"/>
                <a:cs typeface="Calibri"/>
                <a:sym typeface="Calibri"/>
              </a:rPr>
              <a:t>“sufficient grounding in the arts”</a:t>
            </a:r>
            <a:endParaRPr sz="3200">
              <a:highlight>
                <a:srgbClr val="FFFF00"/>
              </a:highlight>
              <a:latin typeface="Calibri"/>
              <a:ea typeface="Calibri"/>
              <a:cs typeface="Calibri"/>
              <a:sym typeface="Calibri"/>
            </a:endParaRPr>
          </a:p>
          <a:p>
            <a:pPr indent="0" lvl="0" marL="457200" rtl="0" algn="l">
              <a:spcBef>
                <a:spcPts val="1600"/>
              </a:spcBef>
              <a:spcAft>
                <a:spcPts val="0"/>
              </a:spcAft>
              <a:buNone/>
            </a:pPr>
            <a:r>
              <a:t/>
            </a:r>
            <a:endParaRPr>
              <a:latin typeface="Calibri"/>
              <a:ea typeface="Calibri"/>
              <a:cs typeface="Calibri"/>
              <a:sym typeface="Calibri"/>
            </a:endParaRPr>
          </a:p>
          <a:p>
            <a:pPr indent="0" lvl="0" marL="457200" rtl="0" algn="l">
              <a:spcBef>
                <a:spcPts val="1600"/>
              </a:spcBef>
              <a:spcAft>
                <a:spcPts val="1600"/>
              </a:spcAft>
              <a:buNone/>
            </a:pPr>
            <a:r>
              <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44"/>
          <p:cNvSpPr txBox="1"/>
          <p:nvPr>
            <p:ph type="title"/>
          </p:nvPr>
        </p:nvSpPr>
        <p:spPr>
          <a:xfrm>
            <a:off x="439800" y="375025"/>
            <a:ext cx="8196900" cy="104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Kentucky Education Reform Act (KERA)</a:t>
            </a:r>
            <a:endParaRPr>
              <a:latin typeface="Calibri"/>
              <a:ea typeface="Calibri"/>
              <a:cs typeface="Calibri"/>
              <a:sym typeface="Calibri"/>
            </a:endParaRPr>
          </a:p>
          <a:p>
            <a:pPr indent="0" lvl="0" marL="0" rtl="0" algn="ctr">
              <a:spcBef>
                <a:spcPts val="0"/>
              </a:spcBef>
              <a:spcAft>
                <a:spcPts val="0"/>
              </a:spcAft>
              <a:buClr>
                <a:schemeClr val="dk2"/>
              </a:buClr>
              <a:buSzPts val="1100"/>
              <a:buFont typeface="Arial"/>
              <a:buNone/>
            </a:pPr>
            <a:r>
              <a:rPr lang="en"/>
              <a:t>1990 - 1992 </a:t>
            </a:r>
            <a:endParaRPr>
              <a:latin typeface="Calibri"/>
              <a:ea typeface="Calibri"/>
              <a:cs typeface="Calibri"/>
              <a:sym typeface="Calibri"/>
            </a:endParaRPr>
          </a:p>
        </p:txBody>
      </p:sp>
      <p:sp>
        <p:nvSpPr>
          <p:cNvPr id="237" name="Google Shape;237;p44"/>
          <p:cNvSpPr txBox="1"/>
          <p:nvPr>
            <p:ph idx="1" type="body"/>
          </p:nvPr>
        </p:nvSpPr>
        <p:spPr>
          <a:xfrm>
            <a:off x="186300" y="1335650"/>
            <a:ext cx="8780400" cy="3751200"/>
          </a:xfrm>
          <a:prstGeom prst="rect">
            <a:avLst/>
          </a:prstGeom>
          <a:noFill/>
        </p:spPr>
        <p:txBody>
          <a:bodyPr anchorCtr="0" anchor="t" bIns="91425" lIns="91425" spcFirstLastPara="1" rIns="91425" wrap="square" tIns="91425">
            <a:noAutofit/>
          </a:bodyPr>
          <a:lstStyle/>
          <a:p>
            <a:pPr indent="0" lvl="0" marL="457200" rtl="0" algn="l">
              <a:spcBef>
                <a:spcPts val="0"/>
              </a:spcBef>
              <a:spcAft>
                <a:spcPts val="0"/>
              </a:spcAft>
              <a:buNone/>
            </a:pPr>
            <a:r>
              <a:rPr lang="en" sz="3000">
                <a:latin typeface="Calibri"/>
                <a:ea typeface="Calibri"/>
                <a:cs typeface="Calibri"/>
                <a:sym typeface="Calibri"/>
              </a:rPr>
              <a:t>KERA outlined school responsibilities for achieving specific Learning Goals for ALL Students-- including that schools “shall develop their students’ ability to:</a:t>
            </a:r>
            <a:endParaRPr sz="3000">
              <a:latin typeface="Calibri"/>
              <a:ea typeface="Calibri"/>
              <a:cs typeface="Calibri"/>
              <a:sym typeface="Calibri"/>
            </a:endParaRPr>
          </a:p>
          <a:p>
            <a:pPr indent="-419100" lvl="1" marL="914400" rtl="0" algn="l">
              <a:spcBef>
                <a:spcPts val="1600"/>
              </a:spcBef>
              <a:spcAft>
                <a:spcPts val="0"/>
              </a:spcAft>
              <a:buSzPts val="3000"/>
              <a:buFont typeface="Calibri"/>
              <a:buChar char="-"/>
            </a:pPr>
            <a:r>
              <a:rPr lang="en" sz="3000">
                <a:highlight>
                  <a:srgbClr val="FFFF00"/>
                </a:highlight>
                <a:latin typeface="Calibri"/>
                <a:ea typeface="Calibri"/>
                <a:cs typeface="Calibri"/>
                <a:sym typeface="Calibri"/>
              </a:rPr>
              <a:t>(2) “Apply core concepts and principles from . . the ARTS . . to situations they will encounter throughout their lives;”</a:t>
            </a:r>
            <a:endParaRPr sz="3000">
              <a:highlight>
                <a:srgbClr val="FFFF00"/>
              </a:highlight>
              <a:latin typeface="Calibri"/>
              <a:ea typeface="Calibri"/>
              <a:cs typeface="Calibri"/>
              <a:sym typeface="Calibri"/>
            </a:endParaRPr>
          </a:p>
          <a:p>
            <a:pPr indent="0" lvl="0" marL="457200" rtl="0" algn="l">
              <a:spcBef>
                <a:spcPts val="1600"/>
              </a:spcBef>
              <a:spcAft>
                <a:spcPts val="0"/>
              </a:spcAft>
              <a:buNone/>
            </a:pPr>
            <a:r>
              <a:t/>
            </a:r>
            <a:endParaRPr>
              <a:latin typeface="Calibri"/>
              <a:ea typeface="Calibri"/>
              <a:cs typeface="Calibri"/>
              <a:sym typeface="Calibri"/>
            </a:endParaRPr>
          </a:p>
          <a:p>
            <a:pPr indent="0" lvl="0" marL="457200" rtl="0" algn="l">
              <a:spcBef>
                <a:spcPts val="1600"/>
              </a:spcBef>
              <a:spcAft>
                <a:spcPts val="1600"/>
              </a:spcAft>
              <a:buNone/>
            </a:pPr>
            <a:r>
              <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45"/>
          <p:cNvSpPr txBox="1"/>
          <p:nvPr>
            <p:ph type="title"/>
          </p:nvPr>
        </p:nvSpPr>
        <p:spPr>
          <a:xfrm>
            <a:off x="311700" y="67250"/>
            <a:ext cx="8520600" cy="82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Evolution of Visual and Performing Arts Assessment and Accountability</a:t>
            </a:r>
            <a:r>
              <a:rPr lang="en">
                <a:solidFill>
                  <a:schemeClr val="accent5"/>
                </a:solidFill>
              </a:rPr>
              <a:t> </a:t>
            </a:r>
            <a:endParaRPr b="0" sz="1400">
              <a:solidFill>
                <a:srgbClr val="000000"/>
              </a:solidFill>
              <a:latin typeface="Lato"/>
              <a:ea typeface="Lato"/>
              <a:cs typeface="Lato"/>
              <a:sym typeface="Lato"/>
            </a:endParaRPr>
          </a:p>
          <a:p>
            <a:pPr indent="0" lvl="0" marL="0" rtl="0" algn="l">
              <a:spcBef>
                <a:spcPts val="1000"/>
              </a:spcBef>
              <a:spcAft>
                <a:spcPts val="0"/>
              </a:spcAft>
              <a:buClr>
                <a:schemeClr val="dk2"/>
              </a:buClr>
              <a:buSzPts val="1100"/>
              <a:buFont typeface="Arial"/>
              <a:buNone/>
            </a:pPr>
            <a:r>
              <a:t/>
            </a:r>
            <a:endParaRPr>
              <a:solidFill>
                <a:schemeClr val="accent5"/>
              </a:solidFill>
            </a:endParaRPr>
          </a:p>
          <a:p>
            <a:pPr indent="0" lvl="0" marL="0" rtl="0" algn="l">
              <a:spcBef>
                <a:spcPts val="1000"/>
              </a:spcBef>
              <a:spcAft>
                <a:spcPts val="0"/>
              </a:spcAft>
              <a:buNone/>
            </a:pPr>
            <a:r>
              <a:t/>
            </a:r>
            <a:endParaRPr>
              <a:solidFill>
                <a:schemeClr val="lt2"/>
              </a:solidFill>
            </a:endParaRPr>
          </a:p>
        </p:txBody>
      </p:sp>
      <p:graphicFrame>
        <p:nvGraphicFramePr>
          <p:cNvPr id="243" name="Google Shape;243;p45"/>
          <p:cNvGraphicFramePr/>
          <p:nvPr/>
        </p:nvGraphicFramePr>
        <p:xfrm>
          <a:off x="311700" y="2586500"/>
          <a:ext cx="3000000" cy="3000000"/>
        </p:xfrm>
        <a:graphic>
          <a:graphicData uri="http://schemas.openxmlformats.org/drawingml/2006/table">
            <a:tbl>
              <a:tblPr>
                <a:noFill/>
                <a:tableStyleId>{EA9F0217-825D-4466-AFCD-3E6541618523}</a:tableStyleId>
              </a:tblPr>
              <a:tblGrid>
                <a:gridCol w="382850"/>
                <a:gridCol w="382850"/>
                <a:gridCol w="382850"/>
                <a:gridCol w="399475"/>
                <a:gridCol w="382850"/>
                <a:gridCol w="382850"/>
                <a:gridCol w="382850"/>
                <a:gridCol w="382850"/>
                <a:gridCol w="382850"/>
                <a:gridCol w="382850"/>
                <a:gridCol w="382850"/>
                <a:gridCol w="382850"/>
                <a:gridCol w="382850"/>
                <a:gridCol w="387200"/>
                <a:gridCol w="378500"/>
                <a:gridCol w="382850"/>
                <a:gridCol w="382850"/>
                <a:gridCol w="423925"/>
                <a:gridCol w="382850"/>
                <a:gridCol w="382850"/>
                <a:gridCol w="382850"/>
                <a:gridCol w="399475"/>
              </a:tblGrid>
              <a:tr h="757125">
                <a:tc gridSpan="4">
                  <a:txBody>
                    <a:bodyPr/>
                    <a:lstStyle/>
                    <a:p>
                      <a:pPr indent="0" lvl="0" marL="0" rtl="0" algn="ctr">
                        <a:spcBef>
                          <a:spcPts val="0"/>
                        </a:spcBef>
                        <a:spcAft>
                          <a:spcPts val="0"/>
                        </a:spcAft>
                        <a:buNone/>
                      </a:pPr>
                      <a:r>
                        <a:rPr lang="en" sz="1800">
                          <a:solidFill>
                            <a:srgbClr val="FFFFFF"/>
                          </a:solidFill>
                        </a:rPr>
                        <a:t>1982 - 1992 </a:t>
                      </a:r>
                      <a:endParaRPr sz="1800">
                        <a:solidFill>
                          <a:srgbClr val="FFFFFF"/>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2"/>
                    </a:solidFill>
                  </a:tcPr>
                </a:tc>
                <a:tc hMerge="1"/>
                <a:tc hMerge="1"/>
                <a:tc hMerge="1"/>
                <a:tc gridSpan="8">
                  <a:txBody>
                    <a:bodyPr/>
                    <a:lstStyle/>
                    <a:p>
                      <a:pPr indent="0" lvl="0" marL="0" rtl="0" algn="ctr">
                        <a:spcBef>
                          <a:spcPts val="0"/>
                        </a:spcBef>
                        <a:spcAft>
                          <a:spcPts val="0"/>
                        </a:spcAft>
                        <a:buNone/>
                      </a:pPr>
                      <a:r>
                        <a:rPr lang="en" sz="1800">
                          <a:solidFill>
                            <a:srgbClr val="FFFFFF"/>
                          </a:solidFill>
                        </a:rPr>
                        <a:t>1993 - 2008</a:t>
                      </a:r>
                      <a:endParaRPr sz="1800">
                        <a:solidFill>
                          <a:srgbClr val="FFFFFF"/>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dk1"/>
                    </a:solidFill>
                  </a:tcPr>
                </a:tc>
                <a:tc hMerge="1"/>
                <a:tc hMerge="1"/>
                <a:tc hMerge="1"/>
                <a:tc hMerge="1"/>
                <a:tc hMerge="1"/>
                <a:tc hMerge="1"/>
                <a:tc hMerge="1"/>
                <a:tc>
                  <a:txBody>
                    <a:bodyPr/>
                    <a:lstStyle/>
                    <a:p>
                      <a:pPr indent="0" lvl="0" marL="0" rtl="0" algn="ctr">
                        <a:spcBef>
                          <a:spcPts val="0"/>
                        </a:spcBef>
                        <a:spcAft>
                          <a:spcPts val="0"/>
                        </a:spcAft>
                        <a:buNone/>
                      </a:pPr>
                      <a:r>
                        <a:t/>
                      </a:r>
                      <a:endParaRPr sz="1800">
                        <a:solidFill>
                          <a:srgbClr val="FFFFFF"/>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t/>
                      </a:r>
                      <a:endParaRPr sz="1800">
                        <a:solidFill>
                          <a:srgbClr val="FFFFFF"/>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t/>
                      </a:r>
                      <a:endParaRPr sz="1800">
                        <a:solidFill>
                          <a:srgbClr val="FFFFFF"/>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t/>
                      </a:r>
                      <a:endParaRPr sz="1800">
                        <a:solidFill>
                          <a:srgbClr val="FFFFFF"/>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t/>
                      </a:r>
                      <a:endParaRPr sz="1800">
                        <a:solidFill>
                          <a:srgbClr val="FFFFFF"/>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t/>
                      </a:r>
                      <a:endParaRPr sz="1800">
                        <a:solidFill>
                          <a:srgbClr val="FFFFFF"/>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t/>
                      </a:r>
                      <a:endParaRPr sz="1800">
                        <a:solidFill>
                          <a:srgbClr val="FFFFFF"/>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t/>
                      </a:r>
                      <a:endParaRPr sz="1800">
                        <a:solidFill>
                          <a:srgbClr val="FFFFFF"/>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t/>
                      </a:r>
                      <a:endParaRPr sz="1800">
                        <a:solidFill>
                          <a:srgbClr val="FFFFFF"/>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t/>
                      </a:r>
                      <a:endParaRPr sz="1800">
                        <a:solidFill>
                          <a:srgbClr val="FFFFFF"/>
                        </a:solidFill>
                        <a:highlight>
                          <a:srgbClr val="FFFFFF"/>
                        </a:highligh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1"/>
                    </a:solidFill>
                  </a:tcPr>
                </a:tc>
              </a:tr>
            </a:tbl>
          </a:graphicData>
        </a:graphic>
      </p:graphicFrame>
      <p:cxnSp>
        <p:nvCxnSpPr>
          <p:cNvPr id="244" name="Google Shape;244;p45"/>
          <p:cNvCxnSpPr/>
          <p:nvPr/>
        </p:nvCxnSpPr>
        <p:spPr>
          <a:xfrm rot="10800000">
            <a:off x="570050" y="1439375"/>
            <a:ext cx="4800" cy="1154100"/>
          </a:xfrm>
          <a:prstGeom prst="straightConnector1">
            <a:avLst/>
          </a:prstGeom>
          <a:noFill/>
          <a:ln cap="flat" cmpd="sng" w="9525">
            <a:solidFill>
              <a:schemeClr val="dk2"/>
            </a:solidFill>
            <a:prstDash val="solid"/>
            <a:round/>
            <a:headEnd len="med" w="med" type="none"/>
            <a:tailEnd len="med" w="med" type="oval"/>
          </a:ln>
        </p:spPr>
      </p:cxnSp>
      <p:sp>
        <p:nvSpPr>
          <p:cNvPr id="245" name="Google Shape;245;p45"/>
          <p:cNvSpPr txBox="1"/>
          <p:nvPr>
            <p:ph type="title"/>
          </p:nvPr>
        </p:nvSpPr>
        <p:spPr>
          <a:xfrm>
            <a:off x="311700" y="911250"/>
            <a:ext cx="763500" cy="39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rPr>
              <a:t>1982</a:t>
            </a:r>
            <a:endParaRPr b="1" sz="1800">
              <a:solidFill>
                <a:schemeClr val="dk1"/>
              </a:solidFill>
            </a:endParaRPr>
          </a:p>
        </p:txBody>
      </p:sp>
      <p:sp>
        <p:nvSpPr>
          <p:cNvPr id="246" name="Google Shape;246;p45"/>
          <p:cNvSpPr txBox="1"/>
          <p:nvPr>
            <p:ph idx="4294967295" type="body"/>
          </p:nvPr>
        </p:nvSpPr>
        <p:spPr>
          <a:xfrm>
            <a:off x="641675" y="1151100"/>
            <a:ext cx="2130900" cy="1280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 sz="1600"/>
              <a:t>Time mandates: </a:t>
            </a:r>
            <a:r>
              <a:rPr lang="en" sz="1600"/>
              <a:t>elementary</a:t>
            </a:r>
            <a:r>
              <a:rPr lang="en" sz="1600"/>
              <a:t>/middle schools; Multi-level course work: high school</a:t>
            </a:r>
            <a:endParaRPr sz="1600"/>
          </a:p>
          <a:p>
            <a:pPr indent="0" lvl="0" marL="0" rtl="0" algn="l">
              <a:spcBef>
                <a:spcPts val="0"/>
              </a:spcBef>
              <a:spcAft>
                <a:spcPts val="1600"/>
              </a:spcAft>
              <a:buNone/>
            </a:pPr>
            <a:r>
              <a:t/>
            </a:r>
            <a:endParaRPr sz="1400"/>
          </a:p>
        </p:txBody>
      </p:sp>
      <p:cxnSp>
        <p:nvCxnSpPr>
          <p:cNvPr id="247" name="Google Shape;247;p45"/>
          <p:cNvCxnSpPr/>
          <p:nvPr/>
        </p:nvCxnSpPr>
        <p:spPr>
          <a:xfrm>
            <a:off x="6506950" y="3113100"/>
            <a:ext cx="17400" cy="1012800"/>
          </a:xfrm>
          <a:prstGeom prst="straightConnector1">
            <a:avLst/>
          </a:prstGeom>
          <a:noFill/>
          <a:ln cap="flat" cmpd="sng" w="9525">
            <a:solidFill>
              <a:schemeClr val="dk2"/>
            </a:solidFill>
            <a:prstDash val="solid"/>
            <a:round/>
            <a:headEnd len="med" w="med" type="none"/>
            <a:tailEnd len="med" w="med" type="oval"/>
          </a:ln>
        </p:spPr>
      </p:cxnSp>
      <p:cxnSp>
        <p:nvCxnSpPr>
          <p:cNvPr id="248" name="Google Shape;248;p45"/>
          <p:cNvCxnSpPr/>
          <p:nvPr/>
        </p:nvCxnSpPr>
        <p:spPr>
          <a:xfrm>
            <a:off x="1547225" y="3331425"/>
            <a:ext cx="16800" cy="652200"/>
          </a:xfrm>
          <a:prstGeom prst="straightConnector1">
            <a:avLst/>
          </a:prstGeom>
          <a:noFill/>
          <a:ln cap="flat" cmpd="sng" w="9525">
            <a:solidFill>
              <a:schemeClr val="dk2"/>
            </a:solidFill>
            <a:prstDash val="solid"/>
            <a:round/>
            <a:headEnd len="med" w="med" type="none"/>
            <a:tailEnd len="med" w="med" type="oval"/>
          </a:ln>
        </p:spPr>
      </p:cxnSp>
      <p:sp>
        <p:nvSpPr>
          <p:cNvPr id="249" name="Google Shape;249;p45"/>
          <p:cNvSpPr txBox="1"/>
          <p:nvPr/>
        </p:nvSpPr>
        <p:spPr>
          <a:xfrm>
            <a:off x="1658325" y="3637875"/>
            <a:ext cx="7635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Raleway"/>
                <a:ea typeface="Raleway"/>
                <a:cs typeface="Raleway"/>
                <a:sym typeface="Raleway"/>
              </a:rPr>
              <a:t>1990</a:t>
            </a:r>
            <a:endParaRPr b="1" sz="1800">
              <a:solidFill>
                <a:schemeClr val="dk1"/>
              </a:solidFill>
              <a:latin typeface="Raleway"/>
              <a:ea typeface="Raleway"/>
              <a:cs typeface="Raleway"/>
              <a:sym typeface="Raleway"/>
            </a:endParaRPr>
          </a:p>
          <a:p>
            <a:pPr indent="0" lvl="0" marL="0" rtl="0" algn="l">
              <a:spcBef>
                <a:spcPts val="0"/>
              </a:spcBef>
              <a:spcAft>
                <a:spcPts val="0"/>
              </a:spcAft>
              <a:buClr>
                <a:schemeClr val="dk2"/>
              </a:buClr>
              <a:buSzPts val="1100"/>
              <a:buFont typeface="Arial"/>
              <a:buNone/>
            </a:pPr>
            <a:r>
              <a:t/>
            </a:r>
            <a:endParaRPr b="1" sz="1800">
              <a:solidFill>
                <a:schemeClr val="dk1"/>
              </a:solidFill>
              <a:latin typeface="Raleway"/>
              <a:ea typeface="Raleway"/>
              <a:cs typeface="Raleway"/>
              <a:sym typeface="Raleway"/>
            </a:endParaRPr>
          </a:p>
        </p:txBody>
      </p:sp>
      <p:sp>
        <p:nvSpPr>
          <p:cNvPr id="250" name="Google Shape;250;p45"/>
          <p:cNvSpPr txBox="1"/>
          <p:nvPr/>
        </p:nvSpPr>
        <p:spPr>
          <a:xfrm>
            <a:off x="641675" y="4029975"/>
            <a:ext cx="1924800" cy="101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Lato"/>
                <a:ea typeface="Lato"/>
                <a:cs typeface="Lato"/>
                <a:sym typeface="Lato"/>
              </a:rPr>
              <a:t>KERA new requirements are set in motion   </a:t>
            </a:r>
            <a:r>
              <a:rPr lang="en">
                <a:latin typeface="Lato"/>
                <a:ea typeface="Lato"/>
                <a:cs typeface="Lato"/>
                <a:sym typeface="Lato"/>
              </a:rPr>
              <a:t> </a:t>
            </a:r>
            <a:endParaRPr>
              <a:latin typeface="Lato"/>
              <a:ea typeface="Lato"/>
              <a:cs typeface="Lato"/>
              <a:sym typeface="Lato"/>
            </a:endParaRPr>
          </a:p>
        </p:txBody>
      </p:sp>
      <p:sp>
        <p:nvSpPr>
          <p:cNvPr id="251" name="Google Shape;251;p45"/>
          <p:cNvSpPr txBox="1"/>
          <p:nvPr/>
        </p:nvSpPr>
        <p:spPr>
          <a:xfrm>
            <a:off x="2961875" y="633550"/>
            <a:ext cx="16974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800">
                <a:solidFill>
                  <a:schemeClr val="dk1"/>
                </a:solidFill>
                <a:latin typeface="Raleway"/>
                <a:ea typeface="Raleway"/>
                <a:cs typeface="Raleway"/>
                <a:sym typeface="Raleway"/>
              </a:rPr>
              <a:t>1993</a:t>
            </a:r>
            <a:endParaRPr>
              <a:latin typeface="Lato"/>
              <a:ea typeface="Lato"/>
              <a:cs typeface="Lato"/>
              <a:sym typeface="Lato"/>
            </a:endParaRPr>
          </a:p>
        </p:txBody>
      </p:sp>
      <p:sp>
        <p:nvSpPr>
          <p:cNvPr id="252" name="Google Shape;252;p45"/>
          <p:cNvSpPr txBox="1"/>
          <p:nvPr/>
        </p:nvSpPr>
        <p:spPr>
          <a:xfrm>
            <a:off x="3134750" y="1097275"/>
            <a:ext cx="2705400" cy="12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600">
                <a:solidFill>
                  <a:schemeClr val="dk2"/>
                </a:solidFill>
                <a:latin typeface="Lato"/>
                <a:ea typeface="Lato"/>
                <a:cs typeface="Lato"/>
                <a:sym typeface="Lato"/>
              </a:rPr>
              <a:t>Mandated student assessment in the arts through performance events/paper pencil assessments</a:t>
            </a:r>
            <a:endParaRPr sz="1600">
              <a:solidFill>
                <a:schemeClr val="dk2"/>
              </a:solidFill>
              <a:latin typeface="Lato"/>
              <a:ea typeface="Lato"/>
              <a:cs typeface="Lato"/>
              <a:sym typeface="Lato"/>
            </a:endParaRPr>
          </a:p>
        </p:txBody>
      </p:sp>
      <p:sp>
        <p:nvSpPr>
          <p:cNvPr id="253" name="Google Shape;253;p45"/>
          <p:cNvSpPr txBox="1"/>
          <p:nvPr/>
        </p:nvSpPr>
        <p:spPr>
          <a:xfrm>
            <a:off x="7944600" y="633550"/>
            <a:ext cx="887700" cy="39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800">
                <a:solidFill>
                  <a:schemeClr val="dk1"/>
                </a:solidFill>
                <a:latin typeface="Raleway"/>
                <a:ea typeface="Raleway"/>
                <a:cs typeface="Raleway"/>
                <a:sym typeface="Raleway"/>
              </a:rPr>
              <a:t>2017</a:t>
            </a:r>
            <a:endParaRPr b="1" sz="1800">
              <a:solidFill>
                <a:schemeClr val="dk1"/>
              </a:solidFill>
              <a:latin typeface="Raleway"/>
              <a:ea typeface="Raleway"/>
              <a:cs typeface="Raleway"/>
              <a:sym typeface="Raleway"/>
            </a:endParaRPr>
          </a:p>
        </p:txBody>
      </p:sp>
      <p:cxnSp>
        <p:nvCxnSpPr>
          <p:cNvPr id="254" name="Google Shape;254;p45"/>
          <p:cNvCxnSpPr/>
          <p:nvPr/>
        </p:nvCxnSpPr>
        <p:spPr>
          <a:xfrm flipH="1" rot="10800000">
            <a:off x="2940850" y="1401250"/>
            <a:ext cx="21000" cy="1230000"/>
          </a:xfrm>
          <a:prstGeom prst="straightConnector1">
            <a:avLst/>
          </a:prstGeom>
          <a:noFill/>
          <a:ln cap="flat" cmpd="sng" w="9525">
            <a:solidFill>
              <a:schemeClr val="dk2"/>
            </a:solidFill>
            <a:prstDash val="solid"/>
            <a:round/>
            <a:headEnd len="med" w="med" type="none"/>
            <a:tailEnd len="med" w="med" type="oval"/>
          </a:ln>
        </p:spPr>
      </p:cxnSp>
      <p:cxnSp>
        <p:nvCxnSpPr>
          <p:cNvPr id="255" name="Google Shape;255;p45"/>
          <p:cNvCxnSpPr/>
          <p:nvPr/>
        </p:nvCxnSpPr>
        <p:spPr>
          <a:xfrm rot="10800000">
            <a:off x="5840150" y="1097275"/>
            <a:ext cx="0" cy="1587000"/>
          </a:xfrm>
          <a:prstGeom prst="straightConnector1">
            <a:avLst/>
          </a:prstGeom>
          <a:noFill/>
          <a:ln cap="flat" cmpd="sng" w="9525">
            <a:solidFill>
              <a:schemeClr val="dk2"/>
            </a:solidFill>
            <a:prstDash val="solid"/>
            <a:round/>
            <a:headEnd len="med" w="med" type="none"/>
            <a:tailEnd len="med" w="med" type="oval"/>
          </a:ln>
        </p:spPr>
      </p:cxnSp>
      <p:cxnSp>
        <p:nvCxnSpPr>
          <p:cNvPr id="256" name="Google Shape;256;p45"/>
          <p:cNvCxnSpPr/>
          <p:nvPr/>
        </p:nvCxnSpPr>
        <p:spPr>
          <a:xfrm flipH="1">
            <a:off x="3325700" y="3337025"/>
            <a:ext cx="10800" cy="652200"/>
          </a:xfrm>
          <a:prstGeom prst="straightConnector1">
            <a:avLst/>
          </a:prstGeom>
          <a:noFill/>
          <a:ln cap="flat" cmpd="sng" w="9525">
            <a:solidFill>
              <a:schemeClr val="dk2"/>
            </a:solidFill>
            <a:prstDash val="solid"/>
            <a:round/>
            <a:headEnd len="med" w="med" type="none"/>
            <a:tailEnd len="med" w="med" type="oval"/>
          </a:ln>
        </p:spPr>
      </p:cxnSp>
      <p:sp>
        <p:nvSpPr>
          <p:cNvPr id="257" name="Google Shape;257;p45"/>
          <p:cNvSpPr txBox="1"/>
          <p:nvPr/>
        </p:nvSpPr>
        <p:spPr>
          <a:xfrm>
            <a:off x="3496900" y="3294250"/>
            <a:ext cx="2705400" cy="16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Lato"/>
                <a:ea typeface="Lato"/>
                <a:cs typeface="Lato"/>
                <a:sym typeface="Lato"/>
              </a:rPr>
              <a:t>Arts Education Research</a:t>
            </a:r>
            <a:r>
              <a:rPr lang="en" sz="1600">
                <a:latin typeface="Lato"/>
                <a:ea typeface="Lato"/>
                <a:cs typeface="Lato"/>
                <a:sym typeface="Lato"/>
              </a:rPr>
              <a:t>: Champions of Change (1999), Critical Links (2002), Harris Poll (2005), Ready to Innovate (2008)</a:t>
            </a:r>
            <a:endParaRPr sz="1600">
              <a:latin typeface="Lato"/>
              <a:ea typeface="Lato"/>
              <a:cs typeface="Lato"/>
              <a:sym typeface="Lato"/>
            </a:endParaRPr>
          </a:p>
        </p:txBody>
      </p:sp>
      <p:graphicFrame>
        <p:nvGraphicFramePr>
          <p:cNvPr id="258" name="Google Shape;258;p45"/>
          <p:cNvGraphicFramePr/>
          <p:nvPr/>
        </p:nvGraphicFramePr>
        <p:xfrm>
          <a:off x="5692575" y="2586500"/>
          <a:ext cx="3000000" cy="3000000"/>
        </p:xfrm>
        <a:graphic>
          <a:graphicData uri="http://schemas.openxmlformats.org/drawingml/2006/table">
            <a:tbl>
              <a:tblPr>
                <a:noFill/>
                <a:tableStyleId>{EA9F0217-825D-4466-AFCD-3E6541618523}</a:tableStyleId>
              </a:tblPr>
              <a:tblGrid>
                <a:gridCol w="2770850"/>
              </a:tblGrid>
              <a:tr h="757125">
                <a:tc>
                  <a:txBody>
                    <a:bodyPr/>
                    <a:lstStyle/>
                    <a:p>
                      <a:pPr indent="0" lvl="0" marL="0" rtl="0" algn="l">
                        <a:spcBef>
                          <a:spcPts val="0"/>
                        </a:spcBef>
                        <a:spcAft>
                          <a:spcPts val="0"/>
                        </a:spcAft>
                        <a:buNone/>
                      </a:pPr>
                      <a:r>
                        <a:t/>
                      </a:r>
                      <a:endParaRPr sz="1200">
                        <a:solidFill>
                          <a:srgbClr val="FFFFFF"/>
                        </a:solidFill>
                      </a:endParaRPr>
                    </a:p>
                    <a:p>
                      <a:pPr indent="0" lvl="0" marL="0" rtl="0" algn="l">
                        <a:spcBef>
                          <a:spcPts val="0"/>
                        </a:spcBef>
                        <a:spcAft>
                          <a:spcPts val="0"/>
                        </a:spcAft>
                        <a:buNone/>
                      </a:pPr>
                      <a:r>
                        <a:rPr lang="en">
                          <a:solidFill>
                            <a:srgbClr val="FFFFFF"/>
                          </a:solidFill>
                        </a:rPr>
                        <a:t>         </a:t>
                      </a:r>
                      <a:r>
                        <a:rPr lang="en" sz="1800">
                          <a:solidFill>
                            <a:srgbClr val="FFFFFF"/>
                          </a:solidFill>
                        </a:rPr>
                        <a:t> 2009 - 2017</a:t>
                      </a:r>
                      <a:endParaRPr sz="1800">
                        <a:solidFill>
                          <a:srgbClr val="FFFFFF"/>
                        </a:solidFill>
                      </a:endParaRPr>
                    </a:p>
                  </a:txBody>
                  <a:tcPr marT="91425" marB="91425" marR="91425" marL="91425">
                    <a:solidFill>
                      <a:srgbClr val="674EA7"/>
                    </a:solidFill>
                  </a:tcPr>
                </a:tc>
              </a:tr>
            </a:tbl>
          </a:graphicData>
        </a:graphic>
      </p:graphicFrame>
      <p:sp>
        <p:nvSpPr>
          <p:cNvPr id="259" name="Google Shape;259;p45"/>
          <p:cNvSpPr txBox="1"/>
          <p:nvPr/>
        </p:nvSpPr>
        <p:spPr>
          <a:xfrm>
            <a:off x="5965150" y="1128750"/>
            <a:ext cx="2331600" cy="13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Lato"/>
                <a:ea typeface="Lato"/>
                <a:cs typeface="Lato"/>
                <a:sym typeface="Lato"/>
              </a:rPr>
              <a:t>Arts Program Reviews are part of school school accountability . . *seventh learner goal added for artistic skills</a:t>
            </a:r>
            <a:endParaRPr sz="1600">
              <a:latin typeface="Lato"/>
              <a:ea typeface="Lato"/>
              <a:cs typeface="Lato"/>
              <a:sym typeface="Lato"/>
            </a:endParaRPr>
          </a:p>
        </p:txBody>
      </p:sp>
      <p:sp>
        <p:nvSpPr>
          <p:cNvPr id="260" name="Google Shape;260;p45"/>
          <p:cNvSpPr txBox="1"/>
          <p:nvPr/>
        </p:nvSpPr>
        <p:spPr>
          <a:xfrm>
            <a:off x="5902300" y="707100"/>
            <a:ext cx="763500" cy="44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800">
                <a:solidFill>
                  <a:schemeClr val="dk1"/>
                </a:solidFill>
                <a:latin typeface="Raleway"/>
                <a:ea typeface="Raleway"/>
                <a:cs typeface="Raleway"/>
                <a:sym typeface="Raleway"/>
              </a:rPr>
              <a:t>2009</a:t>
            </a:r>
            <a:endParaRPr>
              <a:solidFill>
                <a:schemeClr val="dk2"/>
              </a:solidFill>
              <a:latin typeface="Lato"/>
              <a:ea typeface="Lato"/>
              <a:cs typeface="Lato"/>
              <a:sym typeface="Lato"/>
            </a:endParaRPr>
          </a:p>
        </p:txBody>
      </p:sp>
      <p:sp>
        <p:nvSpPr>
          <p:cNvPr id="261" name="Google Shape;261;p45"/>
          <p:cNvSpPr txBox="1"/>
          <p:nvPr/>
        </p:nvSpPr>
        <p:spPr>
          <a:xfrm>
            <a:off x="6554275" y="3393850"/>
            <a:ext cx="2331600" cy="14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Lato"/>
                <a:ea typeface="Lato"/>
                <a:cs typeface="Lato"/>
                <a:sym typeface="Lato"/>
              </a:rPr>
              <a:t>Research continues: College Bound Seniors (2011), Catterall The Arts and Achievement in At Risk Youth (2012)</a:t>
            </a:r>
            <a:endParaRPr sz="1600">
              <a:latin typeface="Lato"/>
              <a:ea typeface="Lato"/>
              <a:cs typeface="Lato"/>
              <a:sym typeface="Lato"/>
            </a:endParaRPr>
          </a:p>
        </p:txBody>
      </p:sp>
      <p:cxnSp>
        <p:nvCxnSpPr>
          <p:cNvPr id="262" name="Google Shape;262;p45"/>
          <p:cNvCxnSpPr/>
          <p:nvPr/>
        </p:nvCxnSpPr>
        <p:spPr>
          <a:xfrm rot="10800000">
            <a:off x="8512150" y="1455000"/>
            <a:ext cx="14700" cy="1149000"/>
          </a:xfrm>
          <a:prstGeom prst="straightConnector1">
            <a:avLst/>
          </a:prstGeom>
          <a:noFill/>
          <a:ln cap="flat" cmpd="sng" w="9525">
            <a:solidFill>
              <a:schemeClr val="dk2"/>
            </a:solidFill>
            <a:prstDash val="solid"/>
            <a:round/>
            <a:headEnd len="med" w="med" type="none"/>
            <a:tailEnd len="med" w="med" type="oval"/>
          </a:ln>
        </p:spPr>
      </p:cxnSp>
      <p:sp>
        <p:nvSpPr>
          <p:cNvPr id="263" name="Google Shape;263;p45"/>
          <p:cNvSpPr txBox="1"/>
          <p:nvPr/>
        </p:nvSpPr>
        <p:spPr>
          <a:xfrm>
            <a:off x="8169775" y="1025650"/>
            <a:ext cx="887700" cy="39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Lato"/>
                <a:ea typeface="Lato"/>
                <a:cs typeface="Lato"/>
                <a:sym typeface="Lato"/>
              </a:rPr>
              <a:t>SB 1</a:t>
            </a:r>
            <a:endParaRPr sz="1600">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