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3" r:id="rId2"/>
  </p:sldMasterIdLst>
  <p:notesMasterIdLst>
    <p:notesMasterId r:id="rId28"/>
  </p:notesMasterIdLst>
  <p:sldIdLst>
    <p:sldId id="360" r:id="rId3"/>
    <p:sldId id="273" r:id="rId4"/>
    <p:sldId id="274" r:id="rId5"/>
    <p:sldId id="276" r:id="rId6"/>
    <p:sldId id="361" r:id="rId7"/>
    <p:sldId id="362" r:id="rId8"/>
    <p:sldId id="272" r:id="rId9"/>
    <p:sldId id="275" r:id="rId10"/>
    <p:sldId id="280" r:id="rId11"/>
    <p:sldId id="283" r:id="rId12"/>
    <p:sldId id="277" r:id="rId13"/>
    <p:sldId id="363" r:id="rId14"/>
    <p:sldId id="371" r:id="rId15"/>
    <p:sldId id="367" r:id="rId16"/>
    <p:sldId id="368" r:id="rId17"/>
    <p:sldId id="279" r:id="rId18"/>
    <p:sldId id="365" r:id="rId19"/>
    <p:sldId id="366" r:id="rId20"/>
    <p:sldId id="278" r:id="rId21"/>
    <p:sldId id="364" r:id="rId22"/>
    <p:sldId id="369" r:id="rId23"/>
    <p:sldId id="370" r:id="rId24"/>
    <p:sldId id="372" r:id="rId25"/>
    <p:sldId id="282" r:id="rId26"/>
    <p:sldId id="269" r:id="rId27"/>
  </p:sldIdLst>
  <p:sldSz cx="12192000" cy="6858000"/>
  <p:notesSz cx="7023100" cy="9309100"/>
  <p:embeddedFontLs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ker, Jennifer L - Office of Standards Assessment and Accountability" initials="FJL-OoSAaA" lastIdx="2" clrIdx="0">
    <p:extLst>
      <p:ext uri="{19B8F6BF-5375-455C-9EA6-DF929625EA0E}">
        <p15:presenceInfo xmlns:p15="http://schemas.microsoft.com/office/powerpoint/2012/main" userId="S-1-5-21-2077426921-23679709-1353397897-38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057F95-4209-47DD-87C8-24F5F6098FB5}">
  <a:tblStyle styleId="{58057F95-4209-47DD-87C8-24F5F6098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30T16:09:12.934" idx="2">
    <p:pos x="10" y="10"/>
    <p:text>Where will you discuss how using the blueprints satisfies the requirements of the law?</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93308" rIns="93308" bIns="9330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93308" rIns="93308" bIns="9330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93308" rIns="93308" bIns="9330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5621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262524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3485cd837_3_756: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a:p>
        </p:txBody>
      </p:sp>
      <p:sp>
        <p:nvSpPr>
          <p:cNvPr id="330" name="Google Shape;330;g33485cd837_3_75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61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3485cd837_3_761: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a:p>
        </p:txBody>
      </p:sp>
      <p:sp>
        <p:nvSpPr>
          <p:cNvPr id="336" name="Google Shape;336;g33485cd837_3_7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4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dirty="0"/>
          </a:p>
        </p:txBody>
      </p:sp>
    </p:spTree>
    <p:extLst>
      <p:ext uri="{BB962C8B-B14F-4D97-AF65-F5344CB8AC3E}">
        <p14:creationId xmlns:p14="http://schemas.microsoft.com/office/powerpoint/2010/main" val="156417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677335" y="1622694"/>
            <a:ext cx="8596668" cy="18265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8" name="Google Shape;48;p4"/>
          <p:cNvSpPr txBox="1">
            <a:spLocks noGrp="1"/>
          </p:cNvSpPr>
          <p:nvPr>
            <p:ph type="body" idx="1"/>
          </p:nvPr>
        </p:nvSpPr>
        <p:spPr>
          <a:xfrm>
            <a:off x="677335" y="3722230"/>
            <a:ext cx="8596668"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28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9" name="Google Shape;49;p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7"/>
        <p:cNvGrpSpPr/>
        <p:nvPr/>
      </p:nvGrpSpPr>
      <p:grpSpPr>
        <a:xfrm>
          <a:off x="0" y="0"/>
          <a:ext cx="0" cy="0"/>
          <a:chOff x="0" y="0"/>
          <a:chExt cx="0" cy="0"/>
        </a:xfrm>
      </p:grpSpPr>
      <p:sp>
        <p:nvSpPr>
          <p:cNvPr id="88" name="Google Shape;88;p13"/>
          <p:cNvSpPr>
            <a:spLocks noGrp="1"/>
          </p:cNvSpPr>
          <p:nvPr>
            <p:ph type="pic" idx="2"/>
          </p:nvPr>
        </p:nvSpPr>
        <p:spPr>
          <a:xfrm>
            <a:off x="677334" y="395785"/>
            <a:ext cx="8596668" cy="6059605"/>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1280"/>
              <a:buFont typeface="Source Sans Pro"/>
              <a:buNone/>
              <a:defRPr sz="16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89" name="Google Shape;89;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31334" y="609600"/>
            <a:ext cx="8094134" cy="302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Google Shape;92;p1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94" name="Google Shape;94;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77335" y="609600"/>
            <a:ext cx="8348133" cy="302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7" name="Google Shape;97;p15"/>
          <p:cNvSpPr txBox="1">
            <a:spLocks noGrp="1"/>
          </p:cNvSpPr>
          <p:nvPr>
            <p:ph type="body" idx="1"/>
          </p:nvPr>
        </p:nvSpPr>
        <p:spPr>
          <a:xfrm>
            <a:off x="601142" y="3903134"/>
            <a:ext cx="8596669" cy="514248"/>
          </a:xfrm>
          <a:prstGeom prst="rect">
            <a:avLst/>
          </a:prstGeom>
          <a:noFill/>
          <a:ln>
            <a:noFill/>
          </a:ln>
        </p:spPr>
        <p:txBody>
          <a:bodyPr spcFirstLastPara="1" wrap="square" lIns="91425" tIns="91425" rIns="91425" bIns="91425" anchor="b" anchorCtr="0"/>
          <a:lstStyle>
            <a:lvl1pPr marL="457200" marR="0" lvl="0" indent="-228600" algn="r" rtl="0">
              <a:spcBef>
                <a:spcPts val="1000"/>
              </a:spcBef>
              <a:spcAft>
                <a:spcPts val="0"/>
              </a:spcAft>
              <a:buClr>
                <a:srgbClr val="D2BD24"/>
              </a:buClr>
              <a:buSzPts val="32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8" name="Google Shape;98;p15"/>
          <p:cNvSpPr txBox="1">
            <a:spLocks noGrp="1"/>
          </p:cNvSpPr>
          <p:nvPr>
            <p:ph type="body" idx="2"/>
          </p:nvPr>
        </p:nvSpPr>
        <p:spPr>
          <a:xfrm>
            <a:off x="677335" y="4527448"/>
            <a:ext cx="8520476" cy="1513914"/>
          </a:xfrm>
          <a:prstGeom prst="rect">
            <a:avLst/>
          </a:prstGeom>
          <a:noFill/>
          <a:ln>
            <a:noFill/>
          </a:ln>
        </p:spPr>
        <p:txBody>
          <a:bodyPr spcFirstLastPara="1" wrap="square" lIns="91425" tIns="91425" rIns="91425" bIns="91425" anchor="t" anchorCtr="0"/>
          <a:lstStyle>
            <a:lvl1pPr marL="457200" marR="0" lvl="0" indent="-228600" algn="r" rtl="0">
              <a:spcBef>
                <a:spcPts val="1000"/>
              </a:spcBef>
              <a:spcAft>
                <a:spcPts val="0"/>
              </a:spcAft>
              <a:buClr>
                <a:srgbClr val="D2BD24"/>
              </a:buClr>
              <a:buSzPts val="24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99" name="Google Shape;99;p1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00" name="Google Shape;100;p1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01" name="Google Shape;101;p1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77335" y="1931988"/>
            <a:ext cx="8596668" cy="259546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4" name="Google Shape;104;p16"/>
          <p:cNvSpPr txBox="1">
            <a:spLocks noGrp="1"/>
          </p:cNvSpPr>
          <p:nvPr>
            <p:ph type="body" idx="1"/>
          </p:nvPr>
        </p:nvSpPr>
        <p:spPr>
          <a:xfrm>
            <a:off x="677335" y="4527448"/>
            <a:ext cx="8596668" cy="151391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05" name="Google Shape;105;p1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8" name="Google Shape;108;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9" name="Google Shape;109;p1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a:stretch/>
        </p:blipFill>
        <p:spPr>
          <a:xfrm>
            <a:off x="1844343" y="-550863"/>
            <a:ext cx="7232650" cy="795813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424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942F-A795-D64E-B0EC-2780F1AF8A5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9B35D-822C-E749-9483-B022AC0AF4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5CAA9C-BB29-C842-A154-FB6065C88F9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1F7B25E-E8FF-E949-AEA5-E0B255F240B8}"/>
              </a:ext>
            </a:extLst>
          </p:cNvPr>
          <p:cNvSpPr>
            <a:spLocks noGrp="1"/>
          </p:cNvSpPr>
          <p:nvPr>
            <p:ph type="ftr" sz="quarter" idx="11"/>
          </p:nvPr>
        </p:nvSpPr>
        <p:spPr>
          <a:xfrm>
            <a:off x="4038600" y="6356350"/>
            <a:ext cx="4114800" cy="365125"/>
          </a:xfrm>
          <a:prstGeom prst="rect">
            <a:avLst/>
          </a:prstGeom>
        </p:spPr>
        <p:txBody>
          <a:bodyPr/>
          <a:lstStyle/>
          <a:p>
            <a:r>
              <a:rPr lang="en-US"/>
              <a:t>KDE: OSAA: IJCE NOVEMBER 2019</a:t>
            </a:r>
            <a:endParaRPr lang="en-US" dirty="0"/>
          </a:p>
        </p:txBody>
      </p:sp>
      <p:sp>
        <p:nvSpPr>
          <p:cNvPr id="6" name="Slide Number Placeholder 5">
            <a:extLst>
              <a:ext uri="{FF2B5EF4-FFF2-40B4-BE49-F238E27FC236}">
                <a16:creationId xmlns:a16="http://schemas.microsoft.com/office/drawing/2014/main" id="{C2E1A040-EC89-E24A-9B22-125D754E95AC}"/>
              </a:ext>
            </a:extLst>
          </p:cNvPr>
          <p:cNvSpPr>
            <a:spLocks noGrp="1"/>
          </p:cNvSpPr>
          <p:nvPr>
            <p:ph type="sldNum" sz="quarter" idx="12"/>
          </p:nvPr>
        </p:nvSpPr>
        <p:spPr/>
        <p:txBody>
          <a:bodyPr/>
          <a:lstStyle/>
          <a:p>
            <a:fld id="{91CCADB8-3082-5D4A-9A26-8B8DBD556E4C}" type="slidenum">
              <a:rPr lang="en-US" smtClean="0"/>
              <a:t>‹#›</a:t>
            </a:fld>
            <a:endParaRPr lang="en-US" dirty="0"/>
          </a:p>
        </p:txBody>
      </p:sp>
    </p:spTree>
    <p:extLst>
      <p:ext uri="{BB962C8B-B14F-4D97-AF65-F5344CB8AC3E}">
        <p14:creationId xmlns:p14="http://schemas.microsoft.com/office/powerpoint/2010/main" val="1224327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29"/>
        <p:cNvGrpSpPr/>
        <p:nvPr/>
      </p:nvGrpSpPr>
      <p:grpSpPr>
        <a:xfrm>
          <a:off x="0" y="0"/>
          <a:ext cx="0" cy="0"/>
          <a:chOff x="0" y="0"/>
          <a:chExt cx="0" cy="0"/>
        </a:xfrm>
      </p:grpSpPr>
      <p:sp>
        <p:nvSpPr>
          <p:cNvPr id="230" name="Google Shape;230;p37"/>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072B62"/>
              </a:buClr>
              <a:buSzPts val="5400"/>
              <a:buFont typeface="Georgia"/>
              <a:buNone/>
              <a:defRPr sz="5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31" name="Google Shape;231;p37"/>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lstStyle>
            <a:lvl1pPr marR="0" lvl="0" algn="r" rtl="0">
              <a:spcBef>
                <a:spcPts val="1000"/>
              </a:spcBef>
              <a:spcAft>
                <a:spcPts val="0"/>
              </a:spcAft>
              <a:buClr>
                <a:srgbClr val="D2BD24"/>
              </a:buClr>
              <a:buSzPts val="28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rtl="0">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rtl="0">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232" name="Google Shape;232;p37"/>
          <p:cNvGrpSpPr/>
          <p:nvPr/>
        </p:nvGrpSpPr>
        <p:grpSpPr>
          <a:xfrm>
            <a:off x="0" y="0"/>
            <a:ext cx="12192142" cy="6866567"/>
            <a:chOff x="0" y="-8467"/>
            <a:chExt cx="12192142" cy="6866567"/>
          </a:xfrm>
        </p:grpSpPr>
        <p:cxnSp>
          <p:nvCxnSpPr>
            <p:cNvPr id="233" name="Google Shape;233;p37"/>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234" name="Google Shape;234;p37"/>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235" name="Google Shape;235;p37"/>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236" name="Google Shape;236;p37"/>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37" name="Google Shape;237;p37"/>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239" name="Google Shape;239;p37"/>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240" name="Google Shape;240;p37"/>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241" name="Google Shape;241;p37"/>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7"/>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3" name="Google Shape;243;p37"/>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244" name="Google Shape;244;p37"/>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6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8" name="Google Shape;248;p38"/>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49" name="Google Shape;249;p38"/>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2" name="Google Shape;52;p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5"/>
          <p:cNvSpPr txBox="1">
            <a:spLocks noGrp="1"/>
          </p:cNvSpPr>
          <p:nvPr>
            <p:ph type="body" idx="1"/>
          </p:nvPr>
        </p:nvSpPr>
        <p:spPr>
          <a:xfrm>
            <a:off x="581634" y="1796387"/>
            <a:ext cx="9090025" cy="487838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250"/>
        <p:cNvGrpSpPr/>
        <p:nvPr/>
      </p:nvGrpSpPr>
      <p:grpSpPr>
        <a:xfrm>
          <a:off x="0" y="0"/>
          <a:ext cx="0" cy="0"/>
          <a:chOff x="0" y="0"/>
          <a:chExt cx="0" cy="0"/>
        </a:xfrm>
      </p:grpSpPr>
      <p:sp>
        <p:nvSpPr>
          <p:cNvPr id="251" name="Google Shape;251;p3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0" name="Google Shape;260;p4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1" name="Google Shape;261;p42"/>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4" name="Google Shape;264;p4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5" name="Google Shape;265;p43"/>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66" name="Google Shape;266;p43"/>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9" name="Google Shape;269;p4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44"/>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71" name="Google Shape;271;p44"/>
          <p:cNvSpPr>
            <a:spLocks noGrp="1"/>
          </p:cNvSpPr>
          <p:nvPr>
            <p:ph type="pic" idx="2"/>
          </p:nvPr>
        </p:nvSpPr>
        <p:spPr>
          <a:xfrm>
            <a:off x="581025" y="1801813"/>
            <a:ext cx="4481400" cy="46941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4" name="Google Shape;274;p4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75" name="Google Shape;275;p45"/>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76" name="Google Shape;276;p45"/>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7"/>
        <p:cNvGrpSpPr/>
        <p:nvPr/>
      </p:nvGrpSpPr>
      <p:grpSpPr>
        <a:xfrm>
          <a:off x="0" y="0"/>
          <a:ext cx="0" cy="0"/>
          <a:chOff x="0" y="0"/>
          <a:chExt cx="0" cy="0"/>
        </a:xfrm>
      </p:grpSpPr>
      <p:sp>
        <p:nvSpPr>
          <p:cNvPr id="278" name="Google Shape;278;p4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9" name="Google Shape;279;p46"/>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280" name="Google Shape;280;p46"/>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281" name="Google Shape;281;p4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46"/>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83" name="Google Shape;283;p46"/>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7"/>
        <p:cNvGrpSpPr/>
        <p:nvPr/>
      </p:nvGrpSpPr>
      <p:grpSpPr>
        <a:xfrm>
          <a:off x="0" y="0"/>
          <a:ext cx="0" cy="0"/>
          <a:chOff x="0" y="0"/>
          <a:chExt cx="0" cy="0"/>
        </a:xfrm>
      </p:grpSpPr>
      <p:sp>
        <p:nvSpPr>
          <p:cNvPr id="288" name="Google Shape;288;p48"/>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89" name="Google Shape;289;p4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90" name="Google Shape;290;p48"/>
          <p:cNvSpPr>
            <a:spLocks noGrp="1"/>
          </p:cNvSpPr>
          <p:nvPr>
            <p:ph type="pic" idx="2"/>
          </p:nvPr>
        </p:nvSpPr>
        <p:spPr>
          <a:xfrm>
            <a:off x="573088" y="2629957"/>
            <a:ext cx="2525700" cy="17922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91" name="Google Shape;291;p48"/>
          <p:cNvSpPr>
            <a:spLocks noGrp="1"/>
          </p:cNvSpPr>
          <p:nvPr>
            <p:ph type="pic" idx="3"/>
          </p:nvPr>
        </p:nvSpPr>
        <p:spPr>
          <a:xfrm>
            <a:off x="573088" y="514924"/>
            <a:ext cx="2525700" cy="17922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92" name="Google Shape;292;p48"/>
          <p:cNvSpPr>
            <a:spLocks noGrp="1"/>
          </p:cNvSpPr>
          <p:nvPr>
            <p:ph type="pic" idx="4"/>
          </p:nvPr>
        </p:nvSpPr>
        <p:spPr>
          <a:xfrm>
            <a:off x="573088" y="4744990"/>
            <a:ext cx="2525700" cy="17922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93"/>
        <p:cNvGrpSpPr/>
        <p:nvPr/>
      </p:nvGrpSpPr>
      <p:grpSpPr>
        <a:xfrm>
          <a:off x="0" y="0"/>
          <a:ext cx="0" cy="0"/>
          <a:chOff x="0" y="0"/>
          <a:chExt cx="0" cy="0"/>
        </a:xfrm>
      </p:grpSpPr>
      <p:sp>
        <p:nvSpPr>
          <p:cNvPr id="294" name="Google Shape;294;p49"/>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1280"/>
              <a:buFont typeface="Source Sans Pro"/>
              <a:buNone/>
              <a:defRPr sz="16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16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295" name="Google Shape;295;p4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98" name="Google Shape;298;p5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5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a:p>
        </p:txBody>
      </p:sp>
      <p:sp>
        <p:nvSpPr>
          <p:cNvPr id="300" name="Google Shape;300;p5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01"/>
        <p:cNvGrpSpPr/>
        <p:nvPr/>
      </p:nvGrpSpPr>
      <p:grpSpPr>
        <a:xfrm>
          <a:off x="0" y="0"/>
          <a:ext cx="0" cy="0"/>
          <a:chOff x="0" y="0"/>
          <a:chExt cx="0" cy="0"/>
        </a:xfrm>
      </p:grpSpPr>
      <p:sp>
        <p:nvSpPr>
          <p:cNvPr id="302" name="Google Shape;302;p51"/>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03" name="Google Shape;303;p51"/>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lstStyle>
            <a:lvl1pPr marL="457200" marR="0" lvl="0" indent="-228600" algn="r" rtl="0">
              <a:spcBef>
                <a:spcPts val="1000"/>
              </a:spcBef>
              <a:spcAft>
                <a:spcPts val="0"/>
              </a:spcAft>
              <a:buClr>
                <a:srgbClr val="D2BD24"/>
              </a:buClr>
              <a:buSzPts val="32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04" name="Google Shape;304;p51"/>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lstStyle>
            <a:lvl1pPr marL="457200" marR="0" lvl="0" indent="-228600" algn="r" rtl="0">
              <a:spcBef>
                <a:spcPts val="1000"/>
              </a:spcBef>
              <a:spcAft>
                <a:spcPts val="0"/>
              </a:spcAft>
              <a:buClr>
                <a:srgbClr val="D2BD24"/>
              </a:buClr>
              <a:buSzPts val="24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05" name="Google Shape;305;p51"/>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a:p>
        </p:txBody>
      </p:sp>
      <p:sp>
        <p:nvSpPr>
          <p:cNvPr id="306" name="Google Shape;306;p51"/>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a:p>
        </p:txBody>
      </p:sp>
      <p:sp>
        <p:nvSpPr>
          <p:cNvPr id="307" name="Google Shape;307;p5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581633" y="311380"/>
            <a:ext cx="8944503" cy="1320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6" name="Google Shape;56;p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6"/>
          <p:cNvSpPr txBox="1">
            <a:spLocks noGrp="1"/>
          </p:cNvSpPr>
          <p:nvPr>
            <p:ph type="body" idx="1"/>
          </p:nvPr>
        </p:nvSpPr>
        <p:spPr>
          <a:xfrm>
            <a:off x="581633" y="1801625"/>
            <a:ext cx="4297680" cy="4694708"/>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8" name="Google Shape;58;p6"/>
          <p:cNvSpPr txBox="1">
            <a:spLocks noGrp="1"/>
          </p:cNvSpPr>
          <p:nvPr>
            <p:ph type="body" idx="2"/>
          </p:nvPr>
        </p:nvSpPr>
        <p:spPr>
          <a:xfrm>
            <a:off x="5228456" y="1801625"/>
            <a:ext cx="4297680" cy="4694708"/>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08"/>
        <p:cNvGrpSpPr/>
        <p:nvPr/>
      </p:nvGrpSpPr>
      <p:grpSpPr>
        <a:xfrm>
          <a:off x="0" y="0"/>
          <a:ext cx="0" cy="0"/>
          <a:chOff x="0" y="0"/>
          <a:chExt cx="0" cy="0"/>
        </a:xfrm>
      </p:grpSpPr>
      <p:sp>
        <p:nvSpPr>
          <p:cNvPr id="309" name="Google Shape;309;p52"/>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0" name="Google Shape;310;p52"/>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11" name="Google Shape;311;p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2"/>
        <p:cNvGrpSpPr/>
        <p:nvPr/>
      </p:nvGrpSpPr>
      <p:grpSpPr>
        <a:xfrm>
          <a:off x="0" y="0"/>
          <a:ext cx="0" cy="0"/>
          <a:chOff x="0" y="0"/>
          <a:chExt cx="0" cy="0"/>
        </a:xfrm>
      </p:grpSpPr>
      <p:sp>
        <p:nvSpPr>
          <p:cNvPr id="313" name="Google Shape;313;p53"/>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4" name="Google Shape;314;p53"/>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15" name="Google Shape;315;p5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316"/>
        <p:cNvGrpSpPr/>
        <p:nvPr/>
      </p:nvGrpSpPr>
      <p:grpSpPr>
        <a:xfrm>
          <a:off x="0" y="0"/>
          <a:ext cx="0" cy="0"/>
          <a:chOff x="0" y="0"/>
          <a:chExt cx="0" cy="0"/>
        </a:xfrm>
      </p:grpSpPr>
      <p:pic>
        <p:nvPicPr>
          <p:cNvPr id="317" name="Google Shape;317;p54"/>
          <p:cNvPicPr preferRelativeResize="0"/>
          <p:nvPr/>
        </p:nvPicPr>
        <p:blipFill rotWithShape="1">
          <a:blip r:embed="rId2">
            <a:alphaModFix/>
          </a:blip>
          <a:srcRect/>
          <a:stretch/>
        </p:blipFill>
        <p:spPr>
          <a:xfrm>
            <a:off x="1844343" y="-550863"/>
            <a:ext cx="7232652" cy="795814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318"/>
        <p:cNvGrpSpPr/>
        <p:nvPr/>
      </p:nvGrpSpPr>
      <p:grpSpPr>
        <a:xfrm>
          <a:off x="0" y="0"/>
          <a:ext cx="0" cy="0"/>
          <a:chOff x="0" y="0"/>
          <a:chExt cx="0" cy="0"/>
        </a:xfrm>
      </p:grpSpPr>
      <p:sp>
        <p:nvSpPr>
          <p:cNvPr id="319" name="Google Shape;319;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spTree>
      <p:nvGrpSpPr>
        <p:cNvPr id="1" name="Shape 320"/>
        <p:cNvGrpSpPr/>
        <p:nvPr/>
      </p:nvGrpSpPr>
      <p:grpSpPr>
        <a:xfrm>
          <a:off x="0" y="0"/>
          <a:ext cx="0" cy="0"/>
          <a:chOff x="0" y="0"/>
          <a:chExt cx="0" cy="0"/>
        </a:xfrm>
      </p:grpSpPr>
      <p:sp>
        <p:nvSpPr>
          <p:cNvPr id="321" name="Google Shape;321;p5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dirty="0"/>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OSAA:  6/7/2019</a:t>
            </a:r>
            <a:endParaRPr lang="en-US" dirty="0"/>
          </a:p>
        </p:txBody>
      </p:sp>
    </p:spTree>
    <p:extLst>
      <p:ext uri="{BB962C8B-B14F-4D97-AF65-F5344CB8AC3E}">
        <p14:creationId xmlns:p14="http://schemas.microsoft.com/office/powerpoint/2010/main" val="96961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581633" y="311380"/>
            <a:ext cx="8944503" cy="1320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1" name="Google Shape;61;p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txBox="1">
            <a:spLocks noGrp="1"/>
          </p:cNvSpPr>
          <p:nvPr>
            <p:ph type="body" idx="1"/>
          </p:nvPr>
        </p:nvSpPr>
        <p:spPr>
          <a:xfrm>
            <a:off x="5228456" y="1801625"/>
            <a:ext cx="4297680" cy="4694708"/>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3" name="Google Shape;63;p7"/>
          <p:cNvSpPr>
            <a:spLocks noGrp="1"/>
          </p:cNvSpPr>
          <p:nvPr>
            <p:ph type="pic" idx="2"/>
          </p:nvPr>
        </p:nvSpPr>
        <p:spPr>
          <a:xfrm>
            <a:off x="581025" y="1801813"/>
            <a:ext cx="4481513" cy="4694237"/>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6" name="Google Shape;66;p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
          <p:cNvSpPr txBox="1">
            <a:spLocks noGrp="1"/>
          </p:cNvSpPr>
          <p:nvPr>
            <p:ph type="body" idx="1"/>
          </p:nvPr>
        </p:nvSpPr>
        <p:spPr>
          <a:xfrm>
            <a:off x="581633" y="1801625"/>
            <a:ext cx="4297680" cy="469470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8" name="Google Shape;68;p8"/>
          <p:cNvSpPr txBox="1">
            <a:spLocks noGrp="1"/>
          </p:cNvSpPr>
          <p:nvPr>
            <p:ph type="body" idx="2"/>
          </p:nvPr>
        </p:nvSpPr>
        <p:spPr>
          <a:xfrm>
            <a:off x="5228456" y="1801625"/>
            <a:ext cx="4297680" cy="469470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1" name="Google Shape;71;p9"/>
          <p:cNvSpPr txBox="1">
            <a:spLocks noGrp="1"/>
          </p:cNvSpPr>
          <p:nvPr>
            <p:ph type="body" idx="1"/>
          </p:nvPr>
        </p:nvSpPr>
        <p:spPr>
          <a:xfrm>
            <a:off x="581633" y="1872852"/>
            <a:ext cx="4297679"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72" name="Google Shape;72;p9"/>
          <p:cNvSpPr txBox="1">
            <a:spLocks noGrp="1"/>
          </p:cNvSpPr>
          <p:nvPr>
            <p:ph type="body" idx="2"/>
          </p:nvPr>
        </p:nvSpPr>
        <p:spPr>
          <a:xfrm>
            <a:off x="5228455" y="1872852"/>
            <a:ext cx="429768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16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1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16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73" name="Google Shape;73;p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9"/>
          <p:cNvSpPr txBox="1">
            <a:spLocks noGrp="1"/>
          </p:cNvSpPr>
          <p:nvPr>
            <p:ph type="body" idx="3"/>
          </p:nvPr>
        </p:nvSpPr>
        <p:spPr>
          <a:xfrm>
            <a:off x="581633" y="2689786"/>
            <a:ext cx="4297680" cy="3806548"/>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75" name="Google Shape;75;p9"/>
          <p:cNvSpPr txBox="1">
            <a:spLocks noGrp="1"/>
          </p:cNvSpPr>
          <p:nvPr>
            <p:ph type="body" idx="4"/>
          </p:nvPr>
        </p:nvSpPr>
        <p:spPr>
          <a:xfrm>
            <a:off x="5228456" y="2689787"/>
            <a:ext cx="4297680" cy="3806546"/>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677334" y="609600"/>
            <a:ext cx="8596668" cy="1320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Google Shape;78;p1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Google Shape;82;p12"/>
          <p:cNvSpPr txBox="1">
            <a:spLocks noGrp="1"/>
          </p:cNvSpPr>
          <p:nvPr>
            <p:ph type="body" idx="1"/>
          </p:nvPr>
        </p:nvSpPr>
        <p:spPr>
          <a:xfrm>
            <a:off x="3507475" y="514924"/>
            <a:ext cx="5766527" cy="6022354"/>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3" name="Google Shape;83;p1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2"/>
          <p:cNvSpPr>
            <a:spLocks noGrp="1"/>
          </p:cNvSpPr>
          <p:nvPr>
            <p:ph type="pic" idx="2"/>
          </p:nvPr>
        </p:nvSpPr>
        <p:spPr>
          <a:xfrm>
            <a:off x="573088" y="2629957"/>
            <a:ext cx="2525712" cy="1792288"/>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5" name="Google Shape;85;p12"/>
          <p:cNvSpPr>
            <a:spLocks noGrp="1"/>
          </p:cNvSpPr>
          <p:nvPr>
            <p:ph type="pic" idx="3"/>
          </p:nvPr>
        </p:nvSpPr>
        <p:spPr>
          <a:xfrm>
            <a:off x="573088" y="514924"/>
            <a:ext cx="2525712" cy="1792288"/>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6" name="Google Shape;86;p12"/>
          <p:cNvSpPr>
            <a:spLocks noGrp="1"/>
          </p:cNvSpPr>
          <p:nvPr>
            <p:ph type="pic" idx="4"/>
          </p:nvPr>
        </p:nvSpPr>
        <p:spPr>
          <a:xfrm>
            <a:off x="573088" y="4744990"/>
            <a:ext cx="2525712" cy="1792288"/>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12192000" cy="6866467"/>
            <a:chOff x="0" y="-8467"/>
            <a:chExt cx="12192000" cy="6866467"/>
          </a:xfrm>
        </p:grpSpPr>
        <p:cxnSp>
          <p:nvCxnSpPr>
            <p:cNvPr id="11" name="Google Shape;11;p1"/>
            <p:cNvCxnSpPr/>
            <p:nvPr/>
          </p:nvCxnSpPr>
          <p:spPr>
            <a:xfrm>
              <a:off x="9169166" y="-8467"/>
              <a:ext cx="1783321" cy="6856484"/>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8475260" y="3681413"/>
              <a:ext cx="3713565" cy="3166604"/>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190612" y="-8467"/>
              <a:ext cx="2998214" cy="6866467"/>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3"/>
              </a:srgbClr>
            </a:solidFill>
            <a:ln>
              <a:noFill/>
            </a:ln>
          </p:spPr>
        </p:sp>
        <p:sp>
          <p:nvSpPr>
            <p:cNvPr id="17" name="Google Shape;17;p1"/>
            <p:cNvSpPr/>
            <p:nvPr/>
          </p:nvSpPr>
          <p:spPr>
            <a:xfrm>
              <a:off x="10898730" y="-8467"/>
              <a:ext cx="1290094" cy="6866467"/>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3"/>
              </a:srgbClr>
            </a:solidFill>
            <a:ln>
              <a:noFill/>
            </a:ln>
          </p:spPr>
        </p:sp>
        <p:sp>
          <p:nvSpPr>
            <p:cNvPr id="18" name="Google Shape;18;p1"/>
            <p:cNvSpPr/>
            <p:nvPr/>
          </p:nvSpPr>
          <p:spPr>
            <a:xfrm>
              <a:off x="10938999" y="-8467"/>
              <a:ext cx="1249825" cy="6866467"/>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9" name="Google Shape;19;p1"/>
            <p:cNvSpPr/>
            <p:nvPr/>
          </p:nvSpPr>
          <p:spPr>
            <a:xfrm>
              <a:off x="10371666" y="3589867"/>
              <a:ext cx="1817159" cy="3268133"/>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rgbClr val="072B62">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555786" y="257216"/>
            <a:ext cx="8992572" cy="1320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513012" y="1719618"/>
            <a:ext cx="9035346" cy="4955157"/>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23" name="Google Shape;23;p1"/>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24" name="Google Shape;24;p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704" r:id="rId16"/>
    <p:sldLayoutId id="214748370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grpSp>
        <p:nvGrpSpPr>
          <p:cNvPr id="214" name="Google Shape;214;p36"/>
          <p:cNvGrpSpPr/>
          <p:nvPr/>
        </p:nvGrpSpPr>
        <p:grpSpPr>
          <a:xfrm>
            <a:off x="0" y="0"/>
            <a:ext cx="12192142" cy="6866567"/>
            <a:chOff x="0" y="-8467"/>
            <a:chExt cx="12192142" cy="6866567"/>
          </a:xfrm>
        </p:grpSpPr>
        <p:cxnSp>
          <p:nvCxnSpPr>
            <p:cNvPr id="215" name="Google Shape;215;p36"/>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216" name="Google Shape;216;p36"/>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217" name="Google Shape;217;p3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218" name="Google Shape;218;p3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19" name="Google Shape;219;p36"/>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221" name="Google Shape;221;p3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222" name="Google Shape;222;p3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223" name="Google Shape;223;p36"/>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6"/>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6" name="Google Shape;226;p36"/>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227" name="Google Shape;227;p36"/>
          <p:cNvPicPr preferRelativeResize="0"/>
          <p:nvPr/>
        </p:nvPicPr>
        <p:blipFill rotWithShape="1">
          <a:blip r:embed="rId20">
            <a:alphaModFix/>
          </a:blip>
          <a:srcRect/>
          <a:stretch/>
        </p:blipFill>
        <p:spPr>
          <a:xfrm>
            <a:off x="9747105" y="0"/>
            <a:ext cx="2377440" cy="2377438"/>
          </a:xfrm>
          <a:prstGeom prst="rect">
            <a:avLst/>
          </a:prstGeom>
          <a:noFill/>
          <a:ln>
            <a:noFill/>
          </a:ln>
        </p:spPr>
      </p:pic>
      <p:sp>
        <p:nvSpPr>
          <p:cNvPr id="228" name="Google Shape;228;p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6"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FBCF-A95A-274E-8CDA-D1B08DBEB112}"/>
              </a:ext>
            </a:extLst>
          </p:cNvPr>
          <p:cNvSpPr>
            <a:spLocks noGrp="1"/>
          </p:cNvSpPr>
          <p:nvPr>
            <p:ph type="ctrTitle"/>
          </p:nvPr>
        </p:nvSpPr>
        <p:spPr>
          <a:xfrm>
            <a:off x="649172" y="399174"/>
            <a:ext cx="9144000" cy="2387600"/>
          </a:xfrm>
        </p:spPr>
        <p:txBody>
          <a:bodyPr anchor="t"/>
          <a:lstStyle/>
          <a:p>
            <a:r>
              <a:rPr lang="en-US" sz="4400" b="1" dirty="0">
                <a:latin typeface="Times New Roman" panose="02020603050405020304" pitchFamily="18" charset="0"/>
                <a:cs typeface="Times New Roman" panose="02020603050405020304" pitchFamily="18" charset="0"/>
              </a:rPr>
              <a:t>Assessment Alignment Adjustment Process</a:t>
            </a:r>
            <a:br>
              <a:rPr lang="en-US" sz="2400" b="1" dirty="0"/>
            </a:br>
            <a:endParaRPr lang="en-US" sz="2400" dirty="0"/>
          </a:p>
        </p:txBody>
      </p:sp>
      <p:sp>
        <p:nvSpPr>
          <p:cNvPr id="3" name="Subtitle 2">
            <a:extLst>
              <a:ext uri="{FF2B5EF4-FFF2-40B4-BE49-F238E27FC236}">
                <a16:creationId xmlns:a16="http://schemas.microsoft.com/office/drawing/2014/main" id="{7C3F4767-0BD7-7240-8665-14B691EBEDA4}"/>
              </a:ext>
            </a:extLst>
          </p:cNvPr>
          <p:cNvSpPr>
            <a:spLocks noGrp="1"/>
          </p:cNvSpPr>
          <p:nvPr>
            <p:ph type="subTitle" idx="1"/>
          </p:nvPr>
        </p:nvSpPr>
        <p:spPr>
          <a:xfrm>
            <a:off x="812570" y="4012236"/>
            <a:ext cx="8817204" cy="2641165"/>
          </a:xfrm>
        </p:spPr>
        <p:txBody>
          <a:bodyPr>
            <a:normAutofit lnSpcReduction="10000"/>
          </a:bodyPr>
          <a:lstStyle/>
          <a:p>
            <a:r>
              <a:rPr lang="en-US" dirty="0">
                <a:latin typeface="Times New Roman" panose="02020603050405020304" pitchFamily="18" charset="0"/>
                <a:cs typeface="Times New Roman" panose="02020603050405020304" pitchFamily="18" charset="0"/>
              </a:rPr>
              <a:t>In accordance with SB175 (2019 KY General Assembly)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Dr. Wayne Lewis, Commissioner</a:t>
            </a:r>
          </a:p>
          <a:p>
            <a:r>
              <a:rPr lang="en-US" dirty="0">
                <a:latin typeface="Times New Roman" panose="02020603050405020304" pitchFamily="18" charset="0"/>
                <a:cs typeface="Times New Roman" panose="02020603050405020304" pitchFamily="18" charset="0"/>
              </a:rPr>
              <a:t>Rhonda Sims, Associate Commissioner</a:t>
            </a:r>
          </a:p>
          <a:p>
            <a:r>
              <a:rPr lang="en-US" dirty="0">
                <a:latin typeface="Times New Roman" panose="02020603050405020304" pitchFamily="18" charset="0"/>
                <a:cs typeface="Times New Roman" panose="02020603050405020304" pitchFamily="18" charset="0"/>
              </a:rPr>
              <a:t>November 20, 2019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3892" y="1901244"/>
            <a:ext cx="3567735" cy="1771060"/>
          </a:xfrm>
          <a:prstGeom prst="rect">
            <a:avLst/>
          </a:prstGeom>
        </p:spPr>
      </p:pic>
      <p:sp>
        <p:nvSpPr>
          <p:cNvPr id="7" name="Slide Number Placeholder 6"/>
          <p:cNvSpPr>
            <a:spLocks noGrp="1"/>
          </p:cNvSpPr>
          <p:nvPr>
            <p:ph type="sldNum" sz="quarter" idx="12"/>
          </p:nvPr>
        </p:nvSpPr>
        <p:spPr/>
        <p:txBody>
          <a:bodyPr/>
          <a:lstStyle/>
          <a:p>
            <a:fld id="{91CCADB8-3082-5D4A-9A26-8B8DBD556E4C}" type="slidenum">
              <a:rPr lang="en-US" smtClean="0"/>
              <a:t>1</a:t>
            </a:fld>
            <a:endParaRPr lang="en-US" dirty="0"/>
          </a:p>
        </p:txBody>
      </p:sp>
      <p:sp>
        <p:nvSpPr>
          <p:cNvPr id="5" name="Footer Placeholder 4">
            <a:extLst>
              <a:ext uri="{FF2B5EF4-FFF2-40B4-BE49-F238E27FC236}">
                <a16:creationId xmlns:a16="http://schemas.microsoft.com/office/drawing/2014/main" id="{67F436F0-7829-4189-B6A9-1476B01559E3}"/>
              </a:ext>
            </a:extLst>
          </p:cNvPr>
          <p:cNvSpPr>
            <a:spLocks noGrp="1"/>
          </p:cNvSpPr>
          <p:nvPr>
            <p:ph type="ftr" sz="quarter" idx="11"/>
          </p:nvPr>
        </p:nvSpPr>
        <p:spPr>
          <a:xfrm>
            <a:off x="1192306" y="6356350"/>
            <a:ext cx="6961094" cy="365125"/>
          </a:xfrm>
        </p:spPr>
        <p:txBody>
          <a:bodyPr/>
          <a:lstStyle/>
          <a:p>
            <a:endParaRPr lang="en-US" dirty="0"/>
          </a:p>
        </p:txBody>
      </p:sp>
    </p:spTree>
    <p:extLst>
      <p:ext uri="{BB962C8B-B14F-4D97-AF65-F5344CB8AC3E}">
        <p14:creationId xmlns:p14="http://schemas.microsoft.com/office/powerpoint/2010/main" val="279399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800" cy="1001504"/>
          </a:xfrm>
        </p:spPr>
        <p:txBody>
          <a:bodyPr/>
          <a:lstStyle/>
          <a:p>
            <a:r>
              <a:rPr lang="en-US" dirty="0"/>
              <a:t>Public Feedback and Comments</a:t>
            </a:r>
          </a:p>
        </p:txBody>
      </p:sp>
      <p:sp>
        <p:nvSpPr>
          <p:cNvPr id="3" name="Text Placeholder 2"/>
          <p:cNvSpPr>
            <a:spLocks noGrp="1"/>
          </p:cNvSpPr>
          <p:nvPr>
            <p:ph type="body" idx="1"/>
          </p:nvPr>
        </p:nvSpPr>
        <p:spPr>
          <a:xfrm>
            <a:off x="555786" y="1412634"/>
            <a:ext cx="9188700" cy="4901400"/>
          </a:xfrm>
        </p:spPr>
        <p:txBody>
          <a:bodyPr/>
          <a:lstStyle/>
          <a:p>
            <a:r>
              <a:rPr lang="en-US" dirty="0"/>
              <a:t>The public had the opportunity to provide both positive and critical feedback. </a:t>
            </a:r>
          </a:p>
          <a:p>
            <a:r>
              <a:rPr lang="en-US" dirty="0"/>
              <a:t>Advisory Panels and Review Committees were able to review all public feedback and comments received from both public comment periods.</a:t>
            </a:r>
          </a:p>
          <a:p>
            <a:pPr marL="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67556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and Writing</a:t>
            </a:r>
          </a:p>
        </p:txBody>
      </p:sp>
      <p:sp>
        <p:nvSpPr>
          <p:cNvPr id="3" name="Text Placeholder 2"/>
          <p:cNvSpPr>
            <a:spLocks noGrp="1"/>
          </p:cNvSpPr>
          <p:nvPr>
            <p:ph type="body" idx="1"/>
          </p:nvPr>
        </p:nvSpPr>
        <p:spPr>
          <a:xfrm>
            <a:off x="555786" y="1122630"/>
            <a:ext cx="9188700" cy="5552221"/>
          </a:xfrm>
        </p:spPr>
        <p:txBody>
          <a:bodyPr/>
          <a:lstStyle/>
          <a:p>
            <a:pPr marL="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Picture 4">
            <a:extLst>
              <a:ext uri="{FF2B5EF4-FFF2-40B4-BE49-F238E27FC236}">
                <a16:creationId xmlns:a16="http://schemas.microsoft.com/office/drawing/2014/main" id="{C47DFC82-E602-4B48-AA97-2598F7E2BE77}"/>
              </a:ext>
            </a:extLst>
          </p:cNvPr>
          <p:cNvPicPr>
            <a:picLocks noChangeAspect="1"/>
          </p:cNvPicPr>
          <p:nvPr/>
        </p:nvPicPr>
        <p:blipFill rotWithShape="1">
          <a:blip r:embed="rId2"/>
          <a:srcRect b="3846"/>
          <a:stretch/>
        </p:blipFill>
        <p:spPr>
          <a:xfrm>
            <a:off x="416459" y="1122630"/>
            <a:ext cx="8736128" cy="5296278"/>
          </a:xfrm>
          <a:prstGeom prst="rect">
            <a:avLst/>
          </a:prstGeom>
        </p:spPr>
      </p:pic>
    </p:spTree>
    <p:extLst>
      <p:ext uri="{BB962C8B-B14F-4D97-AF65-F5344CB8AC3E}">
        <p14:creationId xmlns:p14="http://schemas.microsoft.com/office/powerpoint/2010/main" val="15059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4970-42AE-49D4-A484-6AE3724CB221}"/>
              </a:ext>
            </a:extLst>
          </p:cNvPr>
          <p:cNvSpPr>
            <a:spLocks noGrp="1"/>
          </p:cNvSpPr>
          <p:nvPr>
            <p:ph type="title"/>
          </p:nvPr>
        </p:nvSpPr>
        <p:spPr/>
        <p:txBody>
          <a:bodyPr/>
          <a:lstStyle/>
          <a:p>
            <a:r>
              <a:rPr lang="en-US" dirty="0"/>
              <a:t>Public Feedback for Reading and Writing</a:t>
            </a:r>
          </a:p>
        </p:txBody>
      </p:sp>
      <p:sp>
        <p:nvSpPr>
          <p:cNvPr id="3" name="Text Placeholder 2">
            <a:extLst>
              <a:ext uri="{FF2B5EF4-FFF2-40B4-BE49-F238E27FC236}">
                <a16:creationId xmlns:a16="http://schemas.microsoft.com/office/drawing/2014/main" id="{6ED1C69B-3579-4E22-8B2D-184C18F5B3B9}"/>
              </a:ext>
            </a:extLst>
          </p:cNvPr>
          <p:cNvSpPr>
            <a:spLocks noGrp="1"/>
          </p:cNvSpPr>
          <p:nvPr>
            <p:ph type="body" idx="1"/>
          </p:nvPr>
        </p:nvSpPr>
        <p:spPr/>
        <p:txBody>
          <a:bodyPr/>
          <a:lstStyle/>
          <a:p>
            <a:r>
              <a:rPr lang="en-US" sz="3400" dirty="0"/>
              <a:t>At least 89.31% of respondents felt the domain levels for </a:t>
            </a:r>
            <a:r>
              <a:rPr lang="en-US" sz="3400" u="sng" dirty="0"/>
              <a:t>reading</a:t>
            </a:r>
            <a:r>
              <a:rPr lang="en-US" sz="3400" dirty="0"/>
              <a:t> were “okay as is.”</a:t>
            </a:r>
          </a:p>
          <a:p>
            <a:r>
              <a:rPr lang="en-US" sz="3400" dirty="0"/>
              <a:t>At least 86.08% of respondents felt the prompt mode for </a:t>
            </a:r>
            <a:r>
              <a:rPr lang="en-US" sz="3400" u="sng" dirty="0"/>
              <a:t>writing</a:t>
            </a:r>
            <a:r>
              <a:rPr lang="en-US" sz="3400" dirty="0"/>
              <a:t> was “okay as is.”</a:t>
            </a:r>
          </a:p>
          <a:p>
            <a:r>
              <a:rPr lang="en-US" sz="3400" dirty="0"/>
              <a:t>The blueprint is easy to read.  (96.2%)</a:t>
            </a:r>
          </a:p>
          <a:p>
            <a:r>
              <a:rPr lang="en-US" sz="3400" dirty="0"/>
              <a:t>The blueprint is easy to understand. (94.94%)</a:t>
            </a:r>
          </a:p>
          <a:p>
            <a:pPr marL="0" indent="0">
              <a:buNone/>
            </a:pPr>
            <a:endParaRPr lang="en-US" sz="3200" dirty="0"/>
          </a:p>
        </p:txBody>
      </p:sp>
      <p:sp>
        <p:nvSpPr>
          <p:cNvPr id="4" name="Slide Number Placeholder 3">
            <a:extLst>
              <a:ext uri="{FF2B5EF4-FFF2-40B4-BE49-F238E27FC236}">
                <a16:creationId xmlns:a16="http://schemas.microsoft.com/office/drawing/2014/main" id="{1DE8D79C-A9EA-4ED4-848C-D28CDAC97D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61280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581A-61FE-41F8-91A5-3ADC375C17CF}"/>
              </a:ext>
            </a:extLst>
          </p:cNvPr>
          <p:cNvSpPr>
            <a:spLocks noGrp="1"/>
          </p:cNvSpPr>
          <p:nvPr>
            <p:ph type="title"/>
          </p:nvPr>
        </p:nvSpPr>
        <p:spPr/>
        <p:txBody>
          <a:bodyPr/>
          <a:lstStyle/>
          <a:p>
            <a:r>
              <a:rPr lang="en-US" dirty="0"/>
              <a:t>Public Feedback for Reading and Writing continued…</a:t>
            </a:r>
          </a:p>
        </p:txBody>
      </p:sp>
      <p:sp>
        <p:nvSpPr>
          <p:cNvPr id="3" name="Text Placeholder 2">
            <a:extLst>
              <a:ext uri="{FF2B5EF4-FFF2-40B4-BE49-F238E27FC236}">
                <a16:creationId xmlns:a16="http://schemas.microsoft.com/office/drawing/2014/main" id="{2D1D7D50-1329-444E-9953-912019A99583}"/>
              </a:ext>
            </a:extLst>
          </p:cNvPr>
          <p:cNvSpPr>
            <a:spLocks noGrp="1"/>
          </p:cNvSpPr>
          <p:nvPr>
            <p:ph type="body" idx="1"/>
          </p:nvPr>
        </p:nvSpPr>
        <p:spPr/>
        <p:txBody>
          <a:bodyPr/>
          <a:lstStyle/>
          <a:p>
            <a:r>
              <a:rPr lang="en-US" dirty="0"/>
              <a:t>The blueprint will provide instructional guidance to teachers.  (76.93%)</a:t>
            </a:r>
          </a:p>
          <a:p>
            <a:r>
              <a:rPr lang="en-US" dirty="0"/>
              <a:t>The domains on the blueprint provide valuable information for schools to help inform the reading and writing program, overall.  (85.34%)</a:t>
            </a:r>
          </a:p>
          <a:p>
            <a:pPr marL="0" indent="0">
              <a:buNone/>
            </a:pPr>
            <a:endParaRPr lang="en-US" dirty="0"/>
          </a:p>
        </p:txBody>
      </p:sp>
      <p:sp>
        <p:nvSpPr>
          <p:cNvPr id="4" name="Slide Number Placeholder 3">
            <a:extLst>
              <a:ext uri="{FF2B5EF4-FFF2-40B4-BE49-F238E27FC236}">
                <a16:creationId xmlns:a16="http://schemas.microsoft.com/office/drawing/2014/main" id="{DE9C9E56-E3AA-49E0-90EF-CB90157066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13502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76828-9DFC-430D-8AB1-6BB5721F10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3" name="Picture 2">
            <a:extLst>
              <a:ext uri="{FF2B5EF4-FFF2-40B4-BE49-F238E27FC236}">
                <a16:creationId xmlns:a16="http://schemas.microsoft.com/office/drawing/2014/main" id="{D785534E-0F53-489A-82FB-6C990AA7A090}"/>
              </a:ext>
            </a:extLst>
          </p:cNvPr>
          <p:cNvPicPr>
            <a:picLocks noChangeAspect="1"/>
          </p:cNvPicPr>
          <p:nvPr/>
        </p:nvPicPr>
        <p:blipFill>
          <a:blip r:embed="rId2"/>
          <a:stretch>
            <a:fillRect/>
          </a:stretch>
        </p:blipFill>
        <p:spPr>
          <a:xfrm>
            <a:off x="868219" y="0"/>
            <a:ext cx="8494540" cy="6858000"/>
          </a:xfrm>
          <a:prstGeom prst="rect">
            <a:avLst/>
          </a:prstGeom>
        </p:spPr>
      </p:pic>
    </p:spTree>
    <p:extLst>
      <p:ext uri="{BB962C8B-B14F-4D97-AF65-F5344CB8AC3E}">
        <p14:creationId xmlns:p14="http://schemas.microsoft.com/office/powerpoint/2010/main" val="215197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0FDA5-4E88-412A-91A1-3309683400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3" name="Picture 2">
            <a:extLst>
              <a:ext uri="{FF2B5EF4-FFF2-40B4-BE49-F238E27FC236}">
                <a16:creationId xmlns:a16="http://schemas.microsoft.com/office/drawing/2014/main" id="{1E51A2D8-E8C1-4112-AD02-03BFF45E6CED}"/>
              </a:ext>
            </a:extLst>
          </p:cNvPr>
          <p:cNvPicPr>
            <a:picLocks noChangeAspect="1"/>
          </p:cNvPicPr>
          <p:nvPr/>
        </p:nvPicPr>
        <p:blipFill>
          <a:blip r:embed="rId2"/>
          <a:stretch>
            <a:fillRect/>
          </a:stretch>
        </p:blipFill>
        <p:spPr>
          <a:xfrm>
            <a:off x="711200" y="0"/>
            <a:ext cx="8164945" cy="6858000"/>
          </a:xfrm>
          <a:prstGeom prst="rect">
            <a:avLst/>
          </a:prstGeom>
        </p:spPr>
      </p:pic>
    </p:spTree>
    <p:extLst>
      <p:ext uri="{BB962C8B-B14F-4D97-AF65-F5344CB8AC3E}">
        <p14:creationId xmlns:p14="http://schemas.microsoft.com/office/powerpoint/2010/main" val="147807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Studies</a:t>
            </a:r>
          </a:p>
        </p:txBody>
      </p:sp>
      <p:sp>
        <p:nvSpPr>
          <p:cNvPr id="3" name="Text Placeholder 2"/>
          <p:cNvSpPr>
            <a:spLocks noGrp="1"/>
          </p:cNvSpPr>
          <p:nvPr>
            <p:ph type="body" idx="1"/>
          </p:nvPr>
        </p:nvSpPr>
        <p:spPr>
          <a:xfrm>
            <a:off x="555786" y="1158844"/>
            <a:ext cx="9188700" cy="5516007"/>
          </a:xfrm>
        </p:spPr>
        <p:txBody>
          <a:bodyPr/>
          <a:lstStyle/>
          <a:p>
            <a:pPr marL="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5" name="Picture 4">
            <a:extLst>
              <a:ext uri="{FF2B5EF4-FFF2-40B4-BE49-F238E27FC236}">
                <a16:creationId xmlns:a16="http://schemas.microsoft.com/office/drawing/2014/main" id="{658A0B3D-6E55-431E-8825-F799E5979FC2}"/>
              </a:ext>
            </a:extLst>
          </p:cNvPr>
          <p:cNvPicPr>
            <a:picLocks noChangeAspect="1"/>
          </p:cNvPicPr>
          <p:nvPr/>
        </p:nvPicPr>
        <p:blipFill rotWithShape="1">
          <a:blip r:embed="rId2"/>
          <a:srcRect t="2365" b="1481"/>
          <a:stretch/>
        </p:blipFill>
        <p:spPr>
          <a:xfrm>
            <a:off x="488887" y="1068309"/>
            <a:ext cx="8809022" cy="5245725"/>
          </a:xfrm>
          <a:prstGeom prst="rect">
            <a:avLst/>
          </a:prstGeom>
        </p:spPr>
      </p:pic>
    </p:spTree>
    <p:extLst>
      <p:ext uri="{BB962C8B-B14F-4D97-AF65-F5344CB8AC3E}">
        <p14:creationId xmlns:p14="http://schemas.microsoft.com/office/powerpoint/2010/main" val="40297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3C53-D5D8-4A68-AA5F-E753D15EEA35}"/>
              </a:ext>
            </a:extLst>
          </p:cNvPr>
          <p:cNvSpPr>
            <a:spLocks noGrp="1"/>
          </p:cNvSpPr>
          <p:nvPr>
            <p:ph type="title"/>
          </p:nvPr>
        </p:nvSpPr>
        <p:spPr/>
        <p:txBody>
          <a:bodyPr/>
          <a:lstStyle/>
          <a:p>
            <a:r>
              <a:rPr lang="en-US" dirty="0"/>
              <a:t>Public Feedback for Social</a:t>
            </a:r>
            <a:br>
              <a:rPr lang="en-US" dirty="0"/>
            </a:br>
            <a:r>
              <a:rPr lang="en-US" dirty="0"/>
              <a:t>Studies</a:t>
            </a:r>
          </a:p>
        </p:txBody>
      </p:sp>
      <p:sp>
        <p:nvSpPr>
          <p:cNvPr id="3" name="Text Placeholder 2">
            <a:extLst>
              <a:ext uri="{FF2B5EF4-FFF2-40B4-BE49-F238E27FC236}">
                <a16:creationId xmlns:a16="http://schemas.microsoft.com/office/drawing/2014/main" id="{BF995D91-2490-43D0-9025-3729E886D130}"/>
              </a:ext>
            </a:extLst>
          </p:cNvPr>
          <p:cNvSpPr>
            <a:spLocks noGrp="1"/>
          </p:cNvSpPr>
          <p:nvPr>
            <p:ph type="body" idx="1"/>
          </p:nvPr>
        </p:nvSpPr>
        <p:spPr>
          <a:xfrm>
            <a:off x="555786" y="1577925"/>
            <a:ext cx="9188700" cy="5096926"/>
          </a:xfrm>
        </p:spPr>
        <p:txBody>
          <a:bodyPr/>
          <a:lstStyle/>
          <a:p>
            <a:r>
              <a:rPr lang="en-US" sz="3400" dirty="0"/>
              <a:t>At least 72% of respondents agreed that the domain levels are “okay as is.”</a:t>
            </a:r>
          </a:p>
          <a:p>
            <a:r>
              <a:rPr lang="en-US" sz="3400" dirty="0"/>
              <a:t>The blueprint is easy to read.  (98.4%)</a:t>
            </a:r>
          </a:p>
          <a:p>
            <a:r>
              <a:rPr lang="en-US" sz="3400" dirty="0"/>
              <a:t>The blueprint is easy to understand. (95.31%)</a:t>
            </a:r>
          </a:p>
          <a:p>
            <a:r>
              <a:rPr lang="en-US" sz="3400" dirty="0"/>
              <a:t>The domains of the blueprint provide valuable information to schools to help inform the Social Studies program, overall. (85.94%)</a:t>
            </a:r>
          </a:p>
        </p:txBody>
      </p:sp>
      <p:sp>
        <p:nvSpPr>
          <p:cNvPr id="4" name="Slide Number Placeholder 3">
            <a:extLst>
              <a:ext uri="{FF2B5EF4-FFF2-40B4-BE49-F238E27FC236}">
                <a16:creationId xmlns:a16="http://schemas.microsoft.com/office/drawing/2014/main" id="{BD28F3AD-AA04-4F9D-BCCE-8EF8A5E51B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97663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D7A2242-1ECA-4DDE-9AFC-B463A2CBE233}"/>
              </a:ext>
            </a:extLst>
          </p:cNvPr>
          <p:cNvSpPr>
            <a:spLocks noGrp="1"/>
          </p:cNvSpPr>
          <p:nvPr>
            <p:ph type="pic" idx="2"/>
          </p:nvPr>
        </p:nvSpPr>
        <p:spPr>
          <a:xfrm>
            <a:off x="677334" y="1154545"/>
            <a:ext cx="8531321" cy="5300940"/>
          </a:xfrm>
        </p:spPr>
      </p:sp>
      <p:sp>
        <p:nvSpPr>
          <p:cNvPr id="2" name="Slide Number Placeholder 1">
            <a:extLst>
              <a:ext uri="{FF2B5EF4-FFF2-40B4-BE49-F238E27FC236}">
                <a16:creationId xmlns:a16="http://schemas.microsoft.com/office/drawing/2014/main" id="{23FF489E-7427-4BA9-A63E-4A6744B3C3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3" name="Picture 2">
            <a:extLst>
              <a:ext uri="{FF2B5EF4-FFF2-40B4-BE49-F238E27FC236}">
                <a16:creationId xmlns:a16="http://schemas.microsoft.com/office/drawing/2014/main" id="{30B349DE-364E-4D1E-9A0D-D669176FADFD}"/>
              </a:ext>
            </a:extLst>
          </p:cNvPr>
          <p:cNvPicPr>
            <a:picLocks noChangeAspect="1"/>
          </p:cNvPicPr>
          <p:nvPr/>
        </p:nvPicPr>
        <p:blipFill>
          <a:blip r:embed="rId2"/>
          <a:stretch>
            <a:fillRect/>
          </a:stretch>
        </p:blipFill>
        <p:spPr>
          <a:xfrm>
            <a:off x="786276" y="1257571"/>
            <a:ext cx="8422379" cy="4342857"/>
          </a:xfrm>
          <a:prstGeom prst="rect">
            <a:avLst/>
          </a:prstGeom>
        </p:spPr>
      </p:pic>
    </p:spTree>
    <p:extLst>
      <p:ext uri="{BB962C8B-B14F-4D97-AF65-F5344CB8AC3E}">
        <p14:creationId xmlns:p14="http://schemas.microsoft.com/office/powerpoint/2010/main" val="311500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a:t>
            </a:r>
          </a:p>
        </p:txBody>
      </p:sp>
      <p:sp>
        <p:nvSpPr>
          <p:cNvPr id="3" name="Text Placeholder 2"/>
          <p:cNvSpPr>
            <a:spLocks noGrp="1"/>
          </p:cNvSpPr>
          <p:nvPr>
            <p:ph type="body" idx="1"/>
          </p:nvPr>
        </p:nvSpPr>
        <p:spPr>
          <a:xfrm>
            <a:off x="555786" y="1176950"/>
            <a:ext cx="9188700" cy="5497901"/>
          </a:xfrm>
        </p:spPr>
        <p:txBody>
          <a:bodyPr/>
          <a:lstStyle/>
          <a:p>
            <a:pPr marL="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5" name="Content Placeholder 4">
            <a:extLst>
              <a:ext uri="{FF2B5EF4-FFF2-40B4-BE49-F238E27FC236}">
                <a16:creationId xmlns:a16="http://schemas.microsoft.com/office/drawing/2014/main" id="{12E9D8AB-7202-4649-B47D-5686BE1013FB}"/>
              </a:ext>
            </a:extLst>
          </p:cNvPr>
          <p:cNvPicPr>
            <a:picLocks noGrp="1" noChangeAspect="1"/>
          </p:cNvPicPr>
          <p:nvPr/>
        </p:nvPicPr>
        <p:blipFill>
          <a:blip r:embed="rId2"/>
          <a:stretch>
            <a:fillRect/>
          </a:stretch>
        </p:blipFill>
        <p:spPr>
          <a:xfrm>
            <a:off x="555787" y="1113576"/>
            <a:ext cx="8596800" cy="5441133"/>
          </a:xfrm>
          <a:prstGeom prst="rect">
            <a:avLst/>
          </a:prstGeom>
        </p:spPr>
      </p:pic>
    </p:spTree>
    <p:extLst>
      <p:ext uri="{BB962C8B-B14F-4D97-AF65-F5344CB8AC3E}">
        <p14:creationId xmlns:p14="http://schemas.microsoft.com/office/powerpoint/2010/main" val="205589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69089" y="0"/>
            <a:ext cx="9259265" cy="1320900"/>
          </a:xfrm>
        </p:spPr>
        <p:txBody>
          <a:bodyPr/>
          <a:lstStyle/>
          <a:p>
            <a:pPr lvl="0"/>
            <a:r>
              <a:rPr lang="en-US" dirty="0">
                <a:sym typeface="Georgia"/>
              </a:rPr>
              <a:t>What does SB175 (2019) require of the revision process?</a:t>
            </a:r>
          </a:p>
        </p:txBody>
      </p:sp>
      <p:sp>
        <p:nvSpPr>
          <p:cNvPr id="333" name="Google Shape;333;p58"/>
          <p:cNvSpPr txBox="1">
            <a:spLocks noGrp="1"/>
          </p:cNvSpPr>
          <p:nvPr>
            <p:ph type="body" idx="1"/>
          </p:nvPr>
        </p:nvSpPr>
        <p:spPr>
          <a:xfrm>
            <a:off x="260817" y="1205637"/>
            <a:ext cx="9893447" cy="4901400"/>
          </a:xfrm>
        </p:spPr>
        <p:txBody>
          <a:bodyPr/>
          <a:lstStyle/>
          <a:p>
            <a:pPr marL="0" lvl="0" indent="0">
              <a:buNone/>
            </a:pPr>
            <a:r>
              <a:rPr lang="en-US" dirty="0"/>
              <a:t>Beginning in fiscal year 2017-2018, and every six years thereafter, the KDE shall implement a process for reviewing Kentucky’s academic standards and </a:t>
            </a:r>
            <a:r>
              <a:rPr lang="en-US" b="1" dirty="0">
                <a:solidFill>
                  <a:schemeClr val="accent3">
                    <a:lumMod val="75000"/>
                  </a:schemeClr>
                </a:solidFill>
              </a:rPr>
              <a:t>the alignment of corresponding assessments</a:t>
            </a:r>
            <a:r>
              <a:rPr lang="en-US" dirty="0"/>
              <a:t> for possible revision or replacement to ensure alignment with postsecondary readiness standards necessary for global competitiveness and with state career and technical education standards. </a:t>
            </a:r>
          </a:p>
        </p:txBody>
      </p:sp>
    </p:spTree>
    <p:extLst>
      <p:ext uri="{BB962C8B-B14F-4D97-AF65-F5344CB8AC3E}">
        <p14:creationId xmlns:p14="http://schemas.microsoft.com/office/powerpoint/2010/main" val="413897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8BEB-6494-4099-AC90-3FC39E3AC909}"/>
              </a:ext>
            </a:extLst>
          </p:cNvPr>
          <p:cNvSpPr>
            <a:spLocks noGrp="1"/>
          </p:cNvSpPr>
          <p:nvPr>
            <p:ph type="title"/>
          </p:nvPr>
        </p:nvSpPr>
        <p:spPr/>
        <p:txBody>
          <a:bodyPr/>
          <a:lstStyle/>
          <a:p>
            <a:r>
              <a:rPr lang="en-US" sz="3600" dirty="0"/>
              <a:t>Public Feedback for Mathematics (Percent who Agree/Strongly Agree)</a:t>
            </a:r>
          </a:p>
        </p:txBody>
      </p:sp>
      <p:sp>
        <p:nvSpPr>
          <p:cNvPr id="3" name="Text Placeholder 2">
            <a:extLst>
              <a:ext uri="{FF2B5EF4-FFF2-40B4-BE49-F238E27FC236}">
                <a16:creationId xmlns:a16="http://schemas.microsoft.com/office/drawing/2014/main" id="{5D8261A6-A5A0-4E82-B721-20DBB87C613D}"/>
              </a:ext>
            </a:extLst>
          </p:cNvPr>
          <p:cNvSpPr>
            <a:spLocks noGrp="1"/>
          </p:cNvSpPr>
          <p:nvPr>
            <p:ph type="body" idx="1"/>
          </p:nvPr>
        </p:nvSpPr>
        <p:spPr>
          <a:xfrm>
            <a:off x="478187" y="1242160"/>
            <a:ext cx="9188700" cy="5254424"/>
          </a:xfrm>
        </p:spPr>
        <p:txBody>
          <a:bodyPr/>
          <a:lstStyle/>
          <a:p>
            <a:r>
              <a:rPr lang="en-US" dirty="0"/>
              <a:t>The blueprint is easy to read.  (97.5%)</a:t>
            </a:r>
          </a:p>
          <a:p>
            <a:r>
              <a:rPr lang="en-US" dirty="0"/>
              <a:t>The blueprint is easy to understand. (97.5%)</a:t>
            </a:r>
          </a:p>
          <a:p>
            <a:r>
              <a:rPr lang="en-US" dirty="0"/>
              <a:t>The blueprint will provide instructional guidance to teachers.  (85.0%)</a:t>
            </a:r>
          </a:p>
          <a:p>
            <a:r>
              <a:rPr lang="en-US" dirty="0"/>
              <a:t>The domains of the blueprint provide valuable information for schools to help inform the mathematics program, overall. (87.5%)</a:t>
            </a:r>
          </a:p>
        </p:txBody>
      </p:sp>
      <p:sp>
        <p:nvSpPr>
          <p:cNvPr id="4" name="Slide Number Placeholder 3">
            <a:extLst>
              <a:ext uri="{FF2B5EF4-FFF2-40B4-BE49-F238E27FC236}">
                <a16:creationId xmlns:a16="http://schemas.microsoft.com/office/drawing/2014/main" id="{8CCC5566-499E-45C8-95CC-CC8CC4349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34833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1ED9A-A7BD-4B27-8372-D338556523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3" name="Picture 2">
            <a:extLst>
              <a:ext uri="{FF2B5EF4-FFF2-40B4-BE49-F238E27FC236}">
                <a16:creationId xmlns:a16="http://schemas.microsoft.com/office/drawing/2014/main" id="{A4093F6F-36B7-4348-8A13-918E648E7C56}"/>
              </a:ext>
            </a:extLst>
          </p:cNvPr>
          <p:cNvPicPr>
            <a:picLocks noChangeAspect="1"/>
          </p:cNvPicPr>
          <p:nvPr/>
        </p:nvPicPr>
        <p:blipFill>
          <a:blip r:embed="rId2"/>
          <a:stretch>
            <a:fillRect/>
          </a:stretch>
        </p:blipFill>
        <p:spPr>
          <a:xfrm>
            <a:off x="1089892" y="552809"/>
            <a:ext cx="7767781" cy="5752381"/>
          </a:xfrm>
          <a:prstGeom prst="rect">
            <a:avLst/>
          </a:prstGeom>
        </p:spPr>
      </p:pic>
    </p:spTree>
    <p:extLst>
      <p:ext uri="{BB962C8B-B14F-4D97-AF65-F5344CB8AC3E}">
        <p14:creationId xmlns:p14="http://schemas.microsoft.com/office/powerpoint/2010/main" val="404924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C9943-CF5F-43B8-93D1-F70233DC64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3" name="Picture 2">
            <a:extLst>
              <a:ext uri="{FF2B5EF4-FFF2-40B4-BE49-F238E27FC236}">
                <a16:creationId xmlns:a16="http://schemas.microsoft.com/office/drawing/2014/main" id="{52A0842D-BD33-42F0-BD89-92AD17F81865}"/>
              </a:ext>
            </a:extLst>
          </p:cNvPr>
          <p:cNvPicPr>
            <a:picLocks noChangeAspect="1"/>
          </p:cNvPicPr>
          <p:nvPr/>
        </p:nvPicPr>
        <p:blipFill>
          <a:blip r:embed="rId2"/>
          <a:stretch>
            <a:fillRect/>
          </a:stretch>
        </p:blipFill>
        <p:spPr>
          <a:xfrm>
            <a:off x="1025236" y="0"/>
            <a:ext cx="8080836" cy="6858000"/>
          </a:xfrm>
          <a:prstGeom prst="rect">
            <a:avLst/>
          </a:prstGeom>
        </p:spPr>
      </p:pic>
    </p:spTree>
    <p:extLst>
      <p:ext uri="{BB962C8B-B14F-4D97-AF65-F5344CB8AC3E}">
        <p14:creationId xmlns:p14="http://schemas.microsoft.com/office/powerpoint/2010/main" val="244522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87FF7-DD41-4BC7-A559-6D4AB11CE4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3" name="Picture 2">
            <a:extLst>
              <a:ext uri="{FF2B5EF4-FFF2-40B4-BE49-F238E27FC236}">
                <a16:creationId xmlns:a16="http://schemas.microsoft.com/office/drawing/2014/main" id="{9FA26EAA-8FC9-4774-8A8B-6C5B5DC2BD37}"/>
              </a:ext>
            </a:extLst>
          </p:cNvPr>
          <p:cNvPicPr>
            <a:picLocks noChangeAspect="1"/>
          </p:cNvPicPr>
          <p:nvPr/>
        </p:nvPicPr>
        <p:blipFill>
          <a:blip r:embed="rId2"/>
          <a:stretch>
            <a:fillRect/>
          </a:stretch>
        </p:blipFill>
        <p:spPr>
          <a:xfrm>
            <a:off x="1126836" y="548047"/>
            <a:ext cx="7638473" cy="5761905"/>
          </a:xfrm>
          <a:prstGeom prst="rect">
            <a:avLst/>
          </a:prstGeom>
        </p:spPr>
      </p:pic>
    </p:spTree>
    <p:extLst>
      <p:ext uri="{BB962C8B-B14F-4D97-AF65-F5344CB8AC3E}">
        <p14:creationId xmlns:p14="http://schemas.microsoft.com/office/powerpoint/2010/main" val="188106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Binders and Electronic Google Folders</a:t>
            </a:r>
            <a:br>
              <a:rPr lang="en-US" dirty="0"/>
            </a:br>
            <a:endParaRPr lang="en-US" dirty="0"/>
          </a:p>
        </p:txBody>
      </p:sp>
      <p:sp>
        <p:nvSpPr>
          <p:cNvPr id="3" name="Text Placeholder 2"/>
          <p:cNvSpPr>
            <a:spLocks noGrp="1"/>
          </p:cNvSpPr>
          <p:nvPr>
            <p:ph type="body" idx="1"/>
          </p:nvPr>
        </p:nvSpPr>
        <p:spPr>
          <a:xfrm>
            <a:off x="555786" y="1695635"/>
            <a:ext cx="9188700" cy="4979216"/>
          </a:xfrm>
        </p:spPr>
        <p:txBody>
          <a:bodyPr/>
          <a:lstStyle/>
          <a:p>
            <a:r>
              <a:rPr lang="en-US" sz="2800" dirty="0"/>
              <a:t>Blank application along with selected applications</a:t>
            </a:r>
          </a:p>
          <a:p>
            <a:r>
              <a:rPr lang="en-US" sz="2800" dirty="0"/>
              <a:t>Knowledge, Attitudes, Skills, Aspirations and Behaviors (KASAB) rubric used to select participants</a:t>
            </a:r>
          </a:p>
          <a:p>
            <a:r>
              <a:rPr lang="en-US" sz="2800" dirty="0"/>
              <a:t>Advisory Panel and Review Committee Participants</a:t>
            </a:r>
          </a:p>
          <a:p>
            <a:r>
              <a:rPr lang="en-US" sz="2800" dirty="0"/>
              <a:t>E-mail Communications to Committee Members</a:t>
            </a:r>
          </a:p>
          <a:p>
            <a:r>
              <a:rPr lang="en-US" sz="2800" dirty="0"/>
              <a:t>Press Releases, Agendas, and Minutes of Meetings</a:t>
            </a:r>
          </a:p>
          <a:p>
            <a:r>
              <a:rPr lang="en-US" sz="2800" dirty="0"/>
              <a:t>ARCC reports from public feedback and comments</a:t>
            </a:r>
          </a:p>
          <a:p>
            <a:r>
              <a:rPr lang="en-US" sz="2800" dirty="0"/>
              <a:t>Final Assessment Blueprints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4219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0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9"/>
          <p:cNvSpPr txBox="1">
            <a:spLocks noGrp="1"/>
          </p:cNvSpPr>
          <p:nvPr>
            <p:ph type="title"/>
          </p:nvPr>
        </p:nvSpPr>
        <p:spPr>
          <a:xfrm>
            <a:off x="-1" y="0"/>
            <a:ext cx="9320981" cy="1320900"/>
          </a:xfrm>
        </p:spPr>
        <p:txBody>
          <a:bodyPr/>
          <a:lstStyle/>
          <a:p>
            <a:pPr lvl="0"/>
            <a:r>
              <a:rPr lang="en-US" dirty="0">
                <a:sym typeface="Georgia"/>
              </a:rPr>
              <a:t>What does SB175 (2019) require of the revision process?</a:t>
            </a:r>
          </a:p>
        </p:txBody>
      </p:sp>
      <p:sp>
        <p:nvSpPr>
          <p:cNvPr id="339" name="Google Shape;339;p59"/>
          <p:cNvSpPr txBox="1">
            <a:spLocks noGrp="1"/>
          </p:cNvSpPr>
          <p:nvPr>
            <p:ph type="body" idx="1"/>
          </p:nvPr>
        </p:nvSpPr>
        <p:spPr>
          <a:xfrm>
            <a:off x="-1" y="1320900"/>
            <a:ext cx="10235381" cy="5220010"/>
          </a:xfrm>
        </p:spPr>
        <p:txBody>
          <a:bodyPr/>
          <a:lstStyle/>
          <a:p>
            <a:r>
              <a:rPr lang="en-US" sz="2800" dirty="0">
                <a:sym typeface="Source Sans Pro"/>
              </a:rPr>
              <a:t>The department shall develop four standards and assessments review committees, with each committee composed of:</a:t>
            </a:r>
          </a:p>
          <a:p>
            <a:pPr lvl="1"/>
            <a:r>
              <a:rPr lang="en-US" sz="2800" dirty="0"/>
              <a:t>Minimum of six public school teachers; </a:t>
            </a:r>
          </a:p>
          <a:p>
            <a:pPr lvl="1"/>
            <a:r>
              <a:rPr lang="en-US" sz="2800" dirty="0">
                <a:sym typeface="Source Sans Pro"/>
              </a:rPr>
              <a:t>Two representatives for Kentucky institutions of higher education; and</a:t>
            </a:r>
          </a:p>
          <a:p>
            <a:pPr lvl="1"/>
            <a:r>
              <a:rPr lang="en-US" sz="2800" dirty="0"/>
              <a:t>Business and industry representation.</a:t>
            </a:r>
          </a:p>
          <a:p>
            <a:r>
              <a:rPr lang="en-US" sz="2800" dirty="0">
                <a:sym typeface="Source Sans Pro"/>
              </a:rPr>
              <a:t>Each committee member shall teach in his or her subject area and have no prior or current affiliation with a curriculum or assessment vendor.</a:t>
            </a:r>
          </a:p>
          <a:p>
            <a:pPr lvl="1"/>
            <a:endParaRPr lang="en-US" dirty="0">
              <a:sym typeface="Source Sans Pro"/>
            </a:endParaRPr>
          </a:p>
        </p:txBody>
      </p:sp>
    </p:spTree>
    <p:extLst>
      <p:ext uri="{BB962C8B-B14F-4D97-AF65-F5344CB8AC3E}">
        <p14:creationId xmlns:p14="http://schemas.microsoft.com/office/powerpoint/2010/main" val="218516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SB175 (2019) require of the revision process?</a:t>
            </a:r>
          </a:p>
        </p:txBody>
      </p:sp>
      <p:sp>
        <p:nvSpPr>
          <p:cNvPr id="3" name="Text Placeholder 2"/>
          <p:cNvSpPr>
            <a:spLocks noGrp="1"/>
          </p:cNvSpPr>
          <p:nvPr>
            <p:ph type="body" idx="1"/>
          </p:nvPr>
        </p:nvSpPr>
        <p:spPr>
          <a:xfrm>
            <a:off x="555786" y="1577925"/>
            <a:ext cx="9188700" cy="5096926"/>
          </a:xfrm>
        </p:spPr>
        <p:txBody>
          <a:bodyPr/>
          <a:lstStyle/>
          <a:p>
            <a:r>
              <a:rPr lang="en-US" dirty="0"/>
              <a:t>Three advisory panels shall be assigned to each standards and assessments review committee. One panel shall review K-5, one shall review 6-8, and one shall review 9-12.</a:t>
            </a:r>
          </a:p>
          <a:p>
            <a:pPr lvl="1"/>
            <a:r>
              <a:rPr lang="en-US" dirty="0"/>
              <a:t>Each panel shall consist of a minimum of six public school teachers; </a:t>
            </a:r>
          </a:p>
          <a:p>
            <a:pPr lvl="1"/>
            <a:r>
              <a:rPr lang="en-US" dirty="0"/>
              <a:t>One representative from a Kentucky institution of higher education; and</a:t>
            </a:r>
          </a:p>
          <a:p>
            <a:pPr lvl="1"/>
            <a:r>
              <a:rPr lang="en-US" dirty="0"/>
              <a:t>Business and industry representation.</a:t>
            </a:r>
          </a:p>
          <a:p>
            <a:pPr lvl="1"/>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04418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BEA2-67F7-4E34-B268-0327497628C0}"/>
              </a:ext>
            </a:extLst>
          </p:cNvPr>
          <p:cNvSpPr>
            <a:spLocks noGrp="1"/>
          </p:cNvSpPr>
          <p:nvPr>
            <p:ph type="title"/>
          </p:nvPr>
        </p:nvSpPr>
        <p:spPr>
          <a:xfrm>
            <a:off x="555786" y="257025"/>
            <a:ext cx="8596800" cy="985849"/>
          </a:xfrm>
        </p:spPr>
        <p:txBody>
          <a:bodyPr/>
          <a:lstStyle/>
          <a:p>
            <a:r>
              <a:rPr lang="en-US" dirty="0"/>
              <a:t>Assessment Alignment Process</a:t>
            </a:r>
          </a:p>
        </p:txBody>
      </p:sp>
      <p:sp>
        <p:nvSpPr>
          <p:cNvPr id="3" name="Text Placeholder 2">
            <a:extLst>
              <a:ext uri="{FF2B5EF4-FFF2-40B4-BE49-F238E27FC236}">
                <a16:creationId xmlns:a16="http://schemas.microsoft.com/office/drawing/2014/main" id="{2CEB5B4B-F437-42E3-95A9-EB647B9CA877}"/>
              </a:ext>
            </a:extLst>
          </p:cNvPr>
          <p:cNvSpPr>
            <a:spLocks noGrp="1"/>
          </p:cNvSpPr>
          <p:nvPr>
            <p:ph type="body" idx="1"/>
          </p:nvPr>
        </p:nvSpPr>
        <p:spPr>
          <a:xfrm>
            <a:off x="555786" y="1242874"/>
            <a:ext cx="9188700" cy="5431977"/>
          </a:xfrm>
        </p:spPr>
        <p:txBody>
          <a:bodyPr/>
          <a:lstStyle/>
          <a:p>
            <a:r>
              <a:rPr lang="en-US" dirty="0"/>
              <a:t>Alignment of corresponding assessments to the standards is achieved through the creation of assessment blueprints. </a:t>
            </a:r>
          </a:p>
          <a:p>
            <a:r>
              <a:rPr lang="en-US" dirty="0"/>
              <a:t>The purpose of a blueprint is to outline the percentage of items that will be assessed within the domains of the </a:t>
            </a:r>
            <a:r>
              <a:rPr lang="en-US" i="1" dirty="0"/>
              <a:t>Kentucky Academic Standards</a:t>
            </a:r>
            <a:r>
              <a:rPr lang="en-US" dirty="0"/>
              <a:t> </a:t>
            </a:r>
            <a:r>
              <a:rPr lang="en-US" i="1" dirty="0"/>
              <a:t>(KAS)</a:t>
            </a:r>
            <a:r>
              <a:rPr lang="en-US" dirty="0"/>
              <a:t> in each content area. </a:t>
            </a:r>
          </a:p>
          <a:p>
            <a:endParaRPr lang="en-US" dirty="0"/>
          </a:p>
        </p:txBody>
      </p:sp>
      <p:sp>
        <p:nvSpPr>
          <p:cNvPr id="4" name="Slide Number Placeholder 3">
            <a:extLst>
              <a:ext uri="{FF2B5EF4-FFF2-40B4-BE49-F238E27FC236}">
                <a16:creationId xmlns:a16="http://schemas.microsoft.com/office/drawing/2014/main" id="{08BA0DD1-83ED-4144-B6EA-665E1B5321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87354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57A5-7665-475D-9DF4-39C9949BF78F}"/>
              </a:ext>
            </a:extLst>
          </p:cNvPr>
          <p:cNvSpPr>
            <a:spLocks noGrp="1"/>
          </p:cNvSpPr>
          <p:nvPr>
            <p:ph type="title"/>
          </p:nvPr>
        </p:nvSpPr>
        <p:spPr/>
        <p:txBody>
          <a:bodyPr/>
          <a:lstStyle/>
          <a:p>
            <a:r>
              <a:rPr lang="en-US" dirty="0"/>
              <a:t>Assessment Alignment Process continued…</a:t>
            </a:r>
          </a:p>
        </p:txBody>
      </p:sp>
      <p:sp>
        <p:nvSpPr>
          <p:cNvPr id="3" name="Text Placeholder 2">
            <a:extLst>
              <a:ext uri="{FF2B5EF4-FFF2-40B4-BE49-F238E27FC236}">
                <a16:creationId xmlns:a16="http://schemas.microsoft.com/office/drawing/2014/main" id="{5C3D4570-7FFB-4B4B-97AD-218F6657DC81}"/>
              </a:ext>
            </a:extLst>
          </p:cNvPr>
          <p:cNvSpPr>
            <a:spLocks noGrp="1"/>
          </p:cNvSpPr>
          <p:nvPr>
            <p:ph type="body" idx="1"/>
          </p:nvPr>
        </p:nvSpPr>
        <p:spPr/>
        <p:txBody>
          <a:bodyPr/>
          <a:lstStyle/>
          <a:p>
            <a:r>
              <a:rPr lang="en-US" sz="3200" dirty="0"/>
              <a:t>Blueprints are created to guide the development of individual test items, serve as targets for assessment development, define how results from the assessment are reported, and to provide information to teachers as they make instructional decisions. </a:t>
            </a:r>
          </a:p>
          <a:p>
            <a:r>
              <a:rPr lang="en-US" sz="3200" dirty="0"/>
              <a:t>The blueprint drives the construction of the assessment. </a:t>
            </a:r>
          </a:p>
        </p:txBody>
      </p:sp>
      <p:sp>
        <p:nvSpPr>
          <p:cNvPr id="4" name="Slide Number Placeholder 3">
            <a:extLst>
              <a:ext uri="{FF2B5EF4-FFF2-40B4-BE49-F238E27FC236}">
                <a16:creationId xmlns:a16="http://schemas.microsoft.com/office/drawing/2014/main" id="{AF97F319-D6C1-4CAD-8864-4AF98C1311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78395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BD7323-49BF-4C97-8773-5EC64C492009}" type="slidenum">
              <a:rPr lang="en-US" smtClean="0"/>
              <a:pPr/>
              <a:t>7</a:t>
            </a:fld>
            <a:endParaRPr lang="en-US" dirty="0"/>
          </a:p>
        </p:txBody>
      </p:sp>
      <p:sp>
        <p:nvSpPr>
          <p:cNvPr id="29" name="Title 28"/>
          <p:cNvSpPr>
            <a:spLocks noGrp="1"/>
          </p:cNvSpPr>
          <p:nvPr>
            <p:ph type="title" idx="4294967295"/>
          </p:nvPr>
        </p:nvSpPr>
        <p:spPr>
          <a:xfrm>
            <a:off x="11113" y="-17463"/>
            <a:ext cx="12180887" cy="608013"/>
          </a:xfrm>
        </p:spPr>
        <p:txBody>
          <a:bodyPr/>
          <a:lstStyle/>
          <a:p>
            <a:pPr algn="ctr"/>
            <a:r>
              <a:rPr lang="en-US" sz="2000" b="1" dirty="0"/>
              <a:t>Assessment Review Process (Amended after Senate Bill 175)</a:t>
            </a:r>
          </a:p>
        </p:txBody>
      </p:sp>
      <p:sp>
        <p:nvSpPr>
          <p:cNvPr id="3" name="Rounded Rectangle 1" descr="Review Committee (RC) and Advisory Panels (AP) formed"/>
          <p:cNvSpPr>
            <a:spLocks noChangeArrowheads="1"/>
          </p:cNvSpPr>
          <p:nvPr/>
        </p:nvSpPr>
        <p:spPr bwMode="auto">
          <a:xfrm>
            <a:off x="351553" y="452957"/>
            <a:ext cx="2926080" cy="1271016"/>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Committees formed: Review Committee (RC) and Advisory Panel (AP)</a:t>
            </a: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p:sp>
        <p:nvSpPr>
          <p:cNvPr id="4" name="Rounded Rectangle 2" descr="Public Comments sought on standards (by third party)"/>
          <p:cNvSpPr>
            <a:spLocks noChangeArrowheads="1"/>
          </p:cNvSpPr>
          <p:nvPr/>
        </p:nvSpPr>
        <p:spPr bwMode="auto">
          <a:xfrm>
            <a:off x="353141" y="2129357"/>
            <a:ext cx="292608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Public Comments sought on standards (by third party)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ounded Rectangle 3" descr="AP considers comments and proposes recommended changes"/>
          <p:cNvSpPr>
            <a:spLocks noChangeArrowheads="1"/>
          </p:cNvSpPr>
          <p:nvPr/>
        </p:nvSpPr>
        <p:spPr bwMode="auto">
          <a:xfrm>
            <a:off x="351554" y="3796231"/>
            <a:ext cx="292608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AP considers comments and proposes/recommend changes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ounded Rectangle 4" descr="RC reviews AP's recommendations and makes decisions on moving forward"/>
          <p:cNvSpPr>
            <a:spLocks noChangeArrowheads="1"/>
          </p:cNvSpPr>
          <p:nvPr/>
        </p:nvSpPr>
        <p:spPr bwMode="auto">
          <a:xfrm>
            <a:off x="351554" y="5453581"/>
            <a:ext cx="292608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RC reviews AP</a:t>
            </a:r>
            <a:r>
              <a:rPr kumimoji="0" lang="en-US" altLang="en-US" sz="18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 recommendations and makes decisions on moving forward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Down Arrow 6" descr="Arrow Connector" title="Arrow Connector"/>
          <p:cNvSpPr/>
          <p:nvPr/>
        </p:nvSpPr>
        <p:spPr>
          <a:xfrm>
            <a:off x="1686005" y="1742057"/>
            <a:ext cx="257175" cy="400050"/>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10" descr="Public Comments sought on recommended revisions (by third party)"/>
          <p:cNvSpPr>
            <a:spLocks noChangeArrowheads="1"/>
          </p:cNvSpPr>
          <p:nvPr/>
        </p:nvSpPr>
        <p:spPr bwMode="auto">
          <a:xfrm>
            <a:off x="4231467" y="5441429"/>
            <a:ext cx="310896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Public Comments sought on recommended revisions (by third party)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ounded Rectangle 13" descr="AP considers comments and finalizes proposed revisions"/>
          <p:cNvSpPr>
            <a:spLocks noChangeArrowheads="1"/>
          </p:cNvSpPr>
          <p:nvPr/>
        </p:nvSpPr>
        <p:spPr bwMode="auto">
          <a:xfrm>
            <a:off x="4250518" y="3765029"/>
            <a:ext cx="310896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AP considers comments and finalizes proposed revisions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Down Arrow 9" descr="Arrow Connector" title="Arrow Connector"/>
          <p:cNvSpPr/>
          <p:nvPr/>
        </p:nvSpPr>
        <p:spPr>
          <a:xfrm flipV="1">
            <a:off x="5561157" y="5036045"/>
            <a:ext cx="247650" cy="390525"/>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lt1"/>
              </a:solidFill>
              <a:latin typeface="+mn-lt"/>
              <a:ea typeface="+mn-ea"/>
              <a:cs typeface="+mn-cs"/>
            </a:endParaRPr>
          </a:p>
        </p:txBody>
      </p:sp>
      <p:sp>
        <p:nvSpPr>
          <p:cNvPr id="11" name="Rounded Rectangle 5" descr="RC reviews final proposal; sends to Commissioner"/>
          <p:cNvSpPr>
            <a:spLocks noChangeArrowheads="1"/>
          </p:cNvSpPr>
          <p:nvPr/>
        </p:nvSpPr>
        <p:spPr bwMode="auto">
          <a:xfrm>
            <a:off x="4216127" y="2060054"/>
            <a:ext cx="310896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RC reviews final proposal; sends to Commissioner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ounded Rectangle 6" descr="Commissioner takes to Interim Joint Committee on Education (IJCE)"/>
          <p:cNvSpPr>
            <a:spLocks noChangeArrowheads="1"/>
          </p:cNvSpPr>
          <p:nvPr/>
        </p:nvSpPr>
        <p:spPr bwMode="auto">
          <a:xfrm>
            <a:off x="4168503" y="450329"/>
            <a:ext cx="310896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Commissioner takes to Interim Joint Committee on Education (IJCE)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Down Arrow 12" descr="Arrow Connector" title="Arrow Connector"/>
          <p:cNvSpPr/>
          <p:nvPr/>
        </p:nvSpPr>
        <p:spPr>
          <a:xfrm rot="16200000">
            <a:off x="10275755" y="1219517"/>
            <a:ext cx="247650" cy="553085"/>
          </a:xfrm>
          <a:prstGeom prst="downArrow">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8" descr="Commissioner provides report to Standards/Assessment Process Review Committee (SAPRC)"/>
          <p:cNvSpPr>
            <a:spLocks noChangeArrowheads="1"/>
          </p:cNvSpPr>
          <p:nvPr/>
        </p:nvSpPr>
        <p:spPr bwMode="auto">
          <a:xfrm>
            <a:off x="8353231" y="456778"/>
            <a:ext cx="338328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Commissioner provides report to Standards/Assessment Process Review Committee (SAPRC)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ounded Rectangle 20" descr="SAPRC determines if process is sufficient/deficient"/>
          <p:cNvSpPr>
            <a:spLocks noChangeArrowheads="1"/>
          </p:cNvSpPr>
          <p:nvPr/>
        </p:nvSpPr>
        <p:spPr bwMode="auto">
          <a:xfrm>
            <a:off x="8352278" y="2024112"/>
            <a:ext cx="338328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SAPRC determines if process is sufficient/deficient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Down Arrow 15" descr="Arrow Connector" title="Arrow Connector"/>
          <p:cNvSpPr/>
          <p:nvPr/>
        </p:nvSpPr>
        <p:spPr>
          <a:xfrm>
            <a:off x="9955402" y="1721345"/>
            <a:ext cx="276225" cy="345580"/>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Down Arrow 16" descr="Arrow Connector" title="Arrow Connector"/>
          <p:cNvSpPr/>
          <p:nvPr/>
        </p:nvSpPr>
        <p:spPr>
          <a:xfrm rot="16200000">
            <a:off x="3590481" y="5623169"/>
            <a:ext cx="347189" cy="728744"/>
          </a:xfrm>
          <a:prstGeom prst="downArrow">
            <a:avLst/>
          </a:prstGeom>
          <a:solidFill>
            <a:srgbClr val="FFFF00"/>
          </a:solidFill>
          <a:ln w="1270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ounded Rectangle 26" descr="Kentucky Board of Education (KBE) approves proposed changes"/>
          <p:cNvSpPr>
            <a:spLocks noChangeArrowheads="1"/>
          </p:cNvSpPr>
          <p:nvPr/>
        </p:nvSpPr>
        <p:spPr bwMode="auto">
          <a:xfrm>
            <a:off x="8332362" y="3729087"/>
            <a:ext cx="338328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Kentucky Board of Education (KBE) approves proposed changes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ounded Rectangle 28" descr="New assessments implemented in all schools no later than second academic year following the process"/>
          <p:cNvSpPr>
            <a:spLocks noChangeArrowheads="1"/>
          </p:cNvSpPr>
          <p:nvPr/>
        </p:nvSpPr>
        <p:spPr bwMode="auto">
          <a:xfrm>
            <a:off x="8353231" y="5413896"/>
            <a:ext cx="3383280" cy="1271016"/>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New assessments implemented in all schools no later than second academic year following the process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Down Arrow 19" descr="Arrow Connector" title="Arrow Connector"/>
          <p:cNvSpPr/>
          <p:nvPr/>
        </p:nvSpPr>
        <p:spPr>
          <a:xfrm>
            <a:off x="1686005" y="3430019"/>
            <a:ext cx="257175" cy="353060"/>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Down Arrow 20" descr="Arrow Connector" title="Arrow Connector"/>
          <p:cNvSpPr/>
          <p:nvPr/>
        </p:nvSpPr>
        <p:spPr>
          <a:xfrm>
            <a:off x="1686004" y="5080991"/>
            <a:ext cx="257175" cy="371475"/>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Down Arrow 21" descr="Arrow Connector" title="Arrow Connector"/>
          <p:cNvSpPr/>
          <p:nvPr/>
        </p:nvSpPr>
        <p:spPr>
          <a:xfrm flipV="1">
            <a:off x="5570682" y="3374504"/>
            <a:ext cx="247650" cy="390525"/>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lt1"/>
              </a:solidFill>
              <a:latin typeface="+mn-lt"/>
              <a:ea typeface="+mn-ea"/>
              <a:cs typeface="+mn-cs"/>
            </a:endParaRPr>
          </a:p>
        </p:txBody>
      </p:sp>
      <p:sp>
        <p:nvSpPr>
          <p:cNvPr id="23" name="Down Arrow 22" descr="Arrow Connector" title="Arrow Connector"/>
          <p:cNvSpPr/>
          <p:nvPr/>
        </p:nvSpPr>
        <p:spPr>
          <a:xfrm flipV="1">
            <a:off x="5557348" y="1702295"/>
            <a:ext cx="247650" cy="332259"/>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lt1"/>
              </a:solidFill>
              <a:latin typeface="+mn-lt"/>
              <a:ea typeface="+mn-ea"/>
              <a:cs typeface="+mn-cs"/>
            </a:endParaRPr>
          </a:p>
        </p:txBody>
      </p:sp>
      <p:sp>
        <p:nvSpPr>
          <p:cNvPr id="24" name="Down Arrow 23" descr="Arrow Connector" title="Arrow Connector"/>
          <p:cNvSpPr/>
          <p:nvPr/>
        </p:nvSpPr>
        <p:spPr>
          <a:xfrm>
            <a:off x="9983137" y="3338603"/>
            <a:ext cx="276225" cy="400050"/>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Down Arrow 24" descr="Arrow Connector" title="Arrow Connector"/>
          <p:cNvSpPr/>
          <p:nvPr/>
        </p:nvSpPr>
        <p:spPr>
          <a:xfrm>
            <a:off x="9983137" y="5026520"/>
            <a:ext cx="276225" cy="400050"/>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3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Down Arrow 27" descr="Arrow Connector" title="Arrow Connector"/>
          <p:cNvSpPr/>
          <p:nvPr/>
        </p:nvSpPr>
        <p:spPr>
          <a:xfrm rot="16200000">
            <a:off x="7699561" y="855842"/>
            <a:ext cx="394942" cy="637841"/>
          </a:xfrm>
          <a:prstGeom prst="downArrow">
            <a:avLst/>
          </a:prstGeom>
          <a:solidFill>
            <a:srgbClr val="FFFF00"/>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lt1"/>
              </a:solidFill>
              <a:latin typeface="+mn-lt"/>
              <a:ea typeface="+mn-ea"/>
              <a:cs typeface="+mn-cs"/>
            </a:endParaRPr>
          </a:p>
        </p:txBody>
      </p:sp>
      <p:sp>
        <p:nvSpPr>
          <p:cNvPr id="26" name="Oval 25"/>
          <p:cNvSpPr/>
          <p:nvPr/>
        </p:nvSpPr>
        <p:spPr>
          <a:xfrm>
            <a:off x="3618074" y="450329"/>
            <a:ext cx="4278716" cy="1411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78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Text Placeholder 2"/>
          <p:cNvSpPr>
            <a:spLocks noGrp="1"/>
          </p:cNvSpPr>
          <p:nvPr>
            <p:ph type="body" idx="1"/>
          </p:nvPr>
        </p:nvSpPr>
        <p:spPr>
          <a:xfrm>
            <a:off x="555786" y="950614"/>
            <a:ext cx="9188700" cy="5502437"/>
          </a:xfrm>
        </p:spPr>
        <p:txBody>
          <a:bodyPr/>
          <a:lstStyle/>
          <a:p>
            <a:pPr lvl="0"/>
            <a:r>
              <a:rPr lang="en-US" sz="2200" dirty="0"/>
              <a:t>Call for Committee Member Applications –  April 1, 2019</a:t>
            </a:r>
          </a:p>
          <a:p>
            <a:pPr lvl="0"/>
            <a:r>
              <a:rPr lang="en-US" sz="2200" dirty="0"/>
              <a:t>First Round of Public Feedback Survey (ARCC) – May 22 - June 21, 2019</a:t>
            </a:r>
          </a:p>
          <a:p>
            <a:pPr lvl="0"/>
            <a:r>
              <a:rPr lang="en-US" sz="2200" dirty="0"/>
              <a:t>Advisory Panel Meetings (Reading and Writing, Mathematics, and Social Studies) – July 8, 2019</a:t>
            </a:r>
          </a:p>
          <a:p>
            <a:pPr lvl="0"/>
            <a:r>
              <a:rPr lang="en-US" sz="2200" dirty="0"/>
              <a:t>Review Committees (Reading and Writing, Mathematics, and Social Studies) – July 25, 2019</a:t>
            </a:r>
          </a:p>
          <a:p>
            <a:pPr lvl="0"/>
            <a:r>
              <a:rPr lang="en-US" sz="2200" dirty="0"/>
              <a:t>Second Round of Public Feedback Survey (ARCC) – August 6 - September 5, 2019</a:t>
            </a:r>
          </a:p>
          <a:p>
            <a:pPr lvl="0"/>
            <a:r>
              <a:rPr lang="en-US" sz="2200" dirty="0"/>
              <a:t>Advisory Panel Meetings (Reading and Writing, Mathematics, and Social Studies) September 23 -24, 2019</a:t>
            </a:r>
          </a:p>
          <a:p>
            <a:pPr lvl="0"/>
            <a:r>
              <a:rPr lang="en-US" sz="2200" dirty="0"/>
              <a:t>Review Committees (Reading and Writing, Mathematics, and Social Studies) October 21, 25 and November 1, 2019</a:t>
            </a:r>
          </a:p>
          <a:p>
            <a:pPr lvl="0"/>
            <a:r>
              <a:rPr lang="en-US" sz="2200" dirty="0"/>
              <a:t>Interim Joint Committee on Education – November 20, 2019</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03237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Feedback and Comments</a:t>
            </a:r>
            <a:br>
              <a:rPr lang="en-US" dirty="0"/>
            </a:br>
            <a:endParaRPr lang="en-US" dirty="0"/>
          </a:p>
        </p:txBody>
      </p:sp>
      <p:sp>
        <p:nvSpPr>
          <p:cNvPr id="3" name="Text Placeholder 2"/>
          <p:cNvSpPr>
            <a:spLocks noGrp="1"/>
          </p:cNvSpPr>
          <p:nvPr>
            <p:ph type="body" idx="1"/>
          </p:nvPr>
        </p:nvSpPr>
        <p:spPr>
          <a:xfrm>
            <a:off x="402912" y="257025"/>
            <a:ext cx="9188700" cy="4624463"/>
          </a:xfrm>
        </p:spPr>
        <p:txBody>
          <a:bodyPr/>
          <a:lstStyle/>
          <a:p>
            <a:endParaRPr lang="en-US" sz="2800" dirty="0"/>
          </a:p>
          <a:p>
            <a:r>
              <a:rPr lang="en-US" sz="2800" dirty="0"/>
              <a:t>Open, transparent process that allowed Kentuckians an opportunity to participate.</a:t>
            </a:r>
          </a:p>
          <a:p>
            <a:r>
              <a:rPr lang="en-US" sz="2800" dirty="0"/>
              <a:t>An independent third party, which had no prior or current affiliation with a curriculum or assessment resource vendor, was selected by the department to collect and transmit the comments to the department for dissemination to the panels.</a:t>
            </a:r>
          </a:p>
          <a:p>
            <a:r>
              <a:rPr lang="en-US" sz="2800" dirty="0"/>
              <a:t>The department selected Appalachia Regional Comprehensive Center (ARCC) as the independent third party.</a:t>
            </a:r>
          </a:p>
          <a:p>
            <a:r>
              <a:rPr lang="en-US" sz="2800" dirty="0"/>
              <a:t>Blueprints were posted for 30 days each public comment period.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376355874"/>
      </p:ext>
    </p:extLst>
  </p:cSld>
  <p:clrMapOvr>
    <a:masterClrMapping/>
  </p:clrMapOvr>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DE Templat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1063</Words>
  <Application>Microsoft Office PowerPoint</Application>
  <PresentationFormat>Widescreen</PresentationFormat>
  <Paragraphs>111</Paragraphs>
  <Slides>25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Times New Roman</vt:lpstr>
      <vt:lpstr>Calibri</vt:lpstr>
      <vt:lpstr>Georgia</vt:lpstr>
      <vt:lpstr>Noto Sans Symbols</vt:lpstr>
      <vt:lpstr>Arial</vt:lpstr>
      <vt:lpstr>Source Sans Pro</vt:lpstr>
      <vt:lpstr>Theme1</vt:lpstr>
      <vt:lpstr>KDE Template</vt:lpstr>
      <vt:lpstr>Assessment Alignment Adjustment Process </vt:lpstr>
      <vt:lpstr>What does SB175 (2019) require of the revision process?</vt:lpstr>
      <vt:lpstr>What does SB175 (2019) require of the revision process?</vt:lpstr>
      <vt:lpstr>What does SB175 (2019) require of the revision process?</vt:lpstr>
      <vt:lpstr>Assessment Alignment Process</vt:lpstr>
      <vt:lpstr>Assessment Alignment Process continued…</vt:lpstr>
      <vt:lpstr>Assessment Review Process (Amended after Senate Bill 175)</vt:lpstr>
      <vt:lpstr>Timeline:</vt:lpstr>
      <vt:lpstr>Public Feedback and Comments </vt:lpstr>
      <vt:lpstr>Public Feedback and Comments</vt:lpstr>
      <vt:lpstr>Reading and Writing</vt:lpstr>
      <vt:lpstr>Public Feedback for Reading and Writing</vt:lpstr>
      <vt:lpstr>Public Feedback for Reading and Writing continued…</vt:lpstr>
      <vt:lpstr>PowerPoint Presentation</vt:lpstr>
      <vt:lpstr>PowerPoint Presentation</vt:lpstr>
      <vt:lpstr>Social Studies</vt:lpstr>
      <vt:lpstr>Public Feedback for Social Studies</vt:lpstr>
      <vt:lpstr>PowerPoint Presentation</vt:lpstr>
      <vt:lpstr>Mathematics</vt:lpstr>
      <vt:lpstr>Public Feedback for Mathematics (Percent who Agree/Strongly Agree)</vt:lpstr>
      <vt:lpstr>PowerPoint Presentation</vt:lpstr>
      <vt:lpstr>PowerPoint Presentation</vt:lpstr>
      <vt:lpstr>PowerPoint Presentation</vt:lpstr>
      <vt:lpstr>Binders and Electronic Google Folders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Panel</dc:title>
  <dc:creator>Ray, Micki - Division of Program Standards</dc:creator>
  <dc:description>Contact OSAA dacinfo@education.ky.gov with questions.</dc:description>
  <cp:lastModifiedBy>Hackworth, Michael - Office of Standards Assessment and Accountability</cp:lastModifiedBy>
  <cp:revision>36</cp:revision>
  <cp:lastPrinted>2019-10-01T19:11:38Z</cp:lastPrinted>
  <dcterms:modified xsi:type="dcterms:W3CDTF">2019-11-06T00:17:46Z</dcterms:modified>
</cp:coreProperties>
</file>