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4"/>
  </p:sldMasterIdLst>
  <p:notesMasterIdLst>
    <p:notesMasterId r:id="rId38"/>
  </p:notesMasterIdLst>
  <p:handoutMasterIdLst>
    <p:handoutMasterId r:id="rId39"/>
  </p:handoutMasterIdLst>
  <p:sldIdLst>
    <p:sldId id="360" r:id="rId5"/>
    <p:sldId id="523" r:id="rId6"/>
    <p:sldId id="521" r:id="rId7"/>
    <p:sldId id="522" r:id="rId8"/>
    <p:sldId id="517" r:id="rId9"/>
    <p:sldId id="544" r:id="rId10"/>
    <p:sldId id="554" r:id="rId11"/>
    <p:sldId id="400" r:id="rId12"/>
    <p:sldId id="403" r:id="rId13"/>
    <p:sldId id="404" r:id="rId14"/>
    <p:sldId id="552" r:id="rId15"/>
    <p:sldId id="543" r:id="rId16"/>
    <p:sldId id="537" r:id="rId17"/>
    <p:sldId id="553" r:id="rId18"/>
    <p:sldId id="539" r:id="rId19"/>
    <p:sldId id="564" r:id="rId20"/>
    <p:sldId id="557" r:id="rId21"/>
    <p:sldId id="558" r:id="rId22"/>
    <p:sldId id="559" r:id="rId23"/>
    <p:sldId id="546" r:id="rId24"/>
    <p:sldId id="541" r:id="rId25"/>
    <p:sldId id="542" r:id="rId26"/>
    <p:sldId id="548" r:id="rId27"/>
    <p:sldId id="555" r:id="rId28"/>
    <p:sldId id="556" r:id="rId29"/>
    <p:sldId id="550" r:id="rId30"/>
    <p:sldId id="562" r:id="rId31"/>
    <p:sldId id="551" r:id="rId32"/>
    <p:sldId id="560" r:id="rId33"/>
    <p:sldId id="561" r:id="rId34"/>
    <p:sldId id="563" r:id="rId35"/>
    <p:sldId id="545" r:id="rId36"/>
    <p:sldId id="322" r:id="rId3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wis, Wayne D. - Interim Commissioner, KY Dept. of Education" initials="LWD-ICKDoE" lastIdx="9" clrIdx="0">
    <p:extLst>
      <p:ext uri="{19B8F6BF-5375-455C-9EA6-DF929625EA0E}">
        <p15:presenceInfo xmlns:p15="http://schemas.microsoft.com/office/powerpoint/2012/main" userId="48d51205-6044-4a6f-b3d9-841dbfcc8ca4" providerId="Windows Live"/>
      </p:ext>
    </p:extLst>
  </p:cmAuthor>
  <p:cmAuthor id="2" name="Lewis, Wayne D. - Commissioner, KY Dept. of Education" initials="LWD-CKDoE" lastIdx="5" clrIdx="1">
    <p:extLst>
      <p:ext uri="{19B8F6BF-5375-455C-9EA6-DF929625EA0E}">
        <p15:presenceInfo xmlns:p15="http://schemas.microsoft.com/office/powerpoint/2012/main" userId="S-1-5-21-2077426921-23679709-1353397897-45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28E"/>
    <a:srgbClr val="506BA3"/>
    <a:srgbClr val="4A609A"/>
    <a:srgbClr val="6F81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6" autoAdjust="0"/>
    <p:restoredTop sz="93875" autoAdjust="0"/>
  </p:normalViewPr>
  <p:slideViewPr>
    <p:cSldViewPr snapToGrid="0">
      <p:cViewPr varScale="1">
        <p:scale>
          <a:sx n="107" d="100"/>
          <a:sy n="107" d="100"/>
        </p:scale>
        <p:origin x="732" y="102"/>
      </p:cViewPr>
      <p:guideLst/>
    </p:cSldViewPr>
  </p:slideViewPr>
  <p:notesTextViewPr>
    <p:cViewPr>
      <p:scale>
        <a:sx n="1" d="1"/>
        <a:sy n="1" d="1"/>
      </p:scale>
      <p:origin x="0" y="0"/>
    </p:cViewPr>
  </p:notesTextViewPr>
  <p:sorterViewPr>
    <p:cViewPr>
      <p:scale>
        <a:sx n="89" d="100"/>
        <a:sy n="89" d="100"/>
      </p:scale>
      <p:origin x="0" y="-12432"/>
    </p:cViewPr>
  </p:sorterViewPr>
  <p:notesViewPr>
    <p:cSldViewPr snapToGrid="0">
      <p:cViewPr varScale="1">
        <p:scale>
          <a:sx n="51" d="100"/>
          <a:sy n="51" d="100"/>
        </p:scale>
        <p:origin x="241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B891F8B-2DDC-40D4-A6D2-29E2352A1CC6}" type="datetimeFigureOut">
              <a:rPr lang="en-US" smtClean="0"/>
              <a:t>11/14/2019</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807D718-622F-4D05-9954-DFDC3C97C6BC}" type="slidenum">
              <a:rPr lang="en-US" smtClean="0"/>
              <a:t>‹#›</a:t>
            </a:fld>
            <a:endParaRPr lang="en-US" dirty="0"/>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AB65A15-DD0D-4C4E-8FD9-C5CB5617D18A}" type="datetimeFigureOut">
              <a:rPr lang="en-US" smtClean="0"/>
              <a:t>11/14/2019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1E2BC98-6EA0-4EE7-A97F-558F26662BCA}" type="slidenum">
              <a:rPr lang="en-US" smtClean="0"/>
              <a:t>‹#›</a:t>
            </a:fld>
            <a:endParaRPr lang="en-US" dirty="0"/>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dirty="0"/>
          </a:p>
        </p:txBody>
      </p:sp>
    </p:spTree>
    <p:extLst>
      <p:ext uri="{BB962C8B-B14F-4D97-AF65-F5344CB8AC3E}">
        <p14:creationId xmlns:p14="http://schemas.microsoft.com/office/powerpoint/2010/main" val="262524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19</a:t>
            </a:fld>
            <a:endParaRPr lang="en-US" dirty="0"/>
          </a:p>
        </p:txBody>
      </p:sp>
    </p:spTree>
    <p:extLst>
      <p:ext uri="{BB962C8B-B14F-4D97-AF65-F5344CB8AC3E}">
        <p14:creationId xmlns:p14="http://schemas.microsoft.com/office/powerpoint/2010/main" val="174560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130413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1263653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21C08-811B-4BE6-8AD6-789CAF101F0E}" type="slidenum">
              <a:rPr lang="en-US" smtClean="0"/>
              <a:t>8</a:t>
            </a:fld>
            <a:endParaRPr lang="en-US" dirty="0"/>
          </a:p>
        </p:txBody>
      </p:sp>
    </p:spTree>
    <p:extLst>
      <p:ext uri="{BB962C8B-B14F-4D97-AF65-F5344CB8AC3E}">
        <p14:creationId xmlns:p14="http://schemas.microsoft.com/office/powerpoint/2010/main" val="30870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9</a:t>
            </a:fld>
            <a:endParaRPr lang="en-US" dirty="0"/>
          </a:p>
        </p:txBody>
      </p:sp>
    </p:spTree>
    <p:extLst>
      <p:ext uri="{BB962C8B-B14F-4D97-AF65-F5344CB8AC3E}">
        <p14:creationId xmlns:p14="http://schemas.microsoft.com/office/powerpoint/2010/main" val="2190576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10</a:t>
            </a:fld>
            <a:endParaRPr lang="en-US" dirty="0"/>
          </a:p>
        </p:txBody>
      </p:sp>
    </p:spTree>
    <p:extLst>
      <p:ext uri="{BB962C8B-B14F-4D97-AF65-F5344CB8AC3E}">
        <p14:creationId xmlns:p14="http://schemas.microsoft.com/office/powerpoint/2010/main" val="1488519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1293700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17</a:t>
            </a:fld>
            <a:endParaRPr lang="en-US" dirty="0"/>
          </a:p>
        </p:txBody>
      </p:sp>
    </p:spTree>
    <p:extLst>
      <p:ext uri="{BB962C8B-B14F-4D97-AF65-F5344CB8AC3E}">
        <p14:creationId xmlns:p14="http://schemas.microsoft.com/office/powerpoint/2010/main" val="904923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18</a:t>
            </a:fld>
            <a:endParaRPr lang="en-US" dirty="0"/>
          </a:p>
        </p:txBody>
      </p:sp>
    </p:spTree>
    <p:extLst>
      <p:ext uri="{BB962C8B-B14F-4D97-AF65-F5344CB8AC3E}">
        <p14:creationId xmlns:p14="http://schemas.microsoft.com/office/powerpoint/2010/main" val="3050118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525281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a:prstGeom prst="rect">
            <a:avLst/>
          </a:prstGeo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dirty="0"/>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 OSAA: IJCE NOVEMBER 2019</a:t>
            </a:r>
            <a:endParaRPr lang="en-US" dirty="0"/>
          </a:p>
        </p:txBody>
      </p:sp>
    </p:spTree>
    <p:extLst>
      <p:ext uri="{BB962C8B-B14F-4D97-AF65-F5344CB8AC3E}">
        <p14:creationId xmlns:p14="http://schemas.microsoft.com/office/powerpoint/2010/main" val="222831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7" y="6419379"/>
            <a:ext cx="683339" cy="365125"/>
          </a:xfrm>
        </p:spPr>
        <p:txBody>
          <a:bodyPr/>
          <a:lstStyle>
            <a:lvl1pPr>
              <a:defRPr>
                <a:solidFill>
                  <a:schemeClr val="accent2">
                    <a:lumMod val="50000"/>
                  </a:schemeClr>
                </a:solidFill>
              </a:defRPr>
            </a:lvl1pPr>
          </a:lstStyle>
          <a:p>
            <a:fld id="{354287DC-E20F-4BBE-91C2-47EE09564259}" type="slidenum">
              <a:rPr lang="en-US" smtClean="0"/>
              <a:pPr/>
              <a:t>‹#›</a:t>
            </a:fld>
            <a:endParaRPr lang="en-US" dirty="0"/>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 OSAA: IJCE NOVEMBER 2019</a:t>
            </a:r>
            <a:endParaRPr lang="en-US" dirty="0"/>
          </a:p>
        </p:txBody>
      </p:sp>
    </p:spTree>
    <p:extLst>
      <p:ext uri="{BB962C8B-B14F-4D97-AF65-F5344CB8AC3E}">
        <p14:creationId xmlns:p14="http://schemas.microsoft.com/office/powerpoint/2010/main" val="196494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942F-A795-D64E-B0EC-2780F1AF8A5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09B35D-822C-E749-9483-B022AC0AF47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5CAA9C-BB29-C842-A154-FB6065C88F9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31F7B25E-E8FF-E949-AEA5-E0B255F240B8}"/>
              </a:ext>
            </a:extLst>
          </p:cNvPr>
          <p:cNvSpPr>
            <a:spLocks noGrp="1"/>
          </p:cNvSpPr>
          <p:nvPr>
            <p:ph type="ftr" sz="quarter" idx="11"/>
          </p:nvPr>
        </p:nvSpPr>
        <p:spPr>
          <a:xfrm>
            <a:off x="4038600" y="6356350"/>
            <a:ext cx="4114800" cy="365125"/>
          </a:xfrm>
          <a:prstGeom prst="rect">
            <a:avLst/>
          </a:prstGeom>
        </p:spPr>
        <p:txBody>
          <a:bodyPr/>
          <a:lstStyle/>
          <a:p>
            <a:r>
              <a:rPr lang="en-US"/>
              <a:t>KDE: OSAA: IJCE NOVEMBER 2019</a:t>
            </a:r>
            <a:endParaRPr lang="en-US" dirty="0"/>
          </a:p>
        </p:txBody>
      </p:sp>
      <p:sp>
        <p:nvSpPr>
          <p:cNvPr id="6" name="Slide Number Placeholder 5">
            <a:extLst>
              <a:ext uri="{FF2B5EF4-FFF2-40B4-BE49-F238E27FC236}">
                <a16:creationId xmlns:a16="http://schemas.microsoft.com/office/drawing/2014/main" id="{C2E1A040-EC89-E24A-9B22-125D754E95AC}"/>
              </a:ext>
            </a:extLst>
          </p:cNvPr>
          <p:cNvSpPr>
            <a:spLocks noGrp="1"/>
          </p:cNvSpPr>
          <p:nvPr>
            <p:ph type="sldNum" sz="quarter" idx="12"/>
          </p:nvPr>
        </p:nvSpPr>
        <p:spPr/>
        <p:txBody>
          <a:bodyPr/>
          <a:lstStyle/>
          <a:p>
            <a:fld id="{91CCADB8-3082-5D4A-9A26-8B8DBD556E4C}" type="slidenum">
              <a:rPr lang="en-US" smtClean="0"/>
              <a:t>‹#›</a:t>
            </a:fld>
            <a:endParaRPr lang="en-US" dirty="0"/>
          </a:p>
        </p:txBody>
      </p:sp>
    </p:spTree>
    <p:extLst>
      <p:ext uri="{BB962C8B-B14F-4D97-AF65-F5344CB8AC3E}">
        <p14:creationId xmlns:p14="http://schemas.microsoft.com/office/powerpoint/2010/main" val="1118711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30" r:id="rId4"/>
    <p:sldLayoutId id="2147483731" r:id="rId5"/>
    <p:sldLayoutId id="2147483732" r:id="rId6"/>
  </p:sldLayoutIdLst>
  <p:hf hd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8FBCF-A95A-274E-8CDA-D1B08DBEB112}"/>
              </a:ext>
            </a:extLst>
          </p:cNvPr>
          <p:cNvSpPr>
            <a:spLocks noGrp="1"/>
          </p:cNvSpPr>
          <p:nvPr>
            <p:ph type="ctrTitle"/>
          </p:nvPr>
        </p:nvSpPr>
        <p:spPr>
          <a:xfrm>
            <a:off x="649172" y="399174"/>
            <a:ext cx="9144000" cy="2387600"/>
          </a:xfrm>
        </p:spPr>
        <p:txBody>
          <a:bodyPr anchor="t"/>
          <a:lstStyle/>
          <a:p>
            <a:r>
              <a:rPr lang="en-US" sz="4400" b="1" dirty="0">
                <a:latin typeface="Times New Roman" panose="02020603050405020304" pitchFamily="18" charset="0"/>
                <a:cs typeface="Times New Roman" panose="02020603050405020304" pitchFamily="18" charset="0"/>
              </a:rPr>
              <a:t>Analysis of State School Accountability System</a:t>
            </a:r>
            <a:br>
              <a:rPr lang="en-US" sz="2400" b="1" dirty="0"/>
            </a:br>
            <a:endParaRPr lang="en-US" sz="2400" dirty="0"/>
          </a:p>
        </p:txBody>
      </p:sp>
      <p:sp>
        <p:nvSpPr>
          <p:cNvPr id="3" name="Subtitle 2">
            <a:extLst>
              <a:ext uri="{FF2B5EF4-FFF2-40B4-BE49-F238E27FC236}">
                <a16:creationId xmlns:a16="http://schemas.microsoft.com/office/drawing/2014/main" id="{7C3F4767-0BD7-7240-8665-14B691EBEDA4}"/>
              </a:ext>
            </a:extLst>
          </p:cNvPr>
          <p:cNvSpPr>
            <a:spLocks noGrp="1"/>
          </p:cNvSpPr>
          <p:nvPr>
            <p:ph type="subTitle" idx="1"/>
          </p:nvPr>
        </p:nvSpPr>
        <p:spPr>
          <a:xfrm>
            <a:off x="812570" y="4012236"/>
            <a:ext cx="8817204" cy="2641165"/>
          </a:xfrm>
        </p:spPr>
        <p:txBody>
          <a:bodyPr>
            <a:normAutofit/>
          </a:bodyPr>
          <a:lstStyle/>
          <a:p>
            <a:r>
              <a:rPr lang="en-US" dirty="0">
                <a:latin typeface="Times New Roman" panose="02020603050405020304" pitchFamily="18" charset="0"/>
                <a:cs typeface="Times New Roman" panose="02020603050405020304" pitchFamily="18" charset="0"/>
              </a:rPr>
              <a:t>In accordance with SB175 (2019 KY General Assembly)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Dr. Wayne Lewis, Commissioner</a:t>
            </a:r>
          </a:p>
          <a:p>
            <a:r>
              <a:rPr lang="en-US" dirty="0">
                <a:latin typeface="Times New Roman" panose="02020603050405020304" pitchFamily="18" charset="0"/>
                <a:cs typeface="Times New Roman" panose="02020603050405020304" pitchFamily="18" charset="0"/>
              </a:rPr>
              <a:t>Rhonda Sims, Associate Commissioner</a:t>
            </a:r>
          </a:p>
          <a:p>
            <a:r>
              <a:rPr lang="en-US" dirty="0">
                <a:latin typeface="Times New Roman" panose="02020603050405020304" pitchFamily="18" charset="0"/>
                <a:cs typeface="Times New Roman" panose="02020603050405020304" pitchFamily="18" charset="0"/>
              </a:rPr>
              <a:t>November 20, 2019</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3892" y="1901244"/>
            <a:ext cx="3567735" cy="1771060"/>
          </a:xfrm>
          <a:prstGeom prst="rect">
            <a:avLst/>
          </a:prstGeom>
        </p:spPr>
      </p:pic>
      <p:sp>
        <p:nvSpPr>
          <p:cNvPr id="7" name="Slide Number Placeholder 6"/>
          <p:cNvSpPr>
            <a:spLocks noGrp="1"/>
          </p:cNvSpPr>
          <p:nvPr>
            <p:ph type="sldNum" sz="quarter" idx="12"/>
          </p:nvPr>
        </p:nvSpPr>
        <p:spPr/>
        <p:txBody>
          <a:bodyPr/>
          <a:lstStyle/>
          <a:p>
            <a:fld id="{91CCADB8-3082-5D4A-9A26-8B8DBD556E4C}" type="slidenum">
              <a:rPr lang="en-US" smtClean="0"/>
              <a:t>1</a:t>
            </a:fld>
            <a:endParaRPr lang="en-US" dirty="0"/>
          </a:p>
        </p:txBody>
      </p:sp>
    </p:spTree>
    <p:extLst>
      <p:ext uri="{BB962C8B-B14F-4D97-AF65-F5344CB8AC3E}">
        <p14:creationId xmlns:p14="http://schemas.microsoft.com/office/powerpoint/2010/main" val="279399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47FE394-A21F-6C4D-8DBE-DA4441057825}" type="slidenum">
              <a:rPr lang="en-US" smtClean="0"/>
              <a:t>10</a:t>
            </a:fld>
            <a:endParaRPr lang="en-US" dirty="0"/>
          </a:p>
        </p:txBody>
      </p:sp>
      <p:graphicFrame>
        <p:nvGraphicFramePr>
          <p:cNvPr id="6" name="Content Placeholder 5" descr="High School Indicators" title="High School Indicators"/>
          <p:cNvGraphicFramePr>
            <a:graphicFrameLocks noGrp="1"/>
          </p:cNvGraphicFramePr>
          <p:nvPr>
            <p:ph idx="4294967295"/>
            <p:extLst>
              <p:ext uri="{D42A27DB-BD31-4B8C-83A1-F6EECF244321}">
                <p14:modId xmlns:p14="http://schemas.microsoft.com/office/powerpoint/2010/main" val="3030556649"/>
              </p:ext>
            </p:extLst>
          </p:nvPr>
        </p:nvGraphicFramePr>
        <p:xfrm>
          <a:off x="38353" y="-105366"/>
          <a:ext cx="12339942" cy="6435047"/>
        </p:xfrm>
        <a:graphic>
          <a:graphicData uri="http://schemas.openxmlformats.org/drawingml/2006/table">
            <a:tbl>
              <a:tblPr firstRow="1" bandRow="1">
                <a:tableStyleId>{5C22544A-7EE6-4342-B048-85BDC9FD1C3A}</a:tableStyleId>
              </a:tblPr>
              <a:tblGrid>
                <a:gridCol w="1701293">
                  <a:extLst>
                    <a:ext uri="{9D8B030D-6E8A-4147-A177-3AD203B41FA5}">
                      <a16:colId xmlns:a16="http://schemas.microsoft.com/office/drawing/2014/main" val="20000"/>
                    </a:ext>
                  </a:extLst>
                </a:gridCol>
                <a:gridCol w="4262685">
                  <a:extLst>
                    <a:ext uri="{9D8B030D-6E8A-4147-A177-3AD203B41FA5}">
                      <a16:colId xmlns:a16="http://schemas.microsoft.com/office/drawing/2014/main" val="20001"/>
                    </a:ext>
                  </a:extLst>
                </a:gridCol>
                <a:gridCol w="6375964">
                  <a:extLst>
                    <a:ext uri="{9D8B030D-6E8A-4147-A177-3AD203B41FA5}">
                      <a16:colId xmlns:a16="http://schemas.microsoft.com/office/drawing/2014/main" val="20002"/>
                    </a:ext>
                  </a:extLst>
                </a:gridCol>
              </a:tblGrid>
              <a:tr h="457200">
                <a:tc>
                  <a:txBody>
                    <a:bodyPr/>
                    <a:lstStyle/>
                    <a:p>
                      <a:pPr algn="ctr"/>
                      <a:endParaRPr lang="en-US" sz="2400" b="1"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1" dirty="0">
                          <a:latin typeface="Times New Roman" panose="02020603050405020304" pitchFamily="18" charset="0"/>
                          <a:cs typeface="Times New Roman" panose="02020603050405020304" pitchFamily="18" charset="0"/>
                        </a:rPr>
                        <a:t>High</a:t>
                      </a:r>
                    </a:p>
                  </a:txBody>
                  <a:tcPr>
                    <a:lnL w="12700" cmpd="sng">
                      <a:noFill/>
                    </a:lnL>
                    <a:lnR w="12700" cmpd="sng">
                      <a:noFill/>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1" dirty="0">
                          <a:latin typeface="Times New Roman" panose="02020603050405020304" pitchFamily="18" charset="0"/>
                          <a:cs typeface="Times New Roman" panose="02020603050405020304" pitchFamily="18" charset="0"/>
                        </a:rPr>
                        <a:t>Schools</a:t>
                      </a:r>
                    </a:p>
                  </a:txBody>
                  <a:tcPr>
                    <a:lnL w="12700" cmpd="sng">
                      <a:noFill/>
                    </a:lnL>
                    <a:lnR w="12700" cmpd="sng">
                      <a:noFill/>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6560">
                <a:tc>
                  <a:txBody>
                    <a:bodyPr/>
                    <a:lstStyle/>
                    <a:p>
                      <a:pPr algn="ctr"/>
                      <a:r>
                        <a:rPr lang="en-US" sz="2100" b="1" dirty="0">
                          <a:latin typeface="Times New Roman" panose="02020603050405020304" pitchFamily="18" charset="0"/>
                          <a:cs typeface="Times New Roman" panose="02020603050405020304" pitchFamily="18" charset="0"/>
                        </a:rPr>
                        <a:t>Indicator</a:t>
                      </a:r>
                    </a:p>
                  </a:txBody>
                  <a:tcPr>
                    <a:lnT w="57150" cap="flat" cmpd="sng" algn="ctr">
                      <a:solidFill>
                        <a:schemeClr val="bg1"/>
                      </a:solidFill>
                      <a:prstDash val="solid"/>
                      <a:round/>
                      <a:headEnd type="none" w="med" len="med"/>
                      <a:tailEnd type="none" w="med" len="med"/>
                    </a:lnT>
                  </a:tcPr>
                </a:tc>
                <a:tc>
                  <a:txBody>
                    <a:bodyPr/>
                    <a:lstStyle/>
                    <a:p>
                      <a:pPr algn="ctr"/>
                      <a:r>
                        <a:rPr lang="en-US" sz="2100" b="1" dirty="0">
                          <a:latin typeface="Times New Roman" panose="02020603050405020304" pitchFamily="18" charset="0"/>
                          <a:cs typeface="Times New Roman" panose="02020603050405020304" pitchFamily="18" charset="0"/>
                        </a:rPr>
                        <a:t>Measures</a:t>
                      </a:r>
                    </a:p>
                  </a:txBody>
                  <a:tcPr>
                    <a:lnT w="57150" cap="flat" cmpd="sng" algn="ctr">
                      <a:solidFill>
                        <a:schemeClr val="bg1"/>
                      </a:solidFill>
                      <a:prstDash val="solid"/>
                      <a:round/>
                      <a:headEnd type="none" w="med" len="med"/>
                      <a:tailEnd type="none" w="med" len="med"/>
                    </a:lnT>
                  </a:tcPr>
                </a:tc>
                <a:tc>
                  <a:txBody>
                    <a:bodyPr/>
                    <a:lstStyle/>
                    <a:p>
                      <a:pPr algn="ctr"/>
                      <a:r>
                        <a:rPr lang="en-US" sz="2100" b="1" dirty="0">
                          <a:latin typeface="Times New Roman" panose="02020603050405020304" pitchFamily="18" charset="0"/>
                          <a:cs typeface="Times New Roman" panose="02020603050405020304" pitchFamily="18" charset="0"/>
                        </a:rPr>
                        <a:t>Metric</a:t>
                      </a:r>
                    </a:p>
                  </a:txBody>
                  <a:tcPr>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1066800">
                <a:tc>
                  <a:txBody>
                    <a:bodyPr/>
                    <a:lstStyle/>
                    <a:p>
                      <a:r>
                        <a:rPr lang="en-US" sz="2100" dirty="0">
                          <a:latin typeface="Times New Roman" panose="02020603050405020304" pitchFamily="18" charset="0"/>
                          <a:cs typeface="Times New Roman" panose="02020603050405020304" pitchFamily="18" charset="0"/>
                        </a:rPr>
                        <a:t>Proficiency</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100" dirty="0">
                          <a:latin typeface="Times New Roman" panose="02020603050405020304" pitchFamily="18" charset="0"/>
                          <a:cs typeface="Times New Roman" panose="02020603050405020304" pitchFamily="18" charset="0"/>
                        </a:rPr>
                        <a:t>Reading and mathematics</a:t>
                      </a:r>
                      <a:r>
                        <a:rPr lang="en-US" sz="2100" baseline="0" dirty="0">
                          <a:latin typeface="Times New Roman" panose="02020603050405020304" pitchFamily="18" charset="0"/>
                          <a:cs typeface="Times New Roman" panose="02020603050405020304" pitchFamily="18" charset="0"/>
                        </a:rPr>
                        <a:t> sections from ACT (</a:t>
                      </a:r>
                      <a:r>
                        <a:rPr lang="en-US" sz="2100" dirty="0">
                          <a:latin typeface="Times New Roman" panose="02020603050405020304" pitchFamily="18" charset="0"/>
                          <a:cs typeface="Times New Roman" panose="02020603050405020304" pitchFamily="18" charset="0"/>
                        </a:rPr>
                        <a:t>weighted equally)</a:t>
                      </a:r>
                    </a:p>
                  </a:txBody>
                  <a:tcPr/>
                </a:tc>
                <a:tc>
                  <a:txBody>
                    <a:bodyPr/>
                    <a:lstStyle/>
                    <a:p>
                      <a:pPr marL="342900" indent="-342900">
                        <a:buFont typeface="Arial"/>
                        <a:buChar char="•"/>
                      </a:pPr>
                      <a:r>
                        <a:rPr lang="en-US" sz="2100" dirty="0">
                          <a:latin typeface="Times New Roman" panose="02020603050405020304" pitchFamily="18" charset="0"/>
                          <a:cs typeface="Times New Roman" panose="02020603050405020304" pitchFamily="18" charset="0"/>
                        </a:rPr>
                        <a:t>Index score (0-125)</a:t>
                      </a:r>
                    </a:p>
                    <a:p>
                      <a:pPr marL="342900" indent="-342900">
                        <a:buFont typeface="Arial"/>
                        <a:buChar char="•"/>
                      </a:pPr>
                      <a:r>
                        <a:rPr lang="en-US" sz="2100" dirty="0">
                          <a:latin typeface="Times New Roman" panose="02020603050405020304" pitchFamily="18" charset="0"/>
                          <a:cs typeface="Times New Roman" panose="02020603050405020304" pitchFamily="18" charset="0"/>
                        </a:rPr>
                        <a:t>N=0, A=.50, P=1.0, D=1.25 (ACT levels)</a:t>
                      </a:r>
                    </a:p>
                  </a:txBody>
                  <a:tcPr/>
                </a:tc>
                <a:extLst>
                  <a:ext uri="{0D108BD9-81ED-4DB2-BD59-A6C34878D82A}">
                    <a16:rowId xmlns:a16="http://schemas.microsoft.com/office/drawing/2014/main" val="10002"/>
                  </a:ext>
                </a:extLst>
              </a:tr>
              <a:tr h="741680">
                <a:tc>
                  <a:txBody>
                    <a:bodyPr/>
                    <a:lstStyle/>
                    <a:p>
                      <a:r>
                        <a:rPr lang="en-US" sz="2100" dirty="0">
                          <a:latin typeface="Times New Roman" panose="02020603050405020304" pitchFamily="18" charset="0"/>
                          <a:cs typeface="Times New Roman" panose="02020603050405020304" pitchFamily="18" charset="0"/>
                        </a:rPr>
                        <a:t>Separate Academic</a:t>
                      </a:r>
                    </a:p>
                  </a:txBody>
                  <a:tcPr/>
                </a:tc>
                <a:tc>
                  <a:txBody>
                    <a:bodyPr/>
                    <a:lstStyle/>
                    <a:p>
                      <a:r>
                        <a:rPr lang="en-US" sz="2100" dirty="0">
                          <a:latin typeface="Times New Roman" panose="02020603050405020304" pitchFamily="18" charset="0"/>
                          <a:cs typeface="Times New Roman" panose="02020603050405020304" pitchFamily="18" charset="0"/>
                        </a:rPr>
                        <a:t>Science</a:t>
                      </a:r>
                      <a:r>
                        <a:rPr lang="en-US" sz="2100" baseline="0" dirty="0">
                          <a:latin typeface="Times New Roman" panose="02020603050405020304" pitchFamily="18" charset="0"/>
                          <a:cs typeface="Times New Roman" panose="02020603050405020304" pitchFamily="18" charset="0"/>
                        </a:rPr>
                        <a:t> and writing tests</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2100" baseline="0" dirty="0">
                          <a:latin typeface="Times New Roman" panose="02020603050405020304" pitchFamily="18" charset="0"/>
                          <a:cs typeface="Times New Roman" panose="02020603050405020304" pitchFamily="18" charset="0"/>
                        </a:rPr>
                        <a:t>(</a:t>
                      </a:r>
                      <a:r>
                        <a:rPr lang="en-US" sz="2100" dirty="0">
                          <a:latin typeface="Times New Roman" panose="02020603050405020304" pitchFamily="18" charset="0"/>
                          <a:cs typeface="Times New Roman" panose="02020603050405020304" pitchFamily="18" charset="0"/>
                        </a:rPr>
                        <a:t>weighted equally)</a:t>
                      </a:r>
                    </a:p>
                  </a:txBody>
                  <a:tcPr/>
                </a:tc>
                <a:tc>
                  <a:txBody>
                    <a:bodyPr/>
                    <a:lstStyle/>
                    <a:p>
                      <a:pPr marL="342900" indent="-342900">
                        <a:buFont typeface="Arial"/>
                        <a:buChar char="•"/>
                      </a:pPr>
                      <a:r>
                        <a:rPr lang="en-US" sz="2100" dirty="0">
                          <a:latin typeface="Times New Roman" panose="02020603050405020304" pitchFamily="18" charset="0"/>
                          <a:cs typeface="Times New Roman" panose="02020603050405020304" pitchFamily="18" charset="0"/>
                        </a:rPr>
                        <a:t>Index score (0-125)</a:t>
                      </a:r>
                    </a:p>
                    <a:p>
                      <a:pPr marL="342900" indent="-342900">
                        <a:buFont typeface="Arial"/>
                        <a:buChar char="•"/>
                      </a:pPr>
                      <a:r>
                        <a:rPr lang="en-US" sz="2100" dirty="0">
                          <a:latin typeface="Times New Roman" panose="02020603050405020304" pitchFamily="18" charset="0"/>
                          <a:cs typeface="Times New Roman" panose="02020603050405020304" pitchFamily="18" charset="0"/>
                        </a:rPr>
                        <a:t>N=0, A=.50, P=1.0, D=1.25</a:t>
                      </a:r>
                    </a:p>
                  </a:txBody>
                  <a:tcPr/>
                </a:tc>
                <a:extLst>
                  <a:ext uri="{0D108BD9-81ED-4DB2-BD59-A6C34878D82A}">
                    <a16:rowId xmlns:a16="http://schemas.microsoft.com/office/drawing/2014/main" val="10005"/>
                  </a:ext>
                </a:extLst>
              </a:tr>
              <a:tr h="2367280">
                <a:tc>
                  <a:txBody>
                    <a:bodyPr/>
                    <a:lstStyle/>
                    <a:p>
                      <a:r>
                        <a:rPr lang="en-US" sz="2100" dirty="0">
                          <a:latin typeface="Times New Roman" panose="02020603050405020304" pitchFamily="18" charset="0"/>
                          <a:cs typeface="Times New Roman" panose="02020603050405020304" pitchFamily="18" charset="0"/>
                        </a:rPr>
                        <a:t>Transition Readiness</a:t>
                      </a:r>
                    </a:p>
                  </a:txBody>
                  <a:tcPr/>
                </a:tc>
                <a:tc>
                  <a:txBody>
                    <a:bodyPr/>
                    <a:lstStyle/>
                    <a:p>
                      <a:pPr marL="0" marR="0" indent="0" algn="l" rtl="0" eaLnBrk="1" fontAlgn="auto" latinLnBrk="0" hangingPunct="1">
                        <a:lnSpc>
                          <a:spcPct val="100000"/>
                        </a:lnSpc>
                        <a:spcBef>
                          <a:spcPts val="0"/>
                        </a:spcBef>
                        <a:spcAft>
                          <a:spcPts val="0"/>
                        </a:spcAft>
                        <a:buFontTx/>
                        <a:buNone/>
                      </a:pPr>
                      <a:r>
                        <a:rPr lang="en-US" sz="2100" dirty="0">
                          <a:latin typeface="Times New Roman" panose="02020603050405020304" pitchFamily="18" charset="0"/>
                          <a:cs typeface="Times New Roman" panose="02020603050405020304" pitchFamily="18" charset="0"/>
                        </a:rPr>
                        <a:t>Academic</a:t>
                      </a:r>
                      <a:r>
                        <a:rPr lang="en-US" sz="2100" baseline="0" dirty="0">
                          <a:latin typeface="Times New Roman" panose="02020603050405020304" pitchFamily="18" charset="0"/>
                          <a:cs typeface="Times New Roman" panose="02020603050405020304" pitchFamily="18" charset="0"/>
                        </a:rPr>
                        <a:t> readiness, (ACT, college placement, dual credit, AP, IB, CAI, ELP) career readiness</a:t>
                      </a:r>
                    </a:p>
                    <a:p>
                      <a:pPr marL="0" marR="0" indent="0" algn="l" rtl="0" eaLnBrk="1" fontAlgn="auto" latinLnBrk="0" hangingPunct="1">
                        <a:lnSpc>
                          <a:spcPct val="100000"/>
                        </a:lnSpc>
                        <a:spcBef>
                          <a:spcPts val="0"/>
                        </a:spcBef>
                        <a:spcAft>
                          <a:spcPts val="0"/>
                        </a:spcAft>
                        <a:buFontTx/>
                        <a:buNone/>
                      </a:pPr>
                      <a:r>
                        <a:rPr lang="en-US" sz="2100" baseline="0" dirty="0">
                          <a:latin typeface="Times New Roman" panose="02020603050405020304" pitchFamily="18" charset="0"/>
                          <a:cs typeface="Times New Roman" panose="02020603050405020304" pitchFamily="18" charset="0"/>
                        </a:rPr>
                        <a:t>(industry cert., CTE EOP exam, exceptional work experience, apprenticeship)</a:t>
                      </a:r>
                    </a:p>
                    <a:p>
                      <a:pPr marL="0" marR="0" indent="0" algn="l" defTabSz="457200" rtl="0" eaLnBrk="1" fontAlgn="auto" latinLnBrk="0" hangingPunct="1">
                        <a:lnSpc>
                          <a:spcPct val="100000"/>
                        </a:lnSpc>
                        <a:spcBef>
                          <a:spcPts val="0"/>
                        </a:spcBef>
                        <a:spcAft>
                          <a:spcPts val="0"/>
                        </a:spcAft>
                        <a:buClrTx/>
                        <a:buSzTx/>
                        <a:buFontTx/>
                        <a:buNone/>
                        <a:tabLst/>
                        <a:defRPr/>
                      </a:pPr>
                      <a:r>
                        <a:rPr lang="en-US" sz="2100" baseline="0" dirty="0">
                          <a:latin typeface="Times New Roman" panose="02020603050405020304" pitchFamily="18" charset="0"/>
                          <a:cs typeface="Times New Roman" panose="02020603050405020304" pitchFamily="18" charset="0"/>
                        </a:rPr>
                        <a:t>ELP attainment (ACCESS)</a:t>
                      </a:r>
                      <a:endParaRPr lang="en-US" sz="2100" dirty="0">
                        <a:latin typeface="Times New Roman" panose="02020603050405020304" pitchFamily="18" charset="0"/>
                        <a:cs typeface="Times New Roman" panose="02020603050405020304" pitchFamily="18" charset="0"/>
                      </a:endParaRPr>
                    </a:p>
                  </a:txBody>
                  <a:tcPr/>
                </a:tc>
                <a:tc>
                  <a:txBody>
                    <a:bodyPr/>
                    <a:lstStyle/>
                    <a:p>
                      <a:pPr marL="342900" indent="-342900">
                        <a:buFont typeface="Arial"/>
                        <a:buChar char="•"/>
                      </a:pPr>
                      <a:r>
                        <a:rPr lang="en-US" sz="2100" dirty="0">
                          <a:latin typeface="Times New Roman" panose="02020603050405020304" pitchFamily="18" charset="0"/>
                          <a:cs typeface="Times New Roman" panose="02020603050405020304" pitchFamily="18" charset="0"/>
                        </a:rPr>
                        <a:t>Transition readiness rate (0-125)</a:t>
                      </a:r>
                    </a:p>
                    <a:p>
                      <a:pPr marL="342900" indent="-342900">
                        <a:buFont typeface="Arial"/>
                        <a:buChar char="•"/>
                      </a:pPr>
                      <a:r>
                        <a:rPr lang="en-US" sz="2100" dirty="0">
                          <a:latin typeface="Times New Roman" panose="02020603050405020304" pitchFamily="18" charset="0"/>
                          <a:cs typeface="Times New Roman" panose="02020603050405020304" pitchFamily="18" charset="0"/>
                        </a:rPr>
                        <a:t>Percentage of graduates who have a high school</a:t>
                      </a:r>
                      <a:r>
                        <a:rPr lang="en-US" sz="2100" baseline="0" dirty="0">
                          <a:latin typeface="Times New Roman" panose="02020603050405020304" pitchFamily="18" charset="0"/>
                          <a:cs typeface="Times New Roman" panose="02020603050405020304" pitchFamily="18" charset="0"/>
                        </a:rPr>
                        <a:t> diploma and also </a:t>
                      </a:r>
                      <a:r>
                        <a:rPr lang="en-US" sz="2100" dirty="0">
                          <a:latin typeface="Times New Roman" panose="02020603050405020304" pitchFamily="18" charset="0"/>
                          <a:cs typeface="Times New Roman" panose="02020603050405020304" pitchFamily="18" charset="0"/>
                        </a:rPr>
                        <a:t>demonstrate academic or career readiness</a:t>
                      </a:r>
                    </a:p>
                    <a:p>
                      <a:pPr marL="342900" indent="-342900">
                        <a:buFont typeface="Arial"/>
                        <a:buChar char="•"/>
                      </a:pPr>
                      <a:r>
                        <a:rPr lang="en-US" sz="2100" kern="1200" dirty="0">
                          <a:solidFill>
                            <a:schemeClr val="dk1"/>
                          </a:solidFill>
                          <a:latin typeface="Times New Roman" panose="02020603050405020304" pitchFamily="18" charset="0"/>
                          <a:ea typeface="+mn-ea"/>
                          <a:cs typeface="Times New Roman" panose="02020603050405020304" pitchFamily="18" charset="0"/>
                        </a:rPr>
                        <a:t>ELs anytime throughout high school</a:t>
                      </a:r>
                    </a:p>
                  </a:txBody>
                  <a:tcPr/>
                </a:tc>
                <a:extLst>
                  <a:ext uri="{0D108BD9-81ED-4DB2-BD59-A6C34878D82A}">
                    <a16:rowId xmlns:a16="http://schemas.microsoft.com/office/drawing/2014/main" val="10003"/>
                  </a:ext>
                </a:extLst>
              </a:tr>
              <a:tr h="1385527">
                <a:tc>
                  <a:txBody>
                    <a:bodyPr/>
                    <a:lstStyle/>
                    <a:p>
                      <a:r>
                        <a:rPr lang="en-US" sz="2100" dirty="0">
                          <a:latin typeface="Times New Roman" panose="02020603050405020304" pitchFamily="18" charset="0"/>
                          <a:cs typeface="Times New Roman" panose="02020603050405020304" pitchFamily="18" charset="0"/>
                        </a:rPr>
                        <a:t>Graduation </a:t>
                      </a:r>
                    </a:p>
                  </a:txBody>
                  <a:tcPr/>
                </a:tc>
                <a:tc>
                  <a:txBody>
                    <a:bodyPr/>
                    <a:lstStyle/>
                    <a:p>
                      <a:r>
                        <a:rPr lang="en-US" sz="2100" dirty="0">
                          <a:latin typeface="Times New Roman" panose="02020603050405020304" pitchFamily="18" charset="0"/>
                          <a:cs typeface="Times New Roman" panose="02020603050405020304" pitchFamily="18" charset="0"/>
                        </a:rPr>
                        <a:t>Four- and five-year graduation rates</a:t>
                      </a:r>
                    </a:p>
                  </a:txBody>
                  <a:tcPr/>
                </a:tc>
                <a:tc>
                  <a:txBody>
                    <a:bodyPr/>
                    <a:lstStyle/>
                    <a:p>
                      <a:pPr marL="342900" indent="-342900">
                        <a:buFont typeface="Arial"/>
                        <a:buChar char="•"/>
                      </a:pPr>
                      <a:r>
                        <a:rPr lang="en-US" sz="2100" dirty="0">
                          <a:latin typeface="Times New Roman" panose="02020603050405020304" pitchFamily="18" charset="0"/>
                          <a:cs typeface="Times New Roman" panose="02020603050405020304" pitchFamily="18" charset="0"/>
                        </a:rPr>
                        <a:t>Percentage of </a:t>
                      </a:r>
                      <a:r>
                        <a:rPr lang="en-US" sz="2100" baseline="0" dirty="0">
                          <a:latin typeface="Times New Roman" panose="02020603050405020304" pitchFamily="18" charset="0"/>
                          <a:cs typeface="Times New Roman" panose="02020603050405020304" pitchFamily="18" charset="0"/>
                        </a:rPr>
                        <a:t>grade 9 students (adjusted) who graduated in four or five years</a:t>
                      </a:r>
                    </a:p>
                    <a:p>
                      <a:pPr marL="342900" indent="-342900">
                        <a:buFont typeface="Arial"/>
                        <a:buChar char="•"/>
                      </a:pPr>
                      <a:r>
                        <a:rPr lang="en-US" sz="2100" baseline="0" dirty="0">
                          <a:latin typeface="Times New Roman" panose="02020603050405020304" pitchFamily="18" charset="0"/>
                          <a:cs typeface="Times New Roman" panose="02020603050405020304" pitchFamily="18" charset="0"/>
                        </a:rPr>
                        <a:t>Average of four- and five-year rates (0-100)</a:t>
                      </a:r>
                      <a:endParaRPr lang="en-US" sz="2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3"/>
          </p:nvPr>
        </p:nvSpPr>
        <p:spPr/>
        <p:txBody>
          <a:bodyPr/>
          <a:lstStyle/>
          <a:p>
            <a:r>
              <a:rPr lang="en-US"/>
              <a:t>KDE: OSAA: IJCE NOVEMBER 2019</a:t>
            </a:r>
            <a:endParaRPr lang="en-US" dirty="0"/>
          </a:p>
        </p:txBody>
      </p:sp>
    </p:spTree>
    <p:extLst>
      <p:ext uri="{BB962C8B-B14F-4D97-AF65-F5344CB8AC3E}">
        <p14:creationId xmlns:p14="http://schemas.microsoft.com/office/powerpoint/2010/main" val="183314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pPr/>
              <a:t>11</a:t>
            </a:fld>
            <a:endParaRPr lang="en-US" dirty="0"/>
          </a:p>
        </p:txBody>
      </p:sp>
      <p:sp>
        <p:nvSpPr>
          <p:cNvPr id="2" name="Title 1"/>
          <p:cNvSpPr>
            <a:spLocks noGrp="1"/>
          </p:cNvSpPr>
          <p:nvPr>
            <p:ph type="title" idx="4294967295"/>
          </p:nvPr>
        </p:nvSpPr>
        <p:spPr>
          <a:xfrm>
            <a:off x="227463" y="87447"/>
            <a:ext cx="8595784" cy="1320800"/>
          </a:xfrm>
          <a:prstGeom prst="rect">
            <a:avLst/>
          </a:prstGeom>
        </p:spPr>
        <p:txBody>
          <a:bodyPr/>
          <a:lstStyle/>
          <a:p>
            <a:r>
              <a:rPr lang="en-US" dirty="0">
                <a:solidFill>
                  <a:schemeClr val="tx1"/>
                </a:solidFill>
              </a:rPr>
              <a:t>Overall Accountability Weights</a:t>
            </a:r>
          </a:p>
        </p:txBody>
      </p:sp>
      <p:graphicFrame>
        <p:nvGraphicFramePr>
          <p:cNvPr id="6" name="Table 1" descr="Overall Accountability Weights Table" title="Overall Accountability Weights Table"/>
          <p:cNvGraphicFramePr>
            <a:graphicFrameLocks noGrp="1"/>
          </p:cNvGraphicFramePr>
          <p:nvPr/>
        </p:nvGraphicFramePr>
        <p:xfrm>
          <a:off x="145955" y="1264692"/>
          <a:ext cx="11980869" cy="4568802"/>
        </p:xfrm>
        <a:graphic>
          <a:graphicData uri="http://schemas.openxmlformats.org/drawingml/2006/table">
            <a:tbl>
              <a:tblPr firstRow="1" firstCol="1" bandRow="1">
                <a:tableStyleId>{5C22544A-7EE6-4342-B048-85BDC9FD1C3A}</a:tableStyleId>
              </a:tblPr>
              <a:tblGrid>
                <a:gridCol w="1855717">
                  <a:extLst>
                    <a:ext uri="{9D8B030D-6E8A-4147-A177-3AD203B41FA5}">
                      <a16:colId xmlns:a16="http://schemas.microsoft.com/office/drawing/2014/main" val="20000"/>
                    </a:ext>
                  </a:extLst>
                </a:gridCol>
                <a:gridCol w="1981048">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483360">
                  <a:extLst>
                    <a:ext uri="{9D8B030D-6E8A-4147-A177-3AD203B41FA5}">
                      <a16:colId xmlns:a16="http://schemas.microsoft.com/office/drawing/2014/main" val="20003"/>
                    </a:ext>
                  </a:extLst>
                </a:gridCol>
                <a:gridCol w="143256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gridCol w="1875384">
                  <a:extLst>
                    <a:ext uri="{9D8B030D-6E8A-4147-A177-3AD203B41FA5}">
                      <a16:colId xmlns:a16="http://schemas.microsoft.com/office/drawing/2014/main" val="20006"/>
                    </a:ext>
                  </a:extLst>
                </a:gridCol>
              </a:tblGrid>
              <a:tr h="2560320">
                <a:tc>
                  <a:txBody>
                    <a:bodyPr/>
                    <a:lstStyle/>
                    <a:p>
                      <a:pPr marL="0" marR="0" algn="just">
                        <a:spcBef>
                          <a:spcPts val="0"/>
                        </a:spcBef>
                        <a:spcAft>
                          <a:spcPts val="0"/>
                        </a:spcAft>
                      </a:pPr>
                      <a:endParaRPr lang="en-US" sz="2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l">
                        <a:spcBef>
                          <a:spcPts val="0"/>
                        </a:spcBef>
                        <a:spcAft>
                          <a:spcPts val="0"/>
                        </a:spcAft>
                      </a:pPr>
                      <a:r>
                        <a:rPr lang="en-US" sz="2400" dirty="0">
                          <a:effectLst/>
                        </a:rPr>
                        <a:t>Proficiency</a:t>
                      </a:r>
                    </a:p>
                    <a:p>
                      <a:pPr marL="0" marR="0" algn="l">
                        <a:spcBef>
                          <a:spcPts val="0"/>
                        </a:spcBef>
                        <a:spcAft>
                          <a:spcPts val="0"/>
                        </a:spcAft>
                      </a:pPr>
                      <a:r>
                        <a:rPr lang="en-US" sz="2400" dirty="0">
                          <a:effectLst/>
                        </a:rPr>
                        <a:t>(Reading and Mathematics)</a:t>
                      </a:r>
                      <a:endParaRPr lang="en-US" sz="2400" dirty="0">
                        <a:effectLst/>
                        <a:latin typeface="Calibri"/>
                        <a:ea typeface="Calibri" panose="020F0502020204030204" pitchFamily="34" charset="0"/>
                      </a:endParaRPr>
                    </a:p>
                  </a:txBody>
                  <a:tcPr marL="68580" marR="68580" marT="0" marB="0"/>
                </a:tc>
                <a:tc>
                  <a:txBody>
                    <a:bodyPr/>
                    <a:lstStyle/>
                    <a:p>
                      <a:pPr marL="0" marR="0" algn="l">
                        <a:spcBef>
                          <a:spcPts val="0"/>
                        </a:spcBef>
                        <a:spcAft>
                          <a:spcPts val="0"/>
                        </a:spcAft>
                      </a:pPr>
                      <a:r>
                        <a:rPr lang="en-US" sz="2400" dirty="0">
                          <a:effectLst/>
                        </a:rPr>
                        <a:t>Separate Academic       (Science, Social Studies and Writing)</a:t>
                      </a:r>
                      <a:endParaRPr lang="en-US" sz="2400" dirty="0">
                        <a:effectLst/>
                        <a:latin typeface="Calibri"/>
                        <a:ea typeface="Calibri" panose="020F0502020204030204" pitchFamily="34" charset="0"/>
                      </a:endParaRPr>
                    </a:p>
                  </a:txBody>
                  <a:tcPr marL="68580" marR="68580" marT="0" marB="0"/>
                </a:tc>
                <a:tc>
                  <a:txBody>
                    <a:bodyPr/>
                    <a:lstStyle/>
                    <a:p>
                      <a:pPr marL="0" marR="0" algn="l">
                        <a:spcBef>
                          <a:spcPts val="0"/>
                        </a:spcBef>
                        <a:spcAft>
                          <a:spcPts val="0"/>
                        </a:spcAft>
                      </a:pPr>
                      <a:r>
                        <a:rPr lang="en-US" sz="2400" dirty="0">
                          <a:effectLst/>
                        </a:rPr>
                        <a:t>Growth</a:t>
                      </a:r>
                    </a:p>
                    <a:p>
                      <a:pPr marL="0" marR="0" algn="l">
                        <a:spcBef>
                          <a:spcPts val="0"/>
                        </a:spcBef>
                        <a:spcAft>
                          <a:spcPts val="0"/>
                        </a:spcAft>
                      </a:pPr>
                      <a:r>
                        <a:rPr lang="en-US" sz="2400" dirty="0">
                          <a:effectLst/>
                        </a:rPr>
                        <a:t>(including ELs)</a:t>
                      </a:r>
                      <a:endParaRPr lang="en-US" sz="2400" dirty="0">
                        <a:effectLst/>
                        <a:latin typeface="Calibri"/>
                        <a:ea typeface="Calibri" panose="020F0502020204030204" pitchFamily="34" charset="0"/>
                      </a:endParaRPr>
                    </a:p>
                  </a:txBody>
                  <a:tcPr marL="68580" marR="68580" marT="0" marB="0"/>
                </a:tc>
                <a:tc>
                  <a:txBody>
                    <a:bodyPr/>
                    <a:lstStyle/>
                    <a:p>
                      <a:pPr marL="0" marR="0" algn="l">
                        <a:spcBef>
                          <a:spcPts val="0"/>
                        </a:spcBef>
                        <a:spcAft>
                          <a:spcPts val="0"/>
                        </a:spcAft>
                      </a:pPr>
                      <a:r>
                        <a:rPr lang="en-US" sz="2400" dirty="0">
                          <a:effectLst/>
                        </a:rPr>
                        <a:t>Quality of School Climate and Safety*</a:t>
                      </a:r>
                      <a:endParaRPr lang="en-US" sz="2400" dirty="0">
                        <a:effectLst/>
                        <a:latin typeface="Calibri"/>
                        <a:ea typeface="Calibri" panose="020F0502020204030204" pitchFamily="34" charset="0"/>
                      </a:endParaRPr>
                    </a:p>
                  </a:txBody>
                  <a:tcPr marL="68580" marR="68580" marT="0" marB="0"/>
                </a:tc>
                <a:tc>
                  <a:txBody>
                    <a:bodyPr/>
                    <a:lstStyle/>
                    <a:p>
                      <a:pPr marL="0" marR="0" algn="l">
                        <a:spcBef>
                          <a:spcPts val="0"/>
                        </a:spcBef>
                        <a:spcAft>
                          <a:spcPts val="0"/>
                        </a:spcAft>
                      </a:pPr>
                      <a:r>
                        <a:rPr lang="en-US" sz="2400" dirty="0">
                          <a:effectLst/>
                        </a:rPr>
                        <a:t>Transition Readiness</a:t>
                      </a:r>
                    </a:p>
                    <a:p>
                      <a:pPr marL="0" marR="0" algn="l">
                        <a:spcBef>
                          <a:spcPts val="0"/>
                        </a:spcBef>
                        <a:spcAft>
                          <a:spcPts val="0"/>
                        </a:spcAft>
                      </a:pPr>
                      <a:r>
                        <a:rPr lang="en-US" sz="2400" dirty="0">
                          <a:effectLst/>
                        </a:rPr>
                        <a:t>(including ELs)</a:t>
                      </a:r>
                      <a:endParaRPr lang="en-US" sz="2400" dirty="0">
                        <a:effectLst/>
                        <a:latin typeface="Calibri"/>
                        <a:ea typeface="Calibri" panose="020F0502020204030204" pitchFamily="34" charset="0"/>
                      </a:endParaRPr>
                    </a:p>
                  </a:txBody>
                  <a:tcPr marL="68580" marR="68580" marT="0" marB="0"/>
                </a:tc>
                <a:tc>
                  <a:txBody>
                    <a:bodyPr/>
                    <a:lstStyle/>
                    <a:p>
                      <a:pPr marL="0" marR="0" algn="l">
                        <a:spcBef>
                          <a:spcPts val="0"/>
                        </a:spcBef>
                        <a:spcAft>
                          <a:spcPts val="0"/>
                        </a:spcAft>
                      </a:pPr>
                      <a:r>
                        <a:rPr lang="en-US" sz="2400" dirty="0">
                          <a:effectLst/>
                        </a:rPr>
                        <a:t>Graduation </a:t>
                      </a:r>
                    </a:p>
                    <a:p>
                      <a:pPr marL="0" marR="0" algn="l">
                        <a:spcBef>
                          <a:spcPts val="0"/>
                        </a:spcBef>
                        <a:spcAft>
                          <a:spcPts val="0"/>
                        </a:spcAft>
                      </a:pPr>
                      <a:r>
                        <a:rPr lang="en-US" sz="2400" dirty="0">
                          <a:effectLst/>
                        </a:rPr>
                        <a:t>(Four- and Five-Year Cohort)</a:t>
                      </a:r>
                      <a:endParaRPr lang="en-US" sz="2400" dirty="0">
                        <a:effectLst/>
                        <a:latin typeface="Calibri"/>
                        <a:ea typeface="Calibri" panose="020F0502020204030204" pitchFamily="34" charset="0"/>
                      </a:endParaRPr>
                    </a:p>
                  </a:txBody>
                  <a:tcPr marL="68580" marR="68580" marT="0" marB="0"/>
                </a:tc>
                <a:extLst>
                  <a:ext uri="{0D108BD9-81ED-4DB2-BD59-A6C34878D82A}">
                    <a16:rowId xmlns:a16="http://schemas.microsoft.com/office/drawing/2014/main" val="10001"/>
                  </a:ext>
                </a:extLst>
              </a:tr>
              <a:tr h="1205089">
                <a:tc>
                  <a:txBody>
                    <a:bodyPr/>
                    <a:lstStyle/>
                    <a:p>
                      <a:pPr marL="0" marR="0" algn="just">
                        <a:spcBef>
                          <a:spcPts val="0"/>
                        </a:spcBef>
                        <a:spcAft>
                          <a:spcPts val="0"/>
                        </a:spcAft>
                      </a:pPr>
                      <a:r>
                        <a:rPr lang="en-US" sz="2400" dirty="0">
                          <a:effectLst/>
                        </a:rPr>
                        <a:t>Elementary/ Middle Schools</a:t>
                      </a:r>
                      <a:endParaRPr lang="en-US"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35</a:t>
                      </a:r>
                      <a:endParaRPr lang="en-US"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26</a:t>
                      </a:r>
                      <a:endParaRPr lang="en-US"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35</a:t>
                      </a:r>
                      <a:endParaRPr lang="en-US"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4</a:t>
                      </a:r>
                      <a:endParaRPr lang="en-US"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a:t>
                      </a:r>
                      <a:endParaRPr lang="en-US"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a:t>
                      </a:r>
                      <a:endParaRPr lang="en-US" sz="2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803393">
                <a:tc>
                  <a:txBody>
                    <a:bodyPr/>
                    <a:lstStyle/>
                    <a:p>
                      <a:pPr marL="0" marR="0" algn="just">
                        <a:spcBef>
                          <a:spcPts val="0"/>
                        </a:spcBef>
                        <a:spcAft>
                          <a:spcPts val="0"/>
                        </a:spcAft>
                      </a:pPr>
                      <a:r>
                        <a:rPr lang="en-US" sz="2400" dirty="0">
                          <a:effectLst/>
                        </a:rPr>
                        <a:t>High Schools</a:t>
                      </a:r>
                      <a:endParaRPr lang="en-US"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45</a:t>
                      </a:r>
                      <a:endParaRPr lang="en-US"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15</a:t>
                      </a:r>
                      <a:endParaRPr lang="en-US"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a:t>
                      </a:r>
                      <a:endParaRPr lang="en-US"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4</a:t>
                      </a:r>
                      <a:endParaRPr lang="en-US"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30</a:t>
                      </a:r>
                      <a:endParaRPr lang="en-US"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 6</a:t>
                      </a:r>
                      <a:endParaRPr lang="en-US" sz="2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3" name="TextBox 2"/>
          <p:cNvSpPr txBox="1"/>
          <p:nvPr/>
        </p:nvSpPr>
        <p:spPr>
          <a:xfrm>
            <a:off x="227463" y="5912189"/>
            <a:ext cx="10519094" cy="369332"/>
          </a:xfrm>
          <a:prstGeom prst="rect">
            <a:avLst/>
          </a:prstGeom>
          <a:noFill/>
        </p:spPr>
        <p:txBody>
          <a:bodyPr wrap="square" rtlCol="0">
            <a:spAutoFit/>
          </a:bodyPr>
          <a:lstStyle/>
          <a:p>
            <a:r>
              <a:rPr lang="en-US" dirty="0"/>
              <a:t>*Quality of School Climate and Safety is scheduled to enter the accountability system in 2019-2020.</a:t>
            </a:r>
            <a:endParaRPr lang="en-US" sz="1800" kern="1200" dirty="0">
              <a:solidFill>
                <a:schemeClr val="tx1"/>
              </a:solidFill>
              <a:latin typeface="+mn-lt"/>
              <a:ea typeface="+mn-ea"/>
              <a:cs typeface="+mn-cs"/>
            </a:endParaRPr>
          </a:p>
        </p:txBody>
      </p:sp>
      <p:sp>
        <p:nvSpPr>
          <p:cNvPr id="5" name="Footer Placeholder 4"/>
          <p:cNvSpPr>
            <a:spLocks noGrp="1"/>
          </p:cNvSpPr>
          <p:nvPr>
            <p:ph type="ftr" sz="quarter" idx="3"/>
          </p:nvPr>
        </p:nvSpPr>
        <p:spPr/>
        <p:txBody>
          <a:bodyPr/>
          <a:lstStyle/>
          <a:p>
            <a:r>
              <a:rPr lang="fi-FI"/>
              <a:t>KDE:OSAA: SB 175 IJCE 11.20.19</a:t>
            </a:r>
            <a:endParaRPr lang="en-US" dirty="0"/>
          </a:p>
        </p:txBody>
      </p:sp>
    </p:spTree>
    <p:extLst>
      <p:ext uri="{BB962C8B-B14F-4D97-AF65-F5344CB8AC3E}">
        <p14:creationId xmlns:p14="http://schemas.microsoft.com/office/powerpoint/2010/main" val="2413583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BB90-94EF-4A12-8022-465DEEC15086}"/>
              </a:ext>
            </a:extLst>
          </p:cNvPr>
          <p:cNvSpPr>
            <a:spLocks noGrp="1"/>
          </p:cNvSpPr>
          <p:nvPr>
            <p:ph type="ctrTitle"/>
          </p:nvPr>
        </p:nvSpPr>
        <p:spPr>
          <a:xfrm>
            <a:off x="609600" y="1122363"/>
            <a:ext cx="10058400" cy="3091050"/>
          </a:xfrm>
        </p:spPr>
        <p:txBody>
          <a:bodyPr/>
          <a:lstStyle/>
          <a:p>
            <a:pPr algn="l"/>
            <a:r>
              <a:rPr lang="en-US" dirty="0"/>
              <a:t>Overview of Assessment and Accountability Results</a:t>
            </a:r>
          </a:p>
        </p:txBody>
      </p:sp>
      <p:sp>
        <p:nvSpPr>
          <p:cNvPr id="4" name="Footer Placeholder 3">
            <a:extLst>
              <a:ext uri="{FF2B5EF4-FFF2-40B4-BE49-F238E27FC236}">
                <a16:creationId xmlns:a16="http://schemas.microsoft.com/office/drawing/2014/main" id="{8106A0D4-6651-4250-B447-0585E3B1C3A0}"/>
              </a:ext>
            </a:extLst>
          </p:cNvPr>
          <p:cNvSpPr>
            <a:spLocks noGrp="1"/>
          </p:cNvSpPr>
          <p:nvPr>
            <p:ph type="ftr" sz="quarter" idx="11"/>
          </p:nvPr>
        </p:nvSpPr>
        <p:spPr>
          <a:xfrm>
            <a:off x="491895" y="6356350"/>
            <a:ext cx="7661505" cy="365125"/>
          </a:xfrm>
        </p:spPr>
        <p:txBody>
          <a:bodyPr/>
          <a:lstStyle/>
          <a:p>
            <a:r>
              <a:rPr lang="en-US" sz="1400" dirty="0">
                <a:solidFill>
                  <a:schemeClr val="accent2">
                    <a:lumMod val="50000"/>
                  </a:schemeClr>
                </a:solidFill>
              </a:rPr>
              <a:t>KDE: OSAA: IJCE NOVEMBER 2019</a:t>
            </a:r>
          </a:p>
        </p:txBody>
      </p:sp>
      <p:sp>
        <p:nvSpPr>
          <p:cNvPr id="5" name="Slide Number Placeholder 4">
            <a:extLst>
              <a:ext uri="{FF2B5EF4-FFF2-40B4-BE49-F238E27FC236}">
                <a16:creationId xmlns:a16="http://schemas.microsoft.com/office/drawing/2014/main" id="{884B6713-BB85-4750-A76E-793674326EE8}"/>
              </a:ext>
            </a:extLst>
          </p:cNvPr>
          <p:cNvSpPr>
            <a:spLocks noGrp="1"/>
          </p:cNvSpPr>
          <p:nvPr>
            <p:ph type="sldNum" sz="quarter" idx="12"/>
          </p:nvPr>
        </p:nvSpPr>
        <p:spPr/>
        <p:txBody>
          <a:bodyPr/>
          <a:lstStyle/>
          <a:p>
            <a:fld id="{91CCADB8-3082-5D4A-9A26-8B8DBD556E4C}" type="slidenum">
              <a:rPr lang="en-US" smtClean="0"/>
              <a:t>12</a:t>
            </a:fld>
            <a:endParaRPr lang="en-US" dirty="0"/>
          </a:p>
        </p:txBody>
      </p:sp>
    </p:spTree>
    <p:extLst>
      <p:ext uri="{BB962C8B-B14F-4D97-AF65-F5344CB8AC3E}">
        <p14:creationId xmlns:p14="http://schemas.microsoft.com/office/powerpoint/2010/main" val="278889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347" y="141160"/>
            <a:ext cx="8596668" cy="1320800"/>
          </a:xfrm>
        </p:spPr>
        <p:txBody>
          <a:bodyPr/>
          <a:lstStyle/>
          <a:p>
            <a:r>
              <a:rPr lang="en-US" dirty="0">
                <a:latin typeface="Times New Roman" panose="02020603050405020304" pitchFamily="18" charset="0"/>
                <a:cs typeface="Times New Roman" panose="02020603050405020304" pitchFamily="18" charset="0"/>
              </a:rPr>
              <a:t>2018-2019 Reporting</a:t>
            </a:r>
          </a:p>
        </p:txBody>
      </p:sp>
      <p:sp>
        <p:nvSpPr>
          <p:cNvPr id="3" name="Text Placeholder 2"/>
          <p:cNvSpPr>
            <a:spLocks noGrp="1"/>
          </p:cNvSpPr>
          <p:nvPr>
            <p:ph type="body" sz="quarter" idx="13"/>
          </p:nvPr>
        </p:nvSpPr>
        <p:spPr>
          <a:xfrm>
            <a:off x="1113347" y="1166685"/>
            <a:ext cx="8596668" cy="5147349"/>
          </a:xfrm>
        </p:spPr>
        <p:txBody>
          <a:bodyPr>
            <a:normAutofit/>
          </a:bodyPr>
          <a:lstStyle/>
          <a:p>
            <a:r>
              <a:rPr lang="en-US" dirty="0">
                <a:latin typeface="Times New Roman" panose="02020603050405020304" pitchFamily="18" charset="0"/>
                <a:cs typeface="Times New Roman" panose="02020603050405020304" pitchFamily="18" charset="0"/>
              </a:rPr>
              <a:t>Schools, Districts and State received:</a:t>
            </a:r>
          </a:p>
          <a:p>
            <a:pPr lvl="1"/>
            <a:r>
              <a:rPr lang="en-US" dirty="0">
                <a:latin typeface="Times New Roman" panose="02020603050405020304" pitchFamily="18" charset="0"/>
                <a:cs typeface="Times New Roman" panose="02020603050405020304" pitchFamily="18" charset="0"/>
              </a:rPr>
              <a:t>Star Ratings (1 to 5 stars)</a:t>
            </a:r>
          </a:p>
          <a:p>
            <a:pPr lvl="1"/>
            <a:r>
              <a:rPr lang="en-US" dirty="0">
                <a:latin typeface="Times New Roman" panose="02020603050405020304" pitchFamily="18" charset="0"/>
                <a:cs typeface="Times New Roman" panose="02020603050405020304" pitchFamily="18" charset="0"/>
              </a:rPr>
              <a:t>Overall Accountability Score </a:t>
            </a:r>
          </a:p>
          <a:p>
            <a:pPr lvl="1"/>
            <a:r>
              <a:rPr lang="en-US" dirty="0">
                <a:latin typeface="Times New Roman" panose="02020603050405020304" pitchFamily="18" charset="0"/>
                <a:cs typeface="Times New Roman" panose="02020603050405020304" pitchFamily="18" charset="0"/>
              </a:rPr>
              <a:t>Indicator Scores and Labels of Very High to Very Low for Proficiency, Growth (EL/MS), Separate Academic (EL/MS/HS), Transition Readiness (HS) and Graduation (HS)</a:t>
            </a:r>
          </a:p>
          <a:p>
            <a:pPr lvl="1"/>
            <a:r>
              <a:rPr lang="en-US" dirty="0">
                <a:latin typeface="Times New Roman" panose="02020603050405020304" pitchFamily="18" charset="0"/>
                <a:cs typeface="Times New Roman" panose="02020603050405020304" pitchFamily="18" charset="0"/>
              </a:rPr>
              <a:t>Federal Classifications (schools only</a:t>
            </a:r>
            <a:r>
              <a:rPr lang="en-US" dirty="0"/>
              <a:t>)</a:t>
            </a:r>
          </a:p>
        </p:txBody>
      </p:sp>
      <p:sp>
        <p:nvSpPr>
          <p:cNvPr id="5" name="Slide Number Placeholder 4"/>
          <p:cNvSpPr>
            <a:spLocks noGrp="1"/>
          </p:cNvSpPr>
          <p:nvPr>
            <p:ph type="sldNum" sz="quarter" idx="12"/>
          </p:nvPr>
        </p:nvSpPr>
        <p:spPr/>
        <p:txBody>
          <a:bodyPr/>
          <a:lstStyle/>
          <a:p>
            <a:fld id="{91BD7323-49BF-4C97-8773-5EC64C492009}" type="slidenum">
              <a:rPr lang="en-US" smtClean="0"/>
              <a:t>13</a:t>
            </a:fld>
            <a:endParaRPr lang="en-US" dirty="0"/>
          </a:p>
        </p:txBody>
      </p:sp>
      <p:sp>
        <p:nvSpPr>
          <p:cNvPr id="4" name="Footer Placeholder 3"/>
          <p:cNvSpPr>
            <a:spLocks noGrp="1"/>
          </p:cNvSpPr>
          <p:nvPr>
            <p:ph type="ftr" sz="quarter" idx="3"/>
          </p:nvPr>
        </p:nvSpPr>
        <p:spPr/>
        <p:txBody>
          <a:bodyPr/>
          <a:lstStyle/>
          <a:p>
            <a:r>
              <a:rPr lang="fi-FI" dirty="0"/>
              <a:t>KDE: OSAA: IJCE NOVEMBER 2019</a:t>
            </a:r>
            <a:endParaRPr lang="en-US" dirty="0"/>
          </a:p>
        </p:txBody>
      </p:sp>
    </p:spTree>
    <p:extLst>
      <p:ext uri="{BB962C8B-B14F-4D97-AF65-F5344CB8AC3E}">
        <p14:creationId xmlns:p14="http://schemas.microsoft.com/office/powerpoint/2010/main" val="170567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5830" y="732934"/>
            <a:ext cx="6708888" cy="769441"/>
          </a:xfrm>
          <a:prstGeom prst="rect">
            <a:avLst/>
          </a:prstGeom>
          <a:noFill/>
        </p:spPr>
        <p:txBody>
          <a:bodyPr wrap="none" rtlCol="0">
            <a:spAutoFit/>
          </a:bodyPr>
          <a:lstStyle/>
          <a:p>
            <a:pPr lvl="0" eaLnBrk="0" fontAlgn="base" hangingPunct="0">
              <a:spcBef>
                <a:spcPct val="0"/>
              </a:spcBef>
              <a:spcAft>
                <a:spcPct val="0"/>
              </a:spcAft>
            </a:pPr>
            <a:r>
              <a:rPr lang="en-US" altLang="en-US" sz="4400" dirty="0">
                <a:solidFill>
                  <a:schemeClr val="bg2">
                    <a:lumMod val="25000"/>
                  </a:schemeClr>
                </a:solidFill>
                <a:latin typeface="+mj-lt"/>
                <a:ea typeface="Calibri" panose="020F0502020204030204" pitchFamily="34" charset="0"/>
                <a:cs typeface="Arial" panose="020B0604020202020204" pitchFamily="34" charset="0"/>
              </a:rPr>
              <a:t>2018-2019 School Ratings</a:t>
            </a:r>
            <a:endParaRPr lang="en-US" altLang="en-US" sz="4400" dirty="0">
              <a:solidFill>
                <a:schemeClr val="bg2">
                  <a:lumMod val="25000"/>
                </a:schemeClr>
              </a:solidFill>
              <a:latin typeface="+mj-lt"/>
            </a:endParaRPr>
          </a:p>
        </p:txBody>
      </p:sp>
      <p:pic>
        <p:nvPicPr>
          <p:cNvPr id="9" name="Picture 8"/>
          <p:cNvPicPr>
            <a:picLocks noChangeAspect="1"/>
          </p:cNvPicPr>
          <p:nvPr/>
        </p:nvPicPr>
        <p:blipFill>
          <a:blip r:embed="rId3"/>
          <a:stretch>
            <a:fillRect/>
          </a:stretch>
        </p:blipFill>
        <p:spPr>
          <a:xfrm>
            <a:off x="0" y="2448517"/>
            <a:ext cx="12192000" cy="2375743"/>
          </a:xfrm>
          <a:prstGeom prst="rect">
            <a:avLst/>
          </a:prstGeom>
        </p:spPr>
      </p:pic>
      <p:sp>
        <p:nvSpPr>
          <p:cNvPr id="8" name="Footer Placeholder 5"/>
          <p:cNvSpPr txBox="1">
            <a:spLocks/>
          </p:cNvSpPr>
          <p:nvPr/>
        </p:nvSpPr>
        <p:spPr>
          <a:xfrm>
            <a:off x="489456" y="646146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solidFill>
                  <a:schemeClr val="accent2">
                    <a:lumMod val="50000"/>
                  </a:schemeClr>
                </a:solidFill>
              </a:rPr>
              <a:t>KDE:OSAA: SB 175 IJCE 11.20.19</a:t>
            </a:r>
            <a:endParaRPr lang="en-US" sz="1400" dirty="0">
              <a:solidFill>
                <a:schemeClr val="accent2">
                  <a:lumMod val="50000"/>
                </a:schemeClr>
              </a:solidFill>
            </a:endParaRPr>
          </a:p>
        </p:txBody>
      </p:sp>
      <p:sp>
        <p:nvSpPr>
          <p:cNvPr id="3" name="Slide Number Placeholder 2"/>
          <p:cNvSpPr>
            <a:spLocks noGrp="1"/>
          </p:cNvSpPr>
          <p:nvPr>
            <p:ph type="sldNum" sz="quarter" idx="4"/>
          </p:nvPr>
        </p:nvSpPr>
        <p:spPr>
          <a:xfrm>
            <a:off x="11016766" y="6204614"/>
            <a:ext cx="683339" cy="365125"/>
          </a:xfrm>
        </p:spPr>
        <p:txBody>
          <a:bodyPr/>
          <a:lstStyle/>
          <a:p>
            <a:fld id="{91BD7323-49BF-4C97-8773-5EC64C492009}" type="slidenum">
              <a:rPr lang="en-US" smtClean="0"/>
              <a:pPr/>
              <a:t>14</a:t>
            </a:fld>
            <a:endParaRPr lang="en-US" dirty="0"/>
          </a:p>
        </p:txBody>
      </p:sp>
    </p:spTree>
    <p:extLst>
      <p:ext uri="{BB962C8B-B14F-4D97-AF65-F5344CB8AC3E}">
        <p14:creationId xmlns:p14="http://schemas.microsoft.com/office/powerpoint/2010/main" val="1913068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252" y="-1"/>
            <a:ext cx="8596668" cy="1354667"/>
          </a:xfrm>
        </p:spPr>
        <p:txBody>
          <a:bodyPr>
            <a:normAutofit fontScale="90000"/>
          </a:bodyPr>
          <a:lstStyle/>
          <a:p>
            <a:r>
              <a:rPr lang="en-US" sz="4000" dirty="0">
                <a:latin typeface="Times New Roman" panose="02020603050405020304" pitchFamily="18" charset="0"/>
                <a:cs typeface="Times New Roman" panose="02020603050405020304" pitchFamily="18" charset="0"/>
              </a:rPr>
              <a:t>Federal Classifications for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Kentucky 2018-2019</a:t>
            </a:r>
            <a:br>
              <a:rPr lang="en-US" dirty="0"/>
            </a:br>
            <a:endParaRPr lang="en-US" dirty="0"/>
          </a:p>
        </p:txBody>
      </p:sp>
      <p:sp>
        <p:nvSpPr>
          <p:cNvPr id="3" name="Text Placeholder 2"/>
          <p:cNvSpPr>
            <a:spLocks noGrp="1"/>
          </p:cNvSpPr>
          <p:nvPr>
            <p:ph type="body" sz="quarter" idx="13"/>
          </p:nvPr>
        </p:nvSpPr>
        <p:spPr>
          <a:xfrm>
            <a:off x="945252" y="1507065"/>
            <a:ext cx="11421534" cy="4901324"/>
          </a:xfrm>
        </p:spPr>
        <p:txBody>
          <a:bodyPr/>
          <a:lstStyle/>
          <a:p>
            <a:r>
              <a:rPr lang="en-US" dirty="0">
                <a:solidFill>
                  <a:schemeClr val="bg2">
                    <a:lumMod val="25000"/>
                  </a:schemeClr>
                </a:solidFill>
                <a:latin typeface="Times New Roman" panose="02020603050405020304" pitchFamily="18" charset="0"/>
                <a:cs typeface="Times New Roman" panose="02020603050405020304" pitchFamily="18" charset="0"/>
              </a:rPr>
              <a:t>Comprehensive Support and Improvement (CSI)</a:t>
            </a:r>
          </a:p>
          <a:p>
            <a:pPr lvl="1"/>
            <a:r>
              <a:rPr lang="en-US" dirty="0">
                <a:latin typeface="Times New Roman" panose="02020603050405020304" pitchFamily="18" charset="0"/>
                <a:cs typeface="Times New Roman" panose="02020603050405020304" pitchFamily="18" charset="0"/>
              </a:rPr>
              <a:t>50 schools designated</a:t>
            </a:r>
          </a:p>
          <a:p>
            <a:pPr lvl="1"/>
            <a:r>
              <a:rPr lang="en-US" dirty="0">
                <a:latin typeface="Times New Roman" panose="02020603050405020304" pitchFamily="18" charset="0"/>
                <a:cs typeface="Times New Roman" panose="02020603050405020304" pitchFamily="18" charset="0"/>
              </a:rPr>
              <a:t>Performance at the bottom 5% by level</a:t>
            </a:r>
          </a:p>
          <a:p>
            <a:r>
              <a:rPr lang="en-US" dirty="0">
                <a:solidFill>
                  <a:schemeClr val="bg2">
                    <a:lumMod val="25000"/>
                  </a:schemeClr>
                </a:solidFill>
                <a:latin typeface="Times New Roman" panose="02020603050405020304" pitchFamily="18" charset="0"/>
                <a:cs typeface="Times New Roman" panose="02020603050405020304" pitchFamily="18" charset="0"/>
              </a:rPr>
              <a:t>Additional Targeted Support and Improvement (ATSI)</a:t>
            </a:r>
          </a:p>
          <a:p>
            <a:pPr lvl="1"/>
            <a:r>
              <a:rPr lang="en-US" dirty="0">
                <a:latin typeface="Times New Roman" panose="02020603050405020304" pitchFamily="18" charset="0"/>
                <a:cs typeface="Times New Roman" panose="02020603050405020304" pitchFamily="18" charset="0"/>
              </a:rPr>
              <a:t>11 schools identified</a:t>
            </a:r>
          </a:p>
          <a:p>
            <a:pPr lvl="1"/>
            <a:r>
              <a:rPr lang="en-US" dirty="0">
                <a:latin typeface="Times New Roman" panose="02020603050405020304" pitchFamily="18" charset="0"/>
                <a:cs typeface="Times New Roman" panose="02020603050405020304" pitchFamily="18" charset="0"/>
              </a:rPr>
              <a:t>Initially identified for TSI-Tier II last year and failed                      to met exit criteria this year</a:t>
            </a:r>
          </a:p>
          <a:p>
            <a:pPr lvl="1"/>
            <a:r>
              <a:rPr lang="en-US" dirty="0">
                <a:latin typeface="Times New Roman" panose="02020603050405020304" pitchFamily="18" charset="0"/>
                <a:cs typeface="Times New Roman" panose="02020603050405020304" pitchFamily="18" charset="0"/>
              </a:rPr>
              <a:t>Focus on low student group performance </a:t>
            </a:r>
          </a:p>
          <a:p>
            <a:pPr lvl="1"/>
            <a:endParaRPr lang="en-US" dirty="0">
              <a:solidFill>
                <a:schemeClr val="bg2">
                  <a:lumMod val="25000"/>
                </a:schemeClr>
              </a:solidFill>
            </a:endParaRP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15</a:t>
            </a:fld>
            <a:endParaRPr lang="en-US" dirty="0"/>
          </a:p>
        </p:txBody>
      </p:sp>
      <p:pic>
        <p:nvPicPr>
          <p:cNvPr id="5" name="Picture 4"/>
          <p:cNvPicPr>
            <a:picLocks noChangeAspect="1"/>
          </p:cNvPicPr>
          <p:nvPr/>
        </p:nvPicPr>
        <p:blipFill rotWithShape="1">
          <a:blip r:embed="rId2"/>
          <a:srcRect l="15675" t="71067" r="66965" b="5200"/>
          <a:stretch/>
        </p:blipFill>
        <p:spPr>
          <a:xfrm>
            <a:off x="7478046" y="57573"/>
            <a:ext cx="2768087" cy="1286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ooter Placeholder 5"/>
          <p:cNvSpPr>
            <a:spLocks noGrp="1"/>
          </p:cNvSpPr>
          <p:nvPr>
            <p:ph type="ftr" sz="quarter" idx="3"/>
          </p:nvPr>
        </p:nvSpPr>
        <p:spPr/>
        <p:txBody>
          <a:bodyPr/>
          <a:lstStyle/>
          <a:p>
            <a:r>
              <a:rPr lang="fi-FI"/>
              <a:t>KDE: OSAA: IJCE NOVEMBER 2019</a:t>
            </a:r>
            <a:endParaRPr lang="en-US" dirty="0"/>
          </a:p>
        </p:txBody>
      </p:sp>
    </p:spTree>
    <p:extLst>
      <p:ext uri="{BB962C8B-B14F-4D97-AF65-F5344CB8AC3E}">
        <p14:creationId xmlns:p14="http://schemas.microsoft.com/office/powerpoint/2010/main" val="1912226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C8C6-E24C-4EE9-AC4F-075A603BB8F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Updated Data Review</a:t>
            </a:r>
          </a:p>
        </p:txBody>
      </p:sp>
      <p:sp>
        <p:nvSpPr>
          <p:cNvPr id="3" name="Text Placeholder 2">
            <a:extLst>
              <a:ext uri="{FF2B5EF4-FFF2-40B4-BE49-F238E27FC236}">
                <a16:creationId xmlns:a16="http://schemas.microsoft.com/office/drawing/2014/main" id="{90DCEAA5-A717-4C88-8053-C91AFD41D45F}"/>
              </a:ext>
            </a:extLst>
          </p:cNvPr>
          <p:cNvSpPr>
            <a:spLocks noGrp="1"/>
          </p:cNvSpPr>
          <p:nvPr>
            <p:ph type="body" sz="quarter" idx="13"/>
          </p:nvPr>
        </p:nvSpPr>
        <p:spPr>
          <a:xfrm>
            <a:off x="555786" y="1048872"/>
            <a:ext cx="9188715" cy="5625904"/>
          </a:xfrm>
        </p:spPr>
        <p:txBody>
          <a:bodyPr/>
          <a:lstStyle/>
          <a:p>
            <a:r>
              <a:rPr lang="en-US" sz="3000" dirty="0">
                <a:latin typeface="Times New Roman" panose="02020603050405020304" pitchFamily="18" charset="0"/>
                <a:cs typeface="Times New Roman" panose="02020603050405020304" pitchFamily="18" charset="0"/>
              </a:rPr>
              <a:t>After the public release of accountability data, there is a 10-day period for districts to request individual student changes.</a:t>
            </a:r>
          </a:p>
          <a:p>
            <a:pPr fontAlgn="base"/>
            <a:r>
              <a:rPr lang="en-US" sz="3000" dirty="0">
                <a:latin typeface="Times New Roman" panose="02020603050405020304" pitchFamily="18" charset="0"/>
                <a:cs typeface="Times New Roman" panose="02020603050405020304" pitchFamily="18" charset="0"/>
              </a:rPr>
              <a:t>Based on individual change requests and allegations, there are changes to the star ratings and federal classification:​</a:t>
            </a:r>
          </a:p>
          <a:p>
            <a:pPr lvl="1" fontAlgn="base"/>
            <a:r>
              <a:rPr lang="en-US" sz="3000" dirty="0">
                <a:latin typeface="Times New Roman" panose="02020603050405020304" pitchFamily="18" charset="0"/>
                <a:cs typeface="Times New Roman" panose="02020603050405020304" pitchFamily="18" charset="0"/>
              </a:rPr>
              <a:t>2 schools increased a star rating​;</a:t>
            </a:r>
          </a:p>
          <a:p>
            <a:pPr lvl="1" fontAlgn="base"/>
            <a:r>
              <a:rPr lang="en-US" sz="3000" dirty="0">
                <a:latin typeface="Times New Roman" panose="02020603050405020304" pitchFamily="18" charset="0"/>
                <a:cs typeface="Times New Roman" panose="02020603050405020304" pitchFamily="18" charset="0"/>
              </a:rPr>
              <a:t>2 districts increased a star rating;​</a:t>
            </a:r>
          </a:p>
          <a:p>
            <a:pPr lvl="1" fontAlgn="base"/>
            <a:r>
              <a:rPr lang="en-US" sz="3000" dirty="0">
                <a:latin typeface="Times New Roman" panose="02020603050405020304" pitchFamily="18" charset="0"/>
                <a:cs typeface="Times New Roman" panose="02020603050405020304" pitchFamily="18" charset="0"/>
              </a:rPr>
              <a:t>1 school and 1 district decreased a star rating​; and</a:t>
            </a:r>
          </a:p>
          <a:p>
            <a:pPr lvl="1" fontAlgn="base"/>
            <a:r>
              <a:rPr lang="en-US" sz="3000" dirty="0">
                <a:latin typeface="Times New Roman" panose="02020603050405020304" pitchFamily="18" charset="0"/>
                <a:cs typeface="Times New Roman" panose="02020603050405020304" pitchFamily="18" charset="0"/>
              </a:rPr>
              <a:t>1 school removed from ATSI identification​.</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F3FFD44-15A0-4F32-A5FA-F09DBB6D890B}"/>
              </a:ext>
            </a:extLst>
          </p:cNvPr>
          <p:cNvSpPr>
            <a:spLocks noGrp="1"/>
          </p:cNvSpPr>
          <p:nvPr>
            <p:ph type="sldNum" sz="quarter" idx="12"/>
          </p:nvPr>
        </p:nvSpPr>
        <p:spPr/>
        <p:txBody>
          <a:bodyPr/>
          <a:lstStyle/>
          <a:p>
            <a:fld id="{91BD7323-49BF-4C97-8773-5EC64C492009}" type="slidenum">
              <a:rPr lang="en-US" smtClean="0"/>
              <a:t>16</a:t>
            </a:fld>
            <a:endParaRPr lang="en-US" dirty="0"/>
          </a:p>
        </p:txBody>
      </p:sp>
      <p:sp>
        <p:nvSpPr>
          <p:cNvPr id="5" name="Footer Placeholder 4">
            <a:extLst>
              <a:ext uri="{FF2B5EF4-FFF2-40B4-BE49-F238E27FC236}">
                <a16:creationId xmlns:a16="http://schemas.microsoft.com/office/drawing/2014/main" id="{4C39F0A5-14C0-4B29-AB79-A7F6F214B2C2}"/>
              </a:ext>
            </a:extLst>
          </p:cNvPr>
          <p:cNvSpPr>
            <a:spLocks noGrp="1"/>
          </p:cNvSpPr>
          <p:nvPr>
            <p:ph type="ftr" sz="quarter" idx="3"/>
          </p:nvPr>
        </p:nvSpPr>
        <p:spPr/>
        <p:txBody>
          <a:bodyPr/>
          <a:lstStyle/>
          <a:p>
            <a:r>
              <a:rPr lang="en-US"/>
              <a:t>KDE: OSAA: IJCE NOVEMBER 2019</a:t>
            </a:r>
            <a:endParaRPr lang="en-US" dirty="0"/>
          </a:p>
        </p:txBody>
      </p:sp>
    </p:spTree>
    <p:extLst>
      <p:ext uri="{BB962C8B-B14F-4D97-AF65-F5344CB8AC3E}">
        <p14:creationId xmlns:p14="http://schemas.microsoft.com/office/powerpoint/2010/main" val="1257853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73501"/>
            <a:ext cx="8596668" cy="1320800"/>
          </a:xfrm>
        </p:spPr>
        <p:txBody>
          <a:bodyPr>
            <a:normAutofit/>
          </a:bodyPr>
          <a:lstStyle/>
          <a:p>
            <a:r>
              <a:rPr lang="en-US" sz="3200" dirty="0"/>
              <a:t>Prior State Law on Targeted Support and Improvement</a:t>
            </a:r>
          </a:p>
        </p:txBody>
      </p:sp>
      <p:sp>
        <p:nvSpPr>
          <p:cNvPr id="3" name="Text Placeholder 2"/>
          <p:cNvSpPr>
            <a:spLocks noGrp="1"/>
          </p:cNvSpPr>
          <p:nvPr>
            <p:ph type="body" sz="quarter" idx="13"/>
          </p:nvPr>
        </p:nvSpPr>
        <p:spPr>
          <a:xfrm>
            <a:off x="643639" y="1475474"/>
            <a:ext cx="9805286" cy="5068202"/>
          </a:xfrm>
        </p:spPr>
        <p:txBody>
          <a:bodyPr>
            <a:noAutofit/>
          </a:bodyPr>
          <a:lstStyle/>
          <a:p>
            <a:r>
              <a:rPr lang="en-US" sz="2200" dirty="0">
                <a:latin typeface="Times New Roman" panose="02020603050405020304" pitchFamily="18" charset="0"/>
                <a:cs typeface="Times New Roman" panose="02020603050405020304" pitchFamily="18" charset="0"/>
              </a:rPr>
              <a:t>Previously, KRS 160.346(2) required a school to be identified for Targeted Support and Improvement (TSI) if the school had:</a:t>
            </a:r>
          </a:p>
          <a:p>
            <a:pPr lvl="1"/>
            <a:r>
              <a:rPr lang="en-US" sz="2200" dirty="0">
                <a:latin typeface="Times New Roman" panose="02020603050405020304" pitchFamily="18" charset="0"/>
                <a:cs typeface="Times New Roman" panose="02020603050405020304" pitchFamily="18" charset="0"/>
              </a:rPr>
              <a:t>Tier II: One or more subgroups performing as poorly as all students in any of the lowest performing five percent of schools by level (identified annually beginning in 2018-2019) or </a:t>
            </a:r>
          </a:p>
          <a:p>
            <a:pPr lvl="1"/>
            <a:r>
              <a:rPr lang="en-US" sz="2200" dirty="0">
                <a:latin typeface="Times New Roman" panose="02020603050405020304" pitchFamily="18" charset="0"/>
                <a:cs typeface="Times New Roman" panose="02020603050405020304" pitchFamily="18" charset="0"/>
              </a:rPr>
              <a:t>Tier I: One or more subgroups performing as poorly as all students in any of the lowest performing 10 percent of schools by level for two consecutive years (identified annually beginning in 2020-2021). </a:t>
            </a:r>
          </a:p>
          <a:p>
            <a:r>
              <a:rPr lang="en-US" sz="2200" dirty="0">
                <a:latin typeface="Times New Roman" panose="02020603050405020304" pitchFamily="18" charset="0"/>
                <a:cs typeface="Times New Roman" panose="02020603050405020304" pitchFamily="18" charset="0"/>
              </a:rPr>
              <a:t>418 schools were identified in the fall of 2018 for Tier II TSI. </a:t>
            </a:r>
          </a:p>
          <a:p>
            <a:r>
              <a:rPr lang="en-US" sz="2200" dirty="0">
                <a:latin typeface="Times New Roman" panose="02020603050405020304" pitchFamily="18" charset="0"/>
                <a:cs typeface="Times New Roman" panose="02020603050405020304" pitchFamily="18" charset="0"/>
              </a:rPr>
              <a:t>During the 2019 legislative session, the Kentucky General Assembly passed Senate Bill 175 to further refine Kentucky’s implementation of ESSA, particularly as it relates to the development of standards and assessments, postsecondary readiness, and the identification of schools for TSI.</a:t>
            </a:r>
          </a:p>
        </p:txBody>
      </p:sp>
    </p:spTree>
    <p:extLst>
      <p:ext uri="{BB962C8B-B14F-4D97-AF65-F5344CB8AC3E}">
        <p14:creationId xmlns:p14="http://schemas.microsoft.com/office/powerpoint/2010/main" val="3018471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73501"/>
            <a:ext cx="8596668" cy="1320800"/>
          </a:xfrm>
        </p:spPr>
        <p:txBody>
          <a:bodyPr>
            <a:normAutofit/>
          </a:bodyPr>
          <a:lstStyle/>
          <a:p>
            <a:r>
              <a:rPr lang="en-US" sz="3200" dirty="0"/>
              <a:t>Terminology Changes in Identifying TSI Schools </a:t>
            </a:r>
          </a:p>
        </p:txBody>
      </p:sp>
      <p:sp>
        <p:nvSpPr>
          <p:cNvPr id="3" name="Text Placeholder 2"/>
          <p:cNvSpPr>
            <a:spLocks noGrp="1"/>
          </p:cNvSpPr>
          <p:nvPr>
            <p:ph type="body" sz="quarter" idx="13"/>
          </p:nvPr>
        </p:nvSpPr>
        <p:spPr>
          <a:xfrm>
            <a:off x="555786" y="1285874"/>
            <a:ext cx="9616913" cy="5572125"/>
          </a:xfrm>
        </p:spPr>
        <p:txBody>
          <a:bodyPr>
            <a:noAutofit/>
          </a:bodyPr>
          <a:lstStyle/>
          <a:p>
            <a:r>
              <a:rPr lang="en-US" sz="2200" dirty="0">
                <a:latin typeface="Times New Roman" panose="02020603050405020304" pitchFamily="18" charset="0"/>
                <a:cs typeface="Times New Roman" panose="02020603050405020304" pitchFamily="18" charset="0"/>
              </a:rPr>
              <a:t>SB 175 (2019) also introduced new terminology that better aligns with ESSA: Additional Targeted Support and Improvement (ATSI). </a:t>
            </a:r>
          </a:p>
          <a:p>
            <a:r>
              <a:rPr lang="en-US" sz="2200" dirty="0">
                <a:latin typeface="Times New Roman" panose="02020603050405020304" pitchFamily="18" charset="0"/>
                <a:cs typeface="Times New Roman" panose="02020603050405020304" pitchFamily="18" charset="0"/>
              </a:rPr>
              <a:t>Prior to the 2019 legislative session, ATSI was not used in state law, which instead offered two different tiers of the TSI label.  </a:t>
            </a:r>
          </a:p>
          <a:p>
            <a:r>
              <a:rPr lang="en-US" sz="2200" dirty="0">
                <a:latin typeface="Times New Roman" panose="02020603050405020304" pitchFamily="18" charset="0"/>
                <a:cs typeface="Times New Roman" panose="02020603050405020304" pitchFamily="18" charset="0"/>
              </a:rPr>
              <a:t>All 418 schools identified TSI in the fall of 2018 met the requirements and expectations under the Every Student Succeeds Act (ESSA) for ATSI and were reported to ED as ATSI schools classified pursuant to ESSA Section 1111(d)(2)(C)-(D). </a:t>
            </a:r>
          </a:p>
          <a:p>
            <a:r>
              <a:rPr lang="en-US" sz="2200" dirty="0">
                <a:latin typeface="Times New Roman" panose="02020603050405020304" pitchFamily="18" charset="0"/>
                <a:cs typeface="Times New Roman" panose="02020603050405020304" pitchFamily="18" charset="0"/>
              </a:rPr>
              <a:t>Beginning with reporting this fall, KDE will adopt this terminology in the School Report Card. </a:t>
            </a:r>
          </a:p>
          <a:p>
            <a:r>
              <a:rPr lang="en-US" sz="2200" dirty="0">
                <a:latin typeface="Times New Roman" panose="02020603050405020304" pitchFamily="18" charset="0"/>
                <a:cs typeface="Times New Roman" panose="02020603050405020304" pitchFamily="18" charset="0"/>
              </a:rPr>
              <a:t>Use of the terminology ATSI is a technical change to align with federal and state law and is not, nor should it be construed as, a substantive change to any school’s designation. </a:t>
            </a:r>
          </a:p>
          <a:p>
            <a:r>
              <a:rPr lang="en-US" sz="2200" dirty="0">
                <a:latin typeface="Times New Roman" panose="02020603050405020304" pitchFamily="18" charset="0"/>
                <a:cs typeface="Times New Roman" panose="02020603050405020304" pitchFamily="18" charset="0"/>
              </a:rPr>
              <a:t>A change to the definition of TSI in the statute is needed.</a:t>
            </a:r>
          </a:p>
        </p:txBody>
      </p:sp>
    </p:spTree>
    <p:extLst>
      <p:ext uri="{BB962C8B-B14F-4D97-AF65-F5344CB8AC3E}">
        <p14:creationId xmlns:p14="http://schemas.microsoft.com/office/powerpoint/2010/main" val="2463379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73501"/>
            <a:ext cx="9712164" cy="1320800"/>
          </a:xfrm>
        </p:spPr>
        <p:txBody>
          <a:bodyPr>
            <a:normAutofit/>
          </a:bodyPr>
          <a:lstStyle/>
          <a:p>
            <a:r>
              <a:rPr lang="en-US" sz="3200" dirty="0"/>
              <a:t>Amendments to Kentucky’s Consolidated State Plan</a:t>
            </a:r>
          </a:p>
        </p:txBody>
      </p:sp>
      <p:sp>
        <p:nvSpPr>
          <p:cNvPr id="3" name="Text Placeholder 2"/>
          <p:cNvSpPr>
            <a:spLocks noGrp="1"/>
          </p:cNvSpPr>
          <p:nvPr>
            <p:ph type="body" sz="quarter" idx="13"/>
          </p:nvPr>
        </p:nvSpPr>
        <p:spPr>
          <a:xfrm>
            <a:off x="449106" y="1053935"/>
            <a:ext cx="9188715" cy="5575465"/>
          </a:xfrm>
        </p:spPr>
        <p:txBody>
          <a:bodyPr>
            <a:noAutofit/>
          </a:bodyPr>
          <a:lstStyle/>
          <a:p>
            <a:r>
              <a:rPr lang="en-US" sz="2400" dirty="0">
                <a:latin typeface="Times New Roman" panose="02020603050405020304" pitchFamily="18" charset="0"/>
                <a:cs typeface="Times New Roman" panose="02020603050405020304" pitchFamily="18" charset="0"/>
              </a:rPr>
              <a:t>On May 31, 2019, the changes SB175 (2019) made to TSI identification criteria were submitted for approval to the United States Department of Education (ED) as part of Kentucky’s Consolidated State Plan (State Plan). </a:t>
            </a:r>
          </a:p>
          <a:p>
            <a:r>
              <a:rPr lang="en-US" sz="2400" dirty="0">
                <a:latin typeface="Times New Roman" panose="02020603050405020304" pitchFamily="18" charset="0"/>
                <a:cs typeface="Times New Roman" panose="02020603050405020304" pitchFamily="18" charset="0"/>
              </a:rPr>
              <a:t>On September 6th, feedback from ED revealed that the State Plan would not receive federal approval if TSI identification continued to follow the guidelines established in SB 175 (2019).</a:t>
            </a:r>
          </a:p>
          <a:p>
            <a:r>
              <a:rPr lang="en-US" sz="2400" dirty="0">
                <a:latin typeface="Times New Roman" panose="02020603050405020304" pitchFamily="18" charset="0"/>
                <a:cs typeface="Times New Roman" panose="02020603050405020304" pitchFamily="18" charset="0"/>
              </a:rPr>
              <a:t>Negotiating ED’s approval of the State Plan was paramount to the department. </a:t>
            </a:r>
          </a:p>
          <a:p>
            <a:pPr lvl="1"/>
            <a:r>
              <a:rPr lang="en-US" sz="2400" dirty="0">
                <a:latin typeface="Times New Roman" panose="02020603050405020304" pitchFamily="18" charset="0"/>
                <a:cs typeface="Times New Roman" panose="02020603050405020304" pitchFamily="18" charset="0"/>
              </a:rPr>
              <a:t>Failing to have an approved State Plan puts federal funding Kentucky school districts receive under ESSA in jeopardy, which is a cost far too high for KDE to risk.</a:t>
            </a:r>
          </a:p>
          <a:p>
            <a:r>
              <a:rPr lang="en-US" sz="2400" dirty="0">
                <a:latin typeface="Times New Roman" panose="02020603050405020304" pitchFamily="18" charset="0"/>
                <a:cs typeface="Times New Roman" panose="02020603050405020304" pitchFamily="18" charset="0"/>
              </a:rPr>
              <a:t>On September 23th, KDE received notice that Kentucky’s State Plan had been approved by ED.</a:t>
            </a:r>
          </a:p>
          <a:p>
            <a:endParaRPr lang="en-US" sz="2400" dirty="0"/>
          </a:p>
          <a:p>
            <a:pPr lvl="1"/>
            <a:endParaRPr lang="en-US" sz="2000" dirty="0"/>
          </a:p>
        </p:txBody>
      </p:sp>
    </p:spTree>
    <p:extLst>
      <p:ext uri="{BB962C8B-B14F-4D97-AF65-F5344CB8AC3E}">
        <p14:creationId xmlns:p14="http://schemas.microsoft.com/office/powerpoint/2010/main" val="212261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A0F3-4EE6-4A83-BC3F-AE3F5F81614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does SB 175 (2019) require?</a:t>
            </a:r>
          </a:p>
        </p:txBody>
      </p:sp>
      <p:sp>
        <p:nvSpPr>
          <p:cNvPr id="3" name="Text Placeholder 2">
            <a:extLst>
              <a:ext uri="{FF2B5EF4-FFF2-40B4-BE49-F238E27FC236}">
                <a16:creationId xmlns:a16="http://schemas.microsoft.com/office/drawing/2014/main" id="{8C7F8B92-C870-48FE-9244-D2872856C0E2}"/>
              </a:ext>
            </a:extLst>
          </p:cNvPr>
          <p:cNvSpPr>
            <a:spLocks noGrp="1"/>
          </p:cNvSpPr>
          <p:nvPr>
            <p:ph type="body" sz="quarter" idx="13"/>
          </p:nvPr>
        </p:nvSpPr>
        <p:spPr>
          <a:xfrm>
            <a:off x="555786" y="1353671"/>
            <a:ext cx="9188715" cy="5321104"/>
          </a:xfrm>
        </p:spPr>
        <p:txBody>
          <a:bodyPr/>
          <a:lstStyle/>
          <a:p>
            <a:r>
              <a:rPr lang="en-US" sz="2800" dirty="0">
                <a:latin typeface="Times New Roman" panose="02020603050405020304" pitchFamily="18" charset="0"/>
                <a:cs typeface="Times New Roman" panose="02020603050405020304" pitchFamily="18" charset="0"/>
              </a:rPr>
              <a:t>Requires the Commissioner of Education to convene a committee each year that shall analyze state assessment results and examine and consider the expected impacts, unintended consequences, and potential for all schools to reach the highest ratings in the state accountability system.</a:t>
            </a:r>
          </a:p>
          <a:p>
            <a:r>
              <a:rPr lang="en-US" sz="2800" dirty="0">
                <a:latin typeface="Times New Roman" panose="02020603050405020304" pitchFamily="18" charset="0"/>
                <a:cs typeface="Times New Roman" panose="02020603050405020304" pitchFamily="18" charset="0"/>
              </a:rPr>
              <a:t>The Kentucky Department of Education shall report to the Interim Joint Committee on Education by December 1, 2019 and by December 1, 2020 regarding the findings of each committee.</a:t>
            </a:r>
          </a:p>
        </p:txBody>
      </p:sp>
      <p:sp>
        <p:nvSpPr>
          <p:cNvPr id="4" name="Slide Number Placeholder 3">
            <a:extLst>
              <a:ext uri="{FF2B5EF4-FFF2-40B4-BE49-F238E27FC236}">
                <a16:creationId xmlns:a16="http://schemas.microsoft.com/office/drawing/2014/main" id="{35747761-6EC4-432E-98D6-D9154EE3D526}"/>
              </a:ext>
            </a:extLst>
          </p:cNvPr>
          <p:cNvSpPr>
            <a:spLocks noGrp="1"/>
          </p:cNvSpPr>
          <p:nvPr>
            <p:ph type="sldNum" sz="quarter" idx="12"/>
          </p:nvPr>
        </p:nvSpPr>
        <p:spPr/>
        <p:txBody>
          <a:bodyPr/>
          <a:lstStyle/>
          <a:p>
            <a:fld id="{91BD7323-49BF-4C97-8773-5EC64C492009}" type="slidenum">
              <a:rPr lang="en-US" smtClean="0"/>
              <a:t>2</a:t>
            </a:fld>
            <a:endParaRPr lang="en-US" dirty="0"/>
          </a:p>
        </p:txBody>
      </p:sp>
      <p:sp>
        <p:nvSpPr>
          <p:cNvPr id="5" name="Footer Placeholder 4">
            <a:extLst>
              <a:ext uri="{FF2B5EF4-FFF2-40B4-BE49-F238E27FC236}">
                <a16:creationId xmlns:a16="http://schemas.microsoft.com/office/drawing/2014/main" id="{1A57F553-1532-4770-8F97-4BB6DC98A958}"/>
              </a:ext>
            </a:extLst>
          </p:cNvPr>
          <p:cNvSpPr>
            <a:spLocks noGrp="1"/>
          </p:cNvSpPr>
          <p:nvPr>
            <p:ph type="ftr" sz="quarter" idx="3"/>
          </p:nvPr>
        </p:nvSpPr>
        <p:spPr/>
        <p:txBody>
          <a:bodyPr/>
          <a:lstStyle/>
          <a:p>
            <a:r>
              <a:rPr lang="en-US"/>
              <a:t>KDE: OSAA: IJCE NOVEMBER 2019</a:t>
            </a:r>
            <a:endParaRPr lang="en-US" dirty="0"/>
          </a:p>
        </p:txBody>
      </p:sp>
    </p:spTree>
    <p:extLst>
      <p:ext uri="{BB962C8B-B14F-4D97-AF65-F5344CB8AC3E}">
        <p14:creationId xmlns:p14="http://schemas.microsoft.com/office/powerpoint/2010/main" val="1445066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77A8C-DFF3-4EA9-8C37-55FFB334AAE7}"/>
              </a:ext>
            </a:extLst>
          </p:cNvPr>
          <p:cNvSpPr>
            <a:spLocks noGrp="1"/>
          </p:cNvSpPr>
          <p:nvPr>
            <p:ph type="ctrTitle"/>
          </p:nvPr>
        </p:nvSpPr>
        <p:spPr>
          <a:xfrm>
            <a:off x="491895" y="2124635"/>
            <a:ext cx="9881908" cy="1801906"/>
          </a:xfrm>
        </p:spPr>
        <p:txBody>
          <a:bodyPr/>
          <a:lstStyle/>
          <a:p>
            <a:pPr algn="l"/>
            <a:r>
              <a:rPr lang="en-US" dirty="0"/>
              <a:t>Discussion of Committee and Findings</a:t>
            </a:r>
          </a:p>
        </p:txBody>
      </p:sp>
      <p:sp>
        <p:nvSpPr>
          <p:cNvPr id="4" name="Footer Placeholder 3">
            <a:extLst>
              <a:ext uri="{FF2B5EF4-FFF2-40B4-BE49-F238E27FC236}">
                <a16:creationId xmlns:a16="http://schemas.microsoft.com/office/drawing/2014/main" id="{526C0484-94D6-497C-8007-45F03F9D5134}"/>
              </a:ext>
            </a:extLst>
          </p:cNvPr>
          <p:cNvSpPr>
            <a:spLocks noGrp="1"/>
          </p:cNvSpPr>
          <p:nvPr>
            <p:ph type="ftr" sz="quarter" idx="11"/>
          </p:nvPr>
        </p:nvSpPr>
        <p:spPr>
          <a:xfrm>
            <a:off x="491895" y="6356350"/>
            <a:ext cx="7661505" cy="365125"/>
          </a:xfrm>
        </p:spPr>
        <p:txBody>
          <a:bodyPr/>
          <a:lstStyle/>
          <a:p>
            <a:r>
              <a:rPr lang="en-US"/>
              <a:t>KDE: OSAA: IJCE NOVEMBER 2019</a:t>
            </a:r>
            <a:endParaRPr lang="en-US" dirty="0"/>
          </a:p>
        </p:txBody>
      </p:sp>
      <p:sp>
        <p:nvSpPr>
          <p:cNvPr id="5" name="Slide Number Placeholder 4">
            <a:extLst>
              <a:ext uri="{FF2B5EF4-FFF2-40B4-BE49-F238E27FC236}">
                <a16:creationId xmlns:a16="http://schemas.microsoft.com/office/drawing/2014/main" id="{D5067353-E180-482D-B5ED-FD12C64EAE05}"/>
              </a:ext>
            </a:extLst>
          </p:cNvPr>
          <p:cNvSpPr>
            <a:spLocks noGrp="1"/>
          </p:cNvSpPr>
          <p:nvPr>
            <p:ph type="sldNum" sz="quarter" idx="12"/>
          </p:nvPr>
        </p:nvSpPr>
        <p:spPr/>
        <p:txBody>
          <a:bodyPr/>
          <a:lstStyle/>
          <a:p>
            <a:fld id="{91CCADB8-3082-5D4A-9A26-8B8DBD556E4C}" type="slidenum">
              <a:rPr lang="en-US" smtClean="0"/>
              <a:t>20</a:t>
            </a:fld>
            <a:endParaRPr lang="en-US" dirty="0"/>
          </a:p>
        </p:txBody>
      </p:sp>
    </p:spTree>
    <p:extLst>
      <p:ext uri="{BB962C8B-B14F-4D97-AF65-F5344CB8AC3E}">
        <p14:creationId xmlns:p14="http://schemas.microsoft.com/office/powerpoint/2010/main" val="3572256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00040-B3BA-0D4F-81E9-1024A691BC7E}"/>
              </a:ext>
            </a:extLst>
          </p:cNvPr>
          <p:cNvSpPr>
            <a:spLocks noGrp="1"/>
          </p:cNvSpPr>
          <p:nvPr>
            <p:ph idx="4294967295"/>
          </p:nvPr>
        </p:nvSpPr>
        <p:spPr>
          <a:xfrm>
            <a:off x="513012" y="1237130"/>
            <a:ext cx="10769504" cy="543764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The assessment and accountability systems were reported as negotiated via Kentucky’s State Plan.</a:t>
            </a:r>
          </a:p>
          <a:p>
            <a:r>
              <a:rPr lang="en-US" dirty="0">
                <a:latin typeface="Times New Roman" panose="02020603050405020304" pitchFamily="18" charset="0"/>
                <a:cs typeface="Times New Roman" panose="02020603050405020304" pitchFamily="18" charset="0"/>
              </a:rPr>
              <a:t>Administration and reporting were completed well without any major incidents.</a:t>
            </a:r>
          </a:p>
          <a:p>
            <a:r>
              <a:rPr lang="en-US" dirty="0">
                <a:latin typeface="Times New Roman" panose="02020603050405020304" pitchFamily="18" charset="0"/>
                <a:cs typeface="Times New Roman" panose="02020603050405020304" pitchFamily="18" charset="0"/>
              </a:rPr>
              <a:t>Schools’ performance on multiple measures were reported, and overall performance reported in a simple 5-star rating. There was a range of scores, with most in the middle (3-star).</a:t>
            </a:r>
          </a:p>
          <a:p>
            <a:r>
              <a:rPr lang="en-US" dirty="0">
                <a:latin typeface="Times New Roman" panose="02020603050405020304" pitchFamily="18" charset="0"/>
                <a:cs typeface="Times New Roman" panose="02020603050405020304" pitchFamily="18" charset="0"/>
              </a:rPr>
              <a:t>Schools and districts received detailed data to help them identify areas of strength and where they could improve.</a:t>
            </a:r>
          </a:p>
        </p:txBody>
      </p:sp>
      <p:sp>
        <p:nvSpPr>
          <p:cNvPr id="4" name="Slide Number Placeholder 3"/>
          <p:cNvSpPr>
            <a:spLocks noGrp="1"/>
          </p:cNvSpPr>
          <p:nvPr>
            <p:ph type="sldNum" sz="quarter" idx="12"/>
          </p:nvPr>
        </p:nvSpPr>
        <p:spPr/>
        <p:txBody>
          <a:bodyPr/>
          <a:lstStyle/>
          <a:p>
            <a:fld id="{91BD7323-49BF-4C97-8773-5EC64C492009}" type="slidenum">
              <a:rPr lang="en-US" smtClean="0"/>
              <a:t>21</a:t>
            </a:fld>
            <a:endParaRPr lang="en-US" dirty="0"/>
          </a:p>
        </p:txBody>
      </p:sp>
      <p:sp>
        <p:nvSpPr>
          <p:cNvPr id="5" name="Footer Placeholder 4"/>
          <p:cNvSpPr>
            <a:spLocks noGrp="1"/>
          </p:cNvSpPr>
          <p:nvPr>
            <p:ph type="ftr" sz="quarter" idx="3"/>
          </p:nvPr>
        </p:nvSpPr>
        <p:spPr/>
        <p:txBody>
          <a:bodyPr/>
          <a:lstStyle/>
          <a:p>
            <a:r>
              <a:rPr lang="fi-FI"/>
              <a:t>KDE: OSAA: IJCE NOVEMBER 2019</a:t>
            </a:r>
            <a:endParaRPr lang="en-US" dirty="0"/>
          </a:p>
        </p:txBody>
      </p:sp>
      <p:sp>
        <p:nvSpPr>
          <p:cNvPr id="8" name="Title 1">
            <a:extLst>
              <a:ext uri="{FF2B5EF4-FFF2-40B4-BE49-F238E27FC236}">
                <a16:creationId xmlns:a16="http://schemas.microsoft.com/office/drawing/2014/main" id="{0CF8CCC7-F68C-438F-8F51-22821648F96D}"/>
              </a:ext>
            </a:extLst>
          </p:cNvPr>
          <p:cNvSpPr>
            <a:spLocks noGrp="1"/>
          </p:cNvSpPr>
          <p:nvPr>
            <p:ph type="title"/>
          </p:nvPr>
        </p:nvSpPr>
        <p:spPr>
          <a:xfrm>
            <a:off x="555786" y="257025"/>
            <a:ext cx="8596668" cy="1320800"/>
          </a:xfrm>
        </p:spPr>
        <p:txBody>
          <a:bodyPr/>
          <a:lstStyle/>
          <a:p>
            <a:r>
              <a:rPr lang="en-US" dirty="0">
                <a:latin typeface="Times New Roman" panose="02020603050405020304" pitchFamily="18" charset="0"/>
                <a:cs typeface="Times New Roman" panose="02020603050405020304" pitchFamily="18" charset="0"/>
              </a:rPr>
              <a:t>Expected Impact</a:t>
            </a:r>
          </a:p>
        </p:txBody>
      </p:sp>
    </p:spTree>
    <p:extLst>
      <p:ext uri="{BB962C8B-B14F-4D97-AF65-F5344CB8AC3E}">
        <p14:creationId xmlns:p14="http://schemas.microsoft.com/office/powerpoint/2010/main" val="1699947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00040-B3BA-0D4F-81E9-1024A691BC7E}"/>
              </a:ext>
            </a:extLst>
          </p:cNvPr>
          <p:cNvSpPr>
            <a:spLocks noGrp="1"/>
          </p:cNvSpPr>
          <p:nvPr>
            <p:ph idx="4294967295"/>
          </p:nvPr>
        </p:nvSpPr>
        <p:spPr>
          <a:xfrm>
            <a:off x="513012" y="1299882"/>
            <a:ext cx="10297556" cy="537489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3300" dirty="0">
                <a:latin typeface="Times New Roman" panose="02020603050405020304" pitchFamily="18" charset="0"/>
                <a:cs typeface="Times New Roman" panose="02020603050405020304" pitchFamily="18" charset="0"/>
              </a:rPr>
              <a:t>Lower-performing schools were identified to receive state and district support.</a:t>
            </a:r>
          </a:p>
          <a:p>
            <a:r>
              <a:rPr lang="en-US" sz="3300" dirty="0">
                <a:latin typeface="Times New Roman" panose="02020603050405020304" pitchFamily="18" charset="0"/>
                <a:cs typeface="Times New Roman" panose="02020603050405020304" pitchFamily="18" charset="0"/>
              </a:rPr>
              <a:t>Statewide analysis showed that in general:</a:t>
            </a:r>
          </a:p>
          <a:p>
            <a:pPr lvl="1"/>
            <a:r>
              <a:rPr lang="en-US" sz="3300" dirty="0">
                <a:latin typeface="Times New Roman" panose="02020603050405020304" pitchFamily="18" charset="0"/>
                <a:cs typeface="Times New Roman" panose="02020603050405020304" pitchFamily="18" charset="0"/>
              </a:rPr>
              <a:t>Some schools performed well, even with challenging circumstances. </a:t>
            </a:r>
          </a:p>
          <a:p>
            <a:pPr lvl="1"/>
            <a:r>
              <a:rPr lang="en-US" sz="3300" dirty="0">
                <a:latin typeface="Times New Roman" panose="02020603050405020304" pitchFamily="18" charset="0"/>
                <a:cs typeface="Times New Roman" panose="02020603050405020304" pitchFamily="18" charset="0"/>
              </a:rPr>
              <a:t>Achievement is lower than desired and has not improved much on most indicators.</a:t>
            </a:r>
          </a:p>
          <a:p>
            <a:pPr lvl="1"/>
            <a:r>
              <a:rPr lang="en-US" sz="3300" dirty="0">
                <a:latin typeface="Times New Roman" panose="02020603050405020304" pitchFamily="18" charset="0"/>
                <a:cs typeface="Times New Roman" panose="02020603050405020304" pitchFamily="18" charset="0"/>
              </a:rPr>
              <a:t>There are large achievement gaps between groups</a:t>
            </a:r>
            <a:r>
              <a:rPr lang="en-US" sz="3300" dirty="0"/>
              <a:t>.</a:t>
            </a:r>
          </a:p>
        </p:txBody>
      </p:sp>
      <p:sp>
        <p:nvSpPr>
          <p:cNvPr id="4" name="Slide Number Placeholder 3"/>
          <p:cNvSpPr>
            <a:spLocks noGrp="1"/>
          </p:cNvSpPr>
          <p:nvPr>
            <p:ph type="sldNum" sz="quarter" idx="12"/>
          </p:nvPr>
        </p:nvSpPr>
        <p:spPr/>
        <p:txBody>
          <a:bodyPr/>
          <a:lstStyle/>
          <a:p>
            <a:fld id="{91BD7323-49BF-4C97-8773-5EC64C492009}" type="slidenum">
              <a:rPr lang="en-US" smtClean="0"/>
              <a:t>22</a:t>
            </a:fld>
            <a:endParaRPr lang="en-US" dirty="0"/>
          </a:p>
        </p:txBody>
      </p:sp>
      <p:sp>
        <p:nvSpPr>
          <p:cNvPr id="5" name="Footer Placeholder 4"/>
          <p:cNvSpPr>
            <a:spLocks noGrp="1"/>
          </p:cNvSpPr>
          <p:nvPr>
            <p:ph type="ftr" sz="quarter" idx="3"/>
          </p:nvPr>
        </p:nvSpPr>
        <p:spPr/>
        <p:txBody>
          <a:bodyPr/>
          <a:lstStyle/>
          <a:p>
            <a:r>
              <a:rPr lang="fi-FI"/>
              <a:t>KDE: OSAA: IJCE NOVEMBER 2019</a:t>
            </a:r>
            <a:endParaRPr lang="en-US" dirty="0"/>
          </a:p>
        </p:txBody>
      </p:sp>
      <p:sp>
        <p:nvSpPr>
          <p:cNvPr id="8" name="Title 1">
            <a:extLst>
              <a:ext uri="{FF2B5EF4-FFF2-40B4-BE49-F238E27FC236}">
                <a16:creationId xmlns:a16="http://schemas.microsoft.com/office/drawing/2014/main" id="{0CF8CCC7-F68C-438F-8F51-22821648F96D}"/>
              </a:ext>
            </a:extLst>
          </p:cNvPr>
          <p:cNvSpPr>
            <a:spLocks noGrp="1"/>
          </p:cNvSpPr>
          <p:nvPr>
            <p:ph type="title"/>
          </p:nvPr>
        </p:nvSpPr>
        <p:spPr>
          <a:xfrm>
            <a:off x="555786" y="257025"/>
            <a:ext cx="8596668" cy="1320800"/>
          </a:xfrm>
        </p:spPr>
        <p:txBody>
          <a:bodyPr/>
          <a:lstStyle/>
          <a:p>
            <a:r>
              <a:rPr lang="en-US" dirty="0">
                <a:latin typeface="Times New Roman" panose="02020603050405020304" pitchFamily="18" charset="0"/>
                <a:cs typeface="Times New Roman" panose="02020603050405020304" pitchFamily="18" charset="0"/>
              </a:rPr>
              <a:t>Expected Impact (continued)</a:t>
            </a:r>
          </a:p>
        </p:txBody>
      </p:sp>
    </p:spTree>
    <p:extLst>
      <p:ext uri="{BB962C8B-B14F-4D97-AF65-F5344CB8AC3E}">
        <p14:creationId xmlns:p14="http://schemas.microsoft.com/office/powerpoint/2010/main" val="4180993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07D5-C245-43A3-B08E-FD3F3AC4CE1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Unintended Consequences</a:t>
            </a:r>
          </a:p>
        </p:txBody>
      </p:sp>
      <p:sp>
        <p:nvSpPr>
          <p:cNvPr id="3" name="Text Placeholder 2">
            <a:extLst>
              <a:ext uri="{FF2B5EF4-FFF2-40B4-BE49-F238E27FC236}">
                <a16:creationId xmlns:a16="http://schemas.microsoft.com/office/drawing/2014/main" id="{4C32561F-83FA-4861-8D18-2E63062C8C84}"/>
              </a:ext>
            </a:extLst>
          </p:cNvPr>
          <p:cNvSpPr>
            <a:spLocks noGrp="1"/>
          </p:cNvSpPr>
          <p:nvPr>
            <p:ph type="body" sz="quarter" idx="13"/>
          </p:nvPr>
        </p:nvSpPr>
        <p:spPr>
          <a:xfrm>
            <a:off x="555786" y="1420585"/>
            <a:ext cx="10859465" cy="5254189"/>
          </a:xfrm>
        </p:spPr>
        <p:txBody>
          <a:bodyPr/>
          <a:lstStyle/>
          <a:p>
            <a:r>
              <a:rPr lang="en-US" sz="3300" dirty="0">
                <a:latin typeface="Times New Roman" panose="02020603050405020304" pitchFamily="18" charset="0"/>
                <a:cs typeface="Times New Roman" panose="02020603050405020304" pitchFamily="18" charset="0"/>
              </a:rPr>
              <a:t>The committee agreed that it was very important to monitor for unintended consequences, both positive and negative. </a:t>
            </a:r>
          </a:p>
          <a:p>
            <a:r>
              <a:rPr lang="en-US" sz="3300" dirty="0">
                <a:latin typeface="Times New Roman" panose="02020603050405020304" pitchFamily="18" charset="0"/>
                <a:cs typeface="Times New Roman" panose="02020603050405020304" pitchFamily="18" charset="0"/>
              </a:rPr>
              <a:t>One concern is the complexity of the accountability system and some people may misinterpret the results. </a:t>
            </a:r>
          </a:p>
          <a:p>
            <a:r>
              <a:rPr lang="en-US" sz="3300" dirty="0">
                <a:latin typeface="Times New Roman" panose="02020603050405020304" pitchFamily="18" charset="0"/>
                <a:cs typeface="Times New Roman" panose="02020603050405020304" pitchFamily="18" charset="0"/>
              </a:rPr>
              <a:t>The committee spent the majority of its time discussing how some definitions and rules in the current accountability system might not produce the expected results, and therefore might need to be modified or otherwise improved. </a:t>
            </a:r>
          </a:p>
        </p:txBody>
      </p:sp>
      <p:sp>
        <p:nvSpPr>
          <p:cNvPr id="4" name="Slide Number Placeholder 3">
            <a:extLst>
              <a:ext uri="{FF2B5EF4-FFF2-40B4-BE49-F238E27FC236}">
                <a16:creationId xmlns:a16="http://schemas.microsoft.com/office/drawing/2014/main" id="{C2DF3149-64EC-4B2F-B5CE-08657D82B2A7}"/>
              </a:ext>
            </a:extLst>
          </p:cNvPr>
          <p:cNvSpPr>
            <a:spLocks noGrp="1"/>
          </p:cNvSpPr>
          <p:nvPr>
            <p:ph type="sldNum" sz="quarter" idx="12"/>
          </p:nvPr>
        </p:nvSpPr>
        <p:spPr/>
        <p:txBody>
          <a:bodyPr/>
          <a:lstStyle/>
          <a:p>
            <a:fld id="{91BD7323-49BF-4C97-8773-5EC64C492009}" type="slidenum">
              <a:rPr lang="en-US" smtClean="0"/>
              <a:t>23</a:t>
            </a:fld>
            <a:endParaRPr lang="en-US" dirty="0"/>
          </a:p>
        </p:txBody>
      </p:sp>
      <p:sp>
        <p:nvSpPr>
          <p:cNvPr id="5" name="Footer Placeholder 4">
            <a:extLst>
              <a:ext uri="{FF2B5EF4-FFF2-40B4-BE49-F238E27FC236}">
                <a16:creationId xmlns:a16="http://schemas.microsoft.com/office/drawing/2014/main" id="{93D8B254-ECE3-4BEE-B1D8-F95134BBF00F}"/>
              </a:ext>
            </a:extLst>
          </p:cNvPr>
          <p:cNvSpPr>
            <a:spLocks noGrp="1"/>
          </p:cNvSpPr>
          <p:nvPr>
            <p:ph type="ftr" sz="quarter" idx="3"/>
          </p:nvPr>
        </p:nvSpPr>
        <p:spPr/>
        <p:txBody>
          <a:bodyPr/>
          <a:lstStyle/>
          <a:p>
            <a:r>
              <a:rPr lang="en-US"/>
              <a:t>KDE: OSAA: IJCE NOVEMBER 2019</a:t>
            </a:r>
            <a:endParaRPr lang="en-US" dirty="0"/>
          </a:p>
        </p:txBody>
      </p:sp>
    </p:spTree>
    <p:extLst>
      <p:ext uri="{BB962C8B-B14F-4D97-AF65-F5344CB8AC3E}">
        <p14:creationId xmlns:p14="http://schemas.microsoft.com/office/powerpoint/2010/main" val="1449450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Transition Readiness</a:t>
            </a:r>
            <a:br>
              <a:rPr lang="en-US" dirty="0"/>
            </a:br>
            <a:endParaRPr lang="en-US" dirty="0"/>
          </a:p>
        </p:txBody>
      </p:sp>
      <p:sp>
        <p:nvSpPr>
          <p:cNvPr id="3" name="Text Placeholder 2"/>
          <p:cNvSpPr>
            <a:spLocks noGrp="1"/>
          </p:cNvSpPr>
          <p:nvPr>
            <p:ph type="body" sz="quarter" idx="13"/>
          </p:nvPr>
        </p:nvSpPr>
        <p:spPr>
          <a:xfrm>
            <a:off x="489456" y="1278150"/>
            <a:ext cx="10540957" cy="5183313"/>
          </a:xfrm>
        </p:spPr>
        <p:txBody>
          <a:bodyPr/>
          <a:lstStyle/>
          <a:p>
            <a:r>
              <a:rPr lang="en-US" sz="2800" dirty="0">
                <a:latin typeface="Times New Roman" panose="02020603050405020304" pitchFamily="18" charset="0"/>
                <a:cs typeface="Times New Roman" panose="02020603050405020304" pitchFamily="18" charset="0"/>
              </a:rPr>
              <a:t>In negotiation with USED, the ESSA State Plan will need to be amended for the 2019-2020 school accountability. The calculation will need to include 12th grade non-graduates. </a:t>
            </a:r>
          </a:p>
          <a:p>
            <a:r>
              <a:rPr lang="en-US" sz="2800" dirty="0">
                <a:latin typeface="Times New Roman" panose="02020603050405020304" pitchFamily="18" charset="0"/>
                <a:cs typeface="Times New Roman" panose="02020603050405020304" pitchFamily="18" charset="0"/>
              </a:rPr>
              <a:t>The amendment will be revised as follows: “Transition readiness shall be calculated by dividing the number of high school graduates plus 12th grade non-graduates who have met measures of transition readiness plus the number of English learners who have achieved English language proficiency by the total number of graduates plus 12th grade non-graduates plus the number of graduates who have received English language services during high school.”</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24</a:t>
            </a:fld>
            <a:endParaRPr lang="en-US" dirty="0"/>
          </a:p>
        </p:txBody>
      </p:sp>
      <p:sp>
        <p:nvSpPr>
          <p:cNvPr id="5" name="Footer Placeholder 4"/>
          <p:cNvSpPr>
            <a:spLocks noGrp="1"/>
          </p:cNvSpPr>
          <p:nvPr>
            <p:ph type="ftr" sz="quarter" idx="3"/>
          </p:nvPr>
        </p:nvSpPr>
        <p:spPr/>
        <p:txBody>
          <a:bodyPr/>
          <a:lstStyle/>
          <a:p>
            <a:r>
              <a:rPr lang="en-US"/>
              <a:t>KDE: OSAA: IJCE NOVEMBER 2019</a:t>
            </a:r>
            <a:endParaRPr lang="en-US" dirty="0"/>
          </a:p>
        </p:txBody>
      </p:sp>
    </p:spTree>
    <p:extLst>
      <p:ext uri="{BB962C8B-B14F-4D97-AF65-F5344CB8AC3E}">
        <p14:creationId xmlns:p14="http://schemas.microsoft.com/office/powerpoint/2010/main" val="1440512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Growth of English Learner (EL) Students</a:t>
            </a:r>
            <a:br>
              <a:rPr lang="en-US" dirty="0"/>
            </a:br>
            <a:endParaRPr lang="en-US" dirty="0"/>
          </a:p>
        </p:txBody>
      </p:sp>
      <p:sp>
        <p:nvSpPr>
          <p:cNvPr id="3" name="Text Placeholder 2"/>
          <p:cNvSpPr>
            <a:spLocks noGrp="1"/>
          </p:cNvSpPr>
          <p:nvPr>
            <p:ph type="body" sz="quarter" idx="13"/>
          </p:nvPr>
        </p:nvSpPr>
        <p:spPr>
          <a:xfrm>
            <a:off x="689136" y="1742702"/>
            <a:ext cx="9616914" cy="4901324"/>
          </a:xfrm>
        </p:spPr>
        <p:txBody>
          <a:bodyPr/>
          <a:lstStyle/>
          <a:p>
            <a:r>
              <a:rPr lang="en-US" sz="2800" dirty="0">
                <a:latin typeface="Times New Roman" panose="02020603050405020304" pitchFamily="18" charset="0"/>
                <a:cs typeface="Times New Roman" panose="02020603050405020304" pitchFamily="18" charset="0"/>
              </a:rPr>
              <a:t>Much discussion occurred on the inclusion of English Learners (ELs) into state accountability.  </a:t>
            </a:r>
          </a:p>
          <a:p>
            <a:r>
              <a:rPr lang="en-US" sz="2800" dirty="0">
                <a:latin typeface="Times New Roman" panose="02020603050405020304" pitchFamily="18" charset="0"/>
                <a:cs typeface="Times New Roman" panose="02020603050405020304" pitchFamily="18" charset="0"/>
              </a:rPr>
              <a:t>ELs are included in the growth and transition readiness indicators twice.  </a:t>
            </a:r>
          </a:p>
          <a:p>
            <a:r>
              <a:rPr lang="en-US" sz="2800" dirty="0">
                <a:latin typeface="Times New Roman" panose="02020603050405020304" pitchFamily="18" charset="0"/>
                <a:cs typeface="Times New Roman" panose="02020603050405020304" pitchFamily="18" charset="0"/>
              </a:rPr>
              <a:t>The including ELs twice is a requirement of ESSA. </a:t>
            </a:r>
          </a:p>
          <a:p>
            <a:r>
              <a:rPr lang="en-US" sz="2800" dirty="0">
                <a:latin typeface="Times New Roman" panose="02020603050405020304" pitchFamily="18" charset="0"/>
                <a:cs typeface="Times New Roman" panose="02020603050405020304" pitchFamily="18" charset="0"/>
              </a:rPr>
              <a:t>Another option would be to remove EL progress from Transition Readiness and include a separate EL indicator to measure English Language proficiency. The committee was not receptive to having a separate indicator.  </a:t>
            </a:r>
          </a:p>
          <a:p>
            <a:r>
              <a:rPr lang="en-US" sz="2800" dirty="0">
                <a:latin typeface="Times New Roman" panose="02020603050405020304" pitchFamily="18" charset="0"/>
                <a:cs typeface="Times New Roman" panose="02020603050405020304" pitchFamily="18" charset="0"/>
              </a:rPr>
              <a:t>Including ELs in growth will remain unchanged.</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25</a:t>
            </a:fld>
            <a:endParaRPr lang="en-US" dirty="0"/>
          </a:p>
        </p:txBody>
      </p:sp>
      <p:sp>
        <p:nvSpPr>
          <p:cNvPr id="5" name="Footer Placeholder 4"/>
          <p:cNvSpPr>
            <a:spLocks noGrp="1"/>
          </p:cNvSpPr>
          <p:nvPr>
            <p:ph type="ftr" sz="quarter" idx="3"/>
          </p:nvPr>
        </p:nvSpPr>
        <p:spPr/>
        <p:txBody>
          <a:bodyPr/>
          <a:lstStyle/>
          <a:p>
            <a:r>
              <a:rPr lang="en-US"/>
              <a:t>KDE: OSAA: IJCE NOVEMBER 2019</a:t>
            </a:r>
            <a:endParaRPr lang="en-US" dirty="0"/>
          </a:p>
        </p:txBody>
      </p:sp>
    </p:spTree>
    <p:extLst>
      <p:ext uri="{BB962C8B-B14F-4D97-AF65-F5344CB8AC3E}">
        <p14:creationId xmlns:p14="http://schemas.microsoft.com/office/powerpoint/2010/main" val="3552153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07D5-C245-43A3-B08E-FD3F3AC4CE1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Potential for All Schools to Reach the Highest Rating</a:t>
            </a:r>
          </a:p>
        </p:txBody>
      </p:sp>
      <p:sp>
        <p:nvSpPr>
          <p:cNvPr id="4" name="Slide Number Placeholder 3">
            <a:extLst>
              <a:ext uri="{FF2B5EF4-FFF2-40B4-BE49-F238E27FC236}">
                <a16:creationId xmlns:a16="http://schemas.microsoft.com/office/drawing/2014/main" id="{C2DF3149-64EC-4B2F-B5CE-08657D82B2A7}"/>
              </a:ext>
            </a:extLst>
          </p:cNvPr>
          <p:cNvSpPr>
            <a:spLocks noGrp="1"/>
          </p:cNvSpPr>
          <p:nvPr>
            <p:ph type="sldNum" sz="quarter" idx="12"/>
          </p:nvPr>
        </p:nvSpPr>
        <p:spPr/>
        <p:txBody>
          <a:bodyPr/>
          <a:lstStyle/>
          <a:p>
            <a:fld id="{91BD7323-49BF-4C97-8773-5EC64C492009}" type="slidenum">
              <a:rPr lang="en-US" smtClean="0"/>
              <a:t>26</a:t>
            </a:fld>
            <a:endParaRPr lang="en-US" dirty="0"/>
          </a:p>
        </p:txBody>
      </p:sp>
      <p:sp>
        <p:nvSpPr>
          <p:cNvPr id="5" name="Footer Placeholder 4">
            <a:extLst>
              <a:ext uri="{FF2B5EF4-FFF2-40B4-BE49-F238E27FC236}">
                <a16:creationId xmlns:a16="http://schemas.microsoft.com/office/drawing/2014/main" id="{93D8B254-ECE3-4BEE-B1D8-F95134BBF00F}"/>
              </a:ext>
            </a:extLst>
          </p:cNvPr>
          <p:cNvSpPr>
            <a:spLocks noGrp="1"/>
          </p:cNvSpPr>
          <p:nvPr>
            <p:ph type="ftr" sz="quarter" idx="3"/>
          </p:nvPr>
        </p:nvSpPr>
        <p:spPr/>
        <p:txBody>
          <a:bodyPr/>
          <a:lstStyle/>
          <a:p>
            <a:r>
              <a:rPr lang="en-US"/>
              <a:t>KDE: OSAA: IJCE NOVEMBER 2019</a:t>
            </a:r>
            <a:endParaRPr lang="en-US" dirty="0"/>
          </a:p>
        </p:txBody>
      </p:sp>
      <p:sp>
        <p:nvSpPr>
          <p:cNvPr id="6" name="Text Placeholder 5"/>
          <p:cNvSpPr>
            <a:spLocks noGrp="1"/>
          </p:cNvSpPr>
          <p:nvPr>
            <p:ph type="body" sz="quarter" idx="13"/>
          </p:nvPr>
        </p:nvSpPr>
        <p:spPr>
          <a:xfrm>
            <a:off x="555786" y="1773451"/>
            <a:ext cx="11051195" cy="4901324"/>
          </a:xfrm>
        </p:spPr>
        <p:txBody>
          <a:bodyPr/>
          <a:lstStyle/>
          <a:p>
            <a:r>
              <a:rPr lang="en-US" sz="3300" dirty="0">
                <a:latin typeface="Times New Roman" panose="02020603050405020304" pitchFamily="18" charset="0"/>
                <a:cs typeface="Times New Roman" panose="02020603050405020304" pitchFamily="18" charset="0"/>
              </a:rPr>
              <a:t>The committee agreed that the accountability system was designed so that logically there was the potential that all schools could reach the highest rating (5-stars). </a:t>
            </a:r>
          </a:p>
          <a:p>
            <a:r>
              <a:rPr lang="en-US" sz="3300" dirty="0">
                <a:latin typeface="Times New Roman" panose="02020603050405020304" pitchFamily="18" charset="0"/>
                <a:cs typeface="Times New Roman" panose="02020603050405020304" pitchFamily="18" charset="0"/>
              </a:rPr>
              <a:t>One question raised by the committee was whether schools with very high percentages of their students scoring Proficient or Distinguished could achieve a 5-star rating. </a:t>
            </a:r>
          </a:p>
          <a:p>
            <a:endParaRPr lang="en-US" sz="3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727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Potential for All Schools to Reach the Highest Rating (continued)</a:t>
            </a:r>
          </a:p>
        </p:txBody>
      </p:sp>
      <p:sp>
        <p:nvSpPr>
          <p:cNvPr id="3" name="Text Placeholder 2"/>
          <p:cNvSpPr>
            <a:spLocks noGrp="1"/>
          </p:cNvSpPr>
          <p:nvPr>
            <p:ph type="body" sz="quarter" idx="13"/>
          </p:nvPr>
        </p:nvSpPr>
        <p:spPr>
          <a:xfrm>
            <a:off x="555786" y="1773451"/>
            <a:ext cx="10321764" cy="4901324"/>
          </a:xfrm>
        </p:spPr>
        <p:txBody>
          <a:bodyPr/>
          <a:lstStyle/>
          <a:p>
            <a:r>
              <a:rPr lang="en-US" sz="2800" dirty="0">
                <a:latin typeface="Times New Roman" panose="02020603050405020304" pitchFamily="18" charset="0"/>
                <a:cs typeface="Times New Roman" panose="02020603050405020304" pitchFamily="18" charset="0"/>
              </a:rPr>
              <a:t>The Growth Value Table was discussed at length. </a:t>
            </a:r>
          </a:p>
          <a:p>
            <a:r>
              <a:rPr lang="en-US" sz="2800" dirty="0">
                <a:latin typeface="Times New Roman" panose="02020603050405020304" pitchFamily="18" charset="0"/>
                <a:cs typeface="Times New Roman" panose="02020603050405020304" pitchFamily="18" charset="0"/>
              </a:rPr>
              <a:t>Schools cannot earn as many points in Growth as can schools whose students are growing from lower levels of Novice or Apprentice. </a:t>
            </a:r>
          </a:p>
          <a:p>
            <a:r>
              <a:rPr lang="en-US" sz="2800" dirty="0">
                <a:latin typeface="Times New Roman" panose="02020603050405020304" pitchFamily="18" charset="0"/>
                <a:cs typeface="Times New Roman" panose="02020603050405020304" pitchFamily="18" charset="0"/>
              </a:rPr>
              <a:t>Mathematically if there were an elementary or middle school with all its students Proficient on average, and all the students maintained Proficiency from year to year, that school would earn a 5-star rating.</a:t>
            </a:r>
          </a:p>
          <a:p>
            <a:r>
              <a:rPr lang="en-US" sz="2800" dirty="0">
                <a:latin typeface="Times New Roman" panose="02020603050405020304" pitchFamily="18" charset="0"/>
                <a:cs typeface="Times New Roman" panose="02020603050405020304" pitchFamily="18" charset="0"/>
              </a:rPr>
              <a:t>KDE does not recommend changes to the current Growth Value Table.</a:t>
            </a:r>
          </a:p>
        </p:txBody>
      </p:sp>
      <p:sp>
        <p:nvSpPr>
          <p:cNvPr id="4" name="Slide Number Placeholder 3"/>
          <p:cNvSpPr>
            <a:spLocks noGrp="1"/>
          </p:cNvSpPr>
          <p:nvPr>
            <p:ph type="sldNum" sz="quarter" idx="12"/>
          </p:nvPr>
        </p:nvSpPr>
        <p:spPr/>
        <p:txBody>
          <a:bodyPr/>
          <a:lstStyle/>
          <a:p>
            <a:fld id="{91BD7323-49BF-4C97-8773-5EC64C492009}" type="slidenum">
              <a:rPr lang="en-US" smtClean="0"/>
              <a:t>27</a:t>
            </a:fld>
            <a:endParaRPr lang="en-US" dirty="0"/>
          </a:p>
        </p:txBody>
      </p:sp>
      <p:sp>
        <p:nvSpPr>
          <p:cNvPr id="5" name="Footer Placeholder 4"/>
          <p:cNvSpPr>
            <a:spLocks noGrp="1"/>
          </p:cNvSpPr>
          <p:nvPr>
            <p:ph type="ftr" sz="quarter" idx="3"/>
          </p:nvPr>
        </p:nvSpPr>
        <p:spPr/>
        <p:txBody>
          <a:bodyPr/>
          <a:lstStyle/>
          <a:p>
            <a:r>
              <a:rPr lang="en-US"/>
              <a:t>KDE: OSAA: IJCE NOVEMBER 2019</a:t>
            </a:r>
            <a:endParaRPr lang="en-US" dirty="0"/>
          </a:p>
        </p:txBody>
      </p:sp>
    </p:spTree>
    <p:extLst>
      <p:ext uri="{BB962C8B-B14F-4D97-AF65-F5344CB8AC3E}">
        <p14:creationId xmlns:p14="http://schemas.microsoft.com/office/powerpoint/2010/main" val="120359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07D5-C245-43A3-B08E-FD3F3AC4CE1E}"/>
              </a:ext>
            </a:extLst>
          </p:cNvPr>
          <p:cNvSpPr>
            <a:spLocks noGrp="1"/>
          </p:cNvSpPr>
          <p:nvPr>
            <p:ph type="title"/>
          </p:nvPr>
        </p:nvSpPr>
        <p:spPr>
          <a:xfrm>
            <a:off x="555786" y="0"/>
            <a:ext cx="8596668" cy="1320800"/>
          </a:xfrm>
        </p:spPr>
        <p:txBody>
          <a:bodyPr/>
          <a:lstStyle/>
          <a:p>
            <a:r>
              <a:rPr lang="en-US" dirty="0">
                <a:latin typeface="Times New Roman" panose="02020603050405020304" pitchFamily="18" charset="0"/>
                <a:cs typeface="Times New Roman" panose="02020603050405020304" pitchFamily="18" charset="0"/>
              </a:rPr>
              <a:t>Potential for All Schools to Reach the Highest Rating (continued)</a:t>
            </a:r>
          </a:p>
        </p:txBody>
      </p:sp>
      <p:sp>
        <p:nvSpPr>
          <p:cNvPr id="4" name="Slide Number Placeholder 3">
            <a:extLst>
              <a:ext uri="{FF2B5EF4-FFF2-40B4-BE49-F238E27FC236}">
                <a16:creationId xmlns:a16="http://schemas.microsoft.com/office/drawing/2014/main" id="{C2DF3149-64EC-4B2F-B5CE-08657D82B2A7}"/>
              </a:ext>
            </a:extLst>
          </p:cNvPr>
          <p:cNvSpPr>
            <a:spLocks noGrp="1"/>
          </p:cNvSpPr>
          <p:nvPr>
            <p:ph type="sldNum" sz="quarter" idx="12"/>
          </p:nvPr>
        </p:nvSpPr>
        <p:spPr/>
        <p:txBody>
          <a:bodyPr/>
          <a:lstStyle/>
          <a:p>
            <a:fld id="{91BD7323-49BF-4C97-8773-5EC64C492009}" type="slidenum">
              <a:rPr lang="en-US" smtClean="0"/>
              <a:t>28</a:t>
            </a:fld>
            <a:endParaRPr lang="en-US" dirty="0"/>
          </a:p>
        </p:txBody>
      </p:sp>
      <p:sp>
        <p:nvSpPr>
          <p:cNvPr id="5" name="Footer Placeholder 4">
            <a:extLst>
              <a:ext uri="{FF2B5EF4-FFF2-40B4-BE49-F238E27FC236}">
                <a16:creationId xmlns:a16="http://schemas.microsoft.com/office/drawing/2014/main" id="{93D8B254-ECE3-4BEE-B1D8-F95134BBF00F}"/>
              </a:ext>
            </a:extLst>
          </p:cNvPr>
          <p:cNvSpPr>
            <a:spLocks noGrp="1"/>
          </p:cNvSpPr>
          <p:nvPr>
            <p:ph type="ftr" sz="quarter" idx="3"/>
          </p:nvPr>
        </p:nvSpPr>
        <p:spPr/>
        <p:txBody>
          <a:bodyPr/>
          <a:lstStyle/>
          <a:p>
            <a:r>
              <a:rPr lang="en-US"/>
              <a:t>KDE: OSAA: IJCE NOVEMBER 2019</a:t>
            </a:r>
            <a:endParaRPr lang="en-US" dirty="0"/>
          </a:p>
        </p:txBody>
      </p:sp>
      <p:sp>
        <p:nvSpPr>
          <p:cNvPr id="6" name="Text Placeholder 5"/>
          <p:cNvSpPr>
            <a:spLocks noGrp="1"/>
          </p:cNvSpPr>
          <p:nvPr>
            <p:ph type="body" sz="quarter" idx="13"/>
          </p:nvPr>
        </p:nvSpPr>
        <p:spPr>
          <a:xfrm>
            <a:off x="555786" y="1548360"/>
            <a:ext cx="11051195" cy="4470418"/>
          </a:xfrm>
        </p:spPr>
        <p:txBody>
          <a:bodyPr/>
          <a:lstStyle/>
          <a:p>
            <a:r>
              <a:rPr lang="en-US" sz="3300" dirty="0">
                <a:latin typeface="Times New Roman" panose="02020603050405020304" pitchFamily="18" charset="0"/>
                <a:cs typeface="Times New Roman" panose="02020603050405020304" pitchFamily="18" charset="0"/>
              </a:rPr>
              <a:t>Achievement gap identification was discussed extensively.</a:t>
            </a:r>
          </a:p>
          <a:p>
            <a:r>
              <a:rPr lang="en-US" sz="3300" dirty="0">
                <a:latin typeface="Times New Roman" panose="02020603050405020304" pitchFamily="18" charset="0"/>
                <a:cs typeface="Times New Roman" panose="02020603050405020304" pitchFamily="18" charset="0"/>
              </a:rPr>
              <a:t>Specifically, the rule that if a school had a statistically significant achievement gap for at least one student group in the school, that school would be lowered one-star rating if it otherwise would have been designated a 5- or 4-star rating. </a:t>
            </a:r>
          </a:p>
          <a:p>
            <a:pPr lvl="1"/>
            <a:r>
              <a:rPr lang="en-US" sz="3300" dirty="0">
                <a:latin typeface="Times New Roman" panose="02020603050405020304" pitchFamily="18" charset="0"/>
                <a:cs typeface="Times New Roman" panose="02020603050405020304" pitchFamily="18" charset="0"/>
              </a:rPr>
              <a:t>Some committee members thought </a:t>
            </a:r>
            <a:r>
              <a:rPr lang="en-US" sz="3300" i="1" dirty="0">
                <a:latin typeface="Times New Roman" panose="02020603050405020304" pitchFamily="18" charset="0"/>
                <a:cs typeface="Times New Roman" panose="02020603050405020304" pitchFamily="18" charset="0"/>
              </a:rPr>
              <a:t>more</a:t>
            </a:r>
            <a:r>
              <a:rPr lang="en-US" sz="3300" dirty="0">
                <a:latin typeface="Times New Roman" panose="02020603050405020304" pitchFamily="18" charset="0"/>
                <a:cs typeface="Times New Roman" panose="02020603050405020304" pitchFamily="18" charset="0"/>
              </a:rPr>
              <a:t> schools should be identified as having an achievement gap significant.</a:t>
            </a:r>
          </a:p>
          <a:p>
            <a:pPr lvl="1"/>
            <a:r>
              <a:rPr lang="en-US" sz="3300" dirty="0">
                <a:latin typeface="Times New Roman" panose="02020603050405020304" pitchFamily="18" charset="0"/>
                <a:cs typeface="Times New Roman" panose="02020603050405020304" pitchFamily="18" charset="0"/>
              </a:rPr>
              <a:t>Some committee members thought </a:t>
            </a:r>
            <a:r>
              <a:rPr lang="en-US" sz="3300" i="1" dirty="0">
                <a:latin typeface="Times New Roman" panose="02020603050405020304" pitchFamily="18" charset="0"/>
                <a:cs typeface="Times New Roman" panose="02020603050405020304" pitchFamily="18" charset="0"/>
              </a:rPr>
              <a:t>fewer</a:t>
            </a:r>
            <a:r>
              <a:rPr lang="en-US" sz="3300" dirty="0">
                <a:latin typeface="Times New Roman" panose="02020603050405020304" pitchFamily="18" charset="0"/>
                <a:cs typeface="Times New Roman" panose="02020603050405020304" pitchFamily="18" charset="0"/>
              </a:rPr>
              <a:t> schools should be identified as having an achievement gap significant.</a:t>
            </a:r>
          </a:p>
          <a:p>
            <a:pPr lvl="1"/>
            <a:endParaRPr lang="en-US" sz="2800" dirty="0"/>
          </a:p>
        </p:txBody>
      </p:sp>
    </p:spTree>
    <p:extLst>
      <p:ext uri="{BB962C8B-B14F-4D97-AF65-F5344CB8AC3E}">
        <p14:creationId xmlns:p14="http://schemas.microsoft.com/office/powerpoint/2010/main" val="1092249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152250"/>
            <a:ext cx="8596668" cy="1320800"/>
          </a:xfrm>
        </p:spPr>
        <p:txBody>
          <a:bodyPr/>
          <a:lstStyle/>
          <a:p>
            <a:r>
              <a:rPr lang="en-US" dirty="0">
                <a:latin typeface="Times New Roman" panose="02020603050405020304" pitchFamily="18" charset="0"/>
                <a:cs typeface="Times New Roman" panose="02020603050405020304" pitchFamily="18" charset="0"/>
              </a:rPr>
              <a:t>Achievement Gaps</a:t>
            </a:r>
          </a:p>
        </p:txBody>
      </p:sp>
      <p:sp>
        <p:nvSpPr>
          <p:cNvPr id="3" name="Text Placeholder 2"/>
          <p:cNvSpPr>
            <a:spLocks noGrp="1"/>
          </p:cNvSpPr>
          <p:nvPr>
            <p:ph type="body" sz="quarter" idx="13"/>
          </p:nvPr>
        </p:nvSpPr>
        <p:spPr>
          <a:xfrm>
            <a:off x="555786" y="1287676"/>
            <a:ext cx="10055064" cy="4901324"/>
          </a:xfrm>
        </p:spPr>
        <p:txBody>
          <a:bodyPr/>
          <a:lstStyle/>
          <a:p>
            <a:r>
              <a:rPr lang="en-US" sz="3300" dirty="0">
                <a:latin typeface="Times New Roman" panose="02020603050405020304" pitchFamily="18" charset="0"/>
                <a:cs typeface="Times New Roman" panose="02020603050405020304" pitchFamily="18" charset="0"/>
              </a:rPr>
              <a:t>Achievement gaps are determined through statistical and practical differences. </a:t>
            </a:r>
          </a:p>
          <a:p>
            <a:r>
              <a:rPr lang="en-US" sz="3300" dirty="0">
                <a:latin typeface="Times New Roman" panose="02020603050405020304" pitchFamily="18" charset="0"/>
                <a:cs typeface="Times New Roman" panose="02020603050405020304" pitchFamily="18" charset="0"/>
              </a:rPr>
              <a:t> A Cohen’s d is used to determine statistical and practical significance. Cohen’s d provides a measure of effect size for comparisons of groups with differing sizes and variability as seen in student groups across the state. This statistical test of significance is used to determine if achievement gaps are significant or not. </a:t>
            </a:r>
          </a:p>
        </p:txBody>
      </p:sp>
      <p:sp>
        <p:nvSpPr>
          <p:cNvPr id="4" name="Slide Number Placeholder 3"/>
          <p:cNvSpPr>
            <a:spLocks noGrp="1"/>
          </p:cNvSpPr>
          <p:nvPr>
            <p:ph type="sldNum" sz="quarter" idx="12"/>
          </p:nvPr>
        </p:nvSpPr>
        <p:spPr/>
        <p:txBody>
          <a:bodyPr/>
          <a:lstStyle/>
          <a:p>
            <a:fld id="{91BD7323-49BF-4C97-8773-5EC64C492009}" type="slidenum">
              <a:rPr lang="en-US" smtClean="0"/>
              <a:t>29</a:t>
            </a:fld>
            <a:endParaRPr lang="en-US" dirty="0"/>
          </a:p>
        </p:txBody>
      </p:sp>
      <p:sp>
        <p:nvSpPr>
          <p:cNvPr id="5" name="Footer Placeholder 4"/>
          <p:cNvSpPr>
            <a:spLocks noGrp="1"/>
          </p:cNvSpPr>
          <p:nvPr>
            <p:ph type="ftr" sz="quarter" idx="3"/>
          </p:nvPr>
        </p:nvSpPr>
        <p:spPr/>
        <p:txBody>
          <a:bodyPr/>
          <a:lstStyle/>
          <a:p>
            <a:r>
              <a:rPr lang="en-US" dirty="0"/>
              <a:t>KDE: OSAA: IJCE NOVEMBER 2019</a:t>
            </a:r>
          </a:p>
        </p:txBody>
      </p:sp>
    </p:spTree>
    <p:extLst>
      <p:ext uri="{BB962C8B-B14F-4D97-AF65-F5344CB8AC3E}">
        <p14:creationId xmlns:p14="http://schemas.microsoft.com/office/powerpoint/2010/main" val="40748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7AF3-A5DE-45E3-B014-FF1D35740AC4}"/>
              </a:ext>
            </a:extLst>
          </p:cNvPr>
          <p:cNvSpPr>
            <a:spLocks noGrp="1"/>
          </p:cNvSpPr>
          <p:nvPr>
            <p:ph type="title"/>
          </p:nvPr>
        </p:nvSpPr>
        <p:spPr>
          <a:xfrm>
            <a:off x="361210" y="31411"/>
            <a:ext cx="8596668" cy="828086"/>
          </a:xfrm>
        </p:spPr>
        <p:txBody>
          <a:bodyPr/>
          <a:lstStyle/>
          <a:p>
            <a:pPr algn="ctr"/>
            <a:r>
              <a:rPr lang="en-US" dirty="0">
                <a:latin typeface="Times New Roman" panose="02020603050405020304" pitchFamily="18" charset="0"/>
                <a:cs typeface="Times New Roman" panose="02020603050405020304" pitchFamily="18" charset="0"/>
              </a:rPr>
              <a:t>Statewide Representation</a:t>
            </a:r>
          </a:p>
        </p:txBody>
      </p:sp>
      <p:sp>
        <p:nvSpPr>
          <p:cNvPr id="4" name="Slide Number Placeholder 3">
            <a:extLst>
              <a:ext uri="{FF2B5EF4-FFF2-40B4-BE49-F238E27FC236}">
                <a16:creationId xmlns:a16="http://schemas.microsoft.com/office/drawing/2014/main" id="{DB2EE6F7-2EFA-45FC-A04E-7941C158624E}"/>
              </a:ext>
            </a:extLst>
          </p:cNvPr>
          <p:cNvSpPr>
            <a:spLocks noGrp="1"/>
          </p:cNvSpPr>
          <p:nvPr>
            <p:ph type="sldNum" sz="quarter" idx="12"/>
          </p:nvPr>
        </p:nvSpPr>
        <p:spPr/>
        <p:txBody>
          <a:bodyPr/>
          <a:lstStyle/>
          <a:p>
            <a:fld id="{91BD7323-49BF-4C97-8773-5EC64C492009}" type="slidenum">
              <a:rPr lang="en-US" smtClean="0"/>
              <a:t>3</a:t>
            </a:fld>
            <a:endParaRPr lang="en-US"/>
          </a:p>
        </p:txBody>
      </p:sp>
      <p:sp>
        <p:nvSpPr>
          <p:cNvPr id="3" name="Footer Placeholder 2">
            <a:extLst>
              <a:ext uri="{FF2B5EF4-FFF2-40B4-BE49-F238E27FC236}">
                <a16:creationId xmlns:a16="http://schemas.microsoft.com/office/drawing/2014/main" id="{F654ABE8-6373-4601-AB28-28E58FA6C381}"/>
              </a:ext>
            </a:extLst>
          </p:cNvPr>
          <p:cNvSpPr>
            <a:spLocks noGrp="1"/>
          </p:cNvSpPr>
          <p:nvPr>
            <p:ph type="ftr" sz="quarter" idx="3"/>
          </p:nvPr>
        </p:nvSpPr>
        <p:spPr/>
        <p:txBody>
          <a:bodyPr/>
          <a:lstStyle/>
          <a:p>
            <a:r>
              <a:rPr lang="en-US"/>
              <a:t>KDE: OSAA: IJCE NOVEMBER 2019</a:t>
            </a:r>
          </a:p>
        </p:txBody>
      </p:sp>
      <p:pic>
        <p:nvPicPr>
          <p:cNvPr id="5" name="Picture 4"/>
          <p:cNvPicPr>
            <a:picLocks noChangeAspect="1"/>
          </p:cNvPicPr>
          <p:nvPr/>
        </p:nvPicPr>
        <p:blipFill rotWithShape="1">
          <a:blip r:embed="rId3"/>
          <a:srcRect l="22655" t="23916" r="20438" b="10654"/>
          <a:stretch/>
        </p:blipFill>
        <p:spPr>
          <a:xfrm>
            <a:off x="772997" y="790439"/>
            <a:ext cx="8540685" cy="5523595"/>
          </a:xfrm>
          <a:prstGeom prst="rect">
            <a:avLst/>
          </a:prstGeom>
        </p:spPr>
      </p:pic>
    </p:spTree>
    <p:extLst>
      <p:ext uri="{BB962C8B-B14F-4D97-AF65-F5344CB8AC3E}">
        <p14:creationId xmlns:p14="http://schemas.microsoft.com/office/powerpoint/2010/main" val="2824913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Achievement Gaps (continued)</a:t>
            </a:r>
          </a:p>
        </p:txBody>
      </p:sp>
      <p:sp>
        <p:nvSpPr>
          <p:cNvPr id="3" name="Text Placeholder 2"/>
          <p:cNvSpPr>
            <a:spLocks noGrp="1"/>
          </p:cNvSpPr>
          <p:nvPr>
            <p:ph type="body" sz="quarter" idx="13"/>
          </p:nvPr>
        </p:nvSpPr>
        <p:spPr>
          <a:xfrm>
            <a:off x="555786" y="1123950"/>
            <a:ext cx="10559889" cy="5550825"/>
          </a:xfrm>
        </p:spPr>
        <p:txBody>
          <a:bodyPr/>
          <a:lstStyle/>
          <a:p>
            <a:r>
              <a:rPr lang="en-US" sz="3300" dirty="0">
                <a:latin typeface="Times New Roman" panose="02020603050405020304" pitchFamily="18" charset="0"/>
                <a:cs typeface="Times New Roman" panose="02020603050405020304" pitchFamily="18" charset="0"/>
              </a:rPr>
              <a:t>Cohen recommended the effect size and corresponding </a:t>
            </a:r>
            <a:r>
              <a:rPr lang="en-US" sz="3300" i="1" dirty="0">
                <a:latin typeface="Times New Roman" panose="02020603050405020304" pitchFamily="18" charset="0"/>
                <a:cs typeface="Times New Roman" panose="02020603050405020304" pitchFamily="18" charset="0"/>
              </a:rPr>
              <a:t>d </a:t>
            </a:r>
            <a:r>
              <a:rPr lang="en-US" sz="3300" dirty="0">
                <a:latin typeface="Times New Roman" panose="02020603050405020304" pitchFamily="18" charset="0"/>
                <a:cs typeface="Times New Roman" panose="02020603050405020304" pitchFamily="18" charset="0"/>
              </a:rPr>
              <a:t>value shown below.  </a:t>
            </a:r>
          </a:p>
          <a:p>
            <a:endParaRPr lang="en-US" sz="3300" dirty="0">
              <a:latin typeface="Times New Roman" panose="02020603050405020304" pitchFamily="18" charset="0"/>
              <a:cs typeface="Times New Roman" panose="02020603050405020304" pitchFamily="18" charset="0"/>
            </a:endParaRPr>
          </a:p>
          <a:p>
            <a:endParaRPr lang="en-US" sz="3300" dirty="0">
              <a:latin typeface="Times New Roman" panose="02020603050405020304" pitchFamily="18" charset="0"/>
              <a:cs typeface="Times New Roman" panose="02020603050405020304" pitchFamily="18" charset="0"/>
            </a:endParaRPr>
          </a:p>
          <a:p>
            <a:pPr marL="0" indent="0">
              <a:buNone/>
            </a:pPr>
            <a:endParaRPr lang="en-US" sz="3300" dirty="0">
              <a:latin typeface="Times New Roman" panose="02020603050405020304" pitchFamily="18" charset="0"/>
              <a:cs typeface="Times New Roman" panose="02020603050405020304" pitchFamily="18" charset="0"/>
            </a:endParaRPr>
          </a:p>
          <a:p>
            <a:r>
              <a:rPr lang="en-US" sz="3300" dirty="0">
                <a:latin typeface="Times New Roman" panose="02020603050405020304" pitchFamily="18" charset="0"/>
                <a:cs typeface="Times New Roman" panose="02020603050405020304" pitchFamily="18" charset="0"/>
              </a:rPr>
              <a:t>To ensure gaps were statistically significant, the 1.0 level was used to determine if the achievement gaps to reduce a star rating and reporting.</a:t>
            </a:r>
          </a:p>
        </p:txBody>
      </p:sp>
      <p:sp>
        <p:nvSpPr>
          <p:cNvPr id="4" name="Slide Number Placeholder 3"/>
          <p:cNvSpPr>
            <a:spLocks noGrp="1"/>
          </p:cNvSpPr>
          <p:nvPr>
            <p:ph type="sldNum" sz="quarter" idx="12"/>
          </p:nvPr>
        </p:nvSpPr>
        <p:spPr/>
        <p:txBody>
          <a:bodyPr/>
          <a:lstStyle/>
          <a:p>
            <a:fld id="{91BD7323-49BF-4C97-8773-5EC64C492009}" type="slidenum">
              <a:rPr lang="en-US" smtClean="0"/>
              <a:t>30</a:t>
            </a:fld>
            <a:endParaRPr lang="en-US" dirty="0"/>
          </a:p>
        </p:txBody>
      </p:sp>
      <p:sp>
        <p:nvSpPr>
          <p:cNvPr id="5" name="Footer Placeholder 4"/>
          <p:cNvSpPr>
            <a:spLocks noGrp="1"/>
          </p:cNvSpPr>
          <p:nvPr>
            <p:ph type="ftr" sz="quarter" idx="3"/>
          </p:nvPr>
        </p:nvSpPr>
        <p:spPr/>
        <p:txBody>
          <a:bodyPr/>
          <a:lstStyle/>
          <a:p>
            <a:r>
              <a:rPr lang="en-US"/>
              <a:t>KDE: OSAA: IJCE NOVEMBER 2019</a:t>
            </a:r>
            <a:endParaRPr lang="en-US" dirty="0"/>
          </a:p>
        </p:txBody>
      </p:sp>
      <p:pic>
        <p:nvPicPr>
          <p:cNvPr id="6" name="Picture 5"/>
          <p:cNvPicPr/>
          <p:nvPr/>
        </p:nvPicPr>
        <p:blipFill rotWithShape="1">
          <a:blip r:embed="rId2"/>
          <a:srcRect l="14222" t="35855" r="67938" b="45527"/>
          <a:stretch/>
        </p:blipFill>
        <p:spPr bwMode="auto">
          <a:xfrm>
            <a:off x="3842067" y="2281624"/>
            <a:ext cx="3492183" cy="18446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2554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Achievement Gaps (continued)</a:t>
            </a:r>
          </a:p>
        </p:txBody>
      </p:sp>
      <p:sp>
        <p:nvSpPr>
          <p:cNvPr id="3" name="Text Placeholder 2"/>
          <p:cNvSpPr>
            <a:spLocks noGrp="1"/>
          </p:cNvSpPr>
          <p:nvPr>
            <p:ph type="body" sz="quarter" idx="13"/>
          </p:nvPr>
        </p:nvSpPr>
        <p:spPr>
          <a:xfrm>
            <a:off x="555786" y="1123950"/>
            <a:ext cx="10559889" cy="5550825"/>
          </a:xfrm>
        </p:spPr>
        <p:txBody>
          <a:bodyPr/>
          <a:lstStyle/>
          <a:p>
            <a:r>
              <a:rPr lang="en-US" sz="3300" dirty="0">
                <a:latin typeface="Times New Roman" panose="02020603050405020304" pitchFamily="18" charset="0"/>
                <a:cs typeface="Times New Roman" panose="02020603050405020304" pitchFamily="18" charset="0"/>
              </a:rPr>
              <a:t>An examination of the data for the 2018-2019 rating showed that over 75% of the schools at 4- or 5-star levels did not have a significant achievement gap. </a:t>
            </a:r>
          </a:p>
          <a:p>
            <a:r>
              <a:rPr lang="en-US" sz="3300" dirty="0">
                <a:latin typeface="Times New Roman" panose="02020603050405020304" pitchFamily="18" charset="0"/>
                <a:cs typeface="Times New Roman" panose="02020603050405020304" pitchFamily="18" charset="0"/>
              </a:rPr>
              <a:t>Further analysis showed that the schools achieved high ratings while being accountable for student groups of students with IEPs, English learners, economically disadvantaged students, and every racial/ethnic student group. </a:t>
            </a:r>
          </a:p>
          <a:p>
            <a:r>
              <a:rPr lang="en-US" sz="3300" dirty="0">
                <a:latin typeface="Times New Roman" panose="02020603050405020304" pitchFamily="18" charset="0"/>
                <a:cs typeface="Times New Roman" panose="02020603050405020304" pitchFamily="18" charset="0"/>
              </a:rPr>
              <a:t>KDE will enhance reporting of achievement gaps.</a:t>
            </a:r>
          </a:p>
        </p:txBody>
      </p:sp>
      <p:sp>
        <p:nvSpPr>
          <p:cNvPr id="4" name="Slide Number Placeholder 3"/>
          <p:cNvSpPr>
            <a:spLocks noGrp="1"/>
          </p:cNvSpPr>
          <p:nvPr>
            <p:ph type="sldNum" sz="quarter" idx="12"/>
          </p:nvPr>
        </p:nvSpPr>
        <p:spPr/>
        <p:txBody>
          <a:bodyPr/>
          <a:lstStyle/>
          <a:p>
            <a:fld id="{91BD7323-49BF-4C97-8773-5EC64C492009}" type="slidenum">
              <a:rPr lang="en-US" smtClean="0"/>
              <a:t>31</a:t>
            </a:fld>
            <a:endParaRPr lang="en-US" dirty="0"/>
          </a:p>
        </p:txBody>
      </p:sp>
      <p:sp>
        <p:nvSpPr>
          <p:cNvPr id="5" name="Footer Placeholder 4"/>
          <p:cNvSpPr>
            <a:spLocks noGrp="1"/>
          </p:cNvSpPr>
          <p:nvPr>
            <p:ph type="ftr" sz="quarter" idx="3"/>
          </p:nvPr>
        </p:nvSpPr>
        <p:spPr/>
        <p:txBody>
          <a:bodyPr/>
          <a:lstStyle/>
          <a:p>
            <a:r>
              <a:rPr lang="en-US"/>
              <a:t>KDE: OSAA: IJCE NOVEMBER 2019</a:t>
            </a:r>
            <a:endParaRPr lang="en-US" dirty="0"/>
          </a:p>
        </p:txBody>
      </p:sp>
    </p:spTree>
    <p:extLst>
      <p:ext uri="{BB962C8B-B14F-4D97-AF65-F5344CB8AC3E}">
        <p14:creationId xmlns:p14="http://schemas.microsoft.com/office/powerpoint/2010/main" val="4057602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2ECCA-3A74-45D9-914E-9E2AC23DEBDC}"/>
              </a:ext>
            </a:extLst>
          </p:cNvPr>
          <p:cNvSpPr>
            <a:spLocks noGrp="1"/>
          </p:cNvSpPr>
          <p:nvPr>
            <p:ph type="title"/>
          </p:nvPr>
        </p:nvSpPr>
        <p:spPr>
          <a:xfrm>
            <a:off x="555786" y="257025"/>
            <a:ext cx="8596668" cy="1096646"/>
          </a:xfrm>
        </p:spPr>
        <p:txBody>
          <a:bodyPr/>
          <a:lstStyle/>
          <a:p>
            <a:r>
              <a:rPr lang="en-US" dirty="0">
                <a:latin typeface="Times New Roman" panose="02020603050405020304" pitchFamily="18" charset="0"/>
                <a:cs typeface="Times New Roman" panose="02020603050405020304" pitchFamily="18" charset="0"/>
              </a:rPr>
              <a:t>Next Steps</a:t>
            </a:r>
          </a:p>
        </p:txBody>
      </p:sp>
      <p:sp>
        <p:nvSpPr>
          <p:cNvPr id="3" name="Text Placeholder 2">
            <a:extLst>
              <a:ext uri="{FF2B5EF4-FFF2-40B4-BE49-F238E27FC236}">
                <a16:creationId xmlns:a16="http://schemas.microsoft.com/office/drawing/2014/main" id="{31888770-C3E3-4E1D-991F-B7D4C11BAFCF}"/>
              </a:ext>
            </a:extLst>
          </p:cNvPr>
          <p:cNvSpPr>
            <a:spLocks noGrp="1"/>
          </p:cNvSpPr>
          <p:nvPr>
            <p:ph type="body" sz="quarter" idx="13"/>
          </p:nvPr>
        </p:nvSpPr>
        <p:spPr>
          <a:xfrm>
            <a:off x="555786" y="1048872"/>
            <a:ext cx="11315085" cy="5625904"/>
          </a:xfrm>
        </p:spPr>
        <p:txBody>
          <a:bodyPr/>
          <a:lstStyle/>
          <a:p>
            <a:r>
              <a:rPr lang="en-US" sz="2800" dirty="0">
                <a:latin typeface="Times New Roman" panose="02020603050405020304" pitchFamily="18" charset="0"/>
                <a:cs typeface="Times New Roman" panose="02020603050405020304" pitchFamily="18" charset="0"/>
              </a:rPr>
              <a:t>Advisory Committee Feedback</a:t>
            </a:r>
          </a:p>
          <a:p>
            <a:pPr marL="800100" lvl="1" indent="-342900">
              <a:buSzPct val="100000"/>
              <a:buFont typeface="Wingdings 3" panose="05040102010807070707" pitchFamily="18" charset="2"/>
              <a:buChar char="}"/>
            </a:pPr>
            <a:r>
              <a:rPr lang="en-US" sz="2800" dirty="0">
                <a:latin typeface="Times New Roman" panose="02020603050405020304" pitchFamily="18" charset="0"/>
                <a:cs typeface="Times New Roman" panose="02020603050405020304" pitchFamily="18" charset="0"/>
              </a:rPr>
              <a:t>School Curriculum, Assessment and Accountability Council, Local Superintendent Advisory Committee, other Advisory Committees</a:t>
            </a:r>
          </a:p>
          <a:p>
            <a:r>
              <a:rPr lang="en-US" sz="2800" dirty="0">
                <a:latin typeface="Times New Roman" panose="02020603050405020304" pitchFamily="18" charset="0"/>
                <a:cs typeface="Times New Roman" panose="02020603050405020304" pitchFamily="18" charset="0"/>
              </a:rPr>
              <a:t>Amendments to 703 KAR 5:270 Regulatory Process</a:t>
            </a:r>
          </a:p>
          <a:p>
            <a:pPr marL="800100" lvl="1" indent="-342900">
              <a:buSzPct val="100000"/>
              <a:buFont typeface="Wingdings 3" panose="05040102010807070707" pitchFamily="18" charset="2"/>
              <a:buChar char="}"/>
            </a:pPr>
            <a:r>
              <a:rPr lang="en-US" sz="2800" dirty="0">
                <a:latin typeface="Times New Roman" panose="02020603050405020304" pitchFamily="18" charset="0"/>
                <a:cs typeface="Times New Roman" panose="02020603050405020304" pitchFamily="18" charset="0"/>
              </a:rPr>
              <a:t>Proposed changes discussed with the Kentucky Board of Education </a:t>
            </a:r>
          </a:p>
          <a:p>
            <a:pPr marL="1257300" lvl="2" indent="-342900">
              <a:buFont typeface="Wingdings 3" panose="05040102010807070707" pitchFamily="18" charset="2"/>
              <a:buChar char="}"/>
            </a:pPr>
            <a:r>
              <a:rPr lang="en-US" dirty="0">
                <a:latin typeface="Times New Roman" panose="02020603050405020304" pitchFamily="18" charset="0"/>
                <a:cs typeface="Times New Roman" panose="02020603050405020304" pitchFamily="18" charset="0"/>
              </a:rPr>
              <a:t>First Reading-December </a:t>
            </a:r>
          </a:p>
          <a:p>
            <a:pPr marL="1257300" lvl="2" indent="-342900">
              <a:buFont typeface="Wingdings 3" panose="05040102010807070707" pitchFamily="18" charset="2"/>
              <a:buChar char="}"/>
            </a:pPr>
            <a:r>
              <a:rPr lang="en-US" dirty="0">
                <a:latin typeface="Times New Roman" panose="02020603050405020304" pitchFamily="18" charset="0"/>
                <a:cs typeface="Times New Roman" panose="02020603050405020304" pitchFamily="18" charset="0"/>
              </a:rPr>
              <a:t>Second Reading-February</a:t>
            </a:r>
          </a:p>
          <a:p>
            <a:pPr marL="800100" lvl="1" indent="-342900">
              <a:buSzPct val="100000"/>
              <a:buFont typeface="Wingdings 3" panose="05040102010807070707" pitchFamily="18" charset="2"/>
              <a:buChar char="}"/>
            </a:pPr>
            <a:r>
              <a:rPr lang="en-US" sz="2800" dirty="0">
                <a:latin typeface="Times New Roman" panose="02020603050405020304" pitchFamily="18" charset="0"/>
                <a:cs typeface="Times New Roman" panose="02020603050405020304" pitchFamily="18" charset="0"/>
              </a:rPr>
              <a:t>Public Comment Period (60 days)</a:t>
            </a:r>
          </a:p>
          <a:p>
            <a:pPr marL="800100" lvl="2" indent="-342900">
              <a:buFont typeface="Wingdings 3" panose="05040102010807070707" pitchFamily="18" charset="2"/>
              <a:buChar char="}"/>
            </a:pPr>
            <a:r>
              <a:rPr lang="en-US" dirty="0">
                <a:latin typeface="Times New Roman" panose="02020603050405020304" pitchFamily="18" charset="0"/>
                <a:cs typeface="Times New Roman" panose="02020603050405020304" pitchFamily="18" charset="0"/>
              </a:rPr>
              <a:t>Statement of Consideration (Late Spring/Early Summer)</a:t>
            </a:r>
          </a:p>
          <a:p>
            <a:pPr marL="800100" lvl="2" indent="-342900">
              <a:buFont typeface="Wingdings 3" panose="05040102010807070707" pitchFamily="18" charset="2"/>
              <a:buChar char="}"/>
            </a:pPr>
            <a:r>
              <a:rPr lang="en-US" dirty="0">
                <a:latin typeface="Times New Roman" panose="02020603050405020304" pitchFamily="18" charset="0"/>
                <a:cs typeface="Times New Roman" panose="02020603050405020304" pitchFamily="18" charset="0"/>
              </a:rPr>
              <a:t>Legislative Committees (Summer 2020)</a:t>
            </a:r>
          </a:p>
          <a:p>
            <a:endParaRPr lang="en-US" dirty="0"/>
          </a:p>
        </p:txBody>
      </p:sp>
      <p:sp>
        <p:nvSpPr>
          <p:cNvPr id="4" name="Slide Number Placeholder 3">
            <a:extLst>
              <a:ext uri="{FF2B5EF4-FFF2-40B4-BE49-F238E27FC236}">
                <a16:creationId xmlns:a16="http://schemas.microsoft.com/office/drawing/2014/main" id="{3A778698-A919-47A3-A593-0B2E7C7C4BEE}"/>
              </a:ext>
            </a:extLst>
          </p:cNvPr>
          <p:cNvSpPr>
            <a:spLocks noGrp="1"/>
          </p:cNvSpPr>
          <p:nvPr>
            <p:ph type="sldNum" sz="quarter" idx="12"/>
          </p:nvPr>
        </p:nvSpPr>
        <p:spPr/>
        <p:txBody>
          <a:bodyPr/>
          <a:lstStyle/>
          <a:p>
            <a:fld id="{91BD7323-49BF-4C97-8773-5EC64C492009}" type="slidenum">
              <a:rPr lang="en-US" smtClean="0"/>
              <a:t>32</a:t>
            </a:fld>
            <a:endParaRPr lang="en-US" dirty="0"/>
          </a:p>
        </p:txBody>
      </p:sp>
      <p:sp>
        <p:nvSpPr>
          <p:cNvPr id="5" name="Footer Placeholder 4">
            <a:extLst>
              <a:ext uri="{FF2B5EF4-FFF2-40B4-BE49-F238E27FC236}">
                <a16:creationId xmlns:a16="http://schemas.microsoft.com/office/drawing/2014/main" id="{2C9EA74D-9B99-4F67-9500-38292ED9CDD3}"/>
              </a:ext>
            </a:extLst>
          </p:cNvPr>
          <p:cNvSpPr>
            <a:spLocks noGrp="1"/>
          </p:cNvSpPr>
          <p:nvPr>
            <p:ph type="ftr" sz="quarter" idx="3"/>
          </p:nvPr>
        </p:nvSpPr>
        <p:spPr/>
        <p:txBody>
          <a:bodyPr/>
          <a:lstStyle/>
          <a:p>
            <a:r>
              <a:rPr lang="en-US"/>
              <a:t>KDE: OSAA: IJCE NOVEMBER 2019</a:t>
            </a:r>
            <a:endParaRPr lang="en-US" dirty="0"/>
          </a:p>
        </p:txBody>
      </p:sp>
    </p:spTree>
    <p:extLst>
      <p:ext uri="{BB962C8B-B14F-4D97-AF65-F5344CB8AC3E}">
        <p14:creationId xmlns:p14="http://schemas.microsoft.com/office/powerpoint/2010/main" val="741434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135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A5B25-EFFD-4B32-8DCF-62FA6300FD49}"/>
              </a:ext>
            </a:extLst>
          </p:cNvPr>
          <p:cNvSpPr>
            <a:spLocks noGrp="1"/>
          </p:cNvSpPr>
          <p:nvPr>
            <p:ph type="title"/>
          </p:nvPr>
        </p:nvSpPr>
        <p:spPr>
          <a:xfrm>
            <a:off x="137763" y="407285"/>
            <a:ext cx="3013399" cy="2560998"/>
          </a:xfrm>
        </p:spPr>
        <p:txBody>
          <a:bodyPr>
            <a:normAutofit/>
          </a:bodyPr>
          <a:lstStyle/>
          <a:p>
            <a:r>
              <a:rPr lang="en-US" dirty="0">
                <a:latin typeface="Times New Roman" panose="02020603050405020304" pitchFamily="18" charset="0"/>
                <a:cs typeface="Times New Roman" panose="02020603050405020304" pitchFamily="18" charset="0"/>
              </a:rPr>
              <a:t>Committee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Members</a:t>
            </a:r>
          </a:p>
        </p:txBody>
      </p:sp>
      <p:sp>
        <p:nvSpPr>
          <p:cNvPr id="4" name="Slide Number Placeholder 3">
            <a:extLst>
              <a:ext uri="{FF2B5EF4-FFF2-40B4-BE49-F238E27FC236}">
                <a16:creationId xmlns:a16="http://schemas.microsoft.com/office/drawing/2014/main" id="{2B2F6E37-AA9A-4396-AE35-17CB01442305}"/>
              </a:ext>
            </a:extLst>
          </p:cNvPr>
          <p:cNvSpPr>
            <a:spLocks noGrp="1"/>
          </p:cNvSpPr>
          <p:nvPr>
            <p:ph type="sldNum" sz="quarter" idx="12"/>
          </p:nvPr>
        </p:nvSpPr>
        <p:spPr/>
        <p:txBody>
          <a:bodyPr/>
          <a:lstStyle/>
          <a:p>
            <a:fld id="{91BD7323-49BF-4C97-8773-5EC64C492009}" type="slidenum">
              <a:rPr lang="en-US" smtClean="0"/>
              <a:t>4</a:t>
            </a:fld>
            <a:endParaRPr lang="en-US"/>
          </a:p>
        </p:txBody>
      </p:sp>
      <p:sp>
        <p:nvSpPr>
          <p:cNvPr id="5" name="Footer Placeholder 4">
            <a:extLst>
              <a:ext uri="{FF2B5EF4-FFF2-40B4-BE49-F238E27FC236}">
                <a16:creationId xmlns:a16="http://schemas.microsoft.com/office/drawing/2014/main" id="{6F0D260C-C196-4B7F-AB8C-CE18BCA4B135}"/>
              </a:ext>
            </a:extLst>
          </p:cNvPr>
          <p:cNvSpPr>
            <a:spLocks noGrp="1"/>
          </p:cNvSpPr>
          <p:nvPr>
            <p:ph type="ftr" sz="quarter" idx="3"/>
          </p:nvPr>
        </p:nvSpPr>
        <p:spPr/>
        <p:txBody>
          <a:bodyPr/>
          <a:lstStyle/>
          <a:p>
            <a:r>
              <a:rPr lang="en-US"/>
              <a:t>KDE: OSAA: IJCE NOVEMBER 2019</a:t>
            </a:r>
          </a:p>
        </p:txBody>
      </p:sp>
      <p:graphicFrame>
        <p:nvGraphicFramePr>
          <p:cNvPr id="3" name="Table 2"/>
          <p:cNvGraphicFramePr>
            <a:graphicFrameLocks noGrp="1"/>
          </p:cNvGraphicFramePr>
          <p:nvPr>
            <p:extLst>
              <p:ext uri="{D42A27DB-BD31-4B8C-83A1-F6EECF244321}">
                <p14:modId xmlns:p14="http://schemas.microsoft.com/office/powerpoint/2010/main" val="4017969470"/>
              </p:ext>
            </p:extLst>
          </p:nvPr>
        </p:nvGraphicFramePr>
        <p:xfrm>
          <a:off x="2788025" y="51987"/>
          <a:ext cx="6044890" cy="6398729"/>
        </p:xfrm>
        <a:graphic>
          <a:graphicData uri="http://schemas.openxmlformats.org/drawingml/2006/table">
            <a:tbl>
              <a:tblPr firstRow="1" firstCol="1" bandRow="1">
                <a:tableStyleId>{5C22544A-7EE6-4342-B048-85BDC9FD1C3A}</a:tableStyleId>
              </a:tblPr>
              <a:tblGrid>
                <a:gridCol w="287581">
                  <a:extLst>
                    <a:ext uri="{9D8B030D-6E8A-4147-A177-3AD203B41FA5}">
                      <a16:colId xmlns:a16="http://schemas.microsoft.com/office/drawing/2014/main" val="20000"/>
                    </a:ext>
                  </a:extLst>
                </a:gridCol>
                <a:gridCol w="1570923">
                  <a:extLst>
                    <a:ext uri="{9D8B030D-6E8A-4147-A177-3AD203B41FA5}">
                      <a16:colId xmlns:a16="http://schemas.microsoft.com/office/drawing/2014/main" val="20001"/>
                    </a:ext>
                  </a:extLst>
                </a:gridCol>
                <a:gridCol w="2560353">
                  <a:extLst>
                    <a:ext uri="{9D8B030D-6E8A-4147-A177-3AD203B41FA5}">
                      <a16:colId xmlns:a16="http://schemas.microsoft.com/office/drawing/2014/main" val="20002"/>
                    </a:ext>
                  </a:extLst>
                </a:gridCol>
                <a:gridCol w="1626033">
                  <a:extLst>
                    <a:ext uri="{9D8B030D-6E8A-4147-A177-3AD203B41FA5}">
                      <a16:colId xmlns:a16="http://schemas.microsoft.com/office/drawing/2014/main" val="20003"/>
                    </a:ext>
                  </a:extLst>
                </a:gridCol>
              </a:tblGrid>
              <a:tr h="162967">
                <a:tc>
                  <a:txBody>
                    <a:bodyPr/>
                    <a:lstStyle/>
                    <a:p>
                      <a:pPr marL="0" marR="0" algn="r">
                        <a:lnSpc>
                          <a:spcPct val="107000"/>
                        </a:lnSpc>
                        <a:spcBef>
                          <a:spcPts val="0"/>
                        </a:spcBef>
                        <a:spcAft>
                          <a:spcPts val="0"/>
                        </a:spcAft>
                      </a:pPr>
                      <a:r>
                        <a:rPr lang="en-US" sz="9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Name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Role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Location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00"/>
                  </a:ext>
                </a:extLst>
              </a:tr>
              <a:tr h="162967">
                <a:tc>
                  <a:txBody>
                    <a:bodyPr/>
                    <a:lstStyle/>
                    <a:p>
                      <a:pPr marL="0" marR="0" algn="r">
                        <a:lnSpc>
                          <a:spcPct val="107000"/>
                        </a:lnSpc>
                        <a:spcBef>
                          <a:spcPts val="0"/>
                        </a:spcBef>
                        <a:spcAft>
                          <a:spcPts val="0"/>
                        </a:spcAft>
                      </a:pPr>
                      <a:r>
                        <a:rPr lang="en-US"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Nick Carter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Superintendent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Breckinridge County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01"/>
                  </a:ext>
                </a:extLst>
              </a:tr>
              <a:tr h="285948">
                <a:tc>
                  <a:txBody>
                    <a:bodyPr/>
                    <a:lstStyle/>
                    <a:p>
                      <a:pPr marL="0" marR="0" algn="r">
                        <a:lnSpc>
                          <a:spcPct val="107000"/>
                        </a:lnSpc>
                        <a:spcBef>
                          <a:spcPts val="0"/>
                        </a:spcBef>
                        <a:spcAft>
                          <a:spcPts val="0"/>
                        </a:spcAft>
                      </a:pPr>
                      <a:r>
                        <a:rPr lang="en-US" sz="900">
                          <a:effectLst/>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Cornelius Faulkner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Superintendent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Caverna Independent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02"/>
                  </a:ext>
                </a:extLst>
              </a:tr>
              <a:tr h="162967">
                <a:tc>
                  <a:txBody>
                    <a:bodyPr/>
                    <a:lstStyle/>
                    <a:p>
                      <a:pPr marL="0" marR="0" algn="r">
                        <a:lnSpc>
                          <a:spcPct val="107000"/>
                        </a:lnSpc>
                        <a:spcBef>
                          <a:spcPts val="0"/>
                        </a:spcBef>
                        <a:spcAft>
                          <a:spcPts val="0"/>
                        </a:spcAft>
                      </a:pPr>
                      <a:r>
                        <a:rPr lang="en-US" sz="900">
                          <a:effectLst/>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Deanna Miller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Superintendent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Fulton Independent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03"/>
                  </a:ext>
                </a:extLst>
              </a:tr>
              <a:tr h="162967">
                <a:tc>
                  <a:txBody>
                    <a:bodyPr/>
                    <a:lstStyle/>
                    <a:p>
                      <a:pPr marL="0" marR="0" algn="r">
                        <a:lnSpc>
                          <a:spcPct val="107000"/>
                        </a:lnSpc>
                        <a:spcBef>
                          <a:spcPts val="0"/>
                        </a:spcBef>
                        <a:spcAft>
                          <a:spcPts val="0"/>
                        </a:spcAft>
                      </a:pPr>
                      <a:r>
                        <a:rPr lang="en-US" sz="900">
                          <a:effectLst/>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Jonathan Jett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Superintendent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Perry County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04"/>
                  </a:ext>
                </a:extLst>
              </a:tr>
              <a:tr h="162967">
                <a:tc>
                  <a:txBody>
                    <a:bodyPr/>
                    <a:lstStyle/>
                    <a:p>
                      <a:pPr marL="0" marR="0" algn="r">
                        <a:lnSpc>
                          <a:spcPct val="107000"/>
                        </a:lnSpc>
                        <a:spcBef>
                          <a:spcPts val="0"/>
                        </a:spcBef>
                        <a:spcAft>
                          <a:spcPts val="0"/>
                        </a:spcAft>
                      </a:pPr>
                      <a:r>
                        <a:rPr lang="en-US" sz="900">
                          <a:effectLst/>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Erica Thompson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District Assessment Coordinator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Jefferson County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05"/>
                  </a:ext>
                </a:extLst>
              </a:tr>
              <a:tr h="162967">
                <a:tc>
                  <a:txBody>
                    <a:bodyPr/>
                    <a:lstStyle/>
                    <a:p>
                      <a:pPr marL="0" marR="0" algn="r">
                        <a:lnSpc>
                          <a:spcPct val="107000"/>
                        </a:lnSpc>
                        <a:spcBef>
                          <a:spcPts val="0"/>
                        </a:spcBef>
                        <a:spcAft>
                          <a:spcPts val="0"/>
                        </a:spcAft>
                      </a:pPr>
                      <a:r>
                        <a:rPr lang="en-US" sz="900">
                          <a:effectLst/>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Patty Johnson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District Assessment Coordinator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Pike County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06"/>
                  </a:ext>
                </a:extLst>
              </a:tr>
              <a:tr h="162967">
                <a:tc>
                  <a:txBody>
                    <a:bodyPr/>
                    <a:lstStyle/>
                    <a:p>
                      <a:pPr marL="0" marR="0" algn="r">
                        <a:lnSpc>
                          <a:spcPct val="107000"/>
                        </a:lnSpc>
                        <a:spcBef>
                          <a:spcPts val="0"/>
                        </a:spcBef>
                        <a:spcAft>
                          <a:spcPts val="0"/>
                        </a:spcAft>
                      </a:pPr>
                      <a:r>
                        <a:rPr lang="en-US" sz="900">
                          <a:effectLst/>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Kimberly White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District Assessment Coordinator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Henderson County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07"/>
                  </a:ext>
                </a:extLst>
              </a:tr>
              <a:tr h="285948">
                <a:tc>
                  <a:txBody>
                    <a:bodyPr/>
                    <a:lstStyle/>
                    <a:p>
                      <a:pPr marL="0" marR="0" algn="r">
                        <a:lnSpc>
                          <a:spcPct val="107000"/>
                        </a:lnSpc>
                        <a:spcBef>
                          <a:spcPts val="0"/>
                        </a:spcBef>
                        <a:spcAft>
                          <a:spcPts val="0"/>
                        </a:spcAft>
                      </a:pPr>
                      <a:r>
                        <a:rPr lang="en-US" sz="900">
                          <a:effectLst/>
                        </a:rPr>
                        <a:t>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Tharon Hurley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District Assessment Coordinator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Laurel County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08"/>
                  </a:ext>
                </a:extLst>
              </a:tr>
              <a:tr h="162967">
                <a:tc>
                  <a:txBody>
                    <a:bodyPr/>
                    <a:lstStyle/>
                    <a:p>
                      <a:pPr marL="0" marR="0" algn="r">
                        <a:lnSpc>
                          <a:spcPct val="107000"/>
                        </a:lnSpc>
                        <a:spcBef>
                          <a:spcPts val="0"/>
                        </a:spcBef>
                        <a:spcAft>
                          <a:spcPts val="0"/>
                        </a:spcAft>
                      </a:pPr>
                      <a:r>
                        <a:rPr lang="en-US" sz="900">
                          <a:effectLst/>
                        </a:rPr>
                        <a:t>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Shelli Wilson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District Assessment Coordinator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Campbell County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09"/>
                  </a:ext>
                </a:extLst>
              </a:tr>
              <a:tr h="162967">
                <a:tc>
                  <a:txBody>
                    <a:bodyPr/>
                    <a:lstStyle/>
                    <a:p>
                      <a:pPr marL="0" marR="0" algn="r">
                        <a:lnSpc>
                          <a:spcPct val="107000"/>
                        </a:lnSpc>
                        <a:spcBef>
                          <a:spcPts val="0"/>
                        </a:spcBef>
                        <a:spcAft>
                          <a:spcPts val="0"/>
                        </a:spcAft>
                      </a:pPr>
                      <a:r>
                        <a:rPr lang="en-US" sz="900">
                          <a:effectLst/>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Monica Heavrin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Director of Special Education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dirty="0">
                          <a:effectLst/>
                        </a:rPr>
                        <a:t>Grayson County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10"/>
                  </a:ext>
                </a:extLst>
              </a:tr>
              <a:tr h="162967">
                <a:tc>
                  <a:txBody>
                    <a:bodyPr/>
                    <a:lstStyle/>
                    <a:p>
                      <a:pPr marL="0" marR="0" algn="r">
                        <a:lnSpc>
                          <a:spcPct val="107000"/>
                        </a:lnSpc>
                        <a:spcBef>
                          <a:spcPts val="0"/>
                        </a:spcBef>
                        <a:spcAft>
                          <a:spcPts val="0"/>
                        </a:spcAft>
                      </a:pPr>
                      <a:r>
                        <a:rPr lang="en-US" sz="900">
                          <a:effectLst/>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DeeAnna Crump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Director of English Learners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Warren County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11"/>
                  </a:ext>
                </a:extLst>
              </a:tr>
              <a:tr h="162967">
                <a:tc>
                  <a:txBody>
                    <a:bodyPr/>
                    <a:lstStyle/>
                    <a:p>
                      <a:pPr marL="0" marR="0" algn="r">
                        <a:lnSpc>
                          <a:spcPct val="107000"/>
                        </a:lnSpc>
                        <a:spcBef>
                          <a:spcPts val="0"/>
                        </a:spcBef>
                        <a:spcAft>
                          <a:spcPts val="0"/>
                        </a:spcAft>
                      </a:pPr>
                      <a:r>
                        <a:rPr lang="en-US" sz="900">
                          <a:effectLst/>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Todd Neace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Principal, Bath County Middle School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Bath County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12"/>
                  </a:ext>
                </a:extLst>
              </a:tr>
              <a:tr h="162967">
                <a:tc>
                  <a:txBody>
                    <a:bodyPr/>
                    <a:lstStyle/>
                    <a:p>
                      <a:pPr marL="0" marR="0" algn="r">
                        <a:lnSpc>
                          <a:spcPct val="107000"/>
                        </a:lnSpc>
                        <a:spcBef>
                          <a:spcPts val="0"/>
                        </a:spcBef>
                        <a:spcAft>
                          <a:spcPts val="0"/>
                        </a:spcAft>
                      </a:pPr>
                      <a:r>
                        <a:rPr lang="en-US" sz="900">
                          <a:effectLst/>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Catrina Mcdermott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K-12 Principal, Pineville Independent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Pineville Independent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13"/>
                  </a:ext>
                </a:extLst>
              </a:tr>
              <a:tr h="162967">
                <a:tc>
                  <a:txBody>
                    <a:bodyPr/>
                    <a:lstStyle/>
                    <a:p>
                      <a:pPr marL="0" marR="0" algn="r">
                        <a:lnSpc>
                          <a:spcPct val="107000"/>
                        </a:lnSpc>
                        <a:spcBef>
                          <a:spcPts val="0"/>
                        </a:spcBef>
                        <a:spcAft>
                          <a:spcPts val="0"/>
                        </a:spcAft>
                      </a:pPr>
                      <a:r>
                        <a:rPr lang="en-US" sz="900">
                          <a:effectLst/>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Amy Tracy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Principal, Lincoln County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Lincoln County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14"/>
                  </a:ext>
                </a:extLst>
              </a:tr>
              <a:tr h="285948">
                <a:tc>
                  <a:txBody>
                    <a:bodyPr/>
                    <a:lstStyle/>
                    <a:p>
                      <a:pPr marL="0" marR="0" algn="r">
                        <a:lnSpc>
                          <a:spcPct val="107000"/>
                        </a:lnSpc>
                        <a:spcBef>
                          <a:spcPts val="0"/>
                        </a:spcBef>
                        <a:spcAft>
                          <a:spcPts val="0"/>
                        </a:spcAft>
                      </a:pPr>
                      <a:r>
                        <a:rPr lang="en-US" sz="900">
                          <a:effectLst/>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Kaysin Higgins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Teacher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Calloway County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15"/>
                  </a:ext>
                </a:extLst>
              </a:tr>
              <a:tr h="162967">
                <a:tc>
                  <a:txBody>
                    <a:bodyPr/>
                    <a:lstStyle/>
                    <a:p>
                      <a:pPr marL="0" marR="0" algn="r">
                        <a:lnSpc>
                          <a:spcPct val="107000"/>
                        </a:lnSpc>
                        <a:spcBef>
                          <a:spcPts val="0"/>
                        </a:spcBef>
                        <a:spcAft>
                          <a:spcPts val="0"/>
                        </a:spcAft>
                      </a:pPr>
                      <a:r>
                        <a:rPr lang="en-US" sz="900">
                          <a:effectLst/>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Ron Jones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Teacher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Jefferson County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16"/>
                  </a:ext>
                </a:extLst>
              </a:tr>
              <a:tr h="162967">
                <a:tc>
                  <a:txBody>
                    <a:bodyPr/>
                    <a:lstStyle/>
                    <a:p>
                      <a:pPr marL="0" marR="0" algn="r">
                        <a:lnSpc>
                          <a:spcPct val="107000"/>
                        </a:lnSpc>
                        <a:spcBef>
                          <a:spcPts val="0"/>
                        </a:spcBef>
                        <a:spcAft>
                          <a:spcPts val="0"/>
                        </a:spcAft>
                      </a:pPr>
                      <a:r>
                        <a:rPr lang="en-US" sz="900">
                          <a:effectLst/>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Susan Readnower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Teacher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Harrodsburg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17"/>
                  </a:ext>
                </a:extLst>
              </a:tr>
              <a:tr h="325935">
                <a:tc>
                  <a:txBody>
                    <a:bodyPr/>
                    <a:lstStyle/>
                    <a:p>
                      <a:pPr marL="0" marR="0" algn="r">
                        <a:lnSpc>
                          <a:spcPct val="107000"/>
                        </a:lnSpc>
                        <a:spcBef>
                          <a:spcPts val="0"/>
                        </a:spcBef>
                        <a:spcAft>
                          <a:spcPts val="0"/>
                        </a:spcAft>
                      </a:pPr>
                      <a:r>
                        <a:rPr lang="en-US" sz="900">
                          <a:effectLst/>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Jim Flynn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Executive Director, Kentucky Association of School Superintendents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Statewide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18"/>
                  </a:ext>
                </a:extLst>
              </a:tr>
              <a:tr h="325935">
                <a:tc>
                  <a:txBody>
                    <a:bodyPr/>
                    <a:lstStyle/>
                    <a:p>
                      <a:pPr marL="0" marR="0" algn="r">
                        <a:lnSpc>
                          <a:spcPct val="107000"/>
                        </a:lnSpc>
                        <a:spcBef>
                          <a:spcPts val="0"/>
                        </a:spcBef>
                        <a:spcAft>
                          <a:spcPts val="0"/>
                        </a:spcAft>
                      </a:pPr>
                      <a:r>
                        <a:rPr lang="en-US" sz="900">
                          <a:effectLst/>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Mike Stone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Executive Director, Kentucky Association for Career and Technical Education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Statewide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19"/>
                  </a:ext>
                </a:extLst>
              </a:tr>
              <a:tr h="325935">
                <a:tc>
                  <a:txBody>
                    <a:bodyPr/>
                    <a:lstStyle/>
                    <a:p>
                      <a:pPr marL="0" marR="0" algn="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Travis Burton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Director of Political Affairs, Kentucky Chamber of Commerce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dirty="0">
                          <a:effectLst/>
                        </a:rPr>
                        <a:t>Statewide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20"/>
                  </a:ext>
                </a:extLst>
              </a:tr>
              <a:tr h="162967">
                <a:tc>
                  <a:txBody>
                    <a:bodyPr/>
                    <a:lstStyle/>
                    <a:p>
                      <a:pPr marL="0" marR="0" algn="r">
                        <a:lnSpc>
                          <a:spcPct val="107000"/>
                        </a:lnSpc>
                        <a:spcBef>
                          <a:spcPts val="0"/>
                        </a:spcBef>
                        <a:spcAft>
                          <a:spcPts val="0"/>
                        </a:spcAft>
                      </a:pPr>
                      <a:r>
                        <a:rPr lang="en-US" sz="900">
                          <a:effectLst/>
                        </a:rPr>
                        <a:t>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Susan Weston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Data and Policy Analyst, Prichard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Statewide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21"/>
                  </a:ext>
                </a:extLst>
              </a:tr>
              <a:tr h="325935">
                <a:tc>
                  <a:txBody>
                    <a:bodyPr/>
                    <a:lstStyle/>
                    <a:p>
                      <a:pPr marL="0" marR="0" algn="r">
                        <a:lnSpc>
                          <a:spcPct val="107000"/>
                        </a:lnSpc>
                        <a:spcBef>
                          <a:spcPts val="0"/>
                        </a:spcBef>
                        <a:spcAft>
                          <a:spcPts val="0"/>
                        </a:spcAft>
                      </a:pPr>
                      <a:r>
                        <a:rPr lang="en-US" sz="900">
                          <a:effectLst/>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Melissa Bell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dirty="0">
                          <a:effectLst/>
                        </a:rPr>
                        <a:t>Vice President of Academic Affairs and Student Success, Council on Postsecondary Education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Statewide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22"/>
                  </a:ext>
                </a:extLst>
              </a:tr>
              <a:tr h="325935">
                <a:tc>
                  <a:txBody>
                    <a:bodyPr/>
                    <a:lstStyle/>
                    <a:p>
                      <a:pPr marL="0" marR="0" algn="r">
                        <a:lnSpc>
                          <a:spcPct val="107000"/>
                        </a:lnSpc>
                        <a:spcBef>
                          <a:spcPts val="0"/>
                        </a:spcBef>
                        <a:spcAft>
                          <a:spcPts val="0"/>
                        </a:spcAft>
                      </a:pPr>
                      <a:r>
                        <a:rPr lang="en-US" sz="900">
                          <a:effectLst/>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Lisa Allen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Dean, School of Education, Campbellsville University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Statewide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23"/>
                  </a:ext>
                </a:extLst>
              </a:tr>
              <a:tr h="325935">
                <a:tc>
                  <a:txBody>
                    <a:bodyPr/>
                    <a:lstStyle/>
                    <a:p>
                      <a:pPr marL="0" marR="0" algn="r">
                        <a:lnSpc>
                          <a:spcPct val="107000"/>
                        </a:lnSpc>
                        <a:spcBef>
                          <a:spcPts val="0"/>
                        </a:spcBef>
                        <a:spcAft>
                          <a:spcPts val="0"/>
                        </a:spcAft>
                      </a:pPr>
                      <a:r>
                        <a:rPr lang="en-US" sz="900">
                          <a:effectLst/>
                        </a:rPr>
                        <a:t>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Jay Box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President, Kentucky Community and Technical College System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Statewide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24"/>
                  </a:ext>
                </a:extLst>
              </a:tr>
              <a:tr h="488902">
                <a:tc>
                  <a:txBody>
                    <a:bodyPr/>
                    <a:lstStyle/>
                    <a:p>
                      <a:pPr marL="0" marR="0" algn="r">
                        <a:lnSpc>
                          <a:spcPct val="107000"/>
                        </a:lnSpc>
                        <a:spcBef>
                          <a:spcPts val="0"/>
                        </a:spcBef>
                        <a:spcAft>
                          <a:spcPts val="0"/>
                        </a:spcAft>
                      </a:pPr>
                      <a:r>
                        <a:rPr lang="en-US" sz="900">
                          <a:effectLst/>
                        </a:rPr>
                        <a:t>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Timothy Simpson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Chair and Professor, Department of Foundational and Graduate Studies, Morehead State University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Statewide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25"/>
                  </a:ext>
                </a:extLst>
              </a:tr>
              <a:tr h="162967">
                <a:tc>
                  <a:txBody>
                    <a:bodyPr/>
                    <a:lstStyle/>
                    <a:p>
                      <a:pPr marL="0" marR="0" algn="r">
                        <a:lnSpc>
                          <a:spcPct val="107000"/>
                        </a:lnSpc>
                        <a:spcBef>
                          <a:spcPts val="0"/>
                        </a:spcBef>
                        <a:spcAft>
                          <a:spcPts val="0"/>
                        </a:spcAft>
                      </a:pPr>
                      <a:r>
                        <a:rPr lang="en-US" sz="900">
                          <a:effectLst/>
                        </a:rPr>
                        <a:t>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Charles Aull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Public Policy Manager, Greater Louisville Inc.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Jefferson County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26"/>
                  </a:ext>
                </a:extLst>
              </a:tr>
              <a:tr h="162967">
                <a:tc>
                  <a:txBody>
                    <a:bodyPr/>
                    <a:lstStyle/>
                    <a:p>
                      <a:pPr marL="0" marR="0" algn="r">
                        <a:lnSpc>
                          <a:spcPct val="107000"/>
                        </a:lnSpc>
                        <a:spcBef>
                          <a:spcPts val="0"/>
                        </a:spcBef>
                        <a:spcAft>
                          <a:spcPts val="0"/>
                        </a:spcAft>
                      </a:pPr>
                      <a:r>
                        <a:rPr lang="en-US" sz="900">
                          <a:effectLst/>
                        </a:rPr>
                        <a:t>27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Autumn Neagle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Parent, Kentucky PTA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Statewide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27"/>
                  </a:ext>
                </a:extLst>
              </a:tr>
              <a:tr h="162967">
                <a:tc>
                  <a:txBody>
                    <a:bodyPr/>
                    <a:lstStyle/>
                    <a:p>
                      <a:pPr marL="0" marR="0" algn="r">
                        <a:lnSpc>
                          <a:spcPct val="107000"/>
                        </a:lnSpc>
                        <a:spcBef>
                          <a:spcPts val="0"/>
                        </a:spcBef>
                        <a:spcAft>
                          <a:spcPts val="0"/>
                        </a:spcAft>
                      </a:pPr>
                      <a:r>
                        <a:rPr lang="en-US" sz="900">
                          <a:effectLst/>
                        </a:rPr>
                        <a:t>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Adrian Wallace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a:effectLst/>
                        </a:rPr>
                        <a:t>Parent, Kentucky PTA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tc>
                  <a:txBody>
                    <a:bodyPr/>
                    <a:lstStyle/>
                    <a:p>
                      <a:pPr marL="0" marR="0">
                        <a:lnSpc>
                          <a:spcPct val="107000"/>
                        </a:lnSpc>
                        <a:spcBef>
                          <a:spcPts val="0"/>
                        </a:spcBef>
                        <a:spcAft>
                          <a:spcPts val="0"/>
                        </a:spcAft>
                      </a:pPr>
                      <a:r>
                        <a:rPr lang="en-US" sz="900" dirty="0">
                          <a:effectLst/>
                        </a:rPr>
                        <a:t>Statewide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13" marR="52813" marT="0" marB="0"/>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204192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D865B-7443-4E47-BF32-35F789FEC997}"/>
              </a:ext>
            </a:extLst>
          </p:cNvPr>
          <p:cNvSpPr>
            <a:spLocks noGrp="1"/>
          </p:cNvSpPr>
          <p:nvPr>
            <p:ph type="title"/>
          </p:nvPr>
        </p:nvSpPr>
        <p:spPr>
          <a:xfrm>
            <a:off x="422752" y="168862"/>
            <a:ext cx="11043107" cy="1320800"/>
          </a:xfrm>
        </p:spPr>
        <p:txBody>
          <a:bodyPr/>
          <a:lstStyle/>
          <a:p>
            <a:r>
              <a:rPr lang="en-US" dirty="0">
                <a:latin typeface="Times New Roman" panose="02020603050405020304" pitchFamily="18" charset="0"/>
                <a:cs typeface="Times New Roman" panose="02020603050405020304" pitchFamily="18" charset="0"/>
              </a:rPr>
              <a:t>Committee to Analyze and Review Assessment Results and Accountability System</a:t>
            </a:r>
          </a:p>
        </p:txBody>
      </p:sp>
      <p:sp>
        <p:nvSpPr>
          <p:cNvPr id="3" name="Content Placeholder 2">
            <a:extLst>
              <a:ext uri="{FF2B5EF4-FFF2-40B4-BE49-F238E27FC236}">
                <a16:creationId xmlns:a16="http://schemas.microsoft.com/office/drawing/2014/main" id="{CA300040-B3BA-0D4F-81E9-1024A691BC7E}"/>
              </a:ext>
            </a:extLst>
          </p:cNvPr>
          <p:cNvSpPr>
            <a:spLocks noGrp="1"/>
          </p:cNvSpPr>
          <p:nvPr>
            <p:ph idx="4294967295"/>
          </p:nvPr>
        </p:nvSpPr>
        <p:spPr>
          <a:xfrm>
            <a:off x="513012" y="1763486"/>
            <a:ext cx="9839302" cy="491128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A diverse stakeholder group met October 22 in Frankfort.</a:t>
            </a:r>
          </a:p>
          <a:p>
            <a:r>
              <a:rPr lang="en-US" sz="2800" dirty="0">
                <a:latin typeface="Times New Roman" panose="02020603050405020304" pitchFamily="18" charset="0"/>
                <a:cs typeface="Times New Roman" panose="02020603050405020304" pitchFamily="18" charset="0"/>
              </a:rPr>
              <a:t>Analyze state assessment results and examine and consider the:</a:t>
            </a:r>
          </a:p>
          <a:p>
            <a:pPr lvl="1"/>
            <a:r>
              <a:rPr lang="en-US" sz="2800" dirty="0">
                <a:latin typeface="Times New Roman" panose="02020603050405020304" pitchFamily="18" charset="0"/>
                <a:cs typeface="Times New Roman" panose="02020603050405020304" pitchFamily="18" charset="0"/>
              </a:rPr>
              <a:t>Expected Impacts;</a:t>
            </a:r>
          </a:p>
          <a:p>
            <a:pPr lvl="1"/>
            <a:r>
              <a:rPr lang="en-US" sz="2800" dirty="0">
                <a:latin typeface="Times New Roman" panose="02020603050405020304" pitchFamily="18" charset="0"/>
                <a:cs typeface="Times New Roman" panose="02020603050405020304" pitchFamily="18" charset="0"/>
              </a:rPr>
              <a:t>Unintended Consequences; and</a:t>
            </a:r>
          </a:p>
          <a:p>
            <a:pPr lvl="1"/>
            <a:r>
              <a:rPr lang="en-US" sz="2800" dirty="0">
                <a:latin typeface="Times New Roman" panose="02020603050405020304" pitchFamily="18" charset="0"/>
                <a:cs typeface="Times New Roman" panose="02020603050405020304" pitchFamily="18" charset="0"/>
              </a:rPr>
              <a:t>Potential for All Schools to Reach the Highest Ratings in the State Accountability System.</a:t>
            </a:r>
          </a:p>
          <a:p>
            <a:pPr marL="0" indent="0">
              <a:buNone/>
            </a:pP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5</a:t>
            </a:fld>
            <a:endParaRPr lang="en-US" dirty="0"/>
          </a:p>
        </p:txBody>
      </p:sp>
      <p:sp>
        <p:nvSpPr>
          <p:cNvPr id="5" name="Footer Placeholder 4"/>
          <p:cNvSpPr>
            <a:spLocks noGrp="1"/>
          </p:cNvSpPr>
          <p:nvPr>
            <p:ph type="ftr" sz="quarter" idx="3"/>
          </p:nvPr>
        </p:nvSpPr>
        <p:spPr/>
        <p:txBody>
          <a:bodyPr/>
          <a:lstStyle/>
          <a:p>
            <a:r>
              <a:rPr lang="fi-FI"/>
              <a:t>KDE: OSAA: IJCE NOVEMBER 2019</a:t>
            </a:r>
            <a:endParaRPr lang="en-US" dirty="0"/>
          </a:p>
        </p:txBody>
      </p:sp>
    </p:spTree>
    <p:extLst>
      <p:ext uri="{BB962C8B-B14F-4D97-AF65-F5344CB8AC3E}">
        <p14:creationId xmlns:p14="http://schemas.microsoft.com/office/powerpoint/2010/main" val="1729294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6E23-6529-436C-9ED3-0148E1E63931}"/>
              </a:ext>
            </a:extLst>
          </p:cNvPr>
          <p:cNvSpPr>
            <a:spLocks noGrp="1"/>
          </p:cNvSpPr>
          <p:nvPr>
            <p:ph type="title"/>
          </p:nvPr>
        </p:nvSpPr>
        <p:spPr>
          <a:xfrm>
            <a:off x="555786" y="244929"/>
            <a:ext cx="8596668" cy="1180496"/>
          </a:xfrm>
        </p:spPr>
        <p:txBody>
          <a:bodyPr/>
          <a:lstStyle/>
          <a:p>
            <a:r>
              <a:rPr lang="en-US" dirty="0"/>
              <a:t>Survey of Committee Members </a:t>
            </a:r>
          </a:p>
        </p:txBody>
      </p:sp>
      <p:sp>
        <p:nvSpPr>
          <p:cNvPr id="3" name="Text Placeholder 2">
            <a:extLst>
              <a:ext uri="{FF2B5EF4-FFF2-40B4-BE49-F238E27FC236}">
                <a16:creationId xmlns:a16="http://schemas.microsoft.com/office/drawing/2014/main" id="{3F349B7D-F221-4CB8-B678-0EE79F4FFD80}"/>
              </a:ext>
            </a:extLst>
          </p:cNvPr>
          <p:cNvSpPr>
            <a:spLocks noGrp="1"/>
          </p:cNvSpPr>
          <p:nvPr>
            <p:ph type="body" sz="quarter" idx="13"/>
          </p:nvPr>
        </p:nvSpPr>
        <p:spPr>
          <a:xfrm>
            <a:off x="555786" y="977153"/>
            <a:ext cx="10874214" cy="5484312"/>
          </a:xfrm>
        </p:spPr>
        <p:txBody>
          <a:bodyPr/>
          <a:lstStyle/>
          <a:p>
            <a:r>
              <a:rPr lang="en-US" sz="2800" dirty="0">
                <a:latin typeface="Times New Roman" panose="02020603050405020304" pitchFamily="18" charset="0"/>
                <a:cs typeface="Times New Roman" panose="02020603050405020304" pitchFamily="18" charset="0"/>
              </a:rPr>
              <a:t>Committee members were surveyed prior to meeting.</a:t>
            </a:r>
          </a:p>
          <a:p>
            <a:pPr lvl="1"/>
            <a:r>
              <a:rPr lang="en-US" sz="2800" dirty="0">
                <a:latin typeface="Times New Roman" panose="02020603050405020304" pitchFamily="18" charset="0"/>
                <a:cs typeface="Times New Roman" panose="02020603050405020304" pitchFamily="18" charset="0"/>
              </a:rPr>
              <a:t>Role on committee (i.e., superintendent, district assessment coordinator, teacher, post-secondary representative, etc.)</a:t>
            </a:r>
          </a:p>
          <a:p>
            <a:pPr lvl="1"/>
            <a:r>
              <a:rPr lang="en-US" sz="2800" dirty="0">
                <a:latin typeface="Times New Roman" panose="02020603050405020304" pitchFamily="18" charset="0"/>
                <a:cs typeface="Times New Roman" panose="02020603050405020304" pitchFamily="18" charset="0"/>
              </a:rPr>
              <a:t>What are the most positive aspects of the 5-star accountability system?</a:t>
            </a:r>
          </a:p>
          <a:p>
            <a:pPr lvl="1"/>
            <a:r>
              <a:rPr lang="en-US" sz="2800" dirty="0">
                <a:latin typeface="Times New Roman" panose="02020603050405020304" pitchFamily="18" charset="0"/>
                <a:cs typeface="Times New Roman" panose="02020603050405020304" pitchFamily="18" charset="0"/>
              </a:rPr>
              <a:t>What component(s) of the accountability system would be more effective with revision?</a:t>
            </a:r>
          </a:p>
          <a:p>
            <a:pPr lvl="1"/>
            <a:r>
              <a:rPr lang="en-US" sz="2800" dirty="0">
                <a:latin typeface="Times New Roman" panose="02020603050405020304" pitchFamily="18" charset="0"/>
                <a:cs typeface="Times New Roman" panose="02020603050405020304" pitchFamily="18" charset="0"/>
              </a:rPr>
              <a:t>Do you believe implementation of the accountability system has resulted in unintended consequences?</a:t>
            </a:r>
          </a:p>
          <a:p>
            <a:pPr lvl="1"/>
            <a:r>
              <a:rPr lang="en-US" sz="2800" dirty="0">
                <a:latin typeface="Times New Roman" panose="02020603050405020304" pitchFamily="18" charset="0"/>
                <a:cs typeface="Times New Roman" panose="02020603050405020304" pitchFamily="18" charset="0"/>
              </a:rPr>
              <a:t>If you answered yes to the previous question, please describe the unintended consequences.</a:t>
            </a:r>
          </a:p>
          <a:p>
            <a:endParaRPr lang="en-US" dirty="0"/>
          </a:p>
        </p:txBody>
      </p:sp>
      <p:sp>
        <p:nvSpPr>
          <p:cNvPr id="4" name="Slide Number Placeholder 3">
            <a:extLst>
              <a:ext uri="{FF2B5EF4-FFF2-40B4-BE49-F238E27FC236}">
                <a16:creationId xmlns:a16="http://schemas.microsoft.com/office/drawing/2014/main" id="{F5B62F40-D0F2-43E9-9B5A-B07957CDF88B}"/>
              </a:ext>
            </a:extLst>
          </p:cNvPr>
          <p:cNvSpPr>
            <a:spLocks noGrp="1"/>
          </p:cNvSpPr>
          <p:nvPr>
            <p:ph type="sldNum" sz="quarter" idx="12"/>
          </p:nvPr>
        </p:nvSpPr>
        <p:spPr/>
        <p:txBody>
          <a:bodyPr/>
          <a:lstStyle/>
          <a:p>
            <a:fld id="{91BD7323-49BF-4C97-8773-5EC64C492009}" type="slidenum">
              <a:rPr lang="en-US" smtClean="0"/>
              <a:t>6</a:t>
            </a:fld>
            <a:endParaRPr lang="en-US" dirty="0"/>
          </a:p>
        </p:txBody>
      </p:sp>
      <p:sp>
        <p:nvSpPr>
          <p:cNvPr id="5" name="Footer Placeholder 4">
            <a:extLst>
              <a:ext uri="{FF2B5EF4-FFF2-40B4-BE49-F238E27FC236}">
                <a16:creationId xmlns:a16="http://schemas.microsoft.com/office/drawing/2014/main" id="{1595056F-F15B-44EC-8C97-09A35F12143E}"/>
              </a:ext>
            </a:extLst>
          </p:cNvPr>
          <p:cNvSpPr>
            <a:spLocks noGrp="1"/>
          </p:cNvSpPr>
          <p:nvPr>
            <p:ph type="ftr" sz="quarter" idx="3"/>
          </p:nvPr>
        </p:nvSpPr>
        <p:spPr/>
        <p:txBody>
          <a:bodyPr/>
          <a:lstStyle/>
          <a:p>
            <a:r>
              <a:rPr lang="en-US"/>
              <a:t>KDE: OSAA: IJCE NOVEMBER 2019</a:t>
            </a:r>
            <a:endParaRPr lang="en-US" dirty="0"/>
          </a:p>
        </p:txBody>
      </p:sp>
    </p:spTree>
    <p:extLst>
      <p:ext uri="{BB962C8B-B14F-4D97-AF65-F5344CB8AC3E}">
        <p14:creationId xmlns:p14="http://schemas.microsoft.com/office/powerpoint/2010/main" val="211177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D865B-7443-4E47-BF32-35F789FEC997}"/>
              </a:ext>
            </a:extLst>
          </p:cNvPr>
          <p:cNvSpPr>
            <a:spLocks noGrp="1"/>
          </p:cNvSpPr>
          <p:nvPr>
            <p:ph type="title"/>
          </p:nvPr>
        </p:nvSpPr>
        <p:spPr>
          <a:xfrm>
            <a:off x="136806" y="77694"/>
            <a:ext cx="11769248" cy="1320800"/>
          </a:xfrm>
        </p:spPr>
        <p:txBody>
          <a:bodyPr/>
          <a:lstStyle/>
          <a:p>
            <a:r>
              <a:rPr lang="en-US" dirty="0"/>
              <a:t>Committee to Analyze and Review Assessment Results and Accountability System</a:t>
            </a:r>
          </a:p>
        </p:txBody>
      </p:sp>
      <p:sp>
        <p:nvSpPr>
          <p:cNvPr id="3" name="Content Placeholder 2">
            <a:extLst>
              <a:ext uri="{FF2B5EF4-FFF2-40B4-BE49-F238E27FC236}">
                <a16:creationId xmlns:a16="http://schemas.microsoft.com/office/drawing/2014/main" id="{CA300040-B3BA-0D4F-81E9-1024A691BC7E}"/>
              </a:ext>
            </a:extLst>
          </p:cNvPr>
          <p:cNvSpPr>
            <a:spLocks noGrp="1"/>
          </p:cNvSpPr>
          <p:nvPr>
            <p:ph idx="4294967295"/>
          </p:nvPr>
        </p:nvSpPr>
        <p:spPr>
          <a:xfrm>
            <a:off x="507260" y="1558964"/>
            <a:ext cx="11398794" cy="5062970"/>
          </a:xfrm>
          <a:prstGeom prst="rect">
            <a:avLst/>
          </a:prstGeom>
        </p:spPr>
        <p:txBody>
          <a:bodyPr>
            <a:noAutofit/>
          </a:bodyPr>
          <a:lstStyle/>
          <a:p>
            <a:r>
              <a:rPr lang="en-US" sz="2800" dirty="0">
                <a:latin typeface="Times New Roman" panose="02020603050405020304" pitchFamily="18" charset="0"/>
                <a:cs typeface="Times New Roman" panose="02020603050405020304" pitchFamily="18" charset="0"/>
              </a:rPr>
              <a:t>Topics were identified for discussion at the meeting:</a:t>
            </a:r>
          </a:p>
          <a:p>
            <a:pPr lvl="1"/>
            <a:r>
              <a:rPr lang="en-US" sz="2800" dirty="0">
                <a:latin typeface="Times New Roman" panose="02020603050405020304" pitchFamily="18" charset="0"/>
                <a:cs typeface="Times New Roman" panose="02020603050405020304" pitchFamily="18" charset="0"/>
              </a:rPr>
              <a:t>Overall Accountability System</a:t>
            </a:r>
          </a:p>
          <a:p>
            <a:pPr lvl="1"/>
            <a:r>
              <a:rPr lang="en-US" sz="2800" dirty="0">
                <a:latin typeface="Times New Roman" panose="02020603050405020304" pitchFamily="18" charset="0"/>
                <a:cs typeface="Times New Roman" panose="02020603050405020304" pitchFamily="18" charset="0"/>
              </a:rPr>
              <a:t>Equity: Reporting</a:t>
            </a:r>
          </a:p>
          <a:p>
            <a:pPr lvl="1"/>
            <a:r>
              <a:rPr lang="en-US" sz="2800" dirty="0">
                <a:latin typeface="Times New Roman" panose="02020603050405020304" pitchFamily="18" charset="0"/>
                <a:cs typeface="Times New Roman" panose="02020603050405020304" pitchFamily="18" charset="0"/>
              </a:rPr>
              <a:t>Equity: How Measured and Evaluated</a:t>
            </a:r>
          </a:p>
          <a:p>
            <a:pPr lvl="1"/>
            <a:r>
              <a:rPr lang="en-US" sz="2800" dirty="0">
                <a:latin typeface="Times New Roman" panose="02020603050405020304" pitchFamily="18" charset="0"/>
                <a:cs typeface="Times New Roman" panose="02020603050405020304" pitchFamily="18" charset="0"/>
              </a:rPr>
              <a:t>Growth of English Learner (EL) Students</a:t>
            </a:r>
          </a:p>
          <a:p>
            <a:pPr lvl="1"/>
            <a:r>
              <a:rPr lang="en-US" sz="2800" dirty="0">
                <a:latin typeface="Times New Roman" panose="02020603050405020304" pitchFamily="18" charset="0"/>
                <a:cs typeface="Times New Roman" panose="02020603050405020304" pitchFamily="18" charset="0"/>
              </a:rPr>
              <a:t>Student Growth in Reading and Mathematics</a:t>
            </a:r>
          </a:p>
          <a:p>
            <a:pPr lvl="1"/>
            <a:r>
              <a:rPr lang="en-US" sz="2800" dirty="0">
                <a:latin typeface="Times New Roman" panose="02020603050405020304" pitchFamily="18" charset="0"/>
                <a:cs typeface="Times New Roman" panose="02020603050405020304" pitchFamily="18" charset="0"/>
              </a:rPr>
              <a:t>Transition Readiness</a:t>
            </a:r>
          </a:p>
          <a:p>
            <a:r>
              <a:rPr lang="en-US" sz="2800" dirty="0">
                <a:latin typeface="Times New Roman" panose="02020603050405020304" pitchFamily="18" charset="0"/>
                <a:cs typeface="Times New Roman" panose="02020603050405020304" pitchFamily="18" charset="0"/>
              </a:rPr>
              <a:t>Committee prioritized potential changes and made recommendations.</a:t>
            </a:r>
          </a:p>
        </p:txBody>
      </p:sp>
      <p:sp>
        <p:nvSpPr>
          <p:cNvPr id="4" name="Slide Number Placeholder 3"/>
          <p:cNvSpPr>
            <a:spLocks noGrp="1"/>
          </p:cNvSpPr>
          <p:nvPr>
            <p:ph type="sldNum" sz="quarter" idx="12"/>
          </p:nvPr>
        </p:nvSpPr>
        <p:spPr/>
        <p:txBody>
          <a:bodyPr/>
          <a:lstStyle/>
          <a:p>
            <a:fld id="{91BD7323-49BF-4C97-8773-5EC64C492009}" type="slidenum">
              <a:rPr lang="en-US" smtClean="0"/>
              <a:t>7</a:t>
            </a:fld>
            <a:endParaRPr lang="en-US" dirty="0"/>
          </a:p>
        </p:txBody>
      </p:sp>
      <p:sp>
        <p:nvSpPr>
          <p:cNvPr id="5" name="Footer Placeholder 4"/>
          <p:cNvSpPr>
            <a:spLocks noGrp="1"/>
          </p:cNvSpPr>
          <p:nvPr>
            <p:ph type="ftr" sz="quarter" idx="3"/>
          </p:nvPr>
        </p:nvSpPr>
        <p:spPr/>
        <p:txBody>
          <a:bodyPr/>
          <a:lstStyle/>
          <a:p>
            <a:r>
              <a:rPr lang="fi-FI"/>
              <a:t>KDE:OSAA: SB 175 IJCE 11.20.19</a:t>
            </a:r>
            <a:endParaRPr lang="en-US" dirty="0"/>
          </a:p>
        </p:txBody>
      </p:sp>
    </p:spTree>
    <p:extLst>
      <p:ext uri="{BB962C8B-B14F-4D97-AF65-F5344CB8AC3E}">
        <p14:creationId xmlns:p14="http://schemas.microsoft.com/office/powerpoint/2010/main" val="244888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ctrTitle"/>
          </p:nvPr>
        </p:nvSpPr>
        <p:spPr>
          <a:xfrm>
            <a:off x="854147" y="2371185"/>
            <a:ext cx="10528228" cy="1646303"/>
          </a:xfrm>
        </p:spPr>
        <p:txBody>
          <a:bodyPr/>
          <a:lstStyle/>
          <a:p>
            <a:pPr algn="l"/>
            <a:br>
              <a:rPr lang="en-US" altLang="en-US" dirty="0"/>
            </a:br>
            <a:br>
              <a:rPr lang="en-US" altLang="en-US" dirty="0"/>
            </a:br>
            <a:br>
              <a:rPr lang="en-US" altLang="en-US" dirty="0"/>
            </a:br>
            <a:br>
              <a:rPr lang="en-US" altLang="en-US" dirty="0"/>
            </a:br>
            <a:r>
              <a:rPr lang="en-US" altLang="en-US" dirty="0"/>
              <a:t>Overview of the Current System</a:t>
            </a:r>
          </a:p>
        </p:txBody>
      </p:sp>
      <p:sp>
        <p:nvSpPr>
          <p:cNvPr id="4" name="Slide Number Placeholder 3"/>
          <p:cNvSpPr>
            <a:spLocks noGrp="1"/>
          </p:cNvSpPr>
          <p:nvPr>
            <p:ph type="sldNum" sz="quarter" idx="12"/>
          </p:nvPr>
        </p:nvSpPr>
        <p:spPr/>
        <p:txBody>
          <a:bodyPr/>
          <a:lstStyle/>
          <a:p>
            <a:fld id="{354287DC-E20F-4BBE-91C2-47EE09564259}" type="slidenum">
              <a:rPr lang="en-US" smtClean="0"/>
              <a:pPr/>
              <a:t>8</a:t>
            </a:fld>
            <a:endParaRPr lang="en-US" dirty="0"/>
          </a:p>
        </p:txBody>
      </p:sp>
      <p:sp>
        <p:nvSpPr>
          <p:cNvPr id="2" name="Footer Placeholder 1"/>
          <p:cNvSpPr>
            <a:spLocks noGrp="1"/>
          </p:cNvSpPr>
          <p:nvPr>
            <p:ph type="ftr" sz="quarter" idx="11"/>
          </p:nvPr>
        </p:nvSpPr>
        <p:spPr>
          <a:xfrm>
            <a:off x="409575" y="6467737"/>
            <a:ext cx="4114800" cy="365125"/>
          </a:xfrm>
        </p:spPr>
        <p:txBody>
          <a:bodyPr/>
          <a:lstStyle/>
          <a:p>
            <a:r>
              <a:rPr lang="en-US" sz="1400">
                <a:solidFill>
                  <a:schemeClr val="accent2">
                    <a:lumMod val="50000"/>
                  </a:schemeClr>
                </a:solidFill>
              </a:rPr>
              <a:t>KDE: OSAA: IJCE NOVEMBER 2019</a:t>
            </a:r>
            <a:endParaRPr lang="en-US" sz="1400" dirty="0">
              <a:solidFill>
                <a:schemeClr val="accent2">
                  <a:lumMod val="50000"/>
                </a:schemeClr>
              </a:solidFill>
            </a:endParaRPr>
          </a:p>
        </p:txBody>
      </p:sp>
    </p:spTree>
    <p:extLst>
      <p:ext uri="{BB962C8B-B14F-4D97-AF65-F5344CB8AC3E}">
        <p14:creationId xmlns:p14="http://schemas.microsoft.com/office/powerpoint/2010/main" val="2337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47FE394-A21F-6C4D-8DBE-DA4441057825}" type="slidenum">
              <a:rPr lang="en-US" smtClean="0"/>
              <a:t>9</a:t>
            </a:fld>
            <a:endParaRPr lang="en-US" dirty="0"/>
          </a:p>
        </p:txBody>
      </p:sp>
      <p:sp>
        <p:nvSpPr>
          <p:cNvPr id="2" name="Title 1"/>
          <p:cNvSpPr>
            <a:spLocks noGrp="1"/>
          </p:cNvSpPr>
          <p:nvPr>
            <p:ph type="title" idx="4294967295"/>
          </p:nvPr>
        </p:nvSpPr>
        <p:spPr>
          <a:xfrm>
            <a:off x="0" y="0"/>
            <a:ext cx="11987141" cy="584200"/>
          </a:xfrm>
          <a:prstGeom prst="rect">
            <a:avLst/>
          </a:prstGeom>
        </p:spPr>
        <p:txBody>
          <a:bodyPr>
            <a:noAutofit/>
          </a:bodyPr>
          <a:lstStyle/>
          <a:p>
            <a:pPr algn="ctr"/>
            <a:r>
              <a:rPr lang="en-US" sz="3733" dirty="0">
                <a:latin typeface="Times New Roman" panose="02020603050405020304" pitchFamily="18" charset="0"/>
                <a:cs typeface="Times New Roman" panose="02020603050405020304" pitchFamily="18" charset="0"/>
              </a:rPr>
              <a:t>Indicators – Elementary and Middle Schools</a:t>
            </a:r>
          </a:p>
        </p:txBody>
      </p:sp>
      <p:graphicFrame>
        <p:nvGraphicFramePr>
          <p:cNvPr id="6" name="Content Placeholder 5" descr="Elementary and Middle School Indicators" title="Elementary and Middle School Indicators"/>
          <p:cNvGraphicFramePr>
            <a:graphicFrameLocks noGrp="1"/>
          </p:cNvGraphicFramePr>
          <p:nvPr>
            <p:ph idx="4294967295"/>
            <p:extLst>
              <p:ext uri="{D42A27DB-BD31-4B8C-83A1-F6EECF244321}">
                <p14:modId xmlns:p14="http://schemas.microsoft.com/office/powerpoint/2010/main" val="1071239544"/>
              </p:ext>
            </p:extLst>
          </p:nvPr>
        </p:nvGraphicFramePr>
        <p:xfrm>
          <a:off x="210520" y="767080"/>
          <a:ext cx="11676680" cy="5852160"/>
        </p:xfrm>
        <a:graphic>
          <a:graphicData uri="http://schemas.openxmlformats.org/drawingml/2006/table">
            <a:tbl>
              <a:tblPr firstRow="1" bandRow="1">
                <a:tableStyleId>{5C22544A-7EE6-4342-B048-85BDC9FD1C3A}</a:tableStyleId>
              </a:tblPr>
              <a:tblGrid>
                <a:gridCol w="2078065">
                  <a:extLst>
                    <a:ext uri="{9D8B030D-6E8A-4147-A177-3AD203B41FA5}">
                      <a16:colId xmlns:a16="http://schemas.microsoft.com/office/drawing/2014/main" val="20000"/>
                    </a:ext>
                  </a:extLst>
                </a:gridCol>
                <a:gridCol w="2615152">
                  <a:extLst>
                    <a:ext uri="{9D8B030D-6E8A-4147-A177-3AD203B41FA5}">
                      <a16:colId xmlns:a16="http://schemas.microsoft.com/office/drawing/2014/main" val="20001"/>
                    </a:ext>
                  </a:extLst>
                </a:gridCol>
                <a:gridCol w="6983463">
                  <a:extLst>
                    <a:ext uri="{9D8B030D-6E8A-4147-A177-3AD203B41FA5}">
                      <a16:colId xmlns:a16="http://schemas.microsoft.com/office/drawing/2014/main" val="20002"/>
                    </a:ext>
                  </a:extLst>
                </a:gridCol>
              </a:tblGrid>
              <a:tr h="457200">
                <a:tc>
                  <a:txBody>
                    <a:bodyPr/>
                    <a:lstStyle/>
                    <a:p>
                      <a:pPr algn="ctr"/>
                      <a:r>
                        <a:rPr lang="en-US" sz="2400" b="1" dirty="0">
                          <a:latin typeface="Times New Roman" panose="02020603050405020304" pitchFamily="18" charset="0"/>
                          <a:cs typeface="Times New Roman" panose="02020603050405020304" pitchFamily="18" charset="0"/>
                        </a:rPr>
                        <a:t>Indicator</a:t>
                      </a:r>
                    </a:p>
                  </a:txBody>
                  <a:tcPr/>
                </a:tc>
                <a:tc>
                  <a:txBody>
                    <a:bodyPr/>
                    <a:lstStyle/>
                    <a:p>
                      <a:pPr algn="ctr"/>
                      <a:r>
                        <a:rPr lang="en-US" sz="2400" b="1" dirty="0">
                          <a:latin typeface="Times New Roman" panose="02020603050405020304" pitchFamily="18" charset="0"/>
                          <a:cs typeface="Times New Roman" panose="02020603050405020304" pitchFamily="18" charset="0"/>
                        </a:rPr>
                        <a:t>Measures</a:t>
                      </a:r>
                    </a:p>
                  </a:txBody>
                  <a:tcPr/>
                </a:tc>
                <a:tc>
                  <a:txBody>
                    <a:bodyPr/>
                    <a:lstStyle/>
                    <a:p>
                      <a:pPr algn="ctr"/>
                      <a:r>
                        <a:rPr lang="en-US" sz="2400" b="1" dirty="0">
                          <a:latin typeface="Times New Roman" panose="02020603050405020304" pitchFamily="18" charset="0"/>
                          <a:cs typeface="Times New Roman" panose="02020603050405020304" pitchFamily="18" charset="0"/>
                        </a:rPr>
                        <a:t>Metric (Elementary and Middle</a:t>
                      </a:r>
                      <a:r>
                        <a:rPr lang="en-US" sz="2400" b="1" baseline="0" dirty="0">
                          <a:latin typeface="Times New Roman" panose="02020603050405020304" pitchFamily="18" charset="0"/>
                          <a:cs typeface="Times New Roman" panose="02020603050405020304" pitchFamily="18" charset="0"/>
                        </a:rPr>
                        <a:t> Schools)</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554480">
                <a:tc>
                  <a:txBody>
                    <a:bodyPr/>
                    <a:lstStyle/>
                    <a:p>
                      <a:r>
                        <a:rPr lang="en-US" sz="2400" dirty="0">
                          <a:latin typeface="Times New Roman" panose="02020603050405020304" pitchFamily="18" charset="0"/>
                          <a:cs typeface="Times New Roman" panose="02020603050405020304" pitchFamily="18" charset="0"/>
                        </a:rPr>
                        <a:t>Proficiency</a:t>
                      </a:r>
                    </a:p>
                  </a:txBody>
                  <a:tcPr/>
                </a:tc>
                <a:tc>
                  <a:txBody>
                    <a:bodyPr/>
                    <a:lstStyle/>
                    <a:p>
                      <a:r>
                        <a:rPr lang="en-US" sz="2400" dirty="0">
                          <a:latin typeface="Times New Roman" panose="02020603050405020304" pitchFamily="18" charset="0"/>
                          <a:cs typeface="Times New Roman" panose="02020603050405020304" pitchFamily="18" charset="0"/>
                        </a:rPr>
                        <a:t>Reading and mathematics</a:t>
                      </a:r>
                      <a:r>
                        <a:rPr lang="en-US" sz="2400" baseline="0" dirty="0">
                          <a:latin typeface="Times New Roman" panose="02020603050405020304" pitchFamily="18" charset="0"/>
                          <a:cs typeface="Times New Roman" panose="02020603050405020304" pitchFamily="18" charset="0"/>
                        </a:rPr>
                        <a:t> tests</a:t>
                      </a:r>
                      <a:endParaRPr lang="en-US" sz="2400" dirty="0">
                        <a:latin typeface="Times New Roman" panose="02020603050405020304" pitchFamily="18" charset="0"/>
                        <a:cs typeface="Times New Roman" panose="02020603050405020304" pitchFamily="18" charset="0"/>
                      </a:endParaRPr>
                    </a:p>
                  </a:txBody>
                  <a:tcPr/>
                </a:tc>
                <a:tc>
                  <a:txBody>
                    <a:bodyPr/>
                    <a:lstStyle/>
                    <a:p>
                      <a:pPr marL="342900" indent="-342900">
                        <a:buFont typeface="Arial"/>
                        <a:buChar char="•"/>
                      </a:pPr>
                      <a:r>
                        <a:rPr lang="en-US" sz="2400" dirty="0">
                          <a:latin typeface="Times New Roman" panose="02020603050405020304" pitchFamily="18" charset="0"/>
                          <a:cs typeface="Times New Roman" panose="02020603050405020304" pitchFamily="18" charset="0"/>
                        </a:rPr>
                        <a:t>Index score (0-125)</a:t>
                      </a:r>
                    </a:p>
                    <a:p>
                      <a:pPr marL="342900" indent="-342900">
                        <a:buFont typeface="Arial"/>
                        <a:buChar char="•"/>
                      </a:pPr>
                      <a:r>
                        <a:rPr lang="en-US" sz="2400" dirty="0">
                          <a:latin typeface="Times New Roman" panose="02020603050405020304" pitchFamily="18" charset="0"/>
                          <a:cs typeface="Times New Roman" panose="02020603050405020304" pitchFamily="18" charset="0"/>
                        </a:rPr>
                        <a:t>N=0, A=.50, P=1.0, D=1.25</a:t>
                      </a:r>
                    </a:p>
                    <a:p>
                      <a:pPr marL="342900" indent="-342900">
                        <a:buFont typeface="Arial"/>
                        <a:buChar char="•"/>
                      </a:pPr>
                      <a:r>
                        <a:rPr lang="en-US" sz="2400" dirty="0">
                          <a:latin typeface="Times New Roman" panose="02020603050405020304" pitchFamily="18" charset="0"/>
                          <a:cs typeface="Times New Roman" panose="02020603050405020304" pitchFamily="18" charset="0"/>
                        </a:rPr>
                        <a:t>Each</a:t>
                      </a:r>
                      <a:r>
                        <a:rPr lang="en-US" sz="2400" baseline="0" dirty="0">
                          <a:latin typeface="Times New Roman" panose="02020603050405020304" pitchFamily="18" charset="0"/>
                          <a:cs typeface="Times New Roman" panose="02020603050405020304" pitchFamily="18" charset="0"/>
                        </a:rPr>
                        <a:t> score from r</a:t>
                      </a:r>
                      <a:r>
                        <a:rPr lang="en-US" sz="2400" dirty="0">
                          <a:latin typeface="Times New Roman" panose="02020603050405020304" pitchFamily="18" charset="0"/>
                          <a:cs typeface="Times New Roman" panose="02020603050405020304" pitchFamily="18" charset="0"/>
                        </a:rPr>
                        <a:t>eading and mathematics</a:t>
                      </a:r>
                      <a:r>
                        <a:rPr lang="en-US" sz="2400" baseline="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weighted equally</a:t>
                      </a:r>
                    </a:p>
                  </a:txBody>
                  <a:tcPr/>
                </a:tc>
                <a:extLst>
                  <a:ext uri="{0D108BD9-81ED-4DB2-BD59-A6C34878D82A}">
                    <a16:rowId xmlns:a16="http://schemas.microsoft.com/office/drawing/2014/main" val="10002"/>
                  </a:ext>
                </a:extLst>
              </a:tr>
              <a:tr h="1554480">
                <a:tc>
                  <a:txBody>
                    <a:bodyPr/>
                    <a:lstStyle/>
                    <a:p>
                      <a:r>
                        <a:rPr lang="en-US" sz="2400" dirty="0">
                          <a:latin typeface="Times New Roman" panose="02020603050405020304" pitchFamily="18" charset="0"/>
                          <a:cs typeface="Times New Roman" panose="02020603050405020304" pitchFamily="18" charset="0"/>
                        </a:rPr>
                        <a:t>Separate Academic</a:t>
                      </a:r>
                    </a:p>
                  </a:txBody>
                  <a:tcPr/>
                </a:tc>
                <a:tc>
                  <a:txBody>
                    <a:bodyPr/>
                    <a:lstStyle/>
                    <a:p>
                      <a:r>
                        <a:rPr lang="en-US" sz="2400" dirty="0">
                          <a:latin typeface="Times New Roman" panose="02020603050405020304" pitchFamily="18" charset="0"/>
                          <a:cs typeface="Times New Roman" panose="02020603050405020304" pitchFamily="18" charset="0"/>
                        </a:rPr>
                        <a:t>Science, social</a:t>
                      </a:r>
                      <a:r>
                        <a:rPr lang="en-US" sz="2400" baseline="0" dirty="0">
                          <a:latin typeface="Times New Roman" panose="02020603050405020304" pitchFamily="18" charset="0"/>
                          <a:cs typeface="Times New Roman" panose="02020603050405020304" pitchFamily="18" charset="0"/>
                        </a:rPr>
                        <a:t> studies and writing tests</a:t>
                      </a:r>
                      <a:endParaRPr lang="en-US" sz="2400" dirty="0">
                        <a:latin typeface="Times New Roman" panose="02020603050405020304" pitchFamily="18" charset="0"/>
                        <a:cs typeface="Times New Roman" panose="02020603050405020304" pitchFamily="18" charset="0"/>
                      </a:endParaRPr>
                    </a:p>
                  </a:txBody>
                  <a:tcPr/>
                </a:tc>
                <a:tc>
                  <a:txBody>
                    <a:bodyPr/>
                    <a:lstStyle/>
                    <a:p>
                      <a:pPr marL="342900" indent="-342900">
                        <a:buFont typeface="Arial"/>
                        <a:buChar char="•"/>
                      </a:pPr>
                      <a:r>
                        <a:rPr lang="en-US" sz="2400" dirty="0">
                          <a:latin typeface="Times New Roman" panose="02020603050405020304" pitchFamily="18" charset="0"/>
                          <a:cs typeface="Times New Roman" panose="02020603050405020304" pitchFamily="18" charset="0"/>
                        </a:rPr>
                        <a:t>Index score (0-125)</a:t>
                      </a:r>
                    </a:p>
                    <a:p>
                      <a:pPr marL="342900" indent="-342900">
                        <a:buFont typeface="Arial"/>
                        <a:buChar char="•"/>
                      </a:pPr>
                      <a:r>
                        <a:rPr lang="en-US" sz="2400" dirty="0">
                          <a:latin typeface="Times New Roman" panose="02020603050405020304" pitchFamily="18" charset="0"/>
                          <a:cs typeface="Times New Roman" panose="02020603050405020304" pitchFamily="18" charset="0"/>
                        </a:rPr>
                        <a:t>N=0, A=.50, P=1.0, D=1.25</a:t>
                      </a:r>
                    </a:p>
                    <a:p>
                      <a:pPr marL="342900" indent="-342900">
                        <a:buFont typeface="Arial"/>
                        <a:buChar char="•"/>
                      </a:pPr>
                      <a:r>
                        <a:rPr lang="en-US" sz="2400" dirty="0">
                          <a:latin typeface="Times New Roman" panose="02020603050405020304" pitchFamily="18" charset="0"/>
                          <a:cs typeface="Times New Roman" panose="02020603050405020304" pitchFamily="18" charset="0"/>
                        </a:rPr>
                        <a:t>Each</a:t>
                      </a:r>
                      <a:r>
                        <a:rPr lang="en-US" sz="2400" baseline="0" dirty="0">
                          <a:latin typeface="Times New Roman" panose="02020603050405020304" pitchFamily="18" charset="0"/>
                          <a:cs typeface="Times New Roman" panose="02020603050405020304" pitchFamily="18" charset="0"/>
                        </a:rPr>
                        <a:t> score from s</a:t>
                      </a:r>
                      <a:r>
                        <a:rPr lang="en-US" sz="2400" dirty="0">
                          <a:latin typeface="Times New Roman" panose="02020603050405020304" pitchFamily="18" charset="0"/>
                          <a:cs typeface="Times New Roman" panose="02020603050405020304" pitchFamily="18" charset="0"/>
                        </a:rPr>
                        <a:t>cience, social</a:t>
                      </a:r>
                      <a:r>
                        <a:rPr lang="en-US" sz="2400" baseline="0" dirty="0">
                          <a:latin typeface="Times New Roman" panose="02020603050405020304" pitchFamily="18" charset="0"/>
                          <a:cs typeface="Times New Roman" panose="02020603050405020304" pitchFamily="18" charset="0"/>
                        </a:rPr>
                        <a:t> studies and</a:t>
                      </a:r>
                      <a:r>
                        <a:rPr lang="en-US" sz="2400" dirty="0">
                          <a:latin typeface="Times New Roman" panose="02020603050405020304" pitchFamily="18" charset="0"/>
                          <a:cs typeface="Times New Roman" panose="02020603050405020304" pitchFamily="18" charset="0"/>
                        </a:rPr>
                        <a:t> writing</a:t>
                      </a:r>
                      <a:r>
                        <a:rPr lang="en-US" sz="2400" baseline="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weighted equally</a:t>
                      </a:r>
                    </a:p>
                  </a:txBody>
                  <a:tcPr/>
                </a:tc>
                <a:extLst>
                  <a:ext uri="{0D108BD9-81ED-4DB2-BD59-A6C34878D82A}">
                    <a16:rowId xmlns:a16="http://schemas.microsoft.com/office/drawing/2014/main" val="10003"/>
                  </a:ext>
                </a:extLst>
              </a:tr>
              <a:tr h="2286000">
                <a:tc>
                  <a:txBody>
                    <a:bodyPr/>
                    <a:lstStyle/>
                    <a:p>
                      <a:r>
                        <a:rPr lang="en-US" sz="2400" dirty="0">
                          <a:latin typeface="Times New Roman" panose="02020603050405020304" pitchFamily="18" charset="0"/>
                          <a:cs typeface="Times New Roman" panose="02020603050405020304" pitchFamily="18" charset="0"/>
                        </a:rPr>
                        <a:t>Growth</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Reading and mathematics</a:t>
                      </a:r>
                      <a:r>
                        <a:rPr lang="en-US" sz="2400" baseline="0" dirty="0">
                          <a:latin typeface="Times New Roman" panose="02020603050405020304" pitchFamily="18" charset="0"/>
                          <a:cs typeface="Times New Roman" panose="02020603050405020304" pitchFamily="18" charset="0"/>
                        </a:rPr>
                        <a:t> tests, English language proficiency (ELP) tests</a:t>
                      </a:r>
                      <a:endParaRPr lang="en-US" sz="2400" dirty="0">
                        <a:latin typeface="Times New Roman" panose="02020603050405020304" pitchFamily="18" charset="0"/>
                        <a:cs typeface="Times New Roman" panose="02020603050405020304" pitchFamily="18" charset="0"/>
                      </a:endParaRPr>
                    </a:p>
                  </a:txBody>
                  <a:tcPr/>
                </a:tc>
                <a:tc>
                  <a:txBody>
                    <a:bodyPr/>
                    <a:lstStyle/>
                    <a:p>
                      <a:pPr marL="342900" indent="-342900">
                        <a:buFont typeface="Arial"/>
                        <a:buChar char="•"/>
                      </a:pPr>
                      <a:r>
                        <a:rPr lang="en-US" sz="2400" dirty="0">
                          <a:latin typeface="Times New Roman" panose="02020603050405020304" pitchFamily="18" charset="0"/>
                          <a:cs typeface="Times New Roman" panose="02020603050405020304" pitchFamily="18" charset="0"/>
                        </a:rPr>
                        <a:t>Growth score (0 - 300)</a:t>
                      </a:r>
                    </a:p>
                    <a:p>
                      <a:pPr marL="342900" indent="-342900">
                        <a:buFont typeface="Arial"/>
                        <a:buChar char="•"/>
                      </a:pPr>
                      <a:r>
                        <a:rPr lang="en-US" sz="2400" dirty="0">
                          <a:latin typeface="Times New Roman" panose="02020603050405020304" pitchFamily="18" charset="0"/>
                          <a:cs typeface="Times New Roman" panose="02020603050405020304" pitchFamily="18" charset="0"/>
                        </a:rPr>
                        <a:t>Value table that assigns points for individual student growth </a:t>
                      </a:r>
                    </a:p>
                    <a:p>
                      <a:pPr marL="342900" indent="-342900">
                        <a:buFont typeface="Arial"/>
                        <a:buChar char="•"/>
                      </a:pPr>
                      <a:r>
                        <a:rPr lang="en-US" sz="2400" dirty="0">
                          <a:latin typeface="Times New Roman" panose="02020603050405020304" pitchFamily="18" charset="0"/>
                          <a:cs typeface="Times New Roman" panose="02020603050405020304" pitchFamily="18" charset="0"/>
                        </a:rPr>
                        <a:t>Each</a:t>
                      </a:r>
                      <a:r>
                        <a:rPr lang="en-US" sz="2400" baseline="0" dirty="0">
                          <a:latin typeface="Times New Roman" panose="02020603050405020304" pitchFamily="18" charset="0"/>
                          <a:cs typeface="Times New Roman" panose="02020603050405020304" pitchFamily="18" charset="0"/>
                        </a:rPr>
                        <a:t> s</a:t>
                      </a:r>
                      <a:r>
                        <a:rPr lang="en-US" sz="2400" dirty="0">
                          <a:latin typeface="Times New Roman" panose="02020603050405020304" pitchFamily="18" charset="0"/>
                          <a:cs typeface="Times New Roman" panose="02020603050405020304" pitchFamily="18" charset="0"/>
                        </a:rPr>
                        <a:t>core from reading (including ELP) and mathematics weighted equally</a:t>
                      </a:r>
                    </a:p>
                  </a:txBody>
                  <a:tcPr/>
                </a:tc>
                <a:extLst>
                  <a:ext uri="{0D108BD9-81ED-4DB2-BD59-A6C34878D82A}">
                    <a16:rowId xmlns:a16="http://schemas.microsoft.com/office/drawing/2014/main" val="10004"/>
                  </a:ext>
                </a:extLst>
              </a:tr>
            </a:tbl>
          </a:graphicData>
        </a:graphic>
      </p:graphicFrame>
      <p:sp>
        <p:nvSpPr>
          <p:cNvPr id="3" name="Footer Placeholder 2"/>
          <p:cNvSpPr>
            <a:spLocks noGrp="1"/>
          </p:cNvSpPr>
          <p:nvPr>
            <p:ph type="ftr" sz="quarter" idx="3"/>
          </p:nvPr>
        </p:nvSpPr>
        <p:spPr/>
        <p:txBody>
          <a:bodyPr/>
          <a:lstStyle/>
          <a:p>
            <a:r>
              <a:rPr lang="en-US"/>
              <a:t>KDE: OSAA: IJCE NOVEMBER 2019</a:t>
            </a:r>
            <a:endParaRPr lang="en-US" dirty="0"/>
          </a:p>
        </p:txBody>
      </p:sp>
    </p:spTree>
    <p:extLst>
      <p:ext uri="{BB962C8B-B14F-4D97-AF65-F5344CB8AC3E}">
        <p14:creationId xmlns:p14="http://schemas.microsoft.com/office/powerpoint/2010/main" val="2299316287"/>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10A31660A8CD41B48A994D07CF225F" ma:contentTypeVersion="6" ma:contentTypeDescription="Create a new document." ma:contentTypeScope="" ma:versionID="bcd71eb5b375f4ec0544a88630c71019">
  <xsd:schema xmlns:xsd="http://www.w3.org/2001/XMLSchema" xmlns:xs="http://www.w3.org/2001/XMLSchema" xmlns:p="http://schemas.microsoft.com/office/2006/metadata/properties" xmlns:ns3="287caea5-7991-4c60-a5c1-d54693b2d60d" targetNamespace="http://schemas.microsoft.com/office/2006/metadata/properties" ma:root="true" ma:fieldsID="b6ffe1c1afb295c00a8cb76105c9a61b" ns3:_="">
    <xsd:import namespace="287caea5-7991-4c60-a5c1-d54693b2d60d"/>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caea5-7991-4c60-a5c1-d54693b2d6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2.xml><?xml version="1.0" encoding="utf-8"?>
<ds:datastoreItem xmlns:ds="http://schemas.openxmlformats.org/officeDocument/2006/customXml" ds:itemID="{E0D891D9-6864-4EE5-BCBB-04C66160C9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7caea5-7991-4c60-a5c1-d54693b2d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C23E9A-708A-4488-BC53-5F393D41DE67}">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87caea5-7991-4c60-a5c1-d54693b2d60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Theme1</Template>
  <TotalTime>6597</TotalTime>
  <Words>2743</Words>
  <Application>Microsoft Office PowerPoint</Application>
  <PresentationFormat>Widescreen</PresentationFormat>
  <Paragraphs>392</Paragraphs>
  <Slides>33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Franklin Gothic Medium</vt:lpstr>
      <vt:lpstr>Georgia</vt:lpstr>
      <vt:lpstr>Times New Roman</vt:lpstr>
      <vt:lpstr>Wingdings 2</vt:lpstr>
      <vt:lpstr>Wingdings 3</vt:lpstr>
      <vt:lpstr>3_Theme1</vt:lpstr>
      <vt:lpstr>Analysis of State School Accountability System </vt:lpstr>
      <vt:lpstr>What does SB 175 (2019) require?</vt:lpstr>
      <vt:lpstr>Statewide Representation</vt:lpstr>
      <vt:lpstr>Committee  Members</vt:lpstr>
      <vt:lpstr>Committee to Analyze and Review Assessment Results and Accountability System</vt:lpstr>
      <vt:lpstr>Survey of Committee Members </vt:lpstr>
      <vt:lpstr>Committee to Analyze and Review Assessment Results and Accountability System</vt:lpstr>
      <vt:lpstr>    Overview of the Current System</vt:lpstr>
      <vt:lpstr>Indicators – Elementary and Middle Schools</vt:lpstr>
      <vt:lpstr>PowerPoint Presentation</vt:lpstr>
      <vt:lpstr>Overall Accountability Weights</vt:lpstr>
      <vt:lpstr>Overview of Assessment and Accountability Results</vt:lpstr>
      <vt:lpstr>2018-2019 Reporting</vt:lpstr>
      <vt:lpstr>PowerPoint Presentation</vt:lpstr>
      <vt:lpstr>Federal Classifications for  Kentucky 2018-2019 </vt:lpstr>
      <vt:lpstr>Updated Data Review</vt:lpstr>
      <vt:lpstr>Prior State Law on Targeted Support and Improvement</vt:lpstr>
      <vt:lpstr>Terminology Changes in Identifying TSI Schools </vt:lpstr>
      <vt:lpstr>Amendments to Kentucky’s Consolidated State Plan</vt:lpstr>
      <vt:lpstr>Discussion of Committee and Findings</vt:lpstr>
      <vt:lpstr>Expected Impact</vt:lpstr>
      <vt:lpstr>Expected Impact (continued)</vt:lpstr>
      <vt:lpstr>Unintended Consequences</vt:lpstr>
      <vt:lpstr>Transition Readiness </vt:lpstr>
      <vt:lpstr>Growth of English Learner (EL) Students </vt:lpstr>
      <vt:lpstr>Potential for All Schools to Reach the Highest Rating</vt:lpstr>
      <vt:lpstr>Potential for All Schools to Reach the Highest Rating (continued)</vt:lpstr>
      <vt:lpstr>Potential for All Schools to Reach the Highest Rating (continued)</vt:lpstr>
      <vt:lpstr>Achievement Gaps</vt:lpstr>
      <vt:lpstr>Achievement Gaps (continued)</vt:lpstr>
      <vt:lpstr>Achievement Gaps (continued)</vt:lpstr>
      <vt:lpstr>Next Steps</vt:lpstr>
      <vt:lpstr>PowerPoint Presentation</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Blessing, Rebecca - Director, Division of Communications</dc:creator>
  <cp:lastModifiedBy>Hackworth, Michael - Office of Standards Assessment and Accountability</cp:lastModifiedBy>
  <cp:revision>231</cp:revision>
  <cp:lastPrinted>2019-11-06T16:39:26Z</cp:lastPrinted>
  <dcterms:created xsi:type="dcterms:W3CDTF">2016-05-23T03:56:12Z</dcterms:created>
  <dcterms:modified xsi:type="dcterms:W3CDTF">2019-11-14T13:47:11Z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0x010100B610A31660A8CD41B48A994D07CF225F</vt:lpwstr>
  </property>
</Properties>
</file>