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9.jpg" ContentType="image/jpeg"/>
  <Override PartName="/ppt/media/image11.jpg" ContentType="image/jpeg"/>
  <Override PartName="/ppt/notesSlides/notesSlide3.xml" ContentType="application/vnd.openxmlformats-officedocument.presentationml.notesSlide+xml"/>
  <Override PartName="/ppt/media/image13.jpg" ContentType="image/jpe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51" r:id="rId2"/>
    <p:sldId id="410" r:id="rId3"/>
    <p:sldId id="355" r:id="rId4"/>
    <p:sldId id="352" r:id="rId5"/>
    <p:sldId id="415" r:id="rId6"/>
    <p:sldId id="411" r:id="rId7"/>
    <p:sldId id="412" r:id="rId8"/>
    <p:sldId id="413" r:id="rId9"/>
    <p:sldId id="414" r:id="rId10"/>
    <p:sldId id="409" r:id="rId11"/>
  </p:sldIdLst>
  <p:sldSz cx="13004800" cy="73152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1414" autoAdjust="0"/>
  </p:normalViewPr>
  <p:slideViewPr>
    <p:cSldViewPr>
      <p:cViewPr varScale="1">
        <p:scale>
          <a:sx n="59" d="100"/>
          <a:sy n="59" d="100"/>
        </p:scale>
        <p:origin x="1242" y="-60"/>
      </p:cViewPr>
      <p:guideLst>
        <p:guide orient="horz" pos="2880"/>
        <p:guide pos="23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E7CE3-32FA-407E-9AF5-186919472F25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9563"/>
            <a:ext cx="4029075" cy="350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2CDFD-BFCA-495D-BBE7-B7F906AEC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27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689" cy="351433"/>
          </a:xfrm>
          <a:prstGeom prst="rect">
            <a:avLst/>
          </a:prstGeom>
        </p:spPr>
        <p:txBody>
          <a:bodyPr vert="horz" lIns="77651" tIns="38825" rIns="77651" bIns="38825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229" y="1"/>
            <a:ext cx="4028688" cy="351433"/>
          </a:xfrm>
          <a:prstGeom prst="rect">
            <a:avLst/>
          </a:prstGeom>
        </p:spPr>
        <p:txBody>
          <a:bodyPr vert="horz" lIns="77651" tIns="38825" rIns="77651" bIns="38825" rtlCol="0"/>
          <a:lstStyle>
            <a:lvl1pPr algn="r">
              <a:defRPr sz="1000"/>
            </a:lvl1pPr>
          </a:lstStyle>
          <a:p>
            <a:fld id="{76DE7091-3A56-4B5B-9F4C-C29ED5082208}" type="datetimeFigureOut">
              <a:rPr lang="en-US" smtClean="0"/>
              <a:t>9/12/2020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651" tIns="38825" rIns="77651" bIns="388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889" y="3374364"/>
            <a:ext cx="7436623" cy="2759736"/>
          </a:xfrm>
          <a:prstGeom prst="rect">
            <a:avLst/>
          </a:prstGeom>
        </p:spPr>
        <p:txBody>
          <a:bodyPr vert="horz" lIns="77651" tIns="38825" rIns="77651" bIns="388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968"/>
            <a:ext cx="4028689" cy="351432"/>
          </a:xfrm>
          <a:prstGeom prst="rect">
            <a:avLst/>
          </a:prstGeom>
        </p:spPr>
        <p:txBody>
          <a:bodyPr vert="horz" lIns="77651" tIns="38825" rIns="77651" bIns="38825" rtlCol="0" anchor="b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229" y="6658968"/>
            <a:ext cx="4028688" cy="351432"/>
          </a:xfrm>
          <a:prstGeom prst="rect">
            <a:avLst/>
          </a:prstGeom>
        </p:spPr>
        <p:txBody>
          <a:bodyPr vert="horz" lIns="77651" tIns="38825" rIns="77651" bIns="38825" rtlCol="0" anchor="b"/>
          <a:lstStyle>
            <a:lvl1pPr algn="r">
              <a:defRPr sz="1000"/>
            </a:lvl1pPr>
          </a:lstStyle>
          <a:p>
            <a:fld id="{4BA4F425-E141-4A26-9569-746FBC9A5D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51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D7C0-B64D-4A01-A6FD-D13A7DE6EB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9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4F425-E141-4A26-9569-746FBC9A5DE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36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4F425-E141-4A26-9569-746FBC9A5DE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091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1D7C0-B64D-4A01-A6FD-D13A7DE6EB7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29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917235" y="2329315"/>
            <a:ext cx="5538887" cy="1867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7" name="bk object 17"/>
          <p:cNvSpPr/>
          <p:nvPr/>
        </p:nvSpPr>
        <p:spPr>
          <a:xfrm>
            <a:off x="3790872" y="4504623"/>
            <a:ext cx="5728429" cy="15785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8" name="bk object 18"/>
          <p:cNvSpPr/>
          <p:nvPr/>
        </p:nvSpPr>
        <p:spPr>
          <a:xfrm>
            <a:off x="5991685" y="6087978"/>
            <a:ext cx="1011484" cy="0"/>
          </a:xfrm>
          <a:custGeom>
            <a:avLst/>
            <a:gdLst/>
            <a:ahLst/>
            <a:cxnLst/>
            <a:rect l="l" t="t" r="r" b="b"/>
            <a:pathLst>
              <a:path w="924560">
                <a:moveTo>
                  <a:pt x="0" y="0"/>
                </a:moveTo>
                <a:lnTo>
                  <a:pt x="924025" y="0"/>
                </a:lnTo>
              </a:path>
            </a:pathLst>
          </a:custGeom>
          <a:ln w="48126">
            <a:solidFill>
              <a:srgbClr val="341867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37707" y="1498602"/>
            <a:ext cx="4729387" cy="413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096513"/>
            <a:ext cx="91033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/>
        </p:nvSpPr>
        <p:spPr>
          <a:xfrm>
            <a:off x="11511194" y="6423394"/>
            <a:ext cx="348740" cy="53975"/>
          </a:xfrm>
          <a:custGeom>
            <a:avLst/>
            <a:gdLst/>
            <a:ahLst/>
            <a:cxnLst/>
            <a:rect l="l" t="t" r="r" b="b"/>
            <a:pathLst>
              <a:path w="318770" h="53975">
                <a:moveTo>
                  <a:pt x="269779" y="31164"/>
                </a:moveTo>
                <a:lnTo>
                  <a:pt x="155238" y="31164"/>
                </a:lnTo>
                <a:lnTo>
                  <a:pt x="207805" y="32882"/>
                </a:lnTo>
                <a:lnTo>
                  <a:pt x="253562" y="37943"/>
                </a:lnTo>
                <a:lnTo>
                  <a:pt x="290976" y="45289"/>
                </a:lnTo>
                <a:lnTo>
                  <a:pt x="318516" y="53866"/>
                </a:lnTo>
                <a:lnTo>
                  <a:pt x="318516" y="52050"/>
                </a:lnTo>
                <a:lnTo>
                  <a:pt x="274858" y="32806"/>
                </a:lnTo>
                <a:lnTo>
                  <a:pt x="269779" y="31164"/>
                </a:lnTo>
                <a:close/>
              </a:path>
              <a:path w="318770" h="53975">
                <a:moveTo>
                  <a:pt x="91231" y="0"/>
                </a:moveTo>
                <a:lnTo>
                  <a:pt x="45211" y="1444"/>
                </a:lnTo>
                <a:lnTo>
                  <a:pt x="0" y="6190"/>
                </a:lnTo>
                <a:lnTo>
                  <a:pt x="35801" y="41979"/>
                </a:lnTo>
                <a:lnTo>
                  <a:pt x="97392" y="33844"/>
                </a:lnTo>
                <a:lnTo>
                  <a:pt x="155238" y="31164"/>
                </a:lnTo>
                <a:lnTo>
                  <a:pt x="269779" y="31164"/>
                </a:lnTo>
                <a:lnTo>
                  <a:pt x="229874" y="18259"/>
                </a:lnTo>
                <a:lnTo>
                  <a:pt x="183989" y="8128"/>
                </a:lnTo>
                <a:lnTo>
                  <a:pt x="137633" y="2134"/>
                </a:lnTo>
                <a:lnTo>
                  <a:pt x="91231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8" name="bk object 18"/>
          <p:cNvSpPr/>
          <p:nvPr/>
        </p:nvSpPr>
        <p:spPr>
          <a:xfrm>
            <a:off x="11587481" y="6357882"/>
            <a:ext cx="289691" cy="107314"/>
          </a:xfrm>
          <a:custGeom>
            <a:avLst/>
            <a:gdLst/>
            <a:ahLst/>
            <a:cxnLst/>
            <a:rect l="l" t="t" r="r" b="b"/>
            <a:pathLst>
              <a:path w="264795" h="107314">
                <a:moveTo>
                  <a:pt x="80162" y="0"/>
                </a:moveTo>
                <a:lnTo>
                  <a:pt x="0" y="29197"/>
                </a:lnTo>
                <a:lnTo>
                  <a:pt x="95442" y="38614"/>
                </a:lnTo>
                <a:lnTo>
                  <a:pt x="153417" y="49864"/>
                </a:lnTo>
                <a:lnTo>
                  <a:pt x="197469" y="70247"/>
                </a:lnTo>
                <a:lnTo>
                  <a:pt x="251142" y="107061"/>
                </a:lnTo>
                <a:lnTo>
                  <a:pt x="264210" y="52743"/>
                </a:lnTo>
                <a:lnTo>
                  <a:pt x="230831" y="35902"/>
                </a:lnTo>
                <a:lnTo>
                  <a:pt x="200532" y="24795"/>
                </a:lnTo>
                <a:lnTo>
                  <a:pt x="156061" y="14475"/>
                </a:lnTo>
                <a:lnTo>
                  <a:pt x="80162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9" name="bk object 19"/>
          <p:cNvSpPr/>
          <p:nvPr/>
        </p:nvSpPr>
        <p:spPr>
          <a:xfrm>
            <a:off x="11863721" y="6047555"/>
            <a:ext cx="102121" cy="329565"/>
          </a:xfrm>
          <a:custGeom>
            <a:avLst/>
            <a:gdLst/>
            <a:ahLst/>
            <a:cxnLst/>
            <a:rect l="l" t="t" r="r" b="b"/>
            <a:pathLst>
              <a:path w="93345" h="329564">
                <a:moveTo>
                  <a:pt x="70197" y="0"/>
                </a:moveTo>
                <a:lnTo>
                  <a:pt x="31161" y="71128"/>
                </a:lnTo>
                <a:lnTo>
                  <a:pt x="15632" y="116490"/>
                </a:lnTo>
                <a:lnTo>
                  <a:pt x="4748" y="166445"/>
                </a:lnTo>
                <a:lnTo>
                  <a:pt x="0" y="219540"/>
                </a:lnTo>
                <a:lnTo>
                  <a:pt x="2875" y="274321"/>
                </a:lnTo>
                <a:lnTo>
                  <a:pt x="14863" y="329336"/>
                </a:lnTo>
                <a:lnTo>
                  <a:pt x="13399" y="311475"/>
                </a:lnTo>
                <a:lnTo>
                  <a:pt x="17492" y="261715"/>
                </a:lnTo>
                <a:lnTo>
                  <a:pt x="39873" y="185789"/>
                </a:lnTo>
                <a:lnTo>
                  <a:pt x="93273" y="89433"/>
                </a:lnTo>
                <a:lnTo>
                  <a:pt x="89478" y="70851"/>
                </a:lnTo>
                <a:lnTo>
                  <a:pt x="82726" y="44535"/>
                </a:lnTo>
                <a:lnTo>
                  <a:pt x="75478" y="18310"/>
                </a:lnTo>
                <a:lnTo>
                  <a:pt x="70197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0" name="bk object 20"/>
          <p:cNvSpPr/>
          <p:nvPr/>
        </p:nvSpPr>
        <p:spPr>
          <a:xfrm>
            <a:off x="11809395" y="5951728"/>
            <a:ext cx="115320" cy="402590"/>
          </a:xfrm>
          <a:custGeom>
            <a:avLst/>
            <a:gdLst/>
            <a:ahLst/>
            <a:cxnLst/>
            <a:rect l="l" t="t" r="r" b="b"/>
            <a:pathLst>
              <a:path w="105409" h="402589">
                <a:moveTo>
                  <a:pt x="63112" y="0"/>
                </a:moveTo>
                <a:lnTo>
                  <a:pt x="41694" y="37571"/>
                </a:lnTo>
                <a:lnTo>
                  <a:pt x="24376" y="76912"/>
                </a:lnTo>
                <a:lnTo>
                  <a:pt x="11456" y="118031"/>
                </a:lnTo>
                <a:lnTo>
                  <a:pt x="3231" y="160938"/>
                </a:lnTo>
                <a:lnTo>
                  <a:pt x="0" y="205640"/>
                </a:lnTo>
                <a:lnTo>
                  <a:pt x="2060" y="252147"/>
                </a:lnTo>
                <a:lnTo>
                  <a:pt x="9709" y="300469"/>
                </a:lnTo>
                <a:lnTo>
                  <a:pt x="23247" y="350613"/>
                </a:lnTo>
                <a:lnTo>
                  <a:pt x="42970" y="402590"/>
                </a:lnTo>
                <a:lnTo>
                  <a:pt x="38072" y="375874"/>
                </a:lnTo>
                <a:lnTo>
                  <a:pt x="35075" y="304233"/>
                </a:lnTo>
                <a:lnTo>
                  <a:pt x="51526" y="200423"/>
                </a:lnTo>
                <a:lnTo>
                  <a:pt x="104971" y="77203"/>
                </a:lnTo>
                <a:lnTo>
                  <a:pt x="95205" y="57267"/>
                </a:lnTo>
                <a:lnTo>
                  <a:pt x="84861" y="38058"/>
                </a:lnTo>
                <a:lnTo>
                  <a:pt x="74107" y="19121"/>
                </a:lnTo>
                <a:lnTo>
                  <a:pt x="63112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1" name="bk object 21"/>
          <p:cNvSpPr/>
          <p:nvPr/>
        </p:nvSpPr>
        <p:spPr>
          <a:xfrm>
            <a:off x="11897231" y="6160673"/>
            <a:ext cx="81280" cy="181610"/>
          </a:xfrm>
          <a:custGeom>
            <a:avLst/>
            <a:gdLst/>
            <a:ahLst/>
            <a:cxnLst/>
            <a:rect l="l" t="t" r="r" b="b"/>
            <a:pathLst>
              <a:path w="74295" h="181610">
                <a:moveTo>
                  <a:pt x="68199" y="0"/>
                </a:moveTo>
                <a:lnTo>
                  <a:pt x="29985" y="49165"/>
                </a:lnTo>
                <a:lnTo>
                  <a:pt x="10144" y="84431"/>
                </a:lnTo>
                <a:lnTo>
                  <a:pt x="2280" y="122784"/>
                </a:lnTo>
                <a:lnTo>
                  <a:pt x="0" y="181216"/>
                </a:lnTo>
                <a:lnTo>
                  <a:pt x="10072" y="133864"/>
                </a:lnTo>
                <a:lnTo>
                  <a:pt x="21142" y="103008"/>
                </a:lnTo>
                <a:lnTo>
                  <a:pt x="40151" y="75083"/>
                </a:lnTo>
                <a:lnTo>
                  <a:pt x="74041" y="36525"/>
                </a:lnTo>
                <a:lnTo>
                  <a:pt x="68199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2" name="bk object 22"/>
          <p:cNvSpPr/>
          <p:nvPr/>
        </p:nvSpPr>
        <p:spPr>
          <a:xfrm>
            <a:off x="11546031" y="6498102"/>
            <a:ext cx="142413" cy="180340"/>
          </a:xfrm>
          <a:custGeom>
            <a:avLst/>
            <a:gdLst/>
            <a:ahLst/>
            <a:cxnLst/>
            <a:rect l="l" t="t" r="r" b="b"/>
            <a:pathLst>
              <a:path w="130175" h="180340">
                <a:moveTo>
                  <a:pt x="19164" y="153974"/>
                </a:moveTo>
                <a:lnTo>
                  <a:pt x="11658" y="153974"/>
                </a:lnTo>
                <a:lnTo>
                  <a:pt x="7442" y="155397"/>
                </a:lnTo>
                <a:lnTo>
                  <a:pt x="1485" y="161086"/>
                </a:lnTo>
                <a:lnTo>
                  <a:pt x="0" y="164249"/>
                </a:lnTo>
                <a:lnTo>
                  <a:pt x="0" y="171348"/>
                </a:lnTo>
                <a:lnTo>
                  <a:pt x="22491" y="180149"/>
                </a:lnTo>
                <a:lnTo>
                  <a:pt x="25349" y="180149"/>
                </a:lnTo>
                <a:lnTo>
                  <a:pt x="53557" y="176466"/>
                </a:lnTo>
                <a:lnTo>
                  <a:pt x="55689" y="175869"/>
                </a:lnTo>
                <a:lnTo>
                  <a:pt x="57327" y="175437"/>
                </a:lnTo>
                <a:lnTo>
                  <a:pt x="58889" y="174891"/>
                </a:lnTo>
                <a:lnTo>
                  <a:pt x="73287" y="167474"/>
                </a:lnTo>
                <a:lnTo>
                  <a:pt x="44792" y="167474"/>
                </a:lnTo>
                <a:lnTo>
                  <a:pt x="39725" y="165582"/>
                </a:lnTo>
                <a:lnTo>
                  <a:pt x="34251" y="161810"/>
                </a:lnTo>
                <a:lnTo>
                  <a:pt x="33312" y="161086"/>
                </a:lnTo>
                <a:lnTo>
                  <a:pt x="31762" y="160045"/>
                </a:lnTo>
                <a:lnTo>
                  <a:pt x="29616" y="158711"/>
                </a:lnTo>
                <a:lnTo>
                  <a:pt x="29273" y="158445"/>
                </a:lnTo>
                <a:lnTo>
                  <a:pt x="28549" y="157975"/>
                </a:lnTo>
                <a:lnTo>
                  <a:pt x="26416" y="156730"/>
                </a:lnTo>
                <a:lnTo>
                  <a:pt x="25552" y="156273"/>
                </a:lnTo>
                <a:lnTo>
                  <a:pt x="23279" y="155333"/>
                </a:lnTo>
                <a:lnTo>
                  <a:pt x="22034" y="154787"/>
                </a:lnTo>
                <a:lnTo>
                  <a:pt x="20777" y="154266"/>
                </a:lnTo>
                <a:lnTo>
                  <a:pt x="19164" y="153974"/>
                </a:lnTo>
                <a:close/>
              </a:path>
              <a:path w="130175" h="180340">
                <a:moveTo>
                  <a:pt x="125044" y="5905"/>
                </a:moveTo>
                <a:lnTo>
                  <a:pt x="48285" y="5905"/>
                </a:lnTo>
                <a:lnTo>
                  <a:pt x="53162" y="6210"/>
                </a:lnTo>
                <a:lnTo>
                  <a:pt x="65557" y="7429"/>
                </a:lnTo>
                <a:lnTo>
                  <a:pt x="68859" y="8204"/>
                </a:lnTo>
                <a:lnTo>
                  <a:pt x="69342" y="9156"/>
                </a:lnTo>
                <a:lnTo>
                  <a:pt x="70535" y="11341"/>
                </a:lnTo>
                <a:lnTo>
                  <a:pt x="71132" y="16344"/>
                </a:lnTo>
                <a:lnTo>
                  <a:pt x="71132" y="111074"/>
                </a:lnTo>
                <a:lnTo>
                  <a:pt x="66878" y="151631"/>
                </a:lnTo>
                <a:lnTo>
                  <a:pt x="63233" y="160045"/>
                </a:lnTo>
                <a:lnTo>
                  <a:pt x="62039" y="162763"/>
                </a:lnTo>
                <a:lnTo>
                  <a:pt x="56083" y="166395"/>
                </a:lnTo>
                <a:lnTo>
                  <a:pt x="54076" y="167043"/>
                </a:lnTo>
                <a:lnTo>
                  <a:pt x="51892" y="167474"/>
                </a:lnTo>
                <a:lnTo>
                  <a:pt x="73287" y="167474"/>
                </a:lnTo>
                <a:lnTo>
                  <a:pt x="99469" y="132762"/>
                </a:lnTo>
                <a:lnTo>
                  <a:pt x="102171" y="16344"/>
                </a:lnTo>
                <a:lnTo>
                  <a:pt x="102768" y="11341"/>
                </a:lnTo>
                <a:lnTo>
                  <a:pt x="103974" y="9156"/>
                </a:lnTo>
                <a:lnTo>
                  <a:pt x="104444" y="8204"/>
                </a:lnTo>
                <a:lnTo>
                  <a:pt x="107772" y="7429"/>
                </a:lnTo>
                <a:lnTo>
                  <a:pt x="120154" y="6210"/>
                </a:lnTo>
                <a:lnTo>
                  <a:pt x="125044" y="5905"/>
                </a:lnTo>
                <a:close/>
              </a:path>
              <a:path w="130175" h="180340">
                <a:moveTo>
                  <a:pt x="44729" y="0"/>
                </a:moveTo>
                <a:lnTo>
                  <a:pt x="43891" y="546"/>
                </a:lnTo>
                <a:lnTo>
                  <a:pt x="43723" y="962"/>
                </a:lnTo>
                <a:lnTo>
                  <a:pt x="43611" y="4381"/>
                </a:lnTo>
                <a:lnTo>
                  <a:pt x="43992" y="5359"/>
                </a:lnTo>
                <a:lnTo>
                  <a:pt x="44729" y="5905"/>
                </a:lnTo>
                <a:lnTo>
                  <a:pt x="128587" y="5905"/>
                </a:lnTo>
                <a:lnTo>
                  <a:pt x="129298" y="5359"/>
                </a:lnTo>
                <a:lnTo>
                  <a:pt x="129705" y="4381"/>
                </a:lnTo>
                <a:lnTo>
                  <a:pt x="129819" y="1523"/>
                </a:lnTo>
                <a:lnTo>
                  <a:pt x="129593" y="962"/>
                </a:lnTo>
                <a:lnTo>
                  <a:pt x="82023" y="962"/>
                </a:lnTo>
                <a:lnTo>
                  <a:pt x="44729" y="0"/>
                </a:lnTo>
                <a:close/>
              </a:path>
              <a:path w="130175" h="180340">
                <a:moveTo>
                  <a:pt x="128587" y="0"/>
                </a:moveTo>
                <a:lnTo>
                  <a:pt x="91282" y="962"/>
                </a:lnTo>
                <a:lnTo>
                  <a:pt x="129593" y="962"/>
                </a:lnTo>
                <a:lnTo>
                  <a:pt x="129425" y="546"/>
                </a:lnTo>
                <a:lnTo>
                  <a:pt x="128587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3" name="bk object 23"/>
          <p:cNvSpPr/>
          <p:nvPr/>
        </p:nvSpPr>
        <p:spPr>
          <a:xfrm>
            <a:off x="11673405" y="6496769"/>
            <a:ext cx="200768" cy="179705"/>
          </a:xfrm>
          <a:custGeom>
            <a:avLst/>
            <a:gdLst/>
            <a:ahLst/>
            <a:cxnLst/>
            <a:rect l="l" t="t" r="r" b="b"/>
            <a:pathLst>
              <a:path w="183515" h="179704">
                <a:moveTo>
                  <a:pt x="106184" y="0"/>
                </a:moveTo>
                <a:lnTo>
                  <a:pt x="63614" y="7391"/>
                </a:lnTo>
                <a:lnTo>
                  <a:pt x="29844" y="27254"/>
                </a:lnTo>
                <a:lnTo>
                  <a:pt x="4500" y="65052"/>
                </a:lnTo>
                <a:lnTo>
                  <a:pt x="0" y="91439"/>
                </a:lnTo>
                <a:lnTo>
                  <a:pt x="483" y="100338"/>
                </a:lnTo>
                <a:lnTo>
                  <a:pt x="16975" y="140428"/>
                </a:lnTo>
                <a:lnTo>
                  <a:pt x="52851" y="168405"/>
                </a:lnTo>
                <a:lnTo>
                  <a:pt x="93728" y="178845"/>
                </a:lnTo>
                <a:lnTo>
                  <a:pt x="104940" y="179285"/>
                </a:lnTo>
                <a:lnTo>
                  <a:pt x="125063" y="178537"/>
                </a:lnTo>
                <a:lnTo>
                  <a:pt x="143028" y="176293"/>
                </a:lnTo>
                <a:lnTo>
                  <a:pt x="158834" y="172551"/>
                </a:lnTo>
                <a:lnTo>
                  <a:pt x="164180" y="170497"/>
                </a:lnTo>
                <a:lnTo>
                  <a:pt x="112775" y="170497"/>
                </a:lnTo>
                <a:lnTo>
                  <a:pt x="97602" y="169390"/>
                </a:lnTo>
                <a:lnTo>
                  <a:pt x="60324" y="152780"/>
                </a:lnTo>
                <a:lnTo>
                  <a:pt x="36461" y="119062"/>
                </a:lnTo>
                <a:lnTo>
                  <a:pt x="31089" y="83184"/>
                </a:lnTo>
                <a:lnTo>
                  <a:pt x="31670" y="75184"/>
                </a:lnTo>
                <a:lnTo>
                  <a:pt x="51840" y="33654"/>
                </a:lnTo>
                <a:lnTo>
                  <a:pt x="86544" y="11733"/>
                </a:lnTo>
                <a:lnTo>
                  <a:pt x="107759" y="8801"/>
                </a:lnTo>
                <a:lnTo>
                  <a:pt x="173432" y="8801"/>
                </a:lnTo>
                <a:lnTo>
                  <a:pt x="172808" y="5600"/>
                </a:lnTo>
                <a:lnTo>
                  <a:pt x="157214" y="3150"/>
                </a:lnTo>
                <a:lnTo>
                  <a:pt x="140911" y="1400"/>
                </a:lnTo>
                <a:lnTo>
                  <a:pt x="123901" y="350"/>
                </a:lnTo>
                <a:lnTo>
                  <a:pt x="106184" y="0"/>
                </a:lnTo>
                <a:close/>
              </a:path>
              <a:path w="183515" h="179704">
                <a:moveTo>
                  <a:pt x="177088" y="126542"/>
                </a:moveTo>
                <a:lnTo>
                  <a:pt x="173431" y="126822"/>
                </a:lnTo>
                <a:lnTo>
                  <a:pt x="170342" y="136290"/>
                </a:lnTo>
                <a:lnTo>
                  <a:pt x="166120" y="144595"/>
                </a:lnTo>
                <a:lnTo>
                  <a:pt x="135288" y="167309"/>
                </a:lnTo>
                <a:lnTo>
                  <a:pt x="112775" y="170497"/>
                </a:lnTo>
                <a:lnTo>
                  <a:pt x="164180" y="170497"/>
                </a:lnTo>
                <a:lnTo>
                  <a:pt x="172491" y="167300"/>
                </a:lnTo>
                <a:lnTo>
                  <a:pt x="174472" y="165874"/>
                </a:lnTo>
                <a:lnTo>
                  <a:pt x="176809" y="159981"/>
                </a:lnTo>
                <a:lnTo>
                  <a:pt x="180101" y="147130"/>
                </a:lnTo>
                <a:lnTo>
                  <a:pt x="182156" y="139191"/>
                </a:lnTo>
                <a:lnTo>
                  <a:pt x="183476" y="132321"/>
                </a:lnTo>
                <a:lnTo>
                  <a:pt x="183476" y="128943"/>
                </a:lnTo>
                <a:lnTo>
                  <a:pt x="180428" y="127253"/>
                </a:lnTo>
                <a:lnTo>
                  <a:pt x="177088" y="126542"/>
                </a:lnTo>
                <a:close/>
              </a:path>
              <a:path w="183515" h="179704">
                <a:moveTo>
                  <a:pt x="173432" y="8801"/>
                </a:moveTo>
                <a:lnTo>
                  <a:pt x="107759" y="8801"/>
                </a:lnTo>
                <a:lnTo>
                  <a:pt x="131338" y="11232"/>
                </a:lnTo>
                <a:lnTo>
                  <a:pt x="149461" y="18524"/>
                </a:lnTo>
                <a:lnTo>
                  <a:pt x="162128" y="30677"/>
                </a:lnTo>
                <a:lnTo>
                  <a:pt x="169341" y="47688"/>
                </a:lnTo>
                <a:lnTo>
                  <a:pt x="170281" y="48221"/>
                </a:lnTo>
                <a:lnTo>
                  <a:pt x="171551" y="48501"/>
                </a:lnTo>
                <a:lnTo>
                  <a:pt x="174675" y="48501"/>
                </a:lnTo>
                <a:lnTo>
                  <a:pt x="176263" y="48120"/>
                </a:lnTo>
                <a:lnTo>
                  <a:pt x="179412" y="46608"/>
                </a:lnTo>
                <a:lnTo>
                  <a:pt x="180162" y="45580"/>
                </a:lnTo>
                <a:lnTo>
                  <a:pt x="180111" y="44297"/>
                </a:lnTo>
                <a:lnTo>
                  <a:pt x="179553" y="40798"/>
                </a:lnTo>
                <a:lnTo>
                  <a:pt x="178236" y="33654"/>
                </a:lnTo>
                <a:lnTo>
                  <a:pt x="175875" y="21339"/>
                </a:lnTo>
                <a:lnTo>
                  <a:pt x="173432" y="8801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4" name="bk object 24"/>
          <p:cNvSpPr/>
          <p:nvPr/>
        </p:nvSpPr>
        <p:spPr>
          <a:xfrm>
            <a:off x="11872147" y="6498109"/>
            <a:ext cx="163949" cy="177165"/>
          </a:xfrm>
          <a:custGeom>
            <a:avLst/>
            <a:gdLst/>
            <a:ahLst/>
            <a:cxnLst/>
            <a:rect l="l" t="t" r="r" b="b"/>
            <a:pathLst>
              <a:path w="149859" h="177165">
                <a:moveTo>
                  <a:pt x="74917" y="169430"/>
                </a:moveTo>
                <a:lnTo>
                  <a:pt x="1079" y="169430"/>
                </a:lnTo>
                <a:lnTo>
                  <a:pt x="457" y="170141"/>
                </a:lnTo>
                <a:lnTo>
                  <a:pt x="114" y="171424"/>
                </a:lnTo>
                <a:lnTo>
                  <a:pt x="0" y="175158"/>
                </a:lnTo>
                <a:lnTo>
                  <a:pt x="355" y="176453"/>
                </a:lnTo>
                <a:lnTo>
                  <a:pt x="1079" y="177152"/>
                </a:lnTo>
                <a:lnTo>
                  <a:pt x="33937" y="175903"/>
                </a:lnTo>
                <a:lnTo>
                  <a:pt x="75784" y="175903"/>
                </a:lnTo>
                <a:lnTo>
                  <a:pt x="75882" y="171424"/>
                </a:lnTo>
                <a:lnTo>
                  <a:pt x="75539" y="170141"/>
                </a:lnTo>
                <a:lnTo>
                  <a:pt x="74917" y="169430"/>
                </a:lnTo>
                <a:close/>
              </a:path>
              <a:path w="149859" h="177165">
                <a:moveTo>
                  <a:pt x="75784" y="175903"/>
                </a:moveTo>
                <a:lnTo>
                  <a:pt x="42081" y="175903"/>
                </a:lnTo>
                <a:lnTo>
                  <a:pt x="74917" y="177152"/>
                </a:lnTo>
                <a:lnTo>
                  <a:pt x="75628" y="176453"/>
                </a:lnTo>
                <a:lnTo>
                  <a:pt x="75784" y="175903"/>
                </a:lnTo>
                <a:close/>
              </a:path>
              <a:path w="149859" h="177165">
                <a:moveTo>
                  <a:pt x="1079" y="0"/>
                </a:moveTo>
                <a:lnTo>
                  <a:pt x="355" y="711"/>
                </a:lnTo>
                <a:lnTo>
                  <a:pt x="207" y="1250"/>
                </a:lnTo>
                <a:lnTo>
                  <a:pt x="114" y="5727"/>
                </a:lnTo>
                <a:lnTo>
                  <a:pt x="457" y="7010"/>
                </a:lnTo>
                <a:lnTo>
                  <a:pt x="1079" y="7721"/>
                </a:lnTo>
                <a:lnTo>
                  <a:pt x="4229" y="7721"/>
                </a:lnTo>
                <a:lnTo>
                  <a:pt x="8534" y="8128"/>
                </a:lnTo>
                <a:lnTo>
                  <a:pt x="19418" y="9715"/>
                </a:lnTo>
                <a:lnTo>
                  <a:pt x="22339" y="10731"/>
                </a:lnTo>
                <a:lnTo>
                  <a:pt x="22861" y="12266"/>
                </a:lnTo>
                <a:lnTo>
                  <a:pt x="23812" y="14833"/>
                </a:lnTo>
                <a:lnTo>
                  <a:pt x="24295" y="20777"/>
                </a:lnTo>
                <a:lnTo>
                  <a:pt x="24345" y="155752"/>
                </a:lnTo>
                <a:lnTo>
                  <a:pt x="23812" y="162318"/>
                </a:lnTo>
                <a:lnTo>
                  <a:pt x="22758" y="165176"/>
                </a:lnTo>
                <a:lnTo>
                  <a:pt x="22339" y="166408"/>
                </a:lnTo>
                <a:lnTo>
                  <a:pt x="19418" y="167436"/>
                </a:lnTo>
                <a:lnTo>
                  <a:pt x="8534" y="169024"/>
                </a:lnTo>
                <a:lnTo>
                  <a:pt x="4229" y="169430"/>
                </a:lnTo>
                <a:lnTo>
                  <a:pt x="71780" y="169430"/>
                </a:lnTo>
                <a:lnTo>
                  <a:pt x="67475" y="169024"/>
                </a:lnTo>
                <a:lnTo>
                  <a:pt x="56578" y="167436"/>
                </a:lnTo>
                <a:lnTo>
                  <a:pt x="53657" y="166408"/>
                </a:lnTo>
                <a:lnTo>
                  <a:pt x="53238" y="165176"/>
                </a:lnTo>
                <a:lnTo>
                  <a:pt x="52184" y="162318"/>
                </a:lnTo>
                <a:lnTo>
                  <a:pt x="51663" y="155752"/>
                </a:lnTo>
                <a:lnTo>
                  <a:pt x="51663" y="20777"/>
                </a:lnTo>
                <a:lnTo>
                  <a:pt x="52158" y="14211"/>
                </a:lnTo>
                <a:lnTo>
                  <a:pt x="54165" y="10299"/>
                </a:lnTo>
                <a:lnTo>
                  <a:pt x="59423" y="9309"/>
                </a:lnTo>
                <a:lnTo>
                  <a:pt x="121561" y="9309"/>
                </a:lnTo>
                <a:lnTo>
                  <a:pt x="115801" y="6296"/>
                </a:lnTo>
                <a:lnTo>
                  <a:pt x="100416" y="2174"/>
                </a:lnTo>
                <a:lnTo>
                  <a:pt x="89625" y="1333"/>
                </a:lnTo>
                <a:lnTo>
                  <a:pt x="38163" y="1333"/>
                </a:lnTo>
                <a:lnTo>
                  <a:pt x="34017" y="1250"/>
                </a:lnTo>
                <a:lnTo>
                  <a:pt x="1079" y="0"/>
                </a:lnTo>
                <a:close/>
              </a:path>
              <a:path w="149859" h="177165">
                <a:moveTo>
                  <a:pt x="63182" y="92786"/>
                </a:moveTo>
                <a:lnTo>
                  <a:pt x="62674" y="93243"/>
                </a:lnTo>
                <a:lnTo>
                  <a:pt x="62674" y="96520"/>
                </a:lnTo>
                <a:lnTo>
                  <a:pt x="64134" y="98488"/>
                </a:lnTo>
                <a:lnTo>
                  <a:pt x="67055" y="100164"/>
                </a:lnTo>
                <a:lnTo>
                  <a:pt x="70421" y="101574"/>
                </a:lnTo>
                <a:lnTo>
                  <a:pt x="74917" y="102298"/>
                </a:lnTo>
                <a:lnTo>
                  <a:pt x="80581" y="102298"/>
                </a:lnTo>
                <a:lnTo>
                  <a:pt x="95311" y="101383"/>
                </a:lnTo>
                <a:lnTo>
                  <a:pt x="108561" y="98637"/>
                </a:lnTo>
                <a:lnTo>
                  <a:pt x="118342" y="94830"/>
                </a:lnTo>
                <a:lnTo>
                  <a:pt x="73558" y="94830"/>
                </a:lnTo>
                <a:lnTo>
                  <a:pt x="69583" y="94208"/>
                </a:lnTo>
                <a:lnTo>
                  <a:pt x="64249" y="92964"/>
                </a:lnTo>
                <a:lnTo>
                  <a:pt x="63182" y="92786"/>
                </a:lnTo>
                <a:close/>
              </a:path>
              <a:path w="149859" h="177165">
                <a:moveTo>
                  <a:pt x="121561" y="9309"/>
                </a:moveTo>
                <a:lnTo>
                  <a:pt x="68960" y="9309"/>
                </a:lnTo>
                <a:lnTo>
                  <a:pt x="80912" y="10049"/>
                </a:lnTo>
                <a:lnTo>
                  <a:pt x="91335" y="12266"/>
                </a:lnTo>
                <a:lnTo>
                  <a:pt x="119978" y="43369"/>
                </a:lnTo>
                <a:lnTo>
                  <a:pt x="120802" y="52819"/>
                </a:lnTo>
                <a:lnTo>
                  <a:pt x="120014" y="62218"/>
                </a:lnTo>
                <a:lnTo>
                  <a:pt x="93930" y="92073"/>
                </a:lnTo>
                <a:lnTo>
                  <a:pt x="76174" y="94830"/>
                </a:lnTo>
                <a:lnTo>
                  <a:pt x="118342" y="94830"/>
                </a:lnTo>
                <a:lnTo>
                  <a:pt x="148503" y="60273"/>
                </a:lnTo>
                <a:lnTo>
                  <a:pt x="149694" y="48755"/>
                </a:lnTo>
                <a:lnTo>
                  <a:pt x="149077" y="41582"/>
                </a:lnTo>
                <a:lnTo>
                  <a:pt x="147226" y="34864"/>
                </a:lnTo>
                <a:lnTo>
                  <a:pt x="144138" y="28599"/>
                </a:lnTo>
                <a:lnTo>
                  <a:pt x="139814" y="22783"/>
                </a:lnTo>
                <a:lnTo>
                  <a:pt x="128934" y="13165"/>
                </a:lnTo>
                <a:lnTo>
                  <a:pt x="121561" y="9309"/>
                </a:lnTo>
                <a:close/>
              </a:path>
              <a:path w="149859" h="177165">
                <a:moveTo>
                  <a:pt x="82778" y="800"/>
                </a:moveTo>
                <a:lnTo>
                  <a:pt x="38163" y="1333"/>
                </a:lnTo>
                <a:lnTo>
                  <a:pt x="89625" y="1333"/>
                </a:lnTo>
                <a:lnTo>
                  <a:pt x="82778" y="80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5" name="bk object 25"/>
          <p:cNvSpPr/>
          <p:nvPr/>
        </p:nvSpPr>
        <p:spPr>
          <a:xfrm>
            <a:off x="12036677" y="6497045"/>
            <a:ext cx="141024" cy="180340"/>
          </a:xfrm>
          <a:custGeom>
            <a:avLst/>
            <a:gdLst/>
            <a:ahLst/>
            <a:cxnLst/>
            <a:rect l="l" t="t" r="r" b="b"/>
            <a:pathLst>
              <a:path w="128904" h="180340">
                <a:moveTo>
                  <a:pt x="9931" y="127863"/>
                </a:moveTo>
                <a:lnTo>
                  <a:pt x="4991" y="127863"/>
                </a:lnTo>
                <a:lnTo>
                  <a:pt x="2514" y="128930"/>
                </a:lnTo>
                <a:lnTo>
                  <a:pt x="0" y="131064"/>
                </a:lnTo>
                <a:lnTo>
                  <a:pt x="0" y="133197"/>
                </a:lnTo>
                <a:lnTo>
                  <a:pt x="6604" y="172364"/>
                </a:lnTo>
                <a:lnTo>
                  <a:pt x="8801" y="172707"/>
                </a:lnTo>
                <a:lnTo>
                  <a:pt x="28054" y="176491"/>
                </a:lnTo>
                <a:lnTo>
                  <a:pt x="37048" y="178060"/>
                </a:lnTo>
                <a:lnTo>
                  <a:pt x="45894" y="179184"/>
                </a:lnTo>
                <a:lnTo>
                  <a:pt x="54593" y="179860"/>
                </a:lnTo>
                <a:lnTo>
                  <a:pt x="63144" y="180086"/>
                </a:lnTo>
                <a:lnTo>
                  <a:pt x="75722" y="179252"/>
                </a:lnTo>
                <a:lnTo>
                  <a:pt x="87509" y="176753"/>
                </a:lnTo>
                <a:lnTo>
                  <a:pt x="98505" y="172590"/>
                </a:lnTo>
                <a:lnTo>
                  <a:pt x="101259" y="171018"/>
                </a:lnTo>
                <a:lnTo>
                  <a:pt x="57543" y="171018"/>
                </a:lnTo>
                <a:lnTo>
                  <a:pt x="50114" y="169913"/>
                </a:lnTo>
                <a:lnTo>
                  <a:pt x="17538" y="144818"/>
                </a:lnTo>
                <a:lnTo>
                  <a:pt x="11391" y="128917"/>
                </a:lnTo>
                <a:lnTo>
                  <a:pt x="9931" y="127863"/>
                </a:lnTo>
                <a:close/>
              </a:path>
              <a:path w="128904" h="180340">
                <a:moveTo>
                  <a:pt x="74828" y="0"/>
                </a:moveTo>
                <a:lnTo>
                  <a:pt x="65189" y="0"/>
                </a:lnTo>
                <a:lnTo>
                  <a:pt x="57992" y="357"/>
                </a:lnTo>
                <a:lnTo>
                  <a:pt x="18658" y="17241"/>
                </a:lnTo>
                <a:lnTo>
                  <a:pt x="5029" y="51676"/>
                </a:lnTo>
                <a:lnTo>
                  <a:pt x="6388" y="57048"/>
                </a:lnTo>
                <a:lnTo>
                  <a:pt x="9105" y="63004"/>
                </a:lnTo>
                <a:lnTo>
                  <a:pt x="10045" y="65214"/>
                </a:lnTo>
                <a:lnTo>
                  <a:pt x="11671" y="67576"/>
                </a:lnTo>
                <a:lnTo>
                  <a:pt x="21107" y="77673"/>
                </a:lnTo>
                <a:lnTo>
                  <a:pt x="23596" y="79616"/>
                </a:lnTo>
                <a:lnTo>
                  <a:pt x="30607" y="84213"/>
                </a:lnTo>
                <a:lnTo>
                  <a:pt x="36156" y="87922"/>
                </a:lnTo>
                <a:lnTo>
                  <a:pt x="74460" y="107073"/>
                </a:lnTo>
                <a:lnTo>
                  <a:pt x="78651" y="109131"/>
                </a:lnTo>
                <a:lnTo>
                  <a:pt x="101485" y="138531"/>
                </a:lnTo>
                <a:lnTo>
                  <a:pt x="100809" y="145659"/>
                </a:lnTo>
                <a:lnTo>
                  <a:pt x="66446" y="171018"/>
                </a:lnTo>
                <a:lnTo>
                  <a:pt x="101259" y="171018"/>
                </a:lnTo>
                <a:lnTo>
                  <a:pt x="128768" y="138849"/>
                </a:lnTo>
                <a:lnTo>
                  <a:pt x="128816" y="125463"/>
                </a:lnTo>
                <a:lnTo>
                  <a:pt x="126987" y="119341"/>
                </a:lnTo>
                <a:lnTo>
                  <a:pt x="96850" y="91922"/>
                </a:lnTo>
                <a:lnTo>
                  <a:pt x="74066" y="79857"/>
                </a:lnTo>
                <a:lnTo>
                  <a:pt x="72339" y="78917"/>
                </a:lnTo>
                <a:lnTo>
                  <a:pt x="69773" y="77584"/>
                </a:lnTo>
                <a:lnTo>
                  <a:pt x="62979" y="74129"/>
                </a:lnTo>
                <a:lnTo>
                  <a:pt x="60325" y="72745"/>
                </a:lnTo>
                <a:lnTo>
                  <a:pt x="30518" y="43688"/>
                </a:lnTo>
                <a:lnTo>
                  <a:pt x="30162" y="40970"/>
                </a:lnTo>
                <a:lnTo>
                  <a:pt x="30162" y="34937"/>
                </a:lnTo>
                <a:lnTo>
                  <a:pt x="64414" y="9042"/>
                </a:lnTo>
                <a:lnTo>
                  <a:pt x="114304" y="9042"/>
                </a:lnTo>
                <a:lnTo>
                  <a:pt x="114058" y="7454"/>
                </a:lnTo>
                <a:lnTo>
                  <a:pt x="110185" y="6756"/>
                </a:lnTo>
                <a:lnTo>
                  <a:pt x="105765" y="5829"/>
                </a:lnTo>
                <a:lnTo>
                  <a:pt x="81940" y="520"/>
                </a:lnTo>
                <a:lnTo>
                  <a:pt x="74828" y="0"/>
                </a:lnTo>
                <a:close/>
              </a:path>
              <a:path w="128904" h="180340">
                <a:moveTo>
                  <a:pt x="114304" y="9042"/>
                </a:moveTo>
                <a:lnTo>
                  <a:pt x="64414" y="9042"/>
                </a:lnTo>
                <a:lnTo>
                  <a:pt x="71772" y="9642"/>
                </a:lnTo>
                <a:lnTo>
                  <a:pt x="78624" y="11442"/>
                </a:lnTo>
                <a:lnTo>
                  <a:pt x="106408" y="39472"/>
                </a:lnTo>
                <a:lnTo>
                  <a:pt x="108394" y="47142"/>
                </a:lnTo>
                <a:lnTo>
                  <a:pt x="109232" y="47866"/>
                </a:lnTo>
                <a:lnTo>
                  <a:pt x="110363" y="48221"/>
                </a:lnTo>
                <a:lnTo>
                  <a:pt x="113195" y="48221"/>
                </a:lnTo>
                <a:lnTo>
                  <a:pt x="114681" y="47929"/>
                </a:lnTo>
                <a:lnTo>
                  <a:pt x="117830" y="46761"/>
                </a:lnTo>
                <a:lnTo>
                  <a:pt x="118554" y="46075"/>
                </a:lnTo>
                <a:lnTo>
                  <a:pt x="118452" y="45288"/>
                </a:lnTo>
                <a:lnTo>
                  <a:pt x="117152" y="31775"/>
                </a:lnTo>
                <a:lnTo>
                  <a:pt x="116133" y="22377"/>
                </a:lnTo>
                <a:lnTo>
                  <a:pt x="115058" y="13914"/>
                </a:lnTo>
                <a:lnTo>
                  <a:pt x="114304" y="9042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6" name="bk object 26"/>
          <p:cNvSpPr/>
          <p:nvPr/>
        </p:nvSpPr>
        <p:spPr>
          <a:xfrm>
            <a:off x="11903005" y="6423394"/>
            <a:ext cx="348740" cy="53975"/>
          </a:xfrm>
          <a:custGeom>
            <a:avLst/>
            <a:gdLst/>
            <a:ahLst/>
            <a:cxnLst/>
            <a:rect l="l" t="t" r="r" b="b"/>
            <a:pathLst>
              <a:path w="318770" h="53975">
                <a:moveTo>
                  <a:pt x="227284" y="0"/>
                </a:moveTo>
                <a:lnTo>
                  <a:pt x="180882" y="2134"/>
                </a:lnTo>
                <a:lnTo>
                  <a:pt x="134526" y="8128"/>
                </a:lnTo>
                <a:lnTo>
                  <a:pt x="88641" y="18259"/>
                </a:lnTo>
                <a:lnTo>
                  <a:pt x="43657" y="32806"/>
                </a:lnTo>
                <a:lnTo>
                  <a:pt x="0" y="52050"/>
                </a:lnTo>
                <a:lnTo>
                  <a:pt x="0" y="53866"/>
                </a:lnTo>
                <a:lnTo>
                  <a:pt x="27535" y="45289"/>
                </a:lnTo>
                <a:lnTo>
                  <a:pt x="64948" y="37943"/>
                </a:lnTo>
                <a:lnTo>
                  <a:pt x="110705" y="32882"/>
                </a:lnTo>
                <a:lnTo>
                  <a:pt x="163274" y="31164"/>
                </a:lnTo>
                <a:lnTo>
                  <a:pt x="293533" y="31164"/>
                </a:lnTo>
                <a:lnTo>
                  <a:pt x="318516" y="6190"/>
                </a:lnTo>
                <a:lnTo>
                  <a:pt x="273304" y="1444"/>
                </a:lnTo>
                <a:lnTo>
                  <a:pt x="227284" y="0"/>
                </a:lnTo>
                <a:close/>
              </a:path>
              <a:path w="318770" h="53975">
                <a:moveTo>
                  <a:pt x="293533" y="31164"/>
                </a:moveTo>
                <a:lnTo>
                  <a:pt x="163274" y="31164"/>
                </a:lnTo>
                <a:lnTo>
                  <a:pt x="221122" y="33844"/>
                </a:lnTo>
                <a:lnTo>
                  <a:pt x="282714" y="41979"/>
                </a:lnTo>
                <a:lnTo>
                  <a:pt x="293533" y="31164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7" name="bk object 27"/>
          <p:cNvSpPr/>
          <p:nvPr/>
        </p:nvSpPr>
        <p:spPr>
          <a:xfrm>
            <a:off x="11885293" y="6357882"/>
            <a:ext cx="289691" cy="107314"/>
          </a:xfrm>
          <a:custGeom>
            <a:avLst/>
            <a:gdLst/>
            <a:ahLst/>
            <a:cxnLst/>
            <a:rect l="l" t="t" r="r" b="b"/>
            <a:pathLst>
              <a:path w="264795" h="107314">
                <a:moveTo>
                  <a:pt x="184048" y="0"/>
                </a:moveTo>
                <a:lnTo>
                  <a:pt x="108149" y="14475"/>
                </a:lnTo>
                <a:lnTo>
                  <a:pt x="63677" y="24795"/>
                </a:lnTo>
                <a:lnTo>
                  <a:pt x="33379" y="35902"/>
                </a:lnTo>
                <a:lnTo>
                  <a:pt x="0" y="52743"/>
                </a:lnTo>
                <a:lnTo>
                  <a:pt x="13055" y="107061"/>
                </a:lnTo>
                <a:lnTo>
                  <a:pt x="66736" y="70247"/>
                </a:lnTo>
                <a:lnTo>
                  <a:pt x="110791" y="49864"/>
                </a:lnTo>
                <a:lnTo>
                  <a:pt x="168767" y="38614"/>
                </a:lnTo>
                <a:lnTo>
                  <a:pt x="264210" y="29197"/>
                </a:lnTo>
                <a:lnTo>
                  <a:pt x="184048" y="0"/>
                </a:lnTo>
                <a:close/>
              </a:path>
            </a:pathLst>
          </a:custGeom>
          <a:solidFill>
            <a:srgbClr val="1C2857"/>
          </a:solid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4702" y="1120576"/>
            <a:ext cx="3615397" cy="454420"/>
          </a:xfrm>
        </p:spPr>
        <p:txBody>
          <a:bodyPr lIns="0" tIns="0" rIns="0" bIns="0"/>
          <a:lstStyle>
            <a:lvl1pPr>
              <a:defRPr sz="2953" b="1" i="0">
                <a:solidFill>
                  <a:srgbClr val="383939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0369" y="414527"/>
            <a:ext cx="520192" cy="621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7" name="bk object 17"/>
          <p:cNvSpPr/>
          <p:nvPr/>
        </p:nvSpPr>
        <p:spPr>
          <a:xfrm>
            <a:off x="2774356" y="1658111"/>
            <a:ext cx="8576499" cy="5145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8" name="bk object 18"/>
          <p:cNvSpPr/>
          <p:nvPr/>
        </p:nvSpPr>
        <p:spPr>
          <a:xfrm>
            <a:off x="1310484" y="3489959"/>
            <a:ext cx="1372729" cy="0"/>
          </a:xfrm>
          <a:custGeom>
            <a:avLst/>
            <a:gdLst/>
            <a:ahLst/>
            <a:cxnLst/>
            <a:rect l="l" t="t" r="r" b="b"/>
            <a:pathLst>
              <a:path w="1254760">
                <a:moveTo>
                  <a:pt x="0" y="0"/>
                </a:moveTo>
                <a:lnTo>
                  <a:pt x="1254252" y="0"/>
                </a:lnTo>
              </a:path>
            </a:pathLst>
          </a:custGeom>
          <a:ln w="25908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19" name="bk object 19"/>
          <p:cNvSpPr/>
          <p:nvPr/>
        </p:nvSpPr>
        <p:spPr>
          <a:xfrm>
            <a:off x="6875871" y="2086355"/>
            <a:ext cx="1517227" cy="0"/>
          </a:xfrm>
          <a:custGeom>
            <a:avLst/>
            <a:gdLst/>
            <a:ahLst/>
            <a:cxnLst/>
            <a:rect l="l" t="t" r="r" b="b"/>
            <a:pathLst>
              <a:path w="1386840">
                <a:moveTo>
                  <a:pt x="0" y="0"/>
                </a:moveTo>
                <a:lnTo>
                  <a:pt x="1386840" y="0"/>
                </a:lnTo>
              </a:path>
            </a:pathLst>
          </a:custGeom>
          <a:ln w="25908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0" name="bk object 20"/>
          <p:cNvSpPr/>
          <p:nvPr/>
        </p:nvSpPr>
        <p:spPr>
          <a:xfrm>
            <a:off x="9250081" y="2654807"/>
            <a:ext cx="1890976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1" name="bk object 21"/>
          <p:cNvSpPr/>
          <p:nvPr/>
        </p:nvSpPr>
        <p:spPr>
          <a:xfrm>
            <a:off x="2342532" y="5379720"/>
            <a:ext cx="1790939" cy="0"/>
          </a:xfrm>
          <a:custGeom>
            <a:avLst/>
            <a:gdLst/>
            <a:ahLst/>
            <a:cxnLst/>
            <a:rect l="l" t="t" r="r" b="b"/>
            <a:pathLst>
              <a:path w="1637029">
                <a:moveTo>
                  <a:pt x="0" y="0"/>
                </a:moveTo>
                <a:lnTo>
                  <a:pt x="1636776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2" name="bk object 22"/>
          <p:cNvSpPr/>
          <p:nvPr/>
        </p:nvSpPr>
        <p:spPr>
          <a:xfrm>
            <a:off x="5450345" y="6256020"/>
            <a:ext cx="1664503" cy="0"/>
          </a:xfrm>
          <a:custGeom>
            <a:avLst/>
            <a:gdLst/>
            <a:ahLst/>
            <a:cxnLst/>
            <a:rect l="l" t="t" r="r" b="b"/>
            <a:pathLst>
              <a:path w="1521459">
                <a:moveTo>
                  <a:pt x="0" y="0"/>
                </a:moveTo>
                <a:lnTo>
                  <a:pt x="1520952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3" name="bk object 23"/>
          <p:cNvSpPr/>
          <p:nvPr/>
        </p:nvSpPr>
        <p:spPr>
          <a:xfrm>
            <a:off x="11334185" y="931163"/>
            <a:ext cx="623841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976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4702" y="1120576"/>
            <a:ext cx="3615397" cy="454420"/>
          </a:xfrm>
        </p:spPr>
        <p:txBody>
          <a:bodyPr lIns="0" tIns="0" rIns="0" bIns="0"/>
          <a:lstStyle>
            <a:lvl1pPr>
              <a:defRPr sz="2953" b="1" i="0">
                <a:solidFill>
                  <a:srgbClr val="383939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1682497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1682497"/>
            <a:ext cx="5657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28302" y="1840994"/>
            <a:ext cx="4188212" cy="3633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969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4702" y="1120576"/>
            <a:ext cx="3615397" cy="454420"/>
          </a:xfrm>
        </p:spPr>
        <p:txBody>
          <a:bodyPr lIns="0" tIns="0" rIns="0" bIns="0"/>
          <a:lstStyle>
            <a:lvl1pPr>
              <a:defRPr sz="2953" b="1" i="0">
                <a:solidFill>
                  <a:srgbClr val="383939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8936" y="2516192"/>
            <a:ext cx="6506623" cy="1477328"/>
          </a:xfrm>
        </p:spPr>
        <p:txBody>
          <a:bodyPr anchor="b"/>
          <a:lstStyle>
            <a:lvl1pPr algn="ctr">
              <a:defRPr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2561" y="6747013"/>
            <a:ext cx="1526376" cy="276999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-2"/>
            <a:ext cx="13004800" cy="981482"/>
            <a:chOff x="0" y="-2"/>
            <a:chExt cx="12192000" cy="920139"/>
          </a:xfrm>
        </p:grpSpPr>
        <p:sp>
          <p:nvSpPr>
            <p:cNvPr id="10" name="Rectangle 9"/>
            <p:cNvSpPr/>
            <p:nvPr userDrawn="1"/>
          </p:nvSpPr>
          <p:spPr>
            <a:xfrm flipV="1">
              <a:off x="0" y="-2"/>
              <a:ext cx="12192000" cy="449055"/>
            </a:xfrm>
            <a:prstGeom prst="rect">
              <a:avLst/>
            </a:prstGeom>
            <a:solidFill>
              <a:srgbClr val="3B3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 dirty="0"/>
            </a:p>
          </p:txBody>
        </p:sp>
        <p:sp>
          <p:nvSpPr>
            <p:cNvPr id="11" name="Rectangle 10"/>
            <p:cNvSpPr/>
            <p:nvPr userDrawn="1"/>
          </p:nvSpPr>
          <p:spPr>
            <a:xfrm flipV="1">
              <a:off x="0" y="521854"/>
              <a:ext cx="12191998" cy="213325"/>
            </a:xfrm>
            <a:prstGeom prst="rect">
              <a:avLst/>
            </a:prstGeom>
            <a:solidFill>
              <a:srgbClr val="C731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flipV="1">
              <a:off x="0" y="807305"/>
              <a:ext cx="12191998" cy="112832"/>
            </a:xfrm>
            <a:prstGeom prst="rect">
              <a:avLst/>
            </a:prstGeom>
            <a:solidFill>
              <a:srgbClr val="7990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40" dirty="0"/>
            </a:p>
          </p:txBody>
        </p:sp>
      </p:grpSp>
      <p:sp>
        <p:nvSpPr>
          <p:cNvPr id="7" name="Rectangle 6"/>
          <p:cNvSpPr/>
          <p:nvPr userDrawn="1"/>
        </p:nvSpPr>
        <p:spPr>
          <a:xfrm flipV="1">
            <a:off x="-1" y="4880318"/>
            <a:ext cx="13004801" cy="2434882"/>
          </a:xfrm>
          <a:prstGeom prst="rect">
            <a:avLst/>
          </a:prstGeom>
          <a:solidFill>
            <a:srgbClr val="3B3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8" name="Rectangle 7"/>
          <p:cNvSpPr/>
          <p:nvPr userDrawn="1"/>
        </p:nvSpPr>
        <p:spPr>
          <a:xfrm flipV="1">
            <a:off x="2" y="4610792"/>
            <a:ext cx="13004799" cy="192593"/>
          </a:xfrm>
          <a:prstGeom prst="rect">
            <a:avLst/>
          </a:prstGeom>
          <a:solidFill>
            <a:srgbClr val="C7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1" y="4458786"/>
            <a:ext cx="13004799" cy="92704"/>
          </a:xfrm>
          <a:prstGeom prst="rect">
            <a:avLst/>
          </a:prstGeom>
          <a:solidFill>
            <a:srgbClr val="799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4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601" y="1310307"/>
            <a:ext cx="2607727" cy="280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4702" y="1120575"/>
            <a:ext cx="3615397" cy="417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383939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682497"/>
            <a:ext cx="117043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6803137"/>
            <a:ext cx="41615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6803137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9/12/2020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6803137"/>
            <a:ext cx="29911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8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0165">
        <a:defRPr>
          <a:latin typeface="+mn-lt"/>
          <a:ea typeface="+mn-ea"/>
          <a:cs typeface="+mn-cs"/>
        </a:defRPr>
      </a:lvl2pPr>
      <a:lvl3pPr marL="1000328">
        <a:defRPr>
          <a:latin typeface="+mn-lt"/>
          <a:ea typeface="+mn-ea"/>
          <a:cs typeface="+mn-cs"/>
        </a:defRPr>
      </a:lvl3pPr>
      <a:lvl4pPr marL="1500493">
        <a:defRPr>
          <a:latin typeface="+mn-lt"/>
          <a:ea typeface="+mn-ea"/>
          <a:cs typeface="+mn-cs"/>
        </a:defRPr>
      </a:lvl4pPr>
      <a:lvl5pPr marL="2000657">
        <a:defRPr>
          <a:latin typeface="+mn-lt"/>
          <a:ea typeface="+mn-ea"/>
          <a:cs typeface="+mn-cs"/>
        </a:defRPr>
      </a:lvl5pPr>
      <a:lvl6pPr marL="2500821">
        <a:defRPr>
          <a:latin typeface="+mn-lt"/>
          <a:ea typeface="+mn-ea"/>
          <a:cs typeface="+mn-cs"/>
        </a:defRPr>
      </a:lvl6pPr>
      <a:lvl7pPr marL="3000986">
        <a:defRPr>
          <a:latin typeface="+mn-lt"/>
          <a:ea typeface="+mn-ea"/>
          <a:cs typeface="+mn-cs"/>
        </a:defRPr>
      </a:lvl7pPr>
      <a:lvl8pPr marL="3501150">
        <a:defRPr>
          <a:latin typeface="+mn-lt"/>
          <a:ea typeface="+mn-ea"/>
          <a:cs typeface="+mn-cs"/>
        </a:defRPr>
      </a:lvl8pPr>
      <a:lvl9pPr marL="400131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0165">
        <a:defRPr>
          <a:latin typeface="+mn-lt"/>
          <a:ea typeface="+mn-ea"/>
          <a:cs typeface="+mn-cs"/>
        </a:defRPr>
      </a:lvl2pPr>
      <a:lvl3pPr marL="1000328">
        <a:defRPr>
          <a:latin typeface="+mn-lt"/>
          <a:ea typeface="+mn-ea"/>
          <a:cs typeface="+mn-cs"/>
        </a:defRPr>
      </a:lvl3pPr>
      <a:lvl4pPr marL="1500493">
        <a:defRPr>
          <a:latin typeface="+mn-lt"/>
          <a:ea typeface="+mn-ea"/>
          <a:cs typeface="+mn-cs"/>
        </a:defRPr>
      </a:lvl4pPr>
      <a:lvl5pPr marL="2000657">
        <a:defRPr>
          <a:latin typeface="+mn-lt"/>
          <a:ea typeface="+mn-ea"/>
          <a:cs typeface="+mn-cs"/>
        </a:defRPr>
      </a:lvl5pPr>
      <a:lvl6pPr marL="2500821">
        <a:defRPr>
          <a:latin typeface="+mn-lt"/>
          <a:ea typeface="+mn-ea"/>
          <a:cs typeface="+mn-cs"/>
        </a:defRPr>
      </a:lvl6pPr>
      <a:lvl7pPr marL="3000986">
        <a:defRPr>
          <a:latin typeface="+mn-lt"/>
          <a:ea typeface="+mn-ea"/>
          <a:cs typeface="+mn-cs"/>
        </a:defRPr>
      </a:lvl7pPr>
      <a:lvl8pPr marL="3501150">
        <a:defRPr>
          <a:latin typeface="+mn-lt"/>
          <a:ea typeface="+mn-ea"/>
          <a:cs typeface="+mn-cs"/>
        </a:defRPr>
      </a:lvl8pPr>
      <a:lvl9pPr marL="400131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400" y="1295400"/>
            <a:ext cx="10422014" cy="2811884"/>
          </a:xfrm>
        </p:spPr>
        <p:txBody>
          <a:bodyPr>
            <a:noAutofit/>
          </a:bodyPr>
          <a:lstStyle/>
          <a:p>
            <a:r>
              <a:rPr lang="en-US" sz="65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en-US" sz="65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en-US" sz="76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RACIAL EQUITY </a:t>
            </a:r>
            <a:r>
              <a:rPr lang="en-US" sz="65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en-US" sz="65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en-US" sz="22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 </a:t>
            </a:r>
            <a:r>
              <a:rPr lang="en-US" sz="65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en-US" sz="65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en-US" sz="5000" kern="1200" dirty="0">
                <a:solidFill>
                  <a:schemeClr val="tx2"/>
                </a:solidFill>
                <a:latin typeface="Sitka Text" panose="02000505000000020004" pitchFamily="2" charset="0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An update on the work </a:t>
            </a:r>
            <a:endParaRPr lang="en-US" sz="5000" kern="1200" dirty="0">
              <a:solidFill>
                <a:schemeClr val="tx1"/>
              </a:solidFill>
              <a:latin typeface="Sitka Text" panose="02000505000000020004" pitchFamily="2" charset="0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4600" y="5486400"/>
            <a:ext cx="100893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Interim Joint Committee on Education</a:t>
            </a:r>
            <a:br>
              <a:rPr lang="en-US" sz="32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2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September 15, 2020</a:t>
            </a:r>
          </a:p>
        </p:txBody>
      </p:sp>
    </p:spTree>
    <p:extLst>
      <p:ext uri="{BB962C8B-B14F-4D97-AF65-F5344CB8AC3E}">
        <p14:creationId xmlns:p14="http://schemas.microsoft.com/office/powerpoint/2010/main" val="341888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0986" y="2590800"/>
            <a:ext cx="8974214" cy="2126084"/>
          </a:xfrm>
        </p:spPr>
        <p:txBody>
          <a:bodyPr>
            <a:noAutofit/>
          </a:bodyPr>
          <a:lstStyle/>
          <a:p>
            <a:r>
              <a:rPr lang="en-US" sz="60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Questions?</a:t>
            </a:r>
            <a:br>
              <a:rPr lang="en-US" sz="60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en-US" sz="26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en-US" sz="26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en-US" sz="4400" kern="12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/>
            </a:r>
            <a:br>
              <a:rPr lang="en-US" sz="4400" kern="1200" dirty="0">
                <a:solidFill>
                  <a:schemeClr val="tx1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endParaRPr lang="en-US" sz="4400" kern="1200" dirty="0">
              <a:solidFill>
                <a:schemeClr val="tx1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00" y="5334000"/>
            <a:ext cx="1203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Questions not able to be answered due to time constraints can be sent to: </a:t>
            </a:r>
            <a:r>
              <a:rPr lang="en-US" sz="2200" b="1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Abby Piper, Executive Administrator of Government and Community Relations, at abby.piper@jefferson.kyschools.us.</a:t>
            </a:r>
          </a:p>
        </p:txBody>
      </p:sp>
    </p:spTree>
    <p:extLst>
      <p:ext uri="{BB962C8B-B14F-4D97-AF65-F5344CB8AC3E}">
        <p14:creationId xmlns:p14="http://schemas.microsoft.com/office/powerpoint/2010/main" val="1254202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60" y="304800"/>
            <a:ext cx="11788140" cy="838200"/>
          </a:xfrm>
        </p:spPr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Who is Jefferson County Public Schools?</a:t>
            </a:r>
            <a:endParaRPr lang="en-US" sz="3000" kern="1200" dirty="0">
              <a:solidFill>
                <a:schemeClr val="tx2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728" y="914400"/>
            <a:ext cx="9103727" cy="6096000"/>
          </a:xfrm>
          <a:prstGeom prst="rect">
            <a:avLst/>
          </a:prstGeom>
          <a:noFill/>
        </p:spPr>
        <p:txBody>
          <a:bodyPr vert="horz" lIns="97536" tIns="48768" rIns="97536" bIns="4876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29th largest school system in the United States with 94,942  students 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JCPS </a:t>
            </a: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is a majority-minority district:</a:t>
            </a:r>
          </a:p>
          <a:p>
            <a:pPr lvl="1">
              <a:lnSpc>
                <a:spcPct val="100000"/>
              </a:lnSpc>
            </a:pP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37</a:t>
            </a: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 of students are Black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12% of students are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Hispanic</a:t>
            </a: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41% of students are </a:t>
            </a:r>
            <a:r>
              <a:rPr lang="en-US" sz="22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White</a:t>
            </a: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8% of students are another race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$100+ million in scholarships awarded to Class of 2020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1,000+ industry certifications earned through The Academies of Louisville</a:t>
            </a:r>
            <a:endParaRPr lang="en-US" sz="2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12,3655 students with special education needs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12,574 English Language Learners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125 languages spoken by JCPS students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 out of 3 students are eligible for free or reduced-price meals.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4,915 homeless students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3" r="13688"/>
          <a:stretch/>
        </p:blipFill>
        <p:spPr>
          <a:xfrm>
            <a:off x="9752455" y="1216106"/>
            <a:ext cx="325234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67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7866"/>
            <a:ext cx="13004800" cy="1413934"/>
          </a:xfrm>
        </p:spPr>
        <p:txBody>
          <a:bodyPr>
            <a:normAutofit/>
          </a:bodyPr>
          <a:lstStyle/>
          <a:p>
            <a:pPr algn="ctr"/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Racial Equity: Taking the First Step</a:t>
            </a:r>
            <a:endParaRPr lang="en-US" sz="3000" kern="1200" dirty="0">
              <a:solidFill>
                <a:schemeClr val="tx2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8874" y="2667000"/>
            <a:ext cx="11035126" cy="2209800"/>
          </a:xfrm>
          <a:prstGeom prst="rect">
            <a:avLst/>
          </a:prstGeom>
          <a:noFill/>
        </p:spPr>
        <p:txBody>
          <a:bodyPr vert="horz" lIns="97536" tIns="48768" rIns="97536" bIns="48768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Two years ago, the JCPS Board of Education adopted a Racial Equity Policy and charged the district with implementation. JCPS was one of only 11 other districts in the country to have passed such a policy at the time.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b="1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1" indent="0">
              <a:lnSpc>
                <a:spcPct val="100000"/>
              </a:lnSpc>
              <a:buNone/>
            </a:pPr>
            <a:endParaRPr lang="en-US" sz="21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105400"/>
            <a:ext cx="13004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533400"/>
            <a:ext cx="13004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6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533400"/>
            <a:ext cx="11353800" cy="914400"/>
          </a:xfrm>
        </p:spPr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Racial Equity at JCPS: Building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400" y="1479115"/>
            <a:ext cx="5715000" cy="5638800"/>
          </a:xfrm>
        </p:spPr>
        <p:txBody>
          <a:bodyPr>
            <a:normAutofit/>
          </a:bodyPr>
          <a:lstStyle/>
          <a:p>
            <a:endParaRPr lang="en-US" sz="3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academic </a:t>
            </a: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achievement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43228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access to career and technical education </a:t>
            </a:r>
            <a:endParaRPr lang="en-US" sz="280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43228" lvl="2" indent="-342900"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student </a:t>
            </a:r>
            <a:r>
              <a:rPr lang="en-US" sz="2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discipline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8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43228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enrollment in advanced placement and gifted and talented courses</a:t>
            </a:r>
          </a:p>
          <a:p>
            <a:pPr>
              <a:lnSpc>
                <a:spcPct val="120000"/>
              </a:lnSpc>
            </a:pPr>
            <a:endParaRPr lang="en-US" sz="24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524"/>
          <a:stretch/>
        </p:blipFill>
        <p:spPr>
          <a:xfrm>
            <a:off x="-19051" y="2218135"/>
            <a:ext cx="7563627" cy="5097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35000" y="1295400"/>
            <a:ext cx="10713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district is working to reduce disproportionality in:</a:t>
            </a:r>
          </a:p>
        </p:txBody>
      </p:sp>
    </p:spTree>
    <p:extLst>
      <p:ext uri="{BB962C8B-B14F-4D97-AF65-F5344CB8AC3E}">
        <p14:creationId xmlns:p14="http://schemas.microsoft.com/office/powerpoint/2010/main" val="2426582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533400"/>
            <a:ext cx="11353800" cy="914400"/>
          </a:xfrm>
        </p:spPr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Racial Equity at JCPS: Building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6"/>
          <a:stretch/>
        </p:blipFill>
        <p:spPr>
          <a:xfrm>
            <a:off x="-50800" y="1573161"/>
            <a:ext cx="5562600" cy="5742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1">
                <a:alpha val="65000"/>
              </a:scheme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054600" y="1447800"/>
            <a:ext cx="6858000" cy="6362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0165" lvl="1" algn="ctr">
              <a:lnSpc>
                <a:spcPct val="15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Increasing a sense of belonging for students &amp; staff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1343228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Staffing the district in a way that more accurately reflects the demographic makeup of the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students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it serves </a:t>
            </a:r>
          </a:p>
          <a:p>
            <a:pPr marL="1343228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Increasing participation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of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minority-owned businesses</a:t>
            </a:r>
          </a:p>
          <a:p>
            <a:pPr marL="1343228" lvl="2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Instituting 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Black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S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tudent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U</a:t>
            </a:r>
            <a:r>
              <a:rPr lang="en-US" sz="21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nions </a:t>
            </a: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at every middle and high school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Opened two new schools with an Afro-centric and gender-centric curriculum</a:t>
            </a:r>
          </a:p>
          <a:p>
            <a:pPr marL="1800428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W.E.B. Dubois Academy</a:t>
            </a:r>
          </a:p>
          <a:p>
            <a:pPr marL="1800428" lvl="3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Grace M. James Academy of Excellence</a:t>
            </a:r>
          </a:p>
          <a:p>
            <a:pPr marL="1000328" lvl="2">
              <a:lnSpc>
                <a:spcPct val="150000"/>
              </a:lnSpc>
            </a:pPr>
            <a:endParaRPr lang="en-US" sz="800" i="1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08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09600"/>
            <a:ext cx="11353800" cy="914400"/>
          </a:xfrm>
        </p:spPr>
        <p:txBody>
          <a:bodyPr>
            <a:normAutofit fontScale="90000"/>
          </a:bodyPr>
          <a:lstStyle/>
          <a:p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Racial Equity at </a:t>
            </a:r>
            <a:r>
              <a:rPr lang="en-US" sz="4400" kern="1200" dirty="0" smtClean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JCPS</a:t>
            </a:r>
            <a:br>
              <a:rPr lang="en-US" sz="4400" kern="1200" dirty="0" smtClean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</a:br>
            <a:r>
              <a:rPr lang="en-US" sz="4400" kern="1200" dirty="0" smtClean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Building </a:t>
            </a:r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Systems </a:t>
            </a:r>
            <a:endParaRPr lang="en-US" sz="2200" kern="1200" dirty="0">
              <a:solidFill>
                <a:schemeClr val="tx2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133600"/>
            <a:ext cx="11353800" cy="5486400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Racial Equity Analysis Protocols for internal systems</a:t>
            </a:r>
          </a:p>
          <a:p>
            <a:pPr lvl="1">
              <a:lnSpc>
                <a:spcPct val="150000"/>
              </a:lnSpc>
            </a:pPr>
            <a:endParaRPr lang="en-US" sz="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Staff Training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Anti-racist training for each school building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Implicit Bias Training for all certified staff (7,000 staff have completed to date)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Equity Institutes (Biannual for ongoing growth and development)</a:t>
            </a:r>
          </a:p>
          <a:p>
            <a:pPr lvl="1">
              <a:lnSpc>
                <a:spcPct val="150000"/>
              </a:lnSpc>
            </a:pPr>
            <a:endParaRPr lang="en-US" sz="8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Teacher Recruitment and Retention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Partnerships with Simmons College, University of Louisville</a:t>
            </a: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088" y="-6178"/>
            <a:ext cx="5318712" cy="396857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945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277438"/>
            <a:ext cx="11353800" cy="9144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 Look at the Data</a:t>
            </a:r>
            <a:endParaRPr lang="en-US" sz="4400" kern="1200" dirty="0">
              <a:solidFill>
                <a:schemeClr val="tx2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208314"/>
            <a:ext cx="6858000" cy="5802086"/>
          </a:xfrm>
        </p:spPr>
        <p:txBody>
          <a:bodyPr>
            <a:normAutofit fontScale="85000" lnSpcReduction="10000"/>
          </a:bodyPr>
          <a:lstStyle/>
          <a:p>
            <a:pPr marL="8430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Suspensions still disproportionately impact Black and Brown students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As of March 13, Black students were 2.9 times more likely to be suspended than white students.</a:t>
            </a:r>
          </a:p>
          <a:p>
            <a:pPr marL="8430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Proficiency Gap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Winter 19/20 MAP results show 31 point gap in projected proficiency rates between Black and White students.</a:t>
            </a:r>
          </a:p>
          <a:p>
            <a:pPr marL="8430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Magnet Enrollment </a:t>
            </a:r>
          </a:p>
          <a:p>
            <a:pPr marL="1343228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 2018, 51% of magnet enrollments were students of color; by 2020 that increased to 54%.</a:t>
            </a:r>
          </a:p>
          <a:p>
            <a:pPr marL="843065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100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857250" indent="-8572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i="1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2400" dirty="0"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269" y="0"/>
            <a:ext cx="5852160" cy="73152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537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533400"/>
            <a:ext cx="11353800" cy="914400"/>
          </a:xfrm>
        </p:spPr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A Look at the Data</a:t>
            </a:r>
            <a:endParaRPr lang="en-US" sz="2200" kern="1200" dirty="0">
              <a:solidFill>
                <a:schemeClr val="tx2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0" y="1295400"/>
            <a:ext cx="9372600" cy="5257800"/>
          </a:xfrm>
        </p:spPr>
        <p:txBody>
          <a:bodyPr>
            <a:noAutofit/>
          </a:bodyPr>
          <a:lstStyle/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Teacher 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Retention</a:t>
            </a:r>
          </a:p>
          <a:p>
            <a:pPr marL="785915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Attrition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rate for teachers of color have </a:t>
            </a: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reduced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by half from 14% to 7% between </a:t>
            </a:r>
            <a:endParaRPr lang="en-US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2018 </a:t>
            </a: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2020</a:t>
            </a:r>
          </a:p>
          <a:p>
            <a:pPr lvl="2">
              <a:lnSpc>
                <a:spcPct val="150000"/>
              </a:lnSpc>
            </a:pPr>
            <a:endParaRPr lang="en-US" sz="105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2">
              <a:lnSpc>
                <a:spcPct val="150000"/>
              </a:lnSpc>
            </a:pPr>
            <a:endParaRPr lang="en-US" sz="10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Inclusive curriculum and added course opportunity </a:t>
            </a:r>
            <a:endParaRPr lang="en-US" sz="20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explore 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Black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historical 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consciousness</a:t>
            </a:r>
          </a:p>
          <a:p>
            <a:pPr lvl="1">
              <a:lnSpc>
                <a:spcPct val="150000"/>
              </a:lnSpc>
            </a:pPr>
            <a:endParaRPr lang="en-US" sz="10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endParaRPr lang="en-US" sz="1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Targeted Recruitment, Advancement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</a:t>
            </a:r>
          </a:p>
          <a:p>
            <a:pPr lvl="1">
              <a:lnSpc>
                <a:spcPct val="15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Development, </a:t>
            </a:r>
            <a:r>
              <a:rPr lang="en-US" sz="20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</a:t>
            </a:r>
            <a:r>
              <a:rPr lang="en-US" sz="20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Equity in Skilled TRADES </a:t>
            </a:r>
          </a:p>
          <a:p>
            <a:pPr marL="1286078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Creating a workforce mirroring our student population</a:t>
            </a:r>
          </a:p>
          <a:p>
            <a:pPr marL="1286078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Expanding the number of skilled tradespeople from underserved and underrepresented populations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2376"/>
          <a:stretch/>
        </p:blipFill>
        <p:spPr>
          <a:xfrm>
            <a:off x="6121401" y="0"/>
            <a:ext cx="6934200" cy="48768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7156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57200"/>
            <a:ext cx="11353800" cy="914400"/>
          </a:xfrm>
        </p:spPr>
        <p:txBody>
          <a:bodyPr>
            <a:normAutofit/>
          </a:bodyPr>
          <a:lstStyle/>
          <a:p>
            <a:r>
              <a:rPr lang="en-US" sz="4400" kern="1200" dirty="0">
                <a:solidFill>
                  <a:schemeClr val="tx2"/>
                </a:solidFill>
                <a:latin typeface="Malgun Gothic Semilight" panose="020B0502040204020203" pitchFamily="34" charset="-128"/>
                <a:ea typeface="Malgun Gothic Semilight" panose="020B0502040204020203" pitchFamily="34" charset="-128"/>
                <a:cs typeface="Malgun Gothic Semilight" panose="020B0502040204020203" pitchFamily="34" charset="-128"/>
              </a:rPr>
              <a:t>Challenges Ahead</a:t>
            </a:r>
            <a:endParaRPr lang="en-US" sz="2200" kern="1200" dirty="0">
              <a:solidFill>
                <a:schemeClr val="tx2"/>
              </a:solidFill>
              <a:latin typeface="Malgun Gothic Semilight" panose="020B0502040204020203" pitchFamily="34" charset="-128"/>
              <a:ea typeface="Malgun Gothic Semilight" panose="020B0502040204020203" pitchFamily="34" charset="-128"/>
              <a:cs typeface="Malgun Gothic Semilight" panose="020B0502040204020203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71600"/>
            <a:ext cx="10134600" cy="3124200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Facilities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32 end-of-life buildings (1 in 5 JCPS buildings)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Athletic facilities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Implications for student assignment </a:t>
            </a:r>
          </a:p>
          <a:p>
            <a:endParaRPr lang="en-US" sz="2200" b="1" i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Supporting Students During NTI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60,000+ Chromebooks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7,000+ Wifi Hotspots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Advocated for extension of USDA Summer Feeding with Commissioner Quarles</a:t>
            </a:r>
          </a:p>
          <a:p>
            <a:endParaRPr lang="en-US" sz="2200" b="1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sz="22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22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Supporting Students who Experienced Trauma in 2020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Mental health supports – 1 practitioner per school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Trauma Informed Care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Wraparound supports through community partnerships</a:t>
            </a:r>
          </a:p>
          <a:p>
            <a:pPr marL="843065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843065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pPr marL="843065" lvl="1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  <a:p>
            <a:endParaRPr lang="en-US" sz="22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t="11246" r="7267"/>
          <a:stretch/>
        </p:blipFill>
        <p:spPr>
          <a:xfrm>
            <a:off x="6731000" y="-76200"/>
            <a:ext cx="6324600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55607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2254</TotalTime>
  <Words>497</Words>
  <Application>Microsoft Office PowerPoint</Application>
  <PresentationFormat>Custom</PresentationFormat>
  <Paragraphs>99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Malgun Gothic Semilight</vt:lpstr>
      <vt:lpstr>Arial</vt:lpstr>
      <vt:lpstr>Book Antiqua</vt:lpstr>
      <vt:lpstr>Calibri</vt:lpstr>
      <vt:lpstr>Calibri Light</vt:lpstr>
      <vt:lpstr>Sitka Text</vt:lpstr>
      <vt:lpstr>Office Theme</vt:lpstr>
      <vt:lpstr> RACIAL EQUITY    An update on the work </vt:lpstr>
      <vt:lpstr>Who is Jefferson County Public Schools?</vt:lpstr>
      <vt:lpstr>Racial Equity: Taking the First Step</vt:lpstr>
      <vt:lpstr>Racial Equity at JCPS: Building Systems</vt:lpstr>
      <vt:lpstr>Racial Equity at JCPS: Building Systems</vt:lpstr>
      <vt:lpstr>Racial Equity at JCPS Building Systems </vt:lpstr>
      <vt:lpstr>A Look at the Data</vt:lpstr>
      <vt:lpstr>A Look at the Data</vt:lpstr>
      <vt:lpstr>Challenges Ahead</vt:lpstr>
      <vt:lpstr>Questions?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1812-JCPS-2018-Administrator-Kickoff-PPT-V3.indd</dc:title>
  <dc:creator>Dossett, Dena H</dc:creator>
  <cp:lastModifiedBy>Ellis, Jo Carole (LRC)</cp:lastModifiedBy>
  <cp:revision>201</cp:revision>
  <cp:lastPrinted>2019-09-25T15:53:33Z</cp:lastPrinted>
  <dcterms:created xsi:type="dcterms:W3CDTF">2018-08-06T14:07:54Z</dcterms:created>
  <dcterms:modified xsi:type="dcterms:W3CDTF">2020-09-12T15:12:53Z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2018-07-31T00:00:00Z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2018-08-06T00:00:00Z</vt:filetime>
  </property>
</Properties>
</file>