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85" r:id="rId2"/>
  </p:sldMasterIdLst>
  <p:notesMasterIdLst>
    <p:notesMasterId r:id="rId10"/>
  </p:notesMasterIdLst>
  <p:sldIdLst>
    <p:sldId id="256" r:id="rId3"/>
    <p:sldId id="284" r:id="rId4"/>
    <p:sldId id="266" r:id="rId5"/>
    <p:sldId id="262" r:id="rId6"/>
    <p:sldId id="285" r:id="rId7"/>
    <p:sldId id="276" r:id="rId8"/>
    <p:sldId id="283" r:id="rId9"/>
  </p:sldIdLst>
  <p:sldSz cx="9144000" cy="5143500" type="screen16x9"/>
  <p:notesSz cx="6858000" cy="9144000"/>
  <p:embeddedFontLst>
    <p:embeddedFont>
      <p:font typeface="Corbel" panose="020B0503020204020204" pitchFamily="34" charset="0"/>
      <p:regular r:id="rId11"/>
      <p:bold r:id="rId12"/>
      <p:italic r:id="rId13"/>
      <p:boldItalic r:id="rId14"/>
    </p:embeddedFont>
    <p:embeddedFont>
      <p:font typeface="Montserrat" panose="020B0604020202020204" charset="0"/>
      <p:regular r:id="rId15"/>
      <p:bold r:id="rId16"/>
      <p:italic r:id="rId17"/>
      <p:boldItalic r:id="rId18"/>
    </p:embeddedFont>
    <p:embeddedFont>
      <p:font typeface="Wingdings 2" panose="05020102010507070707" pitchFamily="18" charset="2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uck Truesdell" initials="" lastIdx="1" clrIdx="0"/>
  <p:cmAuthor id="1" name="Carolyn Callahan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E01E07-75A1-4D00-BC9A-69C8B916E9D3}">
  <a:tblStyle styleId="{97E01E07-75A1-4D00-BC9A-69C8B916E9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2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DA0F6-13EE-4A4B-B2E2-C651D290348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F5C3D-E92D-435B-992D-C08628B4CA39}">
      <dgm:prSet/>
      <dgm:spPr/>
      <dgm:t>
        <a:bodyPr/>
        <a:lstStyle/>
        <a:p>
          <a:r>
            <a:rPr lang="en-US" b="1" dirty="0"/>
            <a:t>Inequitable Student Assignment Plan</a:t>
          </a:r>
          <a:endParaRPr lang="en-US" dirty="0"/>
        </a:p>
      </dgm:t>
    </dgm:pt>
    <dgm:pt modelId="{60333F6A-4527-4BF8-91F4-FB733E90F92A}" type="parTrans" cxnId="{0EF4A328-B916-4DF2-8DDA-6259B2F9305F}">
      <dgm:prSet/>
      <dgm:spPr/>
      <dgm:t>
        <a:bodyPr/>
        <a:lstStyle/>
        <a:p>
          <a:endParaRPr lang="en-US"/>
        </a:p>
      </dgm:t>
    </dgm:pt>
    <dgm:pt modelId="{25CA5B88-4A59-43E4-950E-98F22247168E}" type="sibTrans" cxnId="{0EF4A328-B916-4DF2-8DDA-6259B2F9305F}">
      <dgm:prSet/>
      <dgm:spPr/>
      <dgm:t>
        <a:bodyPr/>
        <a:lstStyle/>
        <a:p>
          <a:endParaRPr lang="en-US"/>
        </a:p>
      </dgm:t>
    </dgm:pt>
    <dgm:pt modelId="{BB10338B-E486-40AF-B8B3-E406BBCCB471}">
      <dgm:prSet/>
      <dgm:spPr/>
      <dgm:t>
        <a:bodyPr/>
        <a:lstStyle/>
        <a:p>
          <a:r>
            <a:rPr lang="en-US" b="1" dirty="0"/>
            <a:t>Aging facilities with no improvement plan</a:t>
          </a:r>
          <a:endParaRPr lang="en-US" dirty="0"/>
        </a:p>
      </dgm:t>
    </dgm:pt>
    <dgm:pt modelId="{E53229FD-9D59-4248-9CFD-6E1E4F89BD35}" type="parTrans" cxnId="{3EDC8F17-23C8-4817-A388-8EC28D03DC7B}">
      <dgm:prSet/>
      <dgm:spPr/>
      <dgm:t>
        <a:bodyPr/>
        <a:lstStyle/>
        <a:p>
          <a:endParaRPr lang="en-US"/>
        </a:p>
      </dgm:t>
    </dgm:pt>
    <dgm:pt modelId="{33C8D186-4A87-492A-9006-0FDE6051738F}" type="sibTrans" cxnId="{3EDC8F17-23C8-4817-A388-8EC28D03DC7B}">
      <dgm:prSet/>
      <dgm:spPr/>
      <dgm:t>
        <a:bodyPr/>
        <a:lstStyle/>
        <a:p>
          <a:endParaRPr lang="en-US"/>
        </a:p>
      </dgm:t>
    </dgm:pt>
    <dgm:pt modelId="{F7FF3C48-3059-44CF-8675-920E69812FFE}">
      <dgm:prSet/>
      <dgm:spPr/>
      <dgm:t>
        <a:bodyPr/>
        <a:lstStyle/>
        <a:p>
          <a:r>
            <a:rPr lang="en-US" b="1" dirty="0"/>
            <a:t>Outdated technology</a:t>
          </a:r>
          <a:endParaRPr lang="en-US" dirty="0"/>
        </a:p>
      </dgm:t>
    </dgm:pt>
    <dgm:pt modelId="{8E63FBDE-D698-4371-BB59-B1F6A7143617}" type="parTrans" cxnId="{5A9D0060-F188-4FFF-A919-8D4758DC5DF0}">
      <dgm:prSet/>
      <dgm:spPr/>
      <dgm:t>
        <a:bodyPr/>
        <a:lstStyle/>
        <a:p>
          <a:endParaRPr lang="en-US"/>
        </a:p>
      </dgm:t>
    </dgm:pt>
    <dgm:pt modelId="{84A5EF76-A7AA-4A60-BB61-E2607FD7D33C}" type="sibTrans" cxnId="{5A9D0060-F188-4FFF-A919-8D4758DC5DF0}">
      <dgm:prSet/>
      <dgm:spPr/>
      <dgm:t>
        <a:bodyPr/>
        <a:lstStyle/>
        <a:p>
          <a:endParaRPr lang="en-US"/>
        </a:p>
      </dgm:t>
    </dgm:pt>
    <dgm:pt modelId="{75ED1E4B-BBF1-4FE1-85B2-7F47088C5C25}">
      <dgm:prSet/>
      <dgm:spPr/>
      <dgm:t>
        <a:bodyPr/>
        <a:lstStyle/>
        <a:p>
          <a:r>
            <a:rPr lang="en-US" b="1" dirty="0"/>
            <a:t>Inadequate investment in workforce development</a:t>
          </a:r>
          <a:endParaRPr lang="en-US" dirty="0"/>
        </a:p>
      </dgm:t>
    </dgm:pt>
    <dgm:pt modelId="{2DFFF4B9-8681-4AF6-8E18-D23D735A9CD4}" type="parTrans" cxnId="{8ED49D1E-FA01-402A-BE40-1C8B7F2582D8}">
      <dgm:prSet/>
      <dgm:spPr/>
      <dgm:t>
        <a:bodyPr/>
        <a:lstStyle/>
        <a:p>
          <a:endParaRPr lang="en-US"/>
        </a:p>
      </dgm:t>
    </dgm:pt>
    <dgm:pt modelId="{B5CFC2A0-A02B-4069-BFE0-360074F2671F}" type="sibTrans" cxnId="{8ED49D1E-FA01-402A-BE40-1C8B7F2582D8}">
      <dgm:prSet/>
      <dgm:spPr/>
      <dgm:t>
        <a:bodyPr/>
        <a:lstStyle/>
        <a:p>
          <a:endParaRPr lang="en-US"/>
        </a:p>
      </dgm:t>
    </dgm:pt>
    <dgm:pt modelId="{88A2B71A-8AFF-4DAE-B311-8BA76047D663}">
      <dgm:prSet/>
      <dgm:spPr/>
      <dgm:t>
        <a:bodyPr/>
        <a:lstStyle/>
        <a:p>
          <a:r>
            <a:rPr lang="en-US" b="1" dirty="0"/>
            <a:t>Improve student outcomes</a:t>
          </a:r>
        </a:p>
      </dgm:t>
    </dgm:pt>
    <dgm:pt modelId="{B535C450-500D-4714-8492-C8A18D581BFF}" type="parTrans" cxnId="{4240A277-78AD-4F22-8B3A-5FF1B57DAEE4}">
      <dgm:prSet/>
      <dgm:spPr/>
      <dgm:t>
        <a:bodyPr/>
        <a:lstStyle/>
        <a:p>
          <a:endParaRPr lang="en-US"/>
        </a:p>
      </dgm:t>
    </dgm:pt>
    <dgm:pt modelId="{EC1002F9-C35F-4622-BE40-5E189F0DE05A}" type="sibTrans" cxnId="{4240A277-78AD-4F22-8B3A-5FF1B57DAEE4}">
      <dgm:prSet/>
      <dgm:spPr/>
      <dgm:t>
        <a:bodyPr/>
        <a:lstStyle/>
        <a:p>
          <a:endParaRPr lang="en-US"/>
        </a:p>
      </dgm:t>
    </dgm:pt>
    <dgm:pt modelId="{406BB3A7-1360-46C0-AABA-CDF29B8BC460}" type="pres">
      <dgm:prSet presAssocID="{5B3DA0F6-13EE-4A4B-B2E2-C651D29034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03DA53-60D9-4B8D-AA6B-EFFB31ACEEFC}" type="pres">
      <dgm:prSet presAssocID="{004F5C3D-E92D-435B-992D-C08628B4CA39}" presName="parentText" presStyleLbl="node1" presStyleIdx="0" presStyleCnt="5" custLinFactNeighborX="-22111" custLinFactNeighborY="16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AC09B-C23E-4647-8DF7-E51436D0AE06}" type="pres">
      <dgm:prSet presAssocID="{25CA5B88-4A59-43E4-950E-98F22247168E}" presName="spacer" presStyleCnt="0"/>
      <dgm:spPr/>
    </dgm:pt>
    <dgm:pt modelId="{84B8B926-661F-4611-B4CC-06C83EC3CDDD}" type="pres">
      <dgm:prSet presAssocID="{88A2B71A-8AFF-4DAE-B311-8BA76047D66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9123D-F4ED-4C69-8617-47F430084836}" type="pres">
      <dgm:prSet presAssocID="{EC1002F9-C35F-4622-BE40-5E189F0DE05A}" presName="spacer" presStyleCnt="0"/>
      <dgm:spPr/>
    </dgm:pt>
    <dgm:pt modelId="{66EEC8AC-6A6A-4030-A874-13F2A673EEAD}" type="pres">
      <dgm:prSet presAssocID="{BB10338B-E486-40AF-B8B3-E406BBCCB47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47AF7-BE33-4B49-9907-948D75A10EB8}" type="pres">
      <dgm:prSet presAssocID="{33C8D186-4A87-492A-9006-0FDE6051738F}" presName="spacer" presStyleCnt="0"/>
      <dgm:spPr/>
    </dgm:pt>
    <dgm:pt modelId="{96A6772A-E642-467E-B541-A985A010B6E1}" type="pres">
      <dgm:prSet presAssocID="{F7FF3C48-3059-44CF-8675-920E69812FF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4B566-298E-4EFD-82C4-92132BAFBF3D}" type="pres">
      <dgm:prSet presAssocID="{84A5EF76-A7AA-4A60-BB61-E2607FD7D33C}" presName="spacer" presStyleCnt="0"/>
      <dgm:spPr/>
    </dgm:pt>
    <dgm:pt modelId="{AAB295D8-1A32-4724-8D00-7A322798EAFB}" type="pres">
      <dgm:prSet presAssocID="{75ED1E4B-BBF1-4FE1-85B2-7F47088C5C2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F9B7F-D06F-45CF-9364-69200BD817FC}" type="presOf" srcId="{5B3DA0F6-13EE-4A4B-B2E2-C651D2903485}" destId="{406BB3A7-1360-46C0-AABA-CDF29B8BC460}" srcOrd="0" destOrd="0" presId="urn:microsoft.com/office/officeart/2005/8/layout/vList2"/>
    <dgm:cxn modelId="{B3F75869-ACB9-42FD-BE9C-7FC9F0766802}" type="presOf" srcId="{F7FF3C48-3059-44CF-8675-920E69812FFE}" destId="{96A6772A-E642-467E-B541-A985A010B6E1}" srcOrd="0" destOrd="0" presId="urn:microsoft.com/office/officeart/2005/8/layout/vList2"/>
    <dgm:cxn modelId="{294D0AAC-0352-4750-A3AC-3C77A2CDFCAF}" type="presOf" srcId="{88A2B71A-8AFF-4DAE-B311-8BA76047D663}" destId="{84B8B926-661F-4611-B4CC-06C83EC3CDDD}" srcOrd="0" destOrd="0" presId="urn:microsoft.com/office/officeart/2005/8/layout/vList2"/>
    <dgm:cxn modelId="{5A9D0060-F188-4FFF-A919-8D4758DC5DF0}" srcId="{5B3DA0F6-13EE-4A4B-B2E2-C651D2903485}" destId="{F7FF3C48-3059-44CF-8675-920E69812FFE}" srcOrd="3" destOrd="0" parTransId="{8E63FBDE-D698-4371-BB59-B1F6A7143617}" sibTransId="{84A5EF76-A7AA-4A60-BB61-E2607FD7D33C}"/>
    <dgm:cxn modelId="{E32A2B1A-5DFE-4FB5-BAE1-59AE9DDB3105}" type="presOf" srcId="{004F5C3D-E92D-435B-992D-C08628B4CA39}" destId="{C903DA53-60D9-4B8D-AA6B-EFFB31ACEEFC}" srcOrd="0" destOrd="0" presId="urn:microsoft.com/office/officeart/2005/8/layout/vList2"/>
    <dgm:cxn modelId="{0EF4A328-B916-4DF2-8DDA-6259B2F9305F}" srcId="{5B3DA0F6-13EE-4A4B-B2E2-C651D2903485}" destId="{004F5C3D-E92D-435B-992D-C08628B4CA39}" srcOrd="0" destOrd="0" parTransId="{60333F6A-4527-4BF8-91F4-FB733E90F92A}" sibTransId="{25CA5B88-4A59-43E4-950E-98F22247168E}"/>
    <dgm:cxn modelId="{8ED49D1E-FA01-402A-BE40-1C8B7F2582D8}" srcId="{5B3DA0F6-13EE-4A4B-B2E2-C651D2903485}" destId="{75ED1E4B-BBF1-4FE1-85B2-7F47088C5C25}" srcOrd="4" destOrd="0" parTransId="{2DFFF4B9-8681-4AF6-8E18-D23D735A9CD4}" sibTransId="{B5CFC2A0-A02B-4069-BFE0-360074F2671F}"/>
    <dgm:cxn modelId="{5619AB93-238E-43C6-9468-00DAB07E40F6}" type="presOf" srcId="{75ED1E4B-BBF1-4FE1-85B2-7F47088C5C25}" destId="{AAB295D8-1A32-4724-8D00-7A322798EAFB}" srcOrd="0" destOrd="0" presId="urn:microsoft.com/office/officeart/2005/8/layout/vList2"/>
    <dgm:cxn modelId="{3EDC8F17-23C8-4817-A388-8EC28D03DC7B}" srcId="{5B3DA0F6-13EE-4A4B-B2E2-C651D2903485}" destId="{BB10338B-E486-40AF-B8B3-E406BBCCB471}" srcOrd="2" destOrd="0" parTransId="{E53229FD-9D59-4248-9CFD-6E1E4F89BD35}" sibTransId="{33C8D186-4A87-492A-9006-0FDE6051738F}"/>
    <dgm:cxn modelId="{5D0E475E-6A55-437F-B10F-21B5C1F61979}" type="presOf" srcId="{BB10338B-E486-40AF-B8B3-E406BBCCB471}" destId="{66EEC8AC-6A6A-4030-A874-13F2A673EEAD}" srcOrd="0" destOrd="0" presId="urn:microsoft.com/office/officeart/2005/8/layout/vList2"/>
    <dgm:cxn modelId="{4240A277-78AD-4F22-8B3A-5FF1B57DAEE4}" srcId="{5B3DA0F6-13EE-4A4B-B2E2-C651D2903485}" destId="{88A2B71A-8AFF-4DAE-B311-8BA76047D663}" srcOrd="1" destOrd="0" parTransId="{B535C450-500D-4714-8492-C8A18D581BFF}" sibTransId="{EC1002F9-C35F-4622-BE40-5E189F0DE05A}"/>
    <dgm:cxn modelId="{AEB651A9-1AD0-44BA-9F2C-335278DC25A8}" type="presParOf" srcId="{406BB3A7-1360-46C0-AABA-CDF29B8BC460}" destId="{C903DA53-60D9-4B8D-AA6B-EFFB31ACEEFC}" srcOrd="0" destOrd="0" presId="urn:microsoft.com/office/officeart/2005/8/layout/vList2"/>
    <dgm:cxn modelId="{3A4DC66A-42C5-4A63-ACFB-FF77C2E36ADE}" type="presParOf" srcId="{406BB3A7-1360-46C0-AABA-CDF29B8BC460}" destId="{907AC09B-C23E-4647-8DF7-E51436D0AE06}" srcOrd="1" destOrd="0" presId="urn:microsoft.com/office/officeart/2005/8/layout/vList2"/>
    <dgm:cxn modelId="{7AF863F7-D344-46BC-A04C-505D2ACE7AF5}" type="presParOf" srcId="{406BB3A7-1360-46C0-AABA-CDF29B8BC460}" destId="{84B8B926-661F-4611-B4CC-06C83EC3CDDD}" srcOrd="2" destOrd="0" presId="urn:microsoft.com/office/officeart/2005/8/layout/vList2"/>
    <dgm:cxn modelId="{49C4539E-DA9D-4F84-9E77-0FB32BA7FFAD}" type="presParOf" srcId="{406BB3A7-1360-46C0-AABA-CDF29B8BC460}" destId="{8CF9123D-F4ED-4C69-8617-47F430084836}" srcOrd="3" destOrd="0" presId="urn:microsoft.com/office/officeart/2005/8/layout/vList2"/>
    <dgm:cxn modelId="{41EA4195-31C6-4D5B-8DA4-34239A4D7007}" type="presParOf" srcId="{406BB3A7-1360-46C0-AABA-CDF29B8BC460}" destId="{66EEC8AC-6A6A-4030-A874-13F2A673EEAD}" srcOrd="4" destOrd="0" presId="urn:microsoft.com/office/officeart/2005/8/layout/vList2"/>
    <dgm:cxn modelId="{C7A6E7E9-2813-46B1-A3C6-151983098C03}" type="presParOf" srcId="{406BB3A7-1360-46C0-AABA-CDF29B8BC460}" destId="{6D747AF7-BE33-4B49-9907-948D75A10EB8}" srcOrd="5" destOrd="0" presId="urn:microsoft.com/office/officeart/2005/8/layout/vList2"/>
    <dgm:cxn modelId="{3EA31C8A-FD33-4F6B-A655-B9E7A410898C}" type="presParOf" srcId="{406BB3A7-1360-46C0-AABA-CDF29B8BC460}" destId="{96A6772A-E642-467E-B541-A985A010B6E1}" srcOrd="6" destOrd="0" presId="urn:microsoft.com/office/officeart/2005/8/layout/vList2"/>
    <dgm:cxn modelId="{6D92C6F8-9F9F-4BCA-83CF-9334D76C3FD8}" type="presParOf" srcId="{406BB3A7-1360-46C0-AABA-CDF29B8BC460}" destId="{4CD4B566-298E-4EFD-82C4-92132BAFBF3D}" srcOrd="7" destOrd="0" presId="urn:microsoft.com/office/officeart/2005/8/layout/vList2"/>
    <dgm:cxn modelId="{D8C7CA92-815D-4D8C-9FF4-FCF63BB235AC}" type="presParOf" srcId="{406BB3A7-1360-46C0-AABA-CDF29B8BC460}" destId="{AAB295D8-1A32-4724-8D00-7A322798EA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3DA0F6-13EE-4A4B-B2E2-C651D290348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F5C3D-E92D-435B-992D-C08628B4CA39}">
      <dgm:prSet/>
      <dgm:spPr/>
      <dgm:t>
        <a:bodyPr/>
        <a:lstStyle/>
        <a:p>
          <a:r>
            <a:rPr lang="en-US" b="1" dirty="0"/>
            <a:t>Student Assignment Plan</a:t>
          </a:r>
          <a:endParaRPr lang="en-US" dirty="0"/>
        </a:p>
      </dgm:t>
    </dgm:pt>
    <dgm:pt modelId="{60333F6A-4527-4BF8-91F4-FB733E90F92A}" type="parTrans" cxnId="{0EF4A328-B916-4DF2-8DDA-6259B2F9305F}">
      <dgm:prSet/>
      <dgm:spPr/>
      <dgm:t>
        <a:bodyPr/>
        <a:lstStyle/>
        <a:p>
          <a:endParaRPr lang="en-US"/>
        </a:p>
      </dgm:t>
    </dgm:pt>
    <dgm:pt modelId="{25CA5B88-4A59-43E4-950E-98F22247168E}" type="sibTrans" cxnId="{0EF4A328-B916-4DF2-8DDA-6259B2F9305F}">
      <dgm:prSet/>
      <dgm:spPr/>
      <dgm:t>
        <a:bodyPr/>
        <a:lstStyle/>
        <a:p>
          <a:endParaRPr lang="en-US"/>
        </a:p>
      </dgm:t>
    </dgm:pt>
    <dgm:pt modelId="{BB10338B-E486-40AF-B8B3-E406BBCCB471}">
      <dgm:prSet/>
      <dgm:spPr/>
      <dgm:t>
        <a:bodyPr/>
        <a:lstStyle/>
        <a:p>
          <a:r>
            <a:rPr lang="en-US" b="1" dirty="0"/>
            <a:t>Facilities</a:t>
          </a:r>
          <a:endParaRPr lang="en-US" dirty="0"/>
        </a:p>
      </dgm:t>
    </dgm:pt>
    <dgm:pt modelId="{E53229FD-9D59-4248-9CFD-6E1E4F89BD35}" type="parTrans" cxnId="{3EDC8F17-23C8-4817-A388-8EC28D03DC7B}">
      <dgm:prSet/>
      <dgm:spPr/>
      <dgm:t>
        <a:bodyPr/>
        <a:lstStyle/>
        <a:p>
          <a:endParaRPr lang="en-US"/>
        </a:p>
      </dgm:t>
    </dgm:pt>
    <dgm:pt modelId="{33C8D186-4A87-492A-9006-0FDE6051738F}" type="sibTrans" cxnId="{3EDC8F17-23C8-4817-A388-8EC28D03DC7B}">
      <dgm:prSet/>
      <dgm:spPr/>
      <dgm:t>
        <a:bodyPr/>
        <a:lstStyle/>
        <a:p>
          <a:endParaRPr lang="en-US"/>
        </a:p>
      </dgm:t>
    </dgm:pt>
    <dgm:pt modelId="{F7FF3C48-3059-44CF-8675-920E69812FFE}">
      <dgm:prSet/>
      <dgm:spPr/>
      <dgm:t>
        <a:bodyPr/>
        <a:lstStyle/>
        <a:p>
          <a:r>
            <a:rPr lang="en-US" b="1" dirty="0"/>
            <a:t>Technology upgrades</a:t>
          </a:r>
          <a:endParaRPr lang="en-US" dirty="0"/>
        </a:p>
      </dgm:t>
    </dgm:pt>
    <dgm:pt modelId="{8E63FBDE-D698-4371-BB59-B1F6A7143617}" type="parTrans" cxnId="{5A9D0060-F188-4FFF-A919-8D4758DC5DF0}">
      <dgm:prSet/>
      <dgm:spPr/>
      <dgm:t>
        <a:bodyPr/>
        <a:lstStyle/>
        <a:p>
          <a:endParaRPr lang="en-US"/>
        </a:p>
      </dgm:t>
    </dgm:pt>
    <dgm:pt modelId="{84A5EF76-A7AA-4A60-BB61-E2607FD7D33C}" type="sibTrans" cxnId="{5A9D0060-F188-4FFF-A919-8D4758DC5DF0}">
      <dgm:prSet/>
      <dgm:spPr/>
      <dgm:t>
        <a:bodyPr/>
        <a:lstStyle/>
        <a:p>
          <a:endParaRPr lang="en-US"/>
        </a:p>
      </dgm:t>
    </dgm:pt>
    <dgm:pt modelId="{75ED1E4B-BBF1-4FE1-85B2-7F47088C5C25}">
      <dgm:prSet/>
      <dgm:spPr/>
      <dgm:t>
        <a:bodyPr/>
        <a:lstStyle/>
        <a:p>
          <a:r>
            <a:rPr lang="en-US" b="1" dirty="0"/>
            <a:t>Workforce development</a:t>
          </a:r>
          <a:endParaRPr lang="en-US" dirty="0"/>
        </a:p>
      </dgm:t>
    </dgm:pt>
    <dgm:pt modelId="{2DFFF4B9-8681-4AF6-8E18-D23D735A9CD4}" type="parTrans" cxnId="{8ED49D1E-FA01-402A-BE40-1C8B7F2582D8}">
      <dgm:prSet/>
      <dgm:spPr/>
      <dgm:t>
        <a:bodyPr/>
        <a:lstStyle/>
        <a:p>
          <a:endParaRPr lang="en-US"/>
        </a:p>
      </dgm:t>
    </dgm:pt>
    <dgm:pt modelId="{B5CFC2A0-A02B-4069-BFE0-360074F2671F}" type="sibTrans" cxnId="{8ED49D1E-FA01-402A-BE40-1C8B7F2582D8}">
      <dgm:prSet/>
      <dgm:spPr/>
      <dgm:t>
        <a:bodyPr/>
        <a:lstStyle/>
        <a:p>
          <a:endParaRPr lang="en-US"/>
        </a:p>
      </dgm:t>
    </dgm:pt>
    <dgm:pt modelId="{50CF2D9F-4F42-4A88-AF1F-6A2792DE0FED}">
      <dgm:prSet/>
      <dgm:spPr/>
      <dgm:t>
        <a:bodyPr/>
        <a:lstStyle/>
        <a:p>
          <a:r>
            <a:rPr lang="en-US" b="1" dirty="0"/>
            <a:t>Resourcing high poverty schools</a:t>
          </a:r>
        </a:p>
      </dgm:t>
    </dgm:pt>
    <dgm:pt modelId="{E61AB894-A2A8-4C57-998E-B4B0BBE65F28}" type="parTrans" cxnId="{6C0A4FFC-3D51-46C5-A444-DC9C472ABF15}">
      <dgm:prSet/>
      <dgm:spPr/>
    </dgm:pt>
    <dgm:pt modelId="{4FFCE838-28EE-4246-898A-D5EEA9519EB4}" type="sibTrans" cxnId="{6C0A4FFC-3D51-46C5-A444-DC9C472ABF15}">
      <dgm:prSet/>
      <dgm:spPr/>
    </dgm:pt>
    <dgm:pt modelId="{406BB3A7-1360-46C0-AABA-CDF29B8BC460}" type="pres">
      <dgm:prSet presAssocID="{5B3DA0F6-13EE-4A4B-B2E2-C651D29034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03DA53-60D9-4B8D-AA6B-EFFB31ACEEFC}" type="pres">
      <dgm:prSet presAssocID="{004F5C3D-E92D-435B-992D-C08628B4CA39}" presName="parentText" presStyleLbl="node1" presStyleIdx="0" presStyleCnt="5" custLinFactNeighborX="-22111" custLinFactNeighborY="16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AC09B-C23E-4647-8DF7-E51436D0AE06}" type="pres">
      <dgm:prSet presAssocID="{25CA5B88-4A59-43E4-950E-98F22247168E}" presName="spacer" presStyleCnt="0"/>
      <dgm:spPr/>
    </dgm:pt>
    <dgm:pt modelId="{1C2EB611-A7F2-4CF8-A855-2F358C7039DD}" type="pres">
      <dgm:prSet presAssocID="{50CF2D9F-4F42-4A88-AF1F-6A2792DE0FE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88C73-6373-4131-80AF-5093BA03709C}" type="pres">
      <dgm:prSet presAssocID="{4FFCE838-28EE-4246-898A-D5EEA9519EB4}" presName="spacer" presStyleCnt="0"/>
      <dgm:spPr/>
    </dgm:pt>
    <dgm:pt modelId="{66EEC8AC-6A6A-4030-A874-13F2A673EEAD}" type="pres">
      <dgm:prSet presAssocID="{BB10338B-E486-40AF-B8B3-E406BBCCB47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47AF7-BE33-4B49-9907-948D75A10EB8}" type="pres">
      <dgm:prSet presAssocID="{33C8D186-4A87-492A-9006-0FDE6051738F}" presName="spacer" presStyleCnt="0"/>
      <dgm:spPr/>
    </dgm:pt>
    <dgm:pt modelId="{96A6772A-E642-467E-B541-A985A010B6E1}" type="pres">
      <dgm:prSet presAssocID="{F7FF3C48-3059-44CF-8675-920E69812FF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4B566-298E-4EFD-82C4-92132BAFBF3D}" type="pres">
      <dgm:prSet presAssocID="{84A5EF76-A7AA-4A60-BB61-E2607FD7D33C}" presName="spacer" presStyleCnt="0"/>
      <dgm:spPr/>
    </dgm:pt>
    <dgm:pt modelId="{AAB295D8-1A32-4724-8D00-7A322798EAFB}" type="pres">
      <dgm:prSet presAssocID="{75ED1E4B-BBF1-4FE1-85B2-7F47088C5C2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A4FFC-3D51-46C5-A444-DC9C472ABF15}" srcId="{5B3DA0F6-13EE-4A4B-B2E2-C651D2903485}" destId="{50CF2D9F-4F42-4A88-AF1F-6A2792DE0FED}" srcOrd="1" destOrd="0" parTransId="{E61AB894-A2A8-4C57-998E-B4B0BBE65F28}" sibTransId="{4FFCE838-28EE-4246-898A-D5EEA9519EB4}"/>
    <dgm:cxn modelId="{B3F75869-ACB9-42FD-BE9C-7FC9F0766802}" type="presOf" srcId="{F7FF3C48-3059-44CF-8675-920E69812FFE}" destId="{96A6772A-E642-467E-B541-A985A010B6E1}" srcOrd="0" destOrd="0" presId="urn:microsoft.com/office/officeart/2005/8/layout/vList2"/>
    <dgm:cxn modelId="{FFFF9B7F-D06F-45CF-9364-69200BD817FC}" type="presOf" srcId="{5B3DA0F6-13EE-4A4B-B2E2-C651D2903485}" destId="{406BB3A7-1360-46C0-AABA-CDF29B8BC460}" srcOrd="0" destOrd="0" presId="urn:microsoft.com/office/officeart/2005/8/layout/vList2"/>
    <dgm:cxn modelId="{B8B842E1-83D2-4607-B866-9F60839091D2}" type="presOf" srcId="{50CF2D9F-4F42-4A88-AF1F-6A2792DE0FED}" destId="{1C2EB611-A7F2-4CF8-A855-2F358C7039DD}" srcOrd="0" destOrd="0" presId="urn:microsoft.com/office/officeart/2005/8/layout/vList2"/>
    <dgm:cxn modelId="{5A9D0060-F188-4FFF-A919-8D4758DC5DF0}" srcId="{5B3DA0F6-13EE-4A4B-B2E2-C651D2903485}" destId="{F7FF3C48-3059-44CF-8675-920E69812FFE}" srcOrd="3" destOrd="0" parTransId="{8E63FBDE-D698-4371-BB59-B1F6A7143617}" sibTransId="{84A5EF76-A7AA-4A60-BB61-E2607FD7D33C}"/>
    <dgm:cxn modelId="{E32A2B1A-5DFE-4FB5-BAE1-59AE9DDB3105}" type="presOf" srcId="{004F5C3D-E92D-435B-992D-C08628B4CA39}" destId="{C903DA53-60D9-4B8D-AA6B-EFFB31ACEEFC}" srcOrd="0" destOrd="0" presId="urn:microsoft.com/office/officeart/2005/8/layout/vList2"/>
    <dgm:cxn modelId="{0EF4A328-B916-4DF2-8DDA-6259B2F9305F}" srcId="{5B3DA0F6-13EE-4A4B-B2E2-C651D2903485}" destId="{004F5C3D-E92D-435B-992D-C08628B4CA39}" srcOrd="0" destOrd="0" parTransId="{60333F6A-4527-4BF8-91F4-FB733E90F92A}" sibTransId="{25CA5B88-4A59-43E4-950E-98F22247168E}"/>
    <dgm:cxn modelId="{8ED49D1E-FA01-402A-BE40-1C8B7F2582D8}" srcId="{5B3DA0F6-13EE-4A4B-B2E2-C651D2903485}" destId="{75ED1E4B-BBF1-4FE1-85B2-7F47088C5C25}" srcOrd="4" destOrd="0" parTransId="{2DFFF4B9-8681-4AF6-8E18-D23D735A9CD4}" sibTransId="{B5CFC2A0-A02B-4069-BFE0-360074F2671F}"/>
    <dgm:cxn modelId="{5619AB93-238E-43C6-9468-00DAB07E40F6}" type="presOf" srcId="{75ED1E4B-BBF1-4FE1-85B2-7F47088C5C25}" destId="{AAB295D8-1A32-4724-8D00-7A322798EAFB}" srcOrd="0" destOrd="0" presId="urn:microsoft.com/office/officeart/2005/8/layout/vList2"/>
    <dgm:cxn modelId="{3EDC8F17-23C8-4817-A388-8EC28D03DC7B}" srcId="{5B3DA0F6-13EE-4A4B-B2E2-C651D2903485}" destId="{BB10338B-E486-40AF-B8B3-E406BBCCB471}" srcOrd="2" destOrd="0" parTransId="{E53229FD-9D59-4248-9CFD-6E1E4F89BD35}" sibTransId="{33C8D186-4A87-492A-9006-0FDE6051738F}"/>
    <dgm:cxn modelId="{5D0E475E-6A55-437F-B10F-21B5C1F61979}" type="presOf" srcId="{BB10338B-E486-40AF-B8B3-E406BBCCB471}" destId="{66EEC8AC-6A6A-4030-A874-13F2A673EEAD}" srcOrd="0" destOrd="0" presId="urn:microsoft.com/office/officeart/2005/8/layout/vList2"/>
    <dgm:cxn modelId="{AEB651A9-1AD0-44BA-9F2C-335278DC25A8}" type="presParOf" srcId="{406BB3A7-1360-46C0-AABA-CDF29B8BC460}" destId="{C903DA53-60D9-4B8D-AA6B-EFFB31ACEEFC}" srcOrd="0" destOrd="0" presId="urn:microsoft.com/office/officeart/2005/8/layout/vList2"/>
    <dgm:cxn modelId="{3A4DC66A-42C5-4A63-ACFB-FF77C2E36ADE}" type="presParOf" srcId="{406BB3A7-1360-46C0-AABA-CDF29B8BC460}" destId="{907AC09B-C23E-4647-8DF7-E51436D0AE06}" srcOrd="1" destOrd="0" presId="urn:microsoft.com/office/officeart/2005/8/layout/vList2"/>
    <dgm:cxn modelId="{3FFA2CF3-C82A-4B7B-A5E4-B05BF45FFF4B}" type="presParOf" srcId="{406BB3A7-1360-46C0-AABA-CDF29B8BC460}" destId="{1C2EB611-A7F2-4CF8-A855-2F358C7039DD}" srcOrd="2" destOrd="0" presId="urn:microsoft.com/office/officeart/2005/8/layout/vList2"/>
    <dgm:cxn modelId="{F127503C-D680-4CDD-9F13-D89F72C30C90}" type="presParOf" srcId="{406BB3A7-1360-46C0-AABA-CDF29B8BC460}" destId="{D3988C73-6373-4131-80AF-5093BA03709C}" srcOrd="3" destOrd="0" presId="urn:microsoft.com/office/officeart/2005/8/layout/vList2"/>
    <dgm:cxn modelId="{41EA4195-31C6-4D5B-8DA4-34239A4D7007}" type="presParOf" srcId="{406BB3A7-1360-46C0-AABA-CDF29B8BC460}" destId="{66EEC8AC-6A6A-4030-A874-13F2A673EEAD}" srcOrd="4" destOrd="0" presId="urn:microsoft.com/office/officeart/2005/8/layout/vList2"/>
    <dgm:cxn modelId="{C7A6E7E9-2813-46B1-A3C6-151983098C03}" type="presParOf" srcId="{406BB3A7-1360-46C0-AABA-CDF29B8BC460}" destId="{6D747AF7-BE33-4B49-9907-948D75A10EB8}" srcOrd="5" destOrd="0" presId="urn:microsoft.com/office/officeart/2005/8/layout/vList2"/>
    <dgm:cxn modelId="{3EA31C8A-FD33-4F6B-A655-B9E7A410898C}" type="presParOf" srcId="{406BB3A7-1360-46C0-AABA-CDF29B8BC460}" destId="{96A6772A-E642-467E-B541-A985A010B6E1}" srcOrd="6" destOrd="0" presId="urn:microsoft.com/office/officeart/2005/8/layout/vList2"/>
    <dgm:cxn modelId="{6D92C6F8-9F9F-4BCA-83CF-9334D76C3FD8}" type="presParOf" srcId="{406BB3A7-1360-46C0-AABA-CDF29B8BC460}" destId="{4CD4B566-298E-4EFD-82C4-92132BAFBF3D}" srcOrd="7" destOrd="0" presId="urn:microsoft.com/office/officeart/2005/8/layout/vList2"/>
    <dgm:cxn modelId="{D8C7CA92-815D-4D8C-9FF4-FCF63BB235AC}" type="presParOf" srcId="{406BB3A7-1360-46C0-AABA-CDF29B8BC460}" destId="{AAB295D8-1A32-4724-8D00-7A322798EA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3DA0F6-13EE-4A4B-B2E2-C651D290348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F5C3D-E92D-435B-992D-C08628B4CA39}">
      <dgm:prSet/>
      <dgm:spPr/>
      <dgm:t>
        <a:bodyPr/>
        <a:lstStyle/>
        <a:p>
          <a:r>
            <a:rPr lang="en-US" dirty="0"/>
            <a:t>Increased poverty</a:t>
          </a:r>
        </a:p>
      </dgm:t>
    </dgm:pt>
    <dgm:pt modelId="{60333F6A-4527-4BF8-91F4-FB733E90F92A}" type="parTrans" cxnId="{0EF4A328-B916-4DF2-8DDA-6259B2F9305F}">
      <dgm:prSet/>
      <dgm:spPr/>
      <dgm:t>
        <a:bodyPr/>
        <a:lstStyle/>
        <a:p>
          <a:endParaRPr lang="en-US"/>
        </a:p>
      </dgm:t>
    </dgm:pt>
    <dgm:pt modelId="{25CA5B88-4A59-43E4-950E-98F22247168E}" type="sibTrans" cxnId="{0EF4A328-B916-4DF2-8DDA-6259B2F9305F}">
      <dgm:prSet/>
      <dgm:spPr/>
      <dgm:t>
        <a:bodyPr/>
        <a:lstStyle/>
        <a:p>
          <a:endParaRPr lang="en-US"/>
        </a:p>
      </dgm:t>
    </dgm:pt>
    <dgm:pt modelId="{BB10338B-E486-40AF-B8B3-E406BBCCB471}">
      <dgm:prSet/>
      <dgm:spPr/>
      <dgm:t>
        <a:bodyPr/>
        <a:lstStyle/>
        <a:p>
          <a:r>
            <a:rPr lang="en-US" dirty="0"/>
            <a:t>Teacher/workforce shortages</a:t>
          </a:r>
        </a:p>
      </dgm:t>
    </dgm:pt>
    <dgm:pt modelId="{E53229FD-9D59-4248-9CFD-6E1E4F89BD35}" type="parTrans" cxnId="{3EDC8F17-23C8-4817-A388-8EC28D03DC7B}">
      <dgm:prSet/>
      <dgm:spPr/>
      <dgm:t>
        <a:bodyPr/>
        <a:lstStyle/>
        <a:p>
          <a:endParaRPr lang="en-US"/>
        </a:p>
      </dgm:t>
    </dgm:pt>
    <dgm:pt modelId="{33C8D186-4A87-492A-9006-0FDE6051738F}" type="sibTrans" cxnId="{3EDC8F17-23C8-4817-A388-8EC28D03DC7B}">
      <dgm:prSet/>
      <dgm:spPr/>
      <dgm:t>
        <a:bodyPr/>
        <a:lstStyle/>
        <a:p>
          <a:endParaRPr lang="en-US"/>
        </a:p>
      </dgm:t>
    </dgm:pt>
    <dgm:pt modelId="{585C645D-7C8B-4112-948E-01218A7B24DE}">
      <dgm:prSet/>
      <dgm:spPr/>
      <dgm:t>
        <a:bodyPr/>
        <a:lstStyle/>
        <a:p>
          <a:r>
            <a:rPr lang="en-US" dirty="0"/>
            <a:t>Rebounding from pandemic </a:t>
          </a:r>
        </a:p>
      </dgm:t>
    </dgm:pt>
    <dgm:pt modelId="{DA741D57-BFBA-4DDF-9FE0-217E7979CDBB}" type="parTrans" cxnId="{7DCD598F-1065-47C0-862A-B3B4170FCF0E}">
      <dgm:prSet/>
      <dgm:spPr/>
      <dgm:t>
        <a:bodyPr/>
        <a:lstStyle/>
        <a:p>
          <a:endParaRPr lang="en-US"/>
        </a:p>
      </dgm:t>
    </dgm:pt>
    <dgm:pt modelId="{FF6C260C-CCB6-44D4-B513-048E25F932D1}" type="sibTrans" cxnId="{7DCD598F-1065-47C0-862A-B3B4170FCF0E}">
      <dgm:prSet/>
      <dgm:spPr/>
      <dgm:t>
        <a:bodyPr/>
        <a:lstStyle/>
        <a:p>
          <a:endParaRPr lang="en-US"/>
        </a:p>
      </dgm:t>
    </dgm:pt>
    <dgm:pt modelId="{406BB3A7-1360-46C0-AABA-CDF29B8BC460}" type="pres">
      <dgm:prSet presAssocID="{5B3DA0F6-13EE-4A4B-B2E2-C651D29034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03DA53-60D9-4B8D-AA6B-EFFB31ACEEFC}" type="pres">
      <dgm:prSet presAssocID="{004F5C3D-E92D-435B-992D-C08628B4CA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E7A7E-09E6-43A8-BB7F-CECA05F2F23C}" type="pres">
      <dgm:prSet presAssocID="{25CA5B88-4A59-43E4-950E-98F22247168E}" presName="spacer" presStyleCnt="0"/>
      <dgm:spPr/>
    </dgm:pt>
    <dgm:pt modelId="{66EEC8AC-6A6A-4030-A874-13F2A673EEAD}" type="pres">
      <dgm:prSet presAssocID="{BB10338B-E486-40AF-B8B3-E406BBCCB4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90502-339A-4D1D-A7C8-1BECE6B3AC96}" type="pres">
      <dgm:prSet presAssocID="{33C8D186-4A87-492A-9006-0FDE6051738F}" presName="spacer" presStyleCnt="0"/>
      <dgm:spPr/>
    </dgm:pt>
    <dgm:pt modelId="{0DBE05E0-AF34-40DA-8172-5D38367F7582}" type="pres">
      <dgm:prSet presAssocID="{585C645D-7C8B-4112-948E-01218A7B24D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0E475E-6A55-437F-B10F-21B5C1F61979}" type="presOf" srcId="{BB10338B-E486-40AF-B8B3-E406BBCCB471}" destId="{66EEC8AC-6A6A-4030-A874-13F2A673EEAD}" srcOrd="0" destOrd="0" presId="urn:microsoft.com/office/officeart/2005/8/layout/vList2"/>
    <dgm:cxn modelId="{E32A2B1A-5DFE-4FB5-BAE1-59AE9DDB3105}" type="presOf" srcId="{004F5C3D-E92D-435B-992D-C08628B4CA39}" destId="{C903DA53-60D9-4B8D-AA6B-EFFB31ACEEFC}" srcOrd="0" destOrd="0" presId="urn:microsoft.com/office/officeart/2005/8/layout/vList2"/>
    <dgm:cxn modelId="{0EF4A328-B916-4DF2-8DDA-6259B2F9305F}" srcId="{5B3DA0F6-13EE-4A4B-B2E2-C651D2903485}" destId="{004F5C3D-E92D-435B-992D-C08628B4CA39}" srcOrd="0" destOrd="0" parTransId="{60333F6A-4527-4BF8-91F4-FB733E90F92A}" sibTransId="{25CA5B88-4A59-43E4-950E-98F22247168E}"/>
    <dgm:cxn modelId="{FFFF9B7F-D06F-45CF-9364-69200BD817FC}" type="presOf" srcId="{5B3DA0F6-13EE-4A4B-B2E2-C651D2903485}" destId="{406BB3A7-1360-46C0-AABA-CDF29B8BC460}" srcOrd="0" destOrd="0" presId="urn:microsoft.com/office/officeart/2005/8/layout/vList2"/>
    <dgm:cxn modelId="{68D1DDC2-C639-4800-B426-2E798F8A0FAF}" type="presOf" srcId="{585C645D-7C8B-4112-948E-01218A7B24DE}" destId="{0DBE05E0-AF34-40DA-8172-5D38367F7582}" srcOrd="0" destOrd="0" presId="urn:microsoft.com/office/officeart/2005/8/layout/vList2"/>
    <dgm:cxn modelId="{7DCD598F-1065-47C0-862A-B3B4170FCF0E}" srcId="{5B3DA0F6-13EE-4A4B-B2E2-C651D2903485}" destId="{585C645D-7C8B-4112-948E-01218A7B24DE}" srcOrd="2" destOrd="0" parTransId="{DA741D57-BFBA-4DDF-9FE0-217E7979CDBB}" sibTransId="{FF6C260C-CCB6-44D4-B513-048E25F932D1}"/>
    <dgm:cxn modelId="{3EDC8F17-23C8-4817-A388-8EC28D03DC7B}" srcId="{5B3DA0F6-13EE-4A4B-B2E2-C651D2903485}" destId="{BB10338B-E486-40AF-B8B3-E406BBCCB471}" srcOrd="1" destOrd="0" parTransId="{E53229FD-9D59-4248-9CFD-6E1E4F89BD35}" sibTransId="{33C8D186-4A87-492A-9006-0FDE6051738F}"/>
    <dgm:cxn modelId="{AEB651A9-1AD0-44BA-9F2C-335278DC25A8}" type="presParOf" srcId="{406BB3A7-1360-46C0-AABA-CDF29B8BC460}" destId="{C903DA53-60D9-4B8D-AA6B-EFFB31ACEEFC}" srcOrd="0" destOrd="0" presId="urn:microsoft.com/office/officeart/2005/8/layout/vList2"/>
    <dgm:cxn modelId="{B49BD489-AEDF-447A-B8A3-4875E6C8D98A}" type="presParOf" srcId="{406BB3A7-1360-46C0-AABA-CDF29B8BC460}" destId="{201E7A7E-09E6-43A8-BB7F-CECA05F2F23C}" srcOrd="1" destOrd="0" presId="urn:microsoft.com/office/officeart/2005/8/layout/vList2"/>
    <dgm:cxn modelId="{41EA4195-31C6-4D5B-8DA4-34239A4D7007}" type="presParOf" srcId="{406BB3A7-1360-46C0-AABA-CDF29B8BC460}" destId="{66EEC8AC-6A6A-4030-A874-13F2A673EEAD}" srcOrd="2" destOrd="0" presId="urn:microsoft.com/office/officeart/2005/8/layout/vList2"/>
    <dgm:cxn modelId="{FBFB6B92-45B0-48EF-8305-965026B0B190}" type="presParOf" srcId="{406BB3A7-1360-46C0-AABA-CDF29B8BC460}" destId="{E6D90502-339A-4D1D-A7C8-1BECE6B3AC96}" srcOrd="3" destOrd="0" presId="urn:microsoft.com/office/officeart/2005/8/layout/vList2"/>
    <dgm:cxn modelId="{9D31B44D-AEAD-4C64-BD14-2042BA1F4C66}" type="presParOf" srcId="{406BB3A7-1360-46C0-AABA-CDF29B8BC460}" destId="{0DBE05E0-AF34-40DA-8172-5D38367F75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3DA53-60D9-4B8D-AA6B-EFFB31ACEEFC}">
      <dsp:nvSpPr>
        <dsp:cNvPr id="0" name=""/>
        <dsp:cNvSpPr/>
      </dsp:nvSpPr>
      <dsp:spPr>
        <a:xfrm>
          <a:off x="0" y="48175"/>
          <a:ext cx="3837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Inequitable Student Assignment Plan</a:t>
          </a:r>
          <a:endParaRPr lang="en-US" sz="2200" kern="1200" dirty="0"/>
        </a:p>
      </dsp:txBody>
      <dsp:txXfrm>
        <a:off x="42722" y="90897"/>
        <a:ext cx="3751556" cy="789716"/>
      </dsp:txXfrm>
    </dsp:sp>
    <dsp:sp modelId="{84B8B926-661F-4611-B4CC-06C83EC3CDDD}">
      <dsp:nvSpPr>
        <dsp:cNvPr id="0" name=""/>
        <dsp:cNvSpPr/>
      </dsp:nvSpPr>
      <dsp:spPr>
        <a:xfrm>
          <a:off x="0" y="985649"/>
          <a:ext cx="3837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Improve student outcomes</a:t>
          </a:r>
        </a:p>
      </dsp:txBody>
      <dsp:txXfrm>
        <a:off x="42722" y="1028371"/>
        <a:ext cx="3751556" cy="789716"/>
      </dsp:txXfrm>
    </dsp:sp>
    <dsp:sp modelId="{66EEC8AC-6A6A-4030-A874-13F2A673EEAD}">
      <dsp:nvSpPr>
        <dsp:cNvPr id="0" name=""/>
        <dsp:cNvSpPr/>
      </dsp:nvSpPr>
      <dsp:spPr>
        <a:xfrm>
          <a:off x="0" y="1924170"/>
          <a:ext cx="3837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Aging facilities with no improvement plan</a:t>
          </a:r>
          <a:endParaRPr lang="en-US" sz="2200" kern="1200" dirty="0"/>
        </a:p>
      </dsp:txBody>
      <dsp:txXfrm>
        <a:off x="42722" y="1966892"/>
        <a:ext cx="3751556" cy="789716"/>
      </dsp:txXfrm>
    </dsp:sp>
    <dsp:sp modelId="{96A6772A-E642-467E-B541-A985A010B6E1}">
      <dsp:nvSpPr>
        <dsp:cNvPr id="0" name=""/>
        <dsp:cNvSpPr/>
      </dsp:nvSpPr>
      <dsp:spPr>
        <a:xfrm>
          <a:off x="0" y="2862690"/>
          <a:ext cx="3837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Outdated technology</a:t>
          </a:r>
          <a:endParaRPr lang="en-US" sz="2200" kern="1200" dirty="0"/>
        </a:p>
      </dsp:txBody>
      <dsp:txXfrm>
        <a:off x="42722" y="2905412"/>
        <a:ext cx="3751556" cy="789716"/>
      </dsp:txXfrm>
    </dsp:sp>
    <dsp:sp modelId="{AAB295D8-1A32-4724-8D00-7A322798EAFB}">
      <dsp:nvSpPr>
        <dsp:cNvPr id="0" name=""/>
        <dsp:cNvSpPr/>
      </dsp:nvSpPr>
      <dsp:spPr>
        <a:xfrm>
          <a:off x="0" y="3801210"/>
          <a:ext cx="3837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Inadequate investment in workforce development</a:t>
          </a:r>
          <a:endParaRPr lang="en-US" sz="2200" kern="1200" dirty="0"/>
        </a:p>
      </dsp:txBody>
      <dsp:txXfrm>
        <a:off x="42722" y="3843932"/>
        <a:ext cx="3751556" cy="789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3DA53-60D9-4B8D-AA6B-EFFB31ACEEFC}">
      <dsp:nvSpPr>
        <dsp:cNvPr id="0" name=""/>
        <dsp:cNvSpPr/>
      </dsp:nvSpPr>
      <dsp:spPr>
        <a:xfrm>
          <a:off x="0" y="51191"/>
          <a:ext cx="38370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Student Assignment Plan</a:t>
          </a:r>
          <a:endParaRPr lang="en-US" sz="2200" kern="1200" dirty="0"/>
        </a:p>
      </dsp:txBody>
      <dsp:txXfrm>
        <a:off x="42663" y="93854"/>
        <a:ext cx="3751674" cy="788627"/>
      </dsp:txXfrm>
    </dsp:sp>
    <dsp:sp modelId="{1C2EB611-A7F2-4CF8-A855-2F358C7039DD}">
      <dsp:nvSpPr>
        <dsp:cNvPr id="0" name=""/>
        <dsp:cNvSpPr/>
      </dsp:nvSpPr>
      <dsp:spPr>
        <a:xfrm>
          <a:off x="0" y="987459"/>
          <a:ext cx="38370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Resourcing high poverty schools</a:t>
          </a:r>
        </a:p>
      </dsp:txBody>
      <dsp:txXfrm>
        <a:off x="42663" y="1030122"/>
        <a:ext cx="3751674" cy="788627"/>
      </dsp:txXfrm>
    </dsp:sp>
    <dsp:sp modelId="{66EEC8AC-6A6A-4030-A874-13F2A673EEAD}">
      <dsp:nvSpPr>
        <dsp:cNvPr id="0" name=""/>
        <dsp:cNvSpPr/>
      </dsp:nvSpPr>
      <dsp:spPr>
        <a:xfrm>
          <a:off x="0" y="1924773"/>
          <a:ext cx="38370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Facilities</a:t>
          </a:r>
          <a:endParaRPr lang="en-US" sz="2200" kern="1200" dirty="0"/>
        </a:p>
      </dsp:txBody>
      <dsp:txXfrm>
        <a:off x="42663" y="1967436"/>
        <a:ext cx="3751674" cy="788627"/>
      </dsp:txXfrm>
    </dsp:sp>
    <dsp:sp modelId="{96A6772A-E642-467E-B541-A985A010B6E1}">
      <dsp:nvSpPr>
        <dsp:cNvPr id="0" name=""/>
        <dsp:cNvSpPr/>
      </dsp:nvSpPr>
      <dsp:spPr>
        <a:xfrm>
          <a:off x="0" y="2862086"/>
          <a:ext cx="38370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Technology upgrades</a:t>
          </a:r>
          <a:endParaRPr lang="en-US" sz="2200" kern="1200" dirty="0"/>
        </a:p>
      </dsp:txBody>
      <dsp:txXfrm>
        <a:off x="42663" y="2904749"/>
        <a:ext cx="3751674" cy="788627"/>
      </dsp:txXfrm>
    </dsp:sp>
    <dsp:sp modelId="{AAB295D8-1A32-4724-8D00-7A322798EAFB}">
      <dsp:nvSpPr>
        <dsp:cNvPr id="0" name=""/>
        <dsp:cNvSpPr/>
      </dsp:nvSpPr>
      <dsp:spPr>
        <a:xfrm>
          <a:off x="0" y="3799400"/>
          <a:ext cx="38370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Workforce development</a:t>
          </a:r>
          <a:endParaRPr lang="en-US" sz="2200" kern="1200" dirty="0"/>
        </a:p>
      </dsp:txBody>
      <dsp:txXfrm>
        <a:off x="42663" y="3842063"/>
        <a:ext cx="3751674" cy="788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3DA53-60D9-4B8D-AA6B-EFFB31ACEEFC}">
      <dsp:nvSpPr>
        <dsp:cNvPr id="0" name=""/>
        <dsp:cNvSpPr/>
      </dsp:nvSpPr>
      <dsp:spPr>
        <a:xfrm>
          <a:off x="0" y="237847"/>
          <a:ext cx="3837000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Increased poverty</a:t>
          </a:r>
        </a:p>
      </dsp:txBody>
      <dsp:txXfrm>
        <a:off x="65934" y="303781"/>
        <a:ext cx="3705132" cy="1218787"/>
      </dsp:txXfrm>
    </dsp:sp>
    <dsp:sp modelId="{66EEC8AC-6A6A-4030-A874-13F2A673EEAD}">
      <dsp:nvSpPr>
        <dsp:cNvPr id="0" name=""/>
        <dsp:cNvSpPr/>
      </dsp:nvSpPr>
      <dsp:spPr>
        <a:xfrm>
          <a:off x="0" y="1686422"/>
          <a:ext cx="3837000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Teacher/workforce shortages</a:t>
          </a:r>
        </a:p>
      </dsp:txBody>
      <dsp:txXfrm>
        <a:off x="65934" y="1752356"/>
        <a:ext cx="3705132" cy="1218787"/>
      </dsp:txXfrm>
    </dsp:sp>
    <dsp:sp modelId="{0DBE05E0-AF34-40DA-8172-5D38367F7582}">
      <dsp:nvSpPr>
        <dsp:cNvPr id="0" name=""/>
        <dsp:cNvSpPr/>
      </dsp:nvSpPr>
      <dsp:spPr>
        <a:xfrm>
          <a:off x="0" y="3134997"/>
          <a:ext cx="3837000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Rebounding from pandemic </a:t>
          </a:r>
        </a:p>
      </dsp:txBody>
      <dsp:txXfrm>
        <a:off x="65934" y="3200931"/>
        <a:ext cx="3705132" cy="1218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1606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6f9e47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6f9e47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0221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2996d417f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42996d417f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2403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2996d417f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2996d417f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1183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2beca34b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42beca34b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48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2beca34b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42beca34b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9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2beca34b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42beca34b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31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1500"/>
            <a:ext cx="6856214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571500"/>
            <a:ext cx="2193989" cy="40005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973836"/>
            <a:ext cx="5486400" cy="2441448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3502685"/>
            <a:ext cx="5486400" cy="6858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536332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6301187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742950"/>
            <a:ext cx="2114550" cy="3714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651510"/>
            <a:ext cx="5486400" cy="384048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2046173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2568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1500"/>
            <a:ext cx="6856214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571500"/>
            <a:ext cx="2193989" cy="40005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973836"/>
            <a:ext cx="5486400" cy="2441448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3502685"/>
            <a:ext cx="5486400" cy="6858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9062337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869041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973836"/>
            <a:ext cx="5486400" cy="2441448"/>
          </a:xfrm>
        </p:spPr>
        <p:txBody>
          <a:bodyPr anchor="b">
            <a:normAutofit/>
          </a:bodyPr>
          <a:lstStyle>
            <a:lvl1pPr>
              <a:defRPr sz="4425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3504438"/>
            <a:ext cx="5486400" cy="6858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53885618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651510"/>
            <a:ext cx="260604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651510"/>
            <a:ext cx="260604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9976773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767690"/>
            <a:ext cx="2606040" cy="60579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767690"/>
            <a:ext cx="2606040" cy="60987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2060191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6928925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5760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937274135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651510"/>
            <a:ext cx="548640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2620632"/>
            <a:ext cx="2125980" cy="1741493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08585169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575564"/>
            <a:ext cx="6086423" cy="3998214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2619756"/>
            <a:ext cx="2125980" cy="1741932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4767263"/>
            <a:ext cx="4433638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75082931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8190844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742950"/>
            <a:ext cx="2114550" cy="3714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651510"/>
            <a:ext cx="5486400" cy="384048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05439839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441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973836"/>
            <a:ext cx="5486400" cy="2441448"/>
          </a:xfrm>
        </p:spPr>
        <p:txBody>
          <a:bodyPr anchor="b">
            <a:normAutofit/>
          </a:bodyPr>
          <a:lstStyle>
            <a:lvl1pPr>
              <a:defRPr sz="4425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3504438"/>
            <a:ext cx="5486400" cy="6858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786167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651510"/>
            <a:ext cx="260604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651510"/>
            <a:ext cx="260604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0007865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767690"/>
            <a:ext cx="2606040" cy="60579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767690"/>
            <a:ext cx="2606040" cy="60987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70840184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75316572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0892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651510"/>
            <a:ext cx="548640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2620632"/>
            <a:ext cx="2125980" cy="1741493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365197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575564"/>
            <a:ext cx="6086423" cy="3998214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2619756"/>
            <a:ext cx="2125980" cy="1741932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4767263"/>
            <a:ext cx="4433638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1954569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69214"/>
            <a:ext cx="2582693" cy="3998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842878"/>
            <a:ext cx="2210612" cy="3450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4767263"/>
            <a:ext cx="11481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6646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69214"/>
            <a:ext cx="2582693" cy="3998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842878"/>
            <a:ext cx="2210612" cy="3450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4767263"/>
            <a:ext cx="11481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8779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2.jpe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Rectangle 113">
            <a:extLst>
              <a:ext uri="{FF2B5EF4-FFF2-40B4-BE49-F238E27FC236}">
                <a16:creationId xmlns="" xmlns:a16="http://schemas.microsoft.com/office/drawing/2014/main" id="{07CBBDD0-4420-4A50-96AB-392F9B97CF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="" xmlns:a16="http://schemas.microsoft.com/office/drawing/2014/main" id="{465BA403-54B9-4A0B-BC79-028C495C03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79292" y="571499"/>
            <a:ext cx="5664708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Google Shape;108;p25"/>
          <p:cNvSpPr txBox="1">
            <a:spLocks noGrp="1"/>
          </p:cNvSpPr>
          <p:nvPr>
            <p:ph type="ctrTitle"/>
          </p:nvPr>
        </p:nvSpPr>
        <p:spPr>
          <a:xfrm>
            <a:off x="3790561" y="973836"/>
            <a:ext cx="4551053" cy="2441448"/>
          </a:xfrm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ontserrat"/>
                <a:ea typeface="Montserrat"/>
                <a:cs typeface="Montserrat"/>
                <a:sym typeface="Montserrat"/>
              </a:rPr>
              <a:t>Jefferson County Public Schools </a:t>
            </a:r>
            <a:endParaRPr lang="en-US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25"/>
          <p:cNvSpPr txBox="1">
            <a:spLocks noGrp="1"/>
          </p:cNvSpPr>
          <p:nvPr>
            <p:ph type="subTitle" idx="1"/>
          </p:nvPr>
        </p:nvSpPr>
        <p:spPr>
          <a:xfrm>
            <a:off x="3790562" y="3502684"/>
            <a:ext cx="4528427" cy="685800"/>
          </a:xfrm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>
                <a:latin typeface="Montserrat"/>
                <a:ea typeface="Montserrat"/>
                <a:cs typeface="Montserrat"/>
                <a:sym typeface="Montserrat"/>
              </a:rPr>
              <a:t>Dr. Marty Pollio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>
                <a:latin typeface="Montserrat"/>
                <a:ea typeface="Montserrat"/>
                <a:cs typeface="Montserrat"/>
                <a:sym typeface="Montserrat"/>
              </a:rPr>
              <a:t>August 16, 2022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="" xmlns:a16="http://schemas.microsoft.com/office/drawing/2014/main" id="{DC8C6883-513A-4FE8-8B55-7AA2A13A9B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5934" y="569214"/>
            <a:ext cx="288036" cy="399821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 descr="Logo&#10;&#10;Description automatically generated">
            <a:extLst>
              <a:ext uri="{FF2B5EF4-FFF2-40B4-BE49-F238E27FC236}">
                <a16:creationId xmlns="" xmlns:a16="http://schemas.microsoft.com/office/drawing/2014/main" id="{ECFB3714-2703-44EA-A7BE-35D070929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32" y="1174237"/>
            <a:ext cx="2593687" cy="27889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ctrTitle"/>
          </p:nvPr>
        </p:nvSpPr>
        <p:spPr>
          <a:xfrm>
            <a:off x="73072" y="931879"/>
            <a:ext cx="6491635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Montserrat"/>
                <a:ea typeface="Montserrat"/>
                <a:cs typeface="Montserrat"/>
                <a:sym typeface="Montserrat"/>
              </a:rPr>
              <a:t>JCPS AT A GLANCE</a:t>
            </a:r>
            <a:endParaRPr sz="36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27"/>
          <p:cNvSpPr txBox="1">
            <a:spLocks noGrp="1"/>
          </p:cNvSpPr>
          <p:nvPr>
            <p:ph type="subTitle" idx="1"/>
          </p:nvPr>
        </p:nvSpPr>
        <p:spPr>
          <a:xfrm>
            <a:off x="596872" y="2219611"/>
            <a:ext cx="5783400" cy="18966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en" sz="1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en" sz="18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800" b="1" dirty="0">
                <a:latin typeface="Montserrat"/>
                <a:ea typeface="Montserrat"/>
                <a:cs typeface="Montserrat"/>
                <a:sym typeface="Montserrat"/>
              </a:rPr>
              <a:t> 96,500 </a:t>
            </a:r>
            <a:r>
              <a:rPr lang="en" sz="1800" dirty="0">
                <a:latin typeface="Montserrat"/>
                <a:ea typeface="Montserrat"/>
                <a:cs typeface="Montserrat"/>
                <a:sym typeface="Montserrat"/>
              </a:rPr>
              <a:t>students</a:t>
            </a:r>
            <a:endParaRPr sz="1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800" b="1" dirty="0">
                <a:latin typeface="Montserrat"/>
                <a:ea typeface="Montserrat"/>
                <a:cs typeface="Montserrat"/>
                <a:sym typeface="Montserrat"/>
              </a:rPr>
              <a:t>6,890 </a:t>
            </a:r>
            <a:r>
              <a:rPr lang="en" sz="1800" dirty="0">
                <a:latin typeface="Montserrat"/>
                <a:ea typeface="Montserrat"/>
                <a:cs typeface="Montserrat"/>
                <a:sym typeface="Montserrat"/>
              </a:rPr>
              <a:t>teachers</a:t>
            </a:r>
            <a:endParaRPr sz="1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800" b="1" dirty="0">
                <a:latin typeface="Montserrat"/>
                <a:ea typeface="Montserrat"/>
                <a:cs typeface="Montserrat"/>
                <a:sym typeface="Montserrat"/>
              </a:rPr>
              <a:t>165 </a:t>
            </a:r>
            <a:r>
              <a:rPr lang="en" sz="1800" dirty="0">
                <a:latin typeface="Montserrat"/>
                <a:ea typeface="Montserrat"/>
                <a:cs typeface="Montserrat"/>
                <a:sym typeface="Montserrat"/>
              </a:rPr>
              <a:t>schools</a:t>
            </a:r>
            <a:endParaRPr sz="18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800" b="1" dirty="0">
                <a:latin typeface="Montserrat"/>
                <a:ea typeface="Montserrat"/>
                <a:cs typeface="Montserrat"/>
                <a:sym typeface="Montserrat"/>
              </a:rPr>
              <a:t>14 million</a:t>
            </a:r>
            <a:r>
              <a:rPr lang="en" sz="1800" dirty="0">
                <a:latin typeface="Montserrat"/>
                <a:ea typeface="Montserrat"/>
                <a:cs typeface="Montserrat"/>
                <a:sym typeface="Montserrat"/>
              </a:rPr>
              <a:t> meals served</a:t>
            </a: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800" b="1" dirty="0">
                <a:latin typeface="Montserrat"/>
                <a:ea typeface="Montserrat"/>
                <a:cs typeface="Montserrat"/>
                <a:sym typeface="Montserrat"/>
              </a:rPr>
              <a:t>79% </a:t>
            </a:r>
            <a:r>
              <a:rPr lang="en" sz="1800" dirty="0">
                <a:latin typeface="Montserrat"/>
                <a:ea typeface="Montserrat"/>
                <a:cs typeface="Montserrat"/>
                <a:sym typeface="Montserrat"/>
              </a:rPr>
              <a:t>Jefferson County children attend JCPS</a:t>
            </a: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800" b="1" dirty="0">
                <a:latin typeface="Montserrat"/>
                <a:ea typeface="Montserrat"/>
                <a:cs typeface="Montserrat"/>
                <a:sym typeface="Montserrat"/>
              </a:rPr>
              <a:t>139 </a:t>
            </a:r>
            <a:r>
              <a:rPr lang="en" sz="1800" dirty="0">
                <a:latin typeface="Montserrat"/>
                <a:ea typeface="Montserrat"/>
                <a:cs typeface="Montserrat"/>
                <a:sym typeface="Montserrat"/>
              </a:rPr>
              <a:t>languages spoken by students &amp; families</a:t>
            </a:r>
            <a:endParaRPr sz="18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" name="Picture 4" descr="A picture containing text, indoor, person&#10;&#10;Description automatically generated">
            <a:extLst>
              <a:ext uri="{FF2B5EF4-FFF2-40B4-BE49-F238E27FC236}">
                <a16:creationId xmlns="" xmlns:a16="http://schemas.microsoft.com/office/drawing/2014/main" id="{02AEDC74-0A94-41F3-8A9A-49F54FEF1D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5757" y="147753"/>
            <a:ext cx="1379086" cy="1287100"/>
          </a:xfrm>
          <a:prstGeom prst="rect">
            <a:avLst/>
          </a:prstGeom>
        </p:spPr>
      </p:pic>
      <p:pic>
        <p:nvPicPr>
          <p:cNvPr id="9" name="Picture 8" descr="A picture containing person&#10;&#10;Description automatically generated">
            <a:extLst>
              <a:ext uri="{FF2B5EF4-FFF2-40B4-BE49-F238E27FC236}">
                <a16:creationId xmlns="" xmlns:a16="http://schemas.microsoft.com/office/drawing/2014/main" id="{8E594653-57AF-48D3-BB09-6179AFF15E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3872" y="1546552"/>
            <a:ext cx="1122856" cy="1916489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8225DEAE-7653-4500-8021-60C4BF4F626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8404" y="3805182"/>
            <a:ext cx="1798546" cy="102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3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356100" y="311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JCPS Student Demographics</a:t>
            </a:r>
            <a:r>
              <a:rPr lang="en" b="1" dirty="0">
                <a:solidFill>
                  <a:schemeClr val="bg1"/>
                </a:solidFill>
              </a:rPr>
              <a:t>, 2020-21</a:t>
            </a:r>
            <a:endParaRPr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8BA22BA6-5783-4CD3-A6BA-3399D96F5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147484"/>
              </p:ext>
            </p:extLst>
          </p:nvPr>
        </p:nvGraphicFramePr>
        <p:xfrm>
          <a:off x="2241550" y="1143000"/>
          <a:ext cx="4660900" cy="2857500"/>
        </p:xfrm>
        <a:graphic>
          <a:graphicData uri="http://schemas.openxmlformats.org/drawingml/2006/table">
            <a:tbl>
              <a:tblPr>
                <a:tableStyleId>{97E01E07-75A1-4D00-BC9A-69C8B916E9D3}</a:tableStyleId>
              </a:tblPr>
              <a:tblGrid>
                <a:gridCol w="2857500">
                  <a:extLst>
                    <a:ext uri="{9D8B030D-6E8A-4147-A177-3AD203B41FA5}">
                      <a16:colId xmlns="" xmlns:a16="http://schemas.microsoft.com/office/drawing/2014/main" val="2694404203"/>
                    </a:ext>
                  </a:extLst>
                </a:gridCol>
                <a:gridCol w="901700">
                  <a:extLst>
                    <a:ext uri="{9D8B030D-6E8A-4147-A177-3AD203B41FA5}">
                      <a16:colId xmlns="" xmlns:a16="http://schemas.microsoft.com/office/drawing/2014/main" val="725795315"/>
                    </a:ext>
                  </a:extLst>
                </a:gridCol>
                <a:gridCol w="901700">
                  <a:extLst>
                    <a:ext uri="{9D8B030D-6E8A-4147-A177-3AD203B41FA5}">
                      <a16:colId xmlns="" xmlns:a16="http://schemas.microsoft.com/office/drawing/2014/main" val="268429113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Race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JCPS 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Kentucky 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1934168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African American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37%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3849249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Asian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1691123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Hispanic/Latino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870459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Two or More Races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036386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White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74%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83667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Other Indicators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632323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Free/Reduced Price Lunch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67%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61%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2409569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English Language Learners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1985624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Students with Disabilities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2167776"/>
                  </a:ext>
                </a:extLst>
              </a:tr>
            </a:tbl>
          </a:graphicData>
        </a:graphic>
      </p:graphicFrame>
      <p:pic>
        <p:nvPicPr>
          <p:cNvPr id="4" name="Picture 3" descr="A picture containing person, outdoor, music&#10;&#10;Description automatically generated">
            <a:extLst>
              <a:ext uri="{FF2B5EF4-FFF2-40B4-BE49-F238E27FC236}">
                <a16:creationId xmlns="" xmlns:a16="http://schemas.microsoft.com/office/drawing/2014/main" id="{3FF3E667-E45F-4C8D-BE47-6275BC39B7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975" y="1541384"/>
            <a:ext cx="2009704" cy="1829582"/>
          </a:xfrm>
          <a:prstGeom prst="rect">
            <a:avLst/>
          </a:prstGeom>
        </p:spPr>
      </p:pic>
      <p:pic>
        <p:nvPicPr>
          <p:cNvPr id="6" name="Picture 5" descr="A young child wearing a mask&#10;&#10;Description automatically generated with low confidence">
            <a:extLst>
              <a:ext uri="{FF2B5EF4-FFF2-40B4-BE49-F238E27FC236}">
                <a16:creationId xmlns="" xmlns:a16="http://schemas.microsoft.com/office/drawing/2014/main" id="{339D59ED-EADB-4AE7-B9DD-4CC0D228B10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0893" y="1258575"/>
            <a:ext cx="2095359" cy="262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1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-674888" y="1818600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Montserrat"/>
                <a:ea typeface="Montserrat"/>
                <a:cs typeface="Montserrat"/>
                <a:sym typeface="Montserrat"/>
              </a:rPr>
              <a:t>Current State:</a:t>
            </a:r>
            <a:br>
              <a:rPr lang="en" sz="2400" b="1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400" b="1" dirty="0">
                <a:latin typeface="Montserrat"/>
                <a:ea typeface="Montserrat"/>
                <a:cs typeface="Montserrat"/>
                <a:sym typeface="Montserrat"/>
              </a:rPr>
              <a:t>2019</a:t>
            </a: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" b="1" dirty="0">
                <a:latin typeface="Montserrat"/>
                <a:ea typeface="Montserrat"/>
                <a:cs typeface="Montserrat"/>
                <a:sym typeface="Montserrat"/>
              </a:rPr>
            </a:br>
            <a:endParaRPr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3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graphicFrame>
        <p:nvGraphicFramePr>
          <p:cNvPr id="154" name="Google Shape;146;p31">
            <a:extLst>
              <a:ext uri="{FF2B5EF4-FFF2-40B4-BE49-F238E27FC236}">
                <a16:creationId xmlns="" xmlns:a16="http://schemas.microsoft.com/office/drawing/2014/main" id="{2E919E77-B28F-6206-5667-82313187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9444194"/>
              </p:ext>
            </p:extLst>
          </p:nvPr>
        </p:nvGraphicFramePr>
        <p:xfrm>
          <a:off x="4833302" y="259427"/>
          <a:ext cx="3837000" cy="472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C9906C0E-B1B8-46D8-B708-4B68C1BCEBB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5362" y="291872"/>
            <a:ext cx="2389464" cy="1526728"/>
          </a:xfrm>
          <a:prstGeom prst="rect">
            <a:avLst/>
          </a:prstGeom>
        </p:spPr>
      </p:pic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="" xmlns:a16="http://schemas.microsoft.com/office/drawing/2014/main" id="{4E21F965-8E86-4F46-93E9-9D7289D3015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065" y="3324900"/>
            <a:ext cx="1956742" cy="15205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-674888" y="1818600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Montserrat"/>
                <a:ea typeface="Montserrat"/>
                <a:cs typeface="Montserrat"/>
                <a:sym typeface="Montserrat"/>
              </a:rPr>
              <a:t>Future State:</a:t>
            </a:r>
            <a:br>
              <a:rPr lang="en" sz="2400" b="1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400" b="1" dirty="0">
                <a:latin typeface="Montserrat"/>
                <a:ea typeface="Montserrat"/>
                <a:cs typeface="Montserrat"/>
                <a:sym typeface="Montserrat"/>
              </a:rPr>
              <a:t>2024</a:t>
            </a: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" b="1" dirty="0">
                <a:latin typeface="Montserrat"/>
                <a:ea typeface="Montserrat"/>
                <a:cs typeface="Montserrat"/>
                <a:sym typeface="Montserrat"/>
              </a:rPr>
            </a:br>
            <a:endParaRPr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3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graphicFrame>
        <p:nvGraphicFramePr>
          <p:cNvPr id="154" name="Google Shape;146;p31">
            <a:extLst>
              <a:ext uri="{FF2B5EF4-FFF2-40B4-BE49-F238E27FC236}">
                <a16:creationId xmlns="" xmlns:a16="http://schemas.microsoft.com/office/drawing/2014/main" id="{2E919E77-B28F-6206-5667-82313187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846339"/>
              </p:ext>
            </p:extLst>
          </p:nvPr>
        </p:nvGraphicFramePr>
        <p:xfrm>
          <a:off x="4833302" y="259427"/>
          <a:ext cx="3837000" cy="472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A person wearing a graduation cap&#10;&#10;Description automatically generated with medium confidence">
            <a:extLst>
              <a:ext uri="{FF2B5EF4-FFF2-40B4-BE49-F238E27FC236}">
                <a16:creationId xmlns="" xmlns:a16="http://schemas.microsoft.com/office/drawing/2014/main" id="{4AD8C407-7200-4BA0-85F7-A250DEF71D8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7572" y="205126"/>
            <a:ext cx="1383127" cy="1319060"/>
          </a:xfrm>
          <a:prstGeom prst="rect">
            <a:avLst/>
          </a:prstGeom>
        </p:spPr>
      </p:pic>
      <p:pic>
        <p:nvPicPr>
          <p:cNvPr id="7" name="Picture 6" descr="A couple of girls wearing party hats&#10;&#10;Description automatically generated with low confidence">
            <a:extLst>
              <a:ext uri="{FF2B5EF4-FFF2-40B4-BE49-F238E27FC236}">
                <a16:creationId xmlns="" xmlns:a16="http://schemas.microsoft.com/office/drawing/2014/main" id="{5FCCD4BE-404C-4DD1-8B0D-84AB3D73F0B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7014" y="1673633"/>
            <a:ext cx="1154474" cy="1651267"/>
          </a:xfrm>
          <a:prstGeom prst="rect">
            <a:avLst/>
          </a:prstGeom>
        </p:spPr>
      </p:pic>
      <p:pic>
        <p:nvPicPr>
          <p:cNvPr id="9" name="Picture 8" descr="A picture containing person, table, indoor, working&#10;&#10;Description automatically generated">
            <a:extLst>
              <a:ext uri="{FF2B5EF4-FFF2-40B4-BE49-F238E27FC236}">
                <a16:creationId xmlns="" xmlns:a16="http://schemas.microsoft.com/office/drawing/2014/main" id="{6313A81F-9D82-4176-917F-02F2D4085AF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861" y="3132334"/>
            <a:ext cx="2162871" cy="1850593"/>
          </a:xfrm>
          <a:prstGeom prst="rect">
            <a:avLst/>
          </a:prstGeom>
        </p:spPr>
      </p:pic>
      <p:pic>
        <p:nvPicPr>
          <p:cNvPr id="11" name="Picture 10" descr="A person with the hand on the face&#10;&#10;Description automatically generated with medium confidence">
            <a:extLst>
              <a:ext uri="{FF2B5EF4-FFF2-40B4-BE49-F238E27FC236}">
                <a16:creationId xmlns="" xmlns:a16="http://schemas.microsoft.com/office/drawing/2014/main" id="{6A88A5D8-D700-44E0-9283-B3A0FF2E115E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798" y="3469867"/>
            <a:ext cx="1556674" cy="150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7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-674888" y="1818600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Montserrat"/>
                <a:ea typeface="Montserrat"/>
                <a:cs typeface="Montserrat"/>
                <a:sym typeface="Montserrat"/>
              </a:rPr>
              <a:t>Ongoing </a:t>
            </a:r>
            <a:br>
              <a:rPr lang="en" sz="2800" b="1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800" b="1" dirty="0">
                <a:latin typeface="Montserrat"/>
                <a:ea typeface="Montserrat"/>
                <a:cs typeface="Montserrat"/>
                <a:sym typeface="Montserrat"/>
              </a:rPr>
              <a:t>Challenges</a:t>
            </a: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" b="1" dirty="0">
                <a:latin typeface="Montserrat"/>
                <a:ea typeface="Montserrat"/>
                <a:cs typeface="Montserrat"/>
                <a:sym typeface="Montserrat"/>
              </a:rPr>
            </a:br>
            <a:endParaRPr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3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graphicFrame>
        <p:nvGraphicFramePr>
          <p:cNvPr id="154" name="Google Shape;146;p31">
            <a:extLst>
              <a:ext uri="{FF2B5EF4-FFF2-40B4-BE49-F238E27FC236}">
                <a16:creationId xmlns="" xmlns:a16="http://schemas.microsoft.com/office/drawing/2014/main" id="{2E919E77-B28F-6206-5667-82313187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2910296"/>
              </p:ext>
            </p:extLst>
          </p:nvPr>
        </p:nvGraphicFramePr>
        <p:xfrm>
          <a:off x="4833302" y="259427"/>
          <a:ext cx="3837000" cy="472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="" xmlns:a16="http://schemas.microsoft.com/office/drawing/2014/main" id="{E75AA8E0-43EE-4938-BB4C-415D77A9AA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5326" y="1124128"/>
            <a:ext cx="1960467" cy="210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7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B8105B-B2CC-4D96-BFF4-40E3B016A2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“Society grows great when old men plant trees whose shade they know they shall never sit in.”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70300D9-BF03-4413-AAD5-8A5B615C8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 Greek Proverb</a:t>
            </a:r>
          </a:p>
        </p:txBody>
      </p:sp>
    </p:spTree>
    <p:extLst>
      <p:ext uri="{BB962C8B-B14F-4D97-AF65-F5344CB8AC3E}">
        <p14:creationId xmlns:p14="http://schemas.microsoft.com/office/powerpoint/2010/main" val="74943906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172</Words>
  <Application>Microsoft Office PowerPoint</Application>
  <PresentationFormat>On-screen Show (16:9)</PresentationFormat>
  <Paragraphs>64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Corbel</vt:lpstr>
      <vt:lpstr>Arial</vt:lpstr>
      <vt:lpstr>Montserrat</vt:lpstr>
      <vt:lpstr>Wingdings 2</vt:lpstr>
      <vt:lpstr>Frame</vt:lpstr>
      <vt:lpstr>1_Frame</vt:lpstr>
      <vt:lpstr>Jefferson County Public Schools </vt:lpstr>
      <vt:lpstr>JCPS AT A GLANCE</vt:lpstr>
      <vt:lpstr>JCPS Student Demographics, 2020-21</vt:lpstr>
      <vt:lpstr>Current State: 2019 </vt:lpstr>
      <vt:lpstr>Future State: 2024 </vt:lpstr>
      <vt:lpstr>Ongoing  Challenges </vt:lpstr>
      <vt:lpstr>“Society grows great when old men plant trees whose shade they know they shall never sit in.”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 County Public Schools</dc:title>
  <dc:creator>Lowe, Jonathan G</dc:creator>
  <cp:lastModifiedBy>Allen, Maurya (LRC)</cp:lastModifiedBy>
  <cp:revision>63</cp:revision>
  <dcterms:modified xsi:type="dcterms:W3CDTF">2022-08-12T18:39:23Z</dcterms:modified>
</cp:coreProperties>
</file>