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7" r:id="rId25"/>
  </p:sldIdLst>
  <p:sldSz cx="12192000" cy="6858000"/>
  <p:notesSz cx="6858000" cy="9144000"/>
  <p:embeddedFontLst>
    <p:embeddedFont>
      <p:font typeface="Libre Franklin" panose="020B0604020202020204" charset="0"/>
      <p:regular r:id="rId27"/>
      <p:bold r:id="rId28"/>
      <p:italic r:id="rId29"/>
      <p:boldItalic r:id="rId30"/>
    </p:embeddedFont>
    <p:embeddedFont>
      <p:font typeface="Libre Franklin Medium" panose="020B060402020202020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jjFcQL1XW1flZyfS2HexTtAb1ov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ni Tatman" initials="" lastIdx="1" clrIdx="0"/>
  <p:cmAuthor id="1" name="Perkins, Jacob - Division of Communications" initials="PJDoC" lastIdx="16" clrIdx="1">
    <p:extLst>
      <p:ext uri="{19B8F6BF-5375-455C-9EA6-DF929625EA0E}">
        <p15:presenceInfo xmlns:p15="http://schemas.microsoft.com/office/powerpoint/2012/main" userId="S::Jacob.Perkins@education.ky.gov::c40ba2c0-b4ef-4c71-9781-8024fdc37b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86449" autoAdjust="0"/>
  </p:normalViewPr>
  <p:slideViewPr>
    <p:cSldViewPr snapToGrid="0">
      <p:cViewPr varScale="1">
        <p:scale>
          <a:sx n="57" d="100"/>
          <a:sy n="57" d="100"/>
        </p:scale>
        <p:origin x="444"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perkins\Downloads\teacherPathwayData.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800">
                <a:solidFill>
                  <a:schemeClr val="tx1"/>
                </a:solidFill>
                <a:latin typeface="Times New Roman" panose="02020603050405020304" pitchFamily="18" charset="0"/>
                <a:cs typeface="Times New Roman" panose="02020603050405020304" pitchFamily="18" charset="0"/>
              </a:rPr>
              <a:t>Total Posted and</a:t>
            </a:r>
            <a:r>
              <a:rPr lang="en-US" sz="1800" baseline="0">
                <a:solidFill>
                  <a:schemeClr val="tx1"/>
                </a:solidFill>
                <a:latin typeface="Times New Roman" panose="02020603050405020304" pitchFamily="18" charset="0"/>
                <a:cs typeface="Times New Roman" panose="02020603050405020304" pitchFamily="18" charset="0"/>
              </a:rPr>
              <a:t> Filled</a:t>
            </a:r>
            <a:r>
              <a:rPr lang="en-US" sz="1800">
                <a:solidFill>
                  <a:schemeClr val="tx1"/>
                </a:solidFill>
                <a:latin typeface="Times New Roman" panose="02020603050405020304" pitchFamily="18" charset="0"/>
                <a:cs typeface="Times New Roman" panose="02020603050405020304" pitchFamily="18" charset="0"/>
              </a:rPr>
              <a:t> Positions </a:t>
            </a:r>
            <a:endParaRPr lang="en-US" sz="1800" baseline="0">
              <a:solidFill>
                <a:schemeClr val="tx1"/>
              </a:solidFill>
              <a:latin typeface="Times New Roman" panose="02020603050405020304" pitchFamily="18" charset="0"/>
              <a:cs typeface="Times New Roman" panose="02020603050405020304" pitchFamily="18" charset="0"/>
            </a:endParaRPr>
          </a:p>
          <a:p>
            <a:pPr>
              <a:defRPr sz="1800">
                <a:solidFill>
                  <a:schemeClr val="tx1"/>
                </a:solidFill>
                <a:latin typeface="Times New Roman" panose="02020603050405020304" pitchFamily="18" charset="0"/>
                <a:cs typeface="Times New Roman" panose="02020603050405020304" pitchFamily="18" charset="0"/>
              </a:defRPr>
            </a:pPr>
            <a:r>
              <a:rPr lang="en-US" sz="1800" baseline="0">
                <a:solidFill>
                  <a:schemeClr val="tx1"/>
                </a:solidFill>
                <a:latin typeface="Times New Roman" panose="02020603050405020304" pitchFamily="18" charset="0"/>
                <a:cs typeface="Times New Roman" panose="02020603050405020304" pitchFamily="18" charset="0"/>
              </a:rPr>
              <a:t>2017 To 2022</a:t>
            </a:r>
            <a:endParaRPr lang="en-US" sz="180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1"/>
          <c:order val="0"/>
          <c:tx>
            <c:strRef>
              <c:f>'Total Job Posting by Year'!$B$1</c:f>
              <c:strCache>
                <c:ptCount val="1"/>
                <c:pt idx="0">
                  <c:v>Total Posted</c:v>
                </c:pt>
              </c:strCache>
            </c:strRef>
          </c:tx>
          <c:spPr>
            <a:ln w="28575" cap="rnd">
              <a:solidFill>
                <a:schemeClr val="accent2"/>
              </a:solidFill>
              <a:round/>
            </a:ln>
            <a:effectLst/>
          </c:spPr>
          <c:marker>
            <c:symbol val="triangle"/>
            <c:size val="9"/>
            <c:spPr>
              <a:solidFill>
                <a:schemeClr val="accent2"/>
              </a:solidFill>
              <a:ln w="9525">
                <a:solidFill>
                  <a:schemeClr val="accent2"/>
                </a:solidFill>
              </a:ln>
              <a:effectLst/>
            </c:spPr>
          </c:marker>
          <c:dLbls>
            <c:dLbl>
              <c:idx val="3"/>
              <c:layout>
                <c:manualLayout>
                  <c:x val="-5.6679944175376154E-2"/>
                  <c:y val="-2.6219005233041524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D9D-4153-A40C-3F48A9299B61}"/>
                </c:ext>
                <c:ext xmlns:c15="http://schemas.microsoft.com/office/drawing/2012/chart" uri="{CE6537A1-D6FC-4f65-9D91-7224C49458BB}"/>
              </c:extLst>
            </c:dLbl>
            <c:dLbl>
              <c:idx val="5"/>
              <c:layout>
                <c:manualLayout>
                  <c:x val="-6.545456413826678E-2"/>
                  <c:y val="-3.602613174497355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D9D-4153-A40C-3F48A9299B6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Job Posting by Year'!$A$2:$A$7</c:f>
              <c:numCache>
                <c:formatCode>General</c:formatCode>
                <c:ptCount val="6"/>
                <c:pt idx="0">
                  <c:v>2016</c:v>
                </c:pt>
                <c:pt idx="1">
                  <c:v>2017</c:v>
                </c:pt>
                <c:pt idx="2">
                  <c:v>2018</c:v>
                </c:pt>
                <c:pt idx="3">
                  <c:v>2019</c:v>
                </c:pt>
                <c:pt idx="4">
                  <c:v>2020</c:v>
                </c:pt>
                <c:pt idx="5">
                  <c:v>2021</c:v>
                </c:pt>
              </c:numCache>
            </c:numRef>
          </c:cat>
          <c:val>
            <c:numRef>
              <c:f>'Total Job Posting by Year'!$B$2:$B$7</c:f>
              <c:numCache>
                <c:formatCode>_(* #,##0_);_(* \(#,##0\);_(* "-"??_);_(@_)</c:formatCode>
                <c:ptCount val="6"/>
                <c:pt idx="0">
                  <c:v>8221</c:v>
                </c:pt>
                <c:pt idx="1">
                  <c:v>8815</c:v>
                </c:pt>
                <c:pt idx="2">
                  <c:v>9485</c:v>
                </c:pt>
                <c:pt idx="3">
                  <c:v>11127</c:v>
                </c:pt>
                <c:pt idx="4">
                  <c:v>9050</c:v>
                </c:pt>
                <c:pt idx="5">
                  <c:v>10615</c:v>
                </c:pt>
              </c:numCache>
            </c:numRef>
          </c:val>
          <c:smooth val="0"/>
          <c:extLst xmlns:c16r2="http://schemas.microsoft.com/office/drawing/2015/06/chart">
            <c:ext xmlns:c16="http://schemas.microsoft.com/office/drawing/2014/chart" uri="{C3380CC4-5D6E-409C-BE32-E72D297353CC}">
              <c16:uniqueId val="{00000002-FD9D-4153-A40C-3F48A9299B61}"/>
            </c:ext>
          </c:extLst>
        </c:ser>
        <c:ser>
          <c:idx val="0"/>
          <c:order val="1"/>
          <c:tx>
            <c:strRef>
              <c:f>'Total Job Posting by Year'!$C$1</c:f>
              <c:strCache>
                <c:ptCount val="1"/>
                <c:pt idx="0">
                  <c:v>Total Filled</c:v>
                </c:pt>
              </c:strCache>
            </c:strRef>
          </c:tx>
          <c:spPr>
            <a:ln w="28575" cap="rnd">
              <a:solidFill>
                <a:schemeClr val="accent1"/>
              </a:solidFill>
              <a:round/>
            </a:ln>
            <a:effectLst/>
          </c:spPr>
          <c:marker>
            <c:symbol val="diamond"/>
            <c:size val="9"/>
            <c:spPr>
              <a:solidFill>
                <a:schemeClr val="accent1"/>
              </a:solidFill>
              <a:ln w="9525">
                <a:solidFill>
                  <a:schemeClr val="accent1"/>
                </a:solidFill>
              </a:ln>
              <a:effectLst/>
            </c:spPr>
          </c:marker>
          <c:dLbls>
            <c:dLbl>
              <c:idx val="0"/>
              <c:layout>
                <c:manualLayout>
                  <c:x val="-3.8499302923988246E-2"/>
                  <c:y val="2.5075052090392007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D9D-4153-A40C-3F48A9299B61}"/>
                </c:ext>
                <c:ext xmlns:c15="http://schemas.microsoft.com/office/drawing/2012/chart" uri="{CE6537A1-D6FC-4f65-9D91-7224C49458BB}"/>
              </c:extLst>
            </c:dLbl>
            <c:dLbl>
              <c:idx val="1"/>
              <c:layout>
                <c:manualLayout>
                  <c:x val="-4.5816891003677529E-2"/>
                  <c:y val="3.765156971932859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D9D-4153-A40C-3F48A9299B61}"/>
                </c:ext>
                <c:ext xmlns:c15="http://schemas.microsoft.com/office/drawing/2012/chart" uri="{CE6537A1-D6FC-4f65-9D91-7224C49458BB}"/>
              </c:extLst>
            </c:dLbl>
            <c:dLbl>
              <c:idx val="2"/>
              <c:layout>
                <c:manualLayout>
                  <c:x val="-4.6555629700087191E-2"/>
                  <c:y val="3.7478152759509178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D9D-4153-A40C-3F48A9299B61}"/>
                </c:ext>
                <c:ext xmlns:c15="http://schemas.microsoft.com/office/drawing/2012/chart" uri="{CE6537A1-D6FC-4f65-9D91-7224C49458BB}"/>
              </c:extLst>
            </c:dLbl>
            <c:dLbl>
              <c:idx val="3"/>
              <c:layout>
                <c:manualLayout>
                  <c:x val="-4.0809261099427542E-2"/>
                  <c:y val="3.90119646994443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FD9D-4153-A40C-3F48A9299B61}"/>
                </c:ext>
                <c:ext xmlns:c15="http://schemas.microsoft.com/office/drawing/2012/chart" uri="{CE6537A1-D6FC-4f65-9D91-7224C49458BB}"/>
              </c:extLst>
            </c:dLbl>
            <c:dLbl>
              <c:idx val="4"/>
              <c:layout>
                <c:manualLayout>
                  <c:x val="-5.488888888888889E-2"/>
                  <c:y val="3.9386482939632463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FD9D-4153-A40C-3F48A9299B61}"/>
                </c:ext>
                <c:ext xmlns:c15="http://schemas.microsoft.com/office/drawing/2012/chart" uri="{CE6537A1-D6FC-4f65-9D91-7224C49458BB}"/>
              </c:extLst>
            </c:dLbl>
            <c:dLbl>
              <c:idx val="5"/>
              <c:layout>
                <c:manualLayout>
                  <c:x val="-5.7281414035409969E-2"/>
                  <c:y val="3.8838537631308671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FD9D-4153-A40C-3F48A9299B6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Job Posting by Year'!$A$2:$A$7</c:f>
              <c:numCache>
                <c:formatCode>General</c:formatCode>
                <c:ptCount val="6"/>
                <c:pt idx="0">
                  <c:v>2016</c:v>
                </c:pt>
                <c:pt idx="1">
                  <c:v>2017</c:v>
                </c:pt>
                <c:pt idx="2">
                  <c:v>2018</c:v>
                </c:pt>
                <c:pt idx="3">
                  <c:v>2019</c:v>
                </c:pt>
                <c:pt idx="4">
                  <c:v>2020</c:v>
                </c:pt>
                <c:pt idx="5">
                  <c:v>2021</c:v>
                </c:pt>
              </c:numCache>
            </c:numRef>
          </c:cat>
          <c:val>
            <c:numRef>
              <c:f>'Total Job Posting by Year'!$C$2:$C$7</c:f>
              <c:numCache>
                <c:formatCode>_(* #,##0_);_(* \(#,##0\);_(* "-"??_);_(@_)</c:formatCode>
                <c:ptCount val="6"/>
                <c:pt idx="0">
                  <c:v>7229</c:v>
                </c:pt>
                <c:pt idx="1">
                  <c:v>7509</c:v>
                </c:pt>
                <c:pt idx="2">
                  <c:v>7698</c:v>
                </c:pt>
                <c:pt idx="3">
                  <c:v>9076</c:v>
                </c:pt>
                <c:pt idx="4">
                  <c:v>7505</c:v>
                </c:pt>
                <c:pt idx="5">
                  <c:v>8724</c:v>
                </c:pt>
              </c:numCache>
            </c:numRef>
          </c:val>
          <c:smooth val="0"/>
          <c:extLst xmlns:c16r2="http://schemas.microsoft.com/office/drawing/2015/06/chart">
            <c:ext xmlns:c16="http://schemas.microsoft.com/office/drawing/2014/chart" uri="{C3380CC4-5D6E-409C-BE32-E72D297353CC}">
              <c16:uniqueId val="{00000009-FD9D-4153-A40C-3F48A9299B61}"/>
            </c:ext>
          </c:extLst>
        </c:ser>
        <c:dLbls>
          <c:dLblPos val="t"/>
          <c:showLegendKey val="0"/>
          <c:showVal val="1"/>
          <c:showCatName val="0"/>
          <c:showSerName val="0"/>
          <c:showPercent val="0"/>
          <c:showBubbleSize val="0"/>
        </c:dLbls>
        <c:marker val="1"/>
        <c:smooth val="0"/>
        <c:axId val="301328760"/>
        <c:axId val="301327976"/>
      </c:lineChart>
      <c:catAx>
        <c:axId val="30132876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600">
                    <a:solidFill>
                      <a:schemeClr val="tx1"/>
                    </a:solidFill>
                    <a:latin typeface="Times New Roman" panose="02020603050405020304" pitchFamily="18" charset="0"/>
                    <a:cs typeface="Times New Roman" panose="02020603050405020304" pitchFamily="18" charset="0"/>
                  </a:rPr>
                  <a:t>Year</a:t>
                </a:r>
              </a:p>
            </c:rich>
          </c:tx>
          <c:layout>
            <c:manualLayout>
              <c:xMode val="edge"/>
              <c:yMode val="edge"/>
              <c:x val="0.44447900121963824"/>
              <c:y val="0.8308345324111373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01327976"/>
        <c:crosses val="autoZero"/>
        <c:auto val="1"/>
        <c:lblAlgn val="ctr"/>
        <c:lblOffset val="100"/>
        <c:noMultiLvlLbl val="0"/>
      </c:catAx>
      <c:valAx>
        <c:axId val="301327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Times New Roman" panose="02020603050405020304" pitchFamily="18" charset="0"/>
                    <a:cs typeface="Times New Roman" panose="02020603050405020304" pitchFamily="18" charset="0"/>
                  </a:rPr>
                  <a:t>Total </a:t>
                </a:r>
                <a:r>
                  <a:rPr lang="en-US" sz="1400" baseline="0">
                    <a:solidFill>
                      <a:schemeClr val="tx1"/>
                    </a:solidFill>
                    <a:latin typeface="Times New Roman" panose="02020603050405020304" pitchFamily="18" charset="0"/>
                    <a:cs typeface="Times New Roman" panose="02020603050405020304" pitchFamily="18" charset="0"/>
                  </a:rPr>
                  <a:t> Number of Positions</a:t>
                </a:r>
                <a:endParaRPr lang="en-US" sz="140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1.974323226871192E-2"/>
              <c:y val="0.1796891396312235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01328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Total Number</a:t>
            </a:r>
            <a:r>
              <a:rPr lang="en-US" baseline="0">
                <a:solidFill>
                  <a:schemeClr val="tx1"/>
                </a:solidFill>
              </a:rPr>
              <a:t> of Issued Credentials</a:t>
            </a:r>
          </a:p>
          <a:p>
            <a:pPr>
              <a:defRPr>
                <a:solidFill>
                  <a:schemeClr val="tx1"/>
                </a:solidFill>
              </a:defRPr>
            </a:pPr>
            <a:r>
              <a:rPr lang="en-US" baseline="0">
                <a:solidFill>
                  <a:schemeClr val="tx1"/>
                </a:solidFill>
              </a:rPr>
              <a:t>Shortage Areas And First Time</a:t>
            </a:r>
          </a:p>
          <a:p>
            <a:pPr>
              <a:defRPr>
                <a:solidFill>
                  <a:schemeClr val="tx1"/>
                </a:solidFill>
              </a:defRPr>
            </a:pPr>
            <a:r>
              <a:rPr lang="en-US" baseline="0">
                <a:solidFill>
                  <a:schemeClr val="tx1"/>
                </a:solidFill>
              </a:rPr>
              <a:t>2016 To 2022</a:t>
            </a:r>
            <a:r>
              <a:rPr lang="en-US">
                <a:solidFill>
                  <a:schemeClr val="tx1"/>
                </a:solidFill>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'Total Credentials_Shortage'!$E$1</c:f>
              <c:strCache>
                <c:ptCount val="1"/>
                <c:pt idx="0">
                  <c:v>Total Credentials - Shortage Areas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7838418088970876E-2"/>
                  <c:y val="3.454231433506044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E0B-412F-8F2D-BB9E8E4BA652}"/>
                </c:ext>
                <c:ext xmlns:c15="http://schemas.microsoft.com/office/drawing/2012/chart" uri="{CE6537A1-D6FC-4f65-9D91-7224C49458BB}"/>
              </c:extLst>
            </c:dLbl>
            <c:dLbl>
              <c:idx val="1"/>
              <c:layout>
                <c:manualLayout>
                  <c:x val="-3.8845726970033294E-2"/>
                  <c:y val="3.454231433506032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E0B-412F-8F2D-BB9E8E4BA652}"/>
                </c:ext>
                <c:ext xmlns:c15="http://schemas.microsoft.com/office/drawing/2012/chart" uri="{CE6537A1-D6FC-4f65-9D91-7224C49458BB}"/>
              </c:extLst>
            </c:dLbl>
            <c:dLbl>
              <c:idx val="2"/>
              <c:layout>
                <c:manualLayout>
                  <c:x val="-3.8845726970033294E-2"/>
                  <c:y val="3.108808290155440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E0B-412F-8F2D-BB9E8E4BA652}"/>
                </c:ext>
                <c:ext xmlns:c15="http://schemas.microsoft.com/office/drawing/2012/chart" uri="{CE6537A1-D6FC-4f65-9D91-7224C49458BB}"/>
              </c:extLst>
            </c:dLbl>
            <c:dLbl>
              <c:idx val="3"/>
              <c:layout>
                <c:manualLayout>
                  <c:x val="-3.8845726970033294E-2"/>
                  <c:y val="3.454231433506051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E0B-412F-8F2D-BB9E8E4BA652}"/>
                </c:ext>
                <c:ext xmlns:c15="http://schemas.microsoft.com/office/drawing/2012/chart" uri="{CE6537A1-D6FC-4f65-9D91-7224C49458BB}"/>
              </c:extLst>
            </c:dLbl>
            <c:dLbl>
              <c:idx val="4"/>
              <c:layout>
                <c:manualLayout>
                  <c:x val="-3.5146133925268219E-2"/>
                  <c:y val="3.108808290155427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EE0B-412F-8F2D-BB9E8E4BA652}"/>
                </c:ext>
                <c:ext xmlns:c15="http://schemas.microsoft.com/office/drawing/2012/chart" uri="{CE6537A1-D6FC-4f65-9D91-7224C49458BB}"/>
              </c:extLst>
            </c:dLbl>
            <c:dLbl>
              <c:idx val="5"/>
              <c:layout>
                <c:manualLayout>
                  <c:x val="-4.2545320014798375E-2"/>
                  <c:y val="3.454231433506044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E0B-412F-8F2D-BB9E8E4BA652}"/>
                </c:ext>
                <c:ext xmlns:c15="http://schemas.microsoft.com/office/drawing/2012/chart" uri="{CE6537A1-D6FC-4f65-9D91-7224C49458BB}"/>
              </c:extLst>
            </c:dLbl>
            <c:dLbl>
              <c:idx val="6"/>
              <c:layout>
                <c:manualLayout>
                  <c:x val="-4.624491305956345E-2"/>
                  <c:y val="3.108808290155446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EE0B-412F-8F2D-BB9E8E4BA65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Credentials_Shortage'!$I$3:$I$9</c:f>
              <c:numCache>
                <c:formatCode>General</c:formatCode>
                <c:ptCount val="7"/>
                <c:pt idx="0">
                  <c:v>2016</c:v>
                </c:pt>
                <c:pt idx="1">
                  <c:v>2017</c:v>
                </c:pt>
                <c:pt idx="2">
                  <c:v>2018</c:v>
                </c:pt>
                <c:pt idx="3">
                  <c:v>2019</c:v>
                </c:pt>
                <c:pt idx="4">
                  <c:v>2020</c:v>
                </c:pt>
                <c:pt idx="5">
                  <c:v>2021</c:v>
                </c:pt>
                <c:pt idx="6">
                  <c:v>2022</c:v>
                </c:pt>
              </c:numCache>
            </c:numRef>
          </c:cat>
          <c:val>
            <c:numRef>
              <c:f>'Total Credentials_Shortage'!$F$3:$F$9</c:f>
              <c:numCache>
                <c:formatCode>_(* #,##0_);_(* \(#,##0\);_(* "-"??_);_(@_)</c:formatCode>
                <c:ptCount val="7"/>
                <c:pt idx="0">
                  <c:v>3192</c:v>
                </c:pt>
                <c:pt idx="1">
                  <c:v>3042</c:v>
                </c:pt>
                <c:pt idx="2">
                  <c:v>3254</c:v>
                </c:pt>
                <c:pt idx="3">
                  <c:v>4274</c:v>
                </c:pt>
                <c:pt idx="4">
                  <c:v>4050</c:v>
                </c:pt>
                <c:pt idx="5">
                  <c:v>4331</c:v>
                </c:pt>
                <c:pt idx="6">
                  <c:v>4321</c:v>
                </c:pt>
              </c:numCache>
            </c:numRef>
          </c:val>
          <c:smooth val="0"/>
          <c:extLst xmlns:c16r2="http://schemas.microsoft.com/office/drawing/2015/06/chart">
            <c:ext xmlns:c16="http://schemas.microsoft.com/office/drawing/2014/chart" uri="{C3380CC4-5D6E-409C-BE32-E72D297353CC}">
              <c16:uniqueId val="{00000007-EE0B-412F-8F2D-BB9E8E4BA652}"/>
            </c:ext>
          </c:extLst>
        </c:ser>
        <c:ser>
          <c:idx val="1"/>
          <c:order val="1"/>
          <c:tx>
            <c:strRef>
              <c:f>'Total Credentials_Shortage'!$I$1</c:f>
              <c:strCache>
                <c:ptCount val="1"/>
                <c:pt idx="0">
                  <c:v>Total Credentials - First Time</c:v>
                </c:pt>
              </c:strCache>
            </c:strRef>
          </c:tx>
          <c:spPr>
            <a:ln w="28575" cap="rnd">
              <a:solidFill>
                <a:schemeClr val="accent2"/>
              </a:solidFill>
              <a:round/>
            </a:ln>
            <a:effectLst/>
          </c:spPr>
          <c:marker>
            <c:symbol val="triangle"/>
            <c:size val="10"/>
            <c:spPr>
              <a:solidFill>
                <a:schemeClr val="accent2"/>
              </a:solidFill>
              <a:ln w="9525">
                <a:solidFill>
                  <a:schemeClr val="accent2"/>
                </a:solidFill>
                <a:headEnd type="stealth" w="lg" len="lg"/>
                <a:tailEnd type="triangle"/>
              </a:ln>
              <a:effectLst/>
            </c:spPr>
          </c:marker>
          <c:dLbls>
            <c:dLbl>
              <c:idx val="0"/>
              <c:layout>
                <c:manualLayout>
                  <c:x val="-4.8094709581945984E-2"/>
                  <c:y val="-4.49050086355785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EE0B-412F-8F2D-BB9E8E4BA652}"/>
                </c:ext>
                <c:ext xmlns:c15="http://schemas.microsoft.com/office/drawing/2012/chart" uri="{CE6537A1-D6FC-4f65-9D91-7224C49458BB}"/>
              </c:extLst>
            </c:dLbl>
            <c:dLbl>
              <c:idx val="1"/>
              <c:layout>
                <c:manualLayout>
                  <c:x val="-3.3296337402885685E-2"/>
                  <c:y val="-3.799654576856652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EE0B-412F-8F2D-BB9E8E4BA652}"/>
                </c:ext>
                <c:ext xmlns:c15="http://schemas.microsoft.com/office/drawing/2012/chart" uri="{CE6537A1-D6FC-4f65-9D91-7224C49458BB}"/>
              </c:extLst>
            </c:dLbl>
            <c:dLbl>
              <c:idx val="2"/>
              <c:layout>
                <c:manualLayout>
                  <c:x val="-3.699593044765076E-2"/>
                  <c:y val="-3.108808290155443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EE0B-412F-8F2D-BB9E8E4BA652}"/>
                </c:ext>
                <c:ext xmlns:c15="http://schemas.microsoft.com/office/drawing/2012/chart" uri="{CE6537A1-D6FC-4f65-9D91-7224C49458BB}"/>
              </c:extLst>
            </c:dLbl>
            <c:dLbl>
              <c:idx val="3"/>
              <c:layout>
                <c:manualLayout>
                  <c:x val="-1.8497965223825446E-2"/>
                  <c:y val="-3.454231433506051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EE0B-412F-8F2D-BB9E8E4BA652}"/>
                </c:ext>
                <c:ext xmlns:c15="http://schemas.microsoft.com/office/drawing/2012/chart" uri="{CE6537A1-D6FC-4f65-9D91-7224C49458BB}"/>
              </c:extLst>
            </c:dLbl>
            <c:dLbl>
              <c:idx val="4"/>
              <c:layout>
                <c:manualLayout>
                  <c:x val="-3.699593044765076E-2"/>
                  <c:y val="-4.14507772020725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EE0B-412F-8F2D-BB9E8E4BA652}"/>
                </c:ext>
                <c:ext xmlns:c15="http://schemas.microsoft.com/office/drawing/2012/chart" uri="{CE6537A1-D6FC-4f65-9D91-7224C49458BB}"/>
              </c:extLst>
            </c:dLbl>
            <c:dLbl>
              <c:idx val="5"/>
              <c:layout>
                <c:manualLayout>
                  <c:x val="-4.0695523492415835E-2"/>
                  <c:y val="-3.454231433506044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EE0B-412F-8F2D-BB9E8E4BA652}"/>
                </c:ext>
                <c:ext xmlns:c15="http://schemas.microsoft.com/office/drawing/2012/chart" uri="{CE6537A1-D6FC-4f65-9D91-7224C49458BB}"/>
              </c:extLst>
            </c:dLbl>
            <c:dLbl>
              <c:idx val="6"/>
              <c:layout>
                <c:manualLayout>
                  <c:x val="-3.6995930447650892E-2"/>
                  <c:y val="-3.108808290155437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EE0B-412F-8F2D-BB9E8E4BA65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Credentials_Shortage'!$I$3:$I$9</c:f>
              <c:numCache>
                <c:formatCode>General</c:formatCode>
                <c:ptCount val="7"/>
                <c:pt idx="0">
                  <c:v>2016</c:v>
                </c:pt>
                <c:pt idx="1">
                  <c:v>2017</c:v>
                </c:pt>
                <c:pt idx="2">
                  <c:v>2018</c:v>
                </c:pt>
                <c:pt idx="3">
                  <c:v>2019</c:v>
                </c:pt>
                <c:pt idx="4">
                  <c:v>2020</c:v>
                </c:pt>
                <c:pt idx="5">
                  <c:v>2021</c:v>
                </c:pt>
                <c:pt idx="6">
                  <c:v>2022</c:v>
                </c:pt>
              </c:numCache>
            </c:numRef>
          </c:cat>
          <c:val>
            <c:numRef>
              <c:f>'Total Credentials_Shortage'!$J$3:$J$9</c:f>
              <c:numCache>
                <c:formatCode>_(* #,##0_);_(* \(#,##0\);_(* "-"??_);_(@_)</c:formatCode>
                <c:ptCount val="7"/>
                <c:pt idx="0">
                  <c:v>6289</c:v>
                </c:pt>
                <c:pt idx="1">
                  <c:v>9825</c:v>
                </c:pt>
                <c:pt idx="2">
                  <c:v>11067</c:v>
                </c:pt>
                <c:pt idx="3">
                  <c:v>7226</c:v>
                </c:pt>
                <c:pt idx="4">
                  <c:v>6605</c:v>
                </c:pt>
                <c:pt idx="5">
                  <c:v>7917</c:v>
                </c:pt>
                <c:pt idx="6">
                  <c:v>10270</c:v>
                </c:pt>
              </c:numCache>
            </c:numRef>
          </c:val>
          <c:smooth val="0"/>
          <c:extLst xmlns:c16r2="http://schemas.microsoft.com/office/drawing/2015/06/chart">
            <c:ext xmlns:c16="http://schemas.microsoft.com/office/drawing/2014/chart" uri="{C3380CC4-5D6E-409C-BE32-E72D297353CC}">
              <c16:uniqueId val="{0000000F-EE0B-412F-8F2D-BB9E8E4BA652}"/>
            </c:ext>
          </c:extLst>
        </c:ser>
        <c:dLbls>
          <c:showLegendKey val="0"/>
          <c:showVal val="0"/>
          <c:showCatName val="0"/>
          <c:showSerName val="0"/>
          <c:showPercent val="0"/>
          <c:showBubbleSize val="0"/>
        </c:dLbls>
        <c:marker val="1"/>
        <c:smooth val="0"/>
        <c:axId val="301322488"/>
        <c:axId val="301329544"/>
      </c:lineChart>
      <c:catAx>
        <c:axId val="30132248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Times New Roman" panose="02020603050405020304" pitchFamily="18" charset="0"/>
                    <a:cs typeface="Times New Roman" panose="02020603050405020304" pitchFamily="18" charset="0"/>
                  </a:rPr>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01329544"/>
        <c:crosses val="autoZero"/>
        <c:auto val="1"/>
        <c:lblAlgn val="ctr"/>
        <c:lblOffset val="100"/>
        <c:noMultiLvlLbl val="0"/>
      </c:catAx>
      <c:valAx>
        <c:axId val="301329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Times New Roman" panose="02020603050405020304" pitchFamily="18" charset="0"/>
                    <a:cs typeface="Times New Roman" panose="02020603050405020304" pitchFamily="18" charset="0"/>
                  </a:rPr>
                  <a:t>Total Issued</a:t>
                </a:r>
                <a:r>
                  <a:rPr lang="en-US" sz="1400" baseline="0">
                    <a:solidFill>
                      <a:schemeClr val="tx1"/>
                    </a:solidFill>
                    <a:latin typeface="Times New Roman" panose="02020603050405020304" pitchFamily="18" charset="0"/>
                    <a:cs typeface="Times New Roman" panose="02020603050405020304" pitchFamily="18" charset="0"/>
                  </a:rPr>
                  <a:t> Credentials</a:t>
                </a:r>
                <a:endParaRPr lang="en-US" sz="140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1.9071433638362771E-2"/>
              <c:y val="0.202458760012511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01322488"/>
        <c:crosses val="autoZero"/>
        <c:crossBetween val="between"/>
      </c:valAx>
      <c:spPr>
        <a:noFill/>
        <a:ln>
          <a:noFill/>
        </a:ln>
        <a:effectLst/>
      </c:spPr>
    </c:plotArea>
    <c:legend>
      <c:legendPos val="b"/>
      <c:layout>
        <c:manualLayout>
          <c:xMode val="edge"/>
          <c:yMode val="edge"/>
          <c:x val="0.11650380695656286"/>
          <c:y val="0.87057484394761531"/>
          <c:w val="0.83643672565122906"/>
          <c:h val="0.1291039397277413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solidFill>
                  <a:sysClr val="windowText" lastClr="000000"/>
                </a:solidFill>
              </a:rPr>
              <a:t>Total Emergency Certifications Issued</a:t>
            </a:r>
          </a:p>
          <a:p>
            <a:pPr>
              <a:defRPr>
                <a:solidFill>
                  <a:sysClr val="windowText" lastClr="000000"/>
                </a:solidFill>
              </a:defRPr>
            </a:pPr>
            <a:r>
              <a:rPr lang="en-US">
                <a:solidFill>
                  <a:sysClr val="windowText" lastClr="000000"/>
                </a:solidFill>
              </a:rPr>
              <a:t>All Emergency</a:t>
            </a:r>
            <a:r>
              <a:rPr lang="en-US" baseline="0">
                <a:solidFill>
                  <a:sysClr val="windowText" lastClr="000000"/>
                </a:solidFill>
              </a:rPr>
              <a:t> Certifications Excluding Substitutes</a:t>
            </a:r>
          </a:p>
          <a:p>
            <a:pPr>
              <a:defRPr>
                <a:solidFill>
                  <a:sysClr val="windowText" lastClr="000000"/>
                </a:solidFill>
              </a:defRPr>
            </a:pPr>
            <a:r>
              <a:rPr lang="en-US" baseline="0">
                <a:solidFill>
                  <a:sysClr val="windowText" lastClr="000000"/>
                </a:solidFill>
              </a:rPr>
              <a:t>2016 To 2022</a:t>
            </a:r>
            <a:endParaRPr lang="en-US">
              <a:solidFill>
                <a:sysClr val="windowText" lastClr="000000"/>
              </a:solidFill>
            </a:endParaRPr>
          </a:p>
        </c:rich>
      </c:tx>
      <c:layout>
        <c:manualLayout>
          <c:xMode val="edge"/>
          <c:yMode val="edge"/>
          <c:x val="0.31963574548226065"/>
          <c:y val="1.13378684807256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1935962167266258"/>
          <c:y val="0.21088881746924493"/>
          <c:w val="0.85361651313544862"/>
          <c:h val="0.57386945484273477"/>
        </c:manualLayout>
      </c:layout>
      <c:barChart>
        <c:barDir val="col"/>
        <c:grouping val="stacked"/>
        <c:varyColors val="0"/>
        <c:ser>
          <c:idx val="0"/>
          <c:order val="0"/>
          <c:tx>
            <c:strRef>
              <c:f>'Total Credentials_Shortage'!$Q$1</c:f>
              <c:strCache>
                <c:ptCount val="1"/>
                <c:pt idx="0">
                  <c:v>Emergency Certifications - All Excluding Emergency Substitute</c:v>
                </c:pt>
              </c:strCache>
            </c:strRef>
          </c:tx>
          <c:spPr>
            <a:solidFill>
              <a:schemeClr val="accent1"/>
            </a:solidFill>
            <a:ln>
              <a:noFill/>
            </a:ln>
            <a:effectLst/>
          </c:spPr>
          <c:invertIfNegative val="0"/>
          <c:dLbls>
            <c:dLbl>
              <c:idx val="0"/>
              <c:layout>
                <c:manualLayout>
                  <c:x val="-3.0282658651385513E-17"/>
                  <c:y val="-0.17248268073633649"/>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191-413A-BAB3-F957385172F7}"/>
                </c:ext>
                <c:ext xmlns:c15="http://schemas.microsoft.com/office/drawing/2012/chart" uri="{CE6537A1-D6FC-4f65-9D91-7224C49458BB}"/>
              </c:extLst>
            </c:dLbl>
            <c:dLbl>
              <c:idx val="1"/>
              <c:layout>
                <c:manualLayout>
                  <c:x val="0"/>
                  <c:y val="-0.18098608209688075"/>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191-413A-BAB3-F957385172F7}"/>
                </c:ext>
                <c:ext xmlns:c15="http://schemas.microsoft.com/office/drawing/2012/chart" uri="{CE6537A1-D6FC-4f65-9D91-7224C49458BB}"/>
              </c:extLst>
            </c:dLbl>
            <c:dLbl>
              <c:idx val="2"/>
              <c:layout>
                <c:manualLayout>
                  <c:x val="1.6518004625041295E-3"/>
                  <c:y val="-0.17531714785651797"/>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191-413A-BAB3-F957385172F7}"/>
                </c:ext>
                <c:ext xmlns:c15="http://schemas.microsoft.com/office/drawing/2012/chart" uri="{CE6537A1-D6FC-4f65-9D91-7224C49458BB}">
                  <c15:layout>
                    <c:manualLayout>
                      <c:w val="4.4598612487611496E-2"/>
                      <c:h val="5.8956916099773243E-2"/>
                    </c:manualLayout>
                  </c15:layout>
                </c:ext>
              </c:extLst>
            </c:dLbl>
            <c:dLbl>
              <c:idx val="3"/>
              <c:layout>
                <c:manualLayout>
                  <c:x val="0"/>
                  <c:y val="-0.20933075329869485"/>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191-413A-BAB3-F957385172F7}"/>
                </c:ext>
                <c:ext xmlns:c15="http://schemas.microsoft.com/office/drawing/2012/chart" uri="{CE6537A1-D6FC-4f65-9D91-7224C49458BB}"/>
              </c:extLst>
            </c:dLbl>
            <c:dLbl>
              <c:idx val="4"/>
              <c:layout>
                <c:manualLayout>
                  <c:x val="-1.3451118411982447E-3"/>
                  <c:y val="-0.2368259771100041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E191-413A-BAB3-F957385172F7}"/>
                </c:ext>
                <c:ext xmlns:c15="http://schemas.microsoft.com/office/drawing/2012/chart" uri="{CE6537A1-D6FC-4f65-9D91-7224C49458BB}"/>
              </c:extLst>
            </c:dLbl>
            <c:dLbl>
              <c:idx val="5"/>
              <c:layout>
                <c:manualLayout>
                  <c:x val="0"/>
                  <c:y val="-0.17064072348099349"/>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191-413A-BAB3-F957385172F7}"/>
                </c:ext>
                <c:ext xmlns:c15="http://schemas.microsoft.com/office/drawing/2012/chart" uri="{CE6537A1-D6FC-4f65-9D91-7224C49458BB}"/>
              </c:extLst>
            </c:dLbl>
            <c:dLbl>
              <c:idx val="6"/>
              <c:layout>
                <c:manualLayout>
                  <c:x val="-6.1337724261189077E-4"/>
                  <c:y val="-0.2898316281893335"/>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E191-413A-BAB3-F957385172F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bg1"/>
                      </a:solidFill>
                      <a:round/>
                    </a:ln>
                    <a:effectLst/>
                  </c:spPr>
                </c15:leaderLines>
              </c:ext>
            </c:extLst>
          </c:dLbls>
          <c:cat>
            <c:numRef>
              <c:f>'Total Credentials_Shortage'!$V$3:$V$9</c:f>
              <c:numCache>
                <c:formatCode>General</c:formatCode>
                <c:ptCount val="7"/>
                <c:pt idx="0">
                  <c:v>2016</c:v>
                </c:pt>
                <c:pt idx="1">
                  <c:v>2017</c:v>
                </c:pt>
                <c:pt idx="2">
                  <c:v>2018</c:v>
                </c:pt>
                <c:pt idx="3">
                  <c:v>2019</c:v>
                </c:pt>
                <c:pt idx="4">
                  <c:v>2020</c:v>
                </c:pt>
                <c:pt idx="5">
                  <c:v>2021</c:v>
                </c:pt>
                <c:pt idx="6">
                  <c:v>2022</c:v>
                </c:pt>
              </c:numCache>
            </c:numRef>
          </c:cat>
          <c:val>
            <c:numRef>
              <c:f>'Total Credentials_Shortage'!$R$3:$R$9</c:f>
              <c:numCache>
                <c:formatCode>_(* #,##0_);_(* \(#,##0\);_(* "-"??_);_(@_)</c:formatCode>
                <c:ptCount val="7"/>
                <c:pt idx="0">
                  <c:v>643</c:v>
                </c:pt>
                <c:pt idx="1">
                  <c:v>659</c:v>
                </c:pt>
                <c:pt idx="2">
                  <c:v>665</c:v>
                </c:pt>
                <c:pt idx="3">
                  <c:v>763</c:v>
                </c:pt>
                <c:pt idx="4">
                  <c:v>890</c:v>
                </c:pt>
                <c:pt idx="5">
                  <c:v>621</c:v>
                </c:pt>
                <c:pt idx="6">
                  <c:v>1127</c:v>
                </c:pt>
              </c:numCache>
            </c:numRef>
          </c:val>
          <c:extLst xmlns:c16r2="http://schemas.microsoft.com/office/drawing/2015/06/chart">
            <c:ext xmlns:c16="http://schemas.microsoft.com/office/drawing/2014/chart" uri="{C3380CC4-5D6E-409C-BE32-E72D297353CC}">
              <c16:uniqueId val="{00000007-E191-413A-BAB3-F957385172F7}"/>
            </c:ext>
          </c:extLst>
        </c:ser>
        <c:dLbls>
          <c:dLblPos val="ctr"/>
          <c:showLegendKey val="0"/>
          <c:showVal val="1"/>
          <c:showCatName val="0"/>
          <c:showSerName val="0"/>
          <c:showPercent val="0"/>
          <c:showBubbleSize val="0"/>
        </c:dLbls>
        <c:gapWidth val="150"/>
        <c:overlap val="100"/>
        <c:axId val="238855576"/>
        <c:axId val="238853224"/>
      </c:barChart>
      <c:catAx>
        <c:axId val="23885557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Times New Roman" panose="02020603050405020304" pitchFamily="18" charset="0"/>
                    <a:cs typeface="Times New Roman" panose="02020603050405020304" pitchFamily="18" charset="0"/>
                  </a:rPr>
                  <a:t>Year</a:t>
                </a:r>
              </a:p>
            </c:rich>
          </c:tx>
          <c:layout>
            <c:manualLayout>
              <c:xMode val="edge"/>
              <c:yMode val="edge"/>
              <c:x val="0.52399936008989956"/>
              <c:y val="0.839905726069955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38853224"/>
        <c:crosses val="autoZero"/>
        <c:auto val="1"/>
        <c:lblAlgn val="ctr"/>
        <c:lblOffset val="100"/>
        <c:noMultiLvlLbl val="0"/>
      </c:catAx>
      <c:valAx>
        <c:axId val="238853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Times New Roman" panose="02020603050405020304" pitchFamily="18" charset="0"/>
                    <a:cs typeface="Times New Roman" panose="02020603050405020304" pitchFamily="18" charset="0"/>
                  </a:rPr>
                  <a:t>Total Emergency Certifications</a:t>
                </a:r>
                <a:r>
                  <a:rPr lang="en-US" sz="1400" baseline="0">
                    <a:solidFill>
                      <a:schemeClr val="tx1"/>
                    </a:solidFill>
                    <a:latin typeface="Times New Roman" panose="02020603050405020304" pitchFamily="18" charset="0"/>
                    <a:cs typeface="Times New Roman" panose="02020603050405020304" pitchFamily="18" charset="0"/>
                  </a:rPr>
                  <a:t> </a:t>
                </a:r>
                <a:endParaRPr lang="en-US" sz="140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2.2469688811197906E-3"/>
              <c:y val="0.2250290142303640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388555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6.6736900702080229E-2"/>
          <c:y val="0.89190391379648981"/>
          <c:w val="0.87085807782451385"/>
          <c:h val="0.1078675433427964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solidFill>
                  <a:sysClr val="windowText" lastClr="000000"/>
                </a:solidFill>
                <a:latin typeface="Times New Roman" panose="02020603050405020304" pitchFamily="18" charset="0"/>
                <a:cs typeface="Times New Roman" panose="02020603050405020304" pitchFamily="18" charset="0"/>
              </a:rPr>
              <a:t>KTRS Years</a:t>
            </a:r>
            <a:r>
              <a:rPr lang="en-US" baseline="0">
                <a:solidFill>
                  <a:sysClr val="windowText" lastClr="000000"/>
                </a:solidFill>
                <a:latin typeface="Times New Roman" panose="02020603050405020304" pitchFamily="18" charset="0"/>
                <a:cs typeface="Times New Roman" panose="02020603050405020304" pitchFamily="18" charset="0"/>
              </a:rPr>
              <a:t> of Service</a:t>
            </a:r>
          </a:p>
          <a:p>
            <a:pPr>
              <a:defRPr>
                <a:solidFill>
                  <a:sysClr val="windowText" lastClr="000000"/>
                </a:solidFill>
                <a:latin typeface="Times New Roman" panose="02020603050405020304" pitchFamily="18" charset="0"/>
                <a:cs typeface="Times New Roman" panose="02020603050405020304" pitchFamily="18" charset="0"/>
              </a:defRPr>
            </a:pPr>
            <a:r>
              <a:rPr lang="en-US" baseline="0">
                <a:solidFill>
                  <a:sysClr val="windowText" lastClr="000000"/>
                </a:solidFill>
                <a:latin typeface="Times New Roman" panose="02020603050405020304" pitchFamily="18" charset="0"/>
                <a:cs typeface="Times New Roman" panose="02020603050405020304" pitchFamily="18" charset="0"/>
              </a:rPr>
              <a:t>Accounts Greater than 25 Years, Less than 5 Years, and Return to Work</a:t>
            </a:r>
          </a:p>
          <a:p>
            <a:pPr>
              <a:defRPr>
                <a:solidFill>
                  <a:sysClr val="windowText" lastClr="000000"/>
                </a:solidFill>
                <a:latin typeface="Times New Roman" panose="02020603050405020304" pitchFamily="18" charset="0"/>
                <a:cs typeface="Times New Roman" panose="02020603050405020304" pitchFamily="18" charset="0"/>
              </a:defRPr>
            </a:pPr>
            <a:r>
              <a:rPr lang="en-US" baseline="0">
                <a:solidFill>
                  <a:sysClr val="windowText" lastClr="000000"/>
                </a:solidFill>
                <a:latin typeface="Times New Roman" panose="02020603050405020304" pitchFamily="18" charset="0"/>
                <a:cs typeface="Times New Roman" panose="02020603050405020304" pitchFamily="18" charset="0"/>
              </a:rPr>
              <a:t>Fiscal Year 2022</a:t>
            </a:r>
            <a:endParaRPr lang="en-US">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Sheet1!$H$14:$L$14</c:f>
              <c:strCache>
                <c:ptCount val="5"/>
                <c:pt idx="0">
                  <c:v>Years of Service - Less than 5</c:v>
                </c:pt>
                <c:pt idx="1">
                  <c:v>Years of Service - Greater than 25</c:v>
                </c:pt>
                <c:pt idx="2">
                  <c:v>Return to Work</c:v>
                </c:pt>
                <c:pt idx="3">
                  <c:v>Total</c:v>
                </c:pt>
                <c:pt idx="4">
                  <c:v>FTE - Teachers</c:v>
                </c:pt>
              </c:strCache>
            </c:strRef>
          </c:cat>
          <c:val>
            <c:numRef>
              <c:f>Sheet1!$H$15:$L$15</c:f>
              <c:numCache>
                <c:formatCode>_(* #,##0_);_(* \(#,##0\);_(* "-"??_);_(@_)</c:formatCode>
                <c:ptCount val="5"/>
                <c:pt idx="0">
                  <c:v>21448</c:v>
                </c:pt>
                <c:pt idx="1">
                  <c:v>4821</c:v>
                </c:pt>
                <c:pt idx="2">
                  <c:v>4532</c:v>
                </c:pt>
                <c:pt idx="3">
                  <c:v>30801</c:v>
                </c:pt>
                <c:pt idx="4" formatCode="#,##0">
                  <c:v>42525</c:v>
                </c:pt>
              </c:numCache>
            </c:numRef>
          </c:val>
          <c:extLst xmlns:c16r2="http://schemas.microsoft.com/office/drawing/2015/06/chart">
            <c:ext xmlns:c16="http://schemas.microsoft.com/office/drawing/2014/chart" uri="{C3380CC4-5D6E-409C-BE32-E72D297353CC}">
              <c16:uniqueId val="{00000000-8973-4BBB-B37A-C54864674B2F}"/>
            </c:ext>
          </c:extLst>
        </c:ser>
        <c:dLbls>
          <c:showLegendKey val="0"/>
          <c:showVal val="0"/>
          <c:showCatName val="0"/>
          <c:showSerName val="0"/>
          <c:showPercent val="0"/>
          <c:showBubbleSize val="0"/>
        </c:dLbls>
        <c:gapWidth val="219"/>
        <c:overlap val="-27"/>
        <c:axId val="548235880"/>
        <c:axId val="548236664"/>
      </c:barChart>
      <c:catAx>
        <c:axId val="54823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548236664"/>
        <c:crosses val="autoZero"/>
        <c:auto val="1"/>
        <c:lblAlgn val="ctr"/>
        <c:lblOffset val="100"/>
        <c:noMultiLvlLbl val="0"/>
      </c:catAx>
      <c:valAx>
        <c:axId val="54823666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5482358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1"/>
          <a:lstStyle/>
          <a:p>
            <a:pPr>
              <a:defRPr sz="1200" b="1" i="0" u="none" strike="noStrike" kern="1200" baseline="0">
                <a:solidFill>
                  <a:schemeClr val="tx1"/>
                </a:solidFill>
                <a:latin typeface="+mn-lt"/>
                <a:ea typeface="+mn-ea"/>
                <a:cs typeface="+mn-cs"/>
              </a:defRPr>
            </a:pPr>
            <a:r>
              <a:rPr lang="en-US" baseline="0">
                <a:solidFill>
                  <a:schemeClr val="tx1"/>
                </a:solidFill>
              </a:rPr>
              <a:t>Completers of Teacher Pathways by Enrollment Year</a:t>
            </a:r>
          </a:p>
        </c:rich>
      </c:tx>
      <c:layout>
        <c:manualLayout>
          <c:xMode val="edge"/>
          <c:yMode val="edge"/>
          <c:x val="0.24104282277754574"/>
          <c:y val="3.0101931674759875E-2"/>
        </c:manualLayout>
      </c:layout>
      <c:overlay val="0"/>
      <c:spPr>
        <a:noFill/>
        <a:ln>
          <a:noFill/>
        </a:ln>
        <a:effectLst/>
      </c:spPr>
      <c:txPr>
        <a:bodyPr rot="0" spcFirstLastPara="1" vertOverflow="ellipsis" vert="horz" wrap="square" anchor="t" anchorCtr="1"/>
        <a:lstStyle/>
        <a:p>
          <a:pPr>
            <a:defRPr sz="12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0655620640136967"/>
          <c:y val="0.2161997026547158"/>
          <c:w val="0.87316755488300302"/>
          <c:h val="0.66387254797099282"/>
        </c:manualLayout>
      </c:layout>
      <c:barChart>
        <c:barDir val="col"/>
        <c:grouping val="stacked"/>
        <c:varyColors val="0"/>
        <c:ser>
          <c:idx val="0"/>
          <c:order val="0"/>
          <c:tx>
            <c:strRef>
              <c:f>Sheet1!$B$1</c:f>
              <c:strCache>
                <c:ptCount val="1"/>
                <c:pt idx="0">
                  <c:v>Option 8 - Teach For America (TFA)</c:v>
                </c:pt>
              </c:strCache>
            </c:strRef>
          </c:tx>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6.0338589944839316E-2"/>
                  <c:y val="8.9816211252160237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3AA-46CF-B253-344EB31D85B2}"/>
                </c:ext>
                <c:ext xmlns:c15="http://schemas.microsoft.com/office/drawing/2012/chart" uri="{CE6537A1-D6FC-4f65-9D91-7224C49458BB}">
                  <c15:layout>
                    <c:manualLayout>
                      <c:w val="4.2395771859947938E-2"/>
                      <c:h val="5.6033007465719722E-2"/>
                    </c:manualLayout>
                  </c15:layout>
                </c:ext>
              </c:extLst>
            </c:dLbl>
            <c:dLbl>
              <c:idx val="1"/>
              <c:layout>
                <c:manualLayout>
                  <c:x val="6.8377802819318836E-2"/>
                  <c:y val="1.2266437606959404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3AA-46CF-B253-344EB31D85B2}"/>
                </c:ext>
                <c:ext xmlns:c15="http://schemas.microsoft.com/office/drawing/2012/chart" uri="{CE6537A1-D6FC-4f65-9D91-7224C49458BB}">
                  <c15:layout>
                    <c:manualLayout>
                      <c:w val="4.6082360717334715E-2"/>
                      <c:h val="4.5845187926497957E-2"/>
                    </c:manualLayout>
                  </c15:layout>
                </c:ext>
              </c:extLst>
            </c:dLbl>
            <c:dLbl>
              <c:idx val="2"/>
              <c:layout>
                <c:manualLayout>
                  <c:x val="5.6710586446730937E-2"/>
                  <c:y val="1.8455293992944464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3AA-46CF-B253-344EB31D85B2}"/>
                </c:ext>
                <c:ext xmlns:c15="http://schemas.microsoft.com/office/drawing/2012/chart" uri="{CE6537A1-D6FC-4f65-9D91-7224C49458BB}">
                  <c15:layout>
                    <c:manualLayout>
                      <c:w val="4.0552477431254549E-2"/>
                      <c:h val="5.2637067619312472E-2"/>
                    </c:manualLayout>
                  </c15:layout>
                </c:ext>
              </c:extLst>
            </c:dLbl>
            <c:dLbl>
              <c:idx val="3"/>
              <c:layout>
                <c:manualLayout>
                  <c:x val="5.6945086879659094E-2"/>
                  <c:y val="3.0118624603774648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3AA-46CF-B253-344EB31D85B2}"/>
                </c:ext>
                <c:ext xmlns:c15="http://schemas.microsoft.com/office/drawing/2012/chart" uri="{CE6537A1-D6FC-4f65-9D91-7224C49458BB}">
                  <c15:layout>
                    <c:manualLayout>
                      <c:w val="2.0276238715627275E-2"/>
                      <c:h val="4.9241127772905215E-2"/>
                    </c:manualLayout>
                  </c15:layout>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15</c:v>
                </c:pt>
                <c:pt idx="1">
                  <c:v>11</c:v>
                </c:pt>
                <c:pt idx="2">
                  <c:v>16</c:v>
                </c:pt>
                <c:pt idx="3">
                  <c:v>4</c:v>
                </c:pt>
              </c:numCache>
            </c:numRef>
          </c:val>
          <c:extLst xmlns:c16r2="http://schemas.microsoft.com/office/drawing/2015/06/chart">
            <c:ext xmlns:c16="http://schemas.microsoft.com/office/drawing/2014/chart" uri="{C3380CC4-5D6E-409C-BE32-E72D297353CC}">
              <c16:uniqueId val="{00000004-93AA-46CF-B253-344EB31D85B2}"/>
            </c:ext>
          </c:extLst>
        </c:ser>
        <c:ser>
          <c:idx val="1"/>
          <c:order val="1"/>
          <c:tx>
            <c:strRef>
              <c:f>Sheet1!$C$1</c:f>
              <c:strCache>
                <c:ptCount val="1"/>
                <c:pt idx="0">
                  <c:v>Option 6 - University-Based Alternative Route</c:v>
                </c:pt>
              </c:strCache>
            </c:strRef>
          </c:tx>
          <c:spPr>
            <a:pattFill prst="pct5">
              <a:fgClr>
                <a:schemeClr val="bg1"/>
              </a:fgClr>
              <a:bgClr>
                <a:schemeClr val="tx1"/>
              </a:bgClr>
            </a:patt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5.9294871260429545E-2"/>
                  <c:y val="-2.5135872254351276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3AA-46CF-B253-344EB31D85B2}"/>
                </c:ext>
                <c:ext xmlns:c15="http://schemas.microsoft.com/office/drawing/2012/chart" uri="{CE6537A1-D6FC-4f65-9D91-7224C49458BB}"/>
              </c:extLst>
            </c:dLbl>
            <c:dLbl>
              <c:idx val="1"/>
              <c:layout>
                <c:manualLayout>
                  <c:x val="6.0706653909487387E-2"/>
                  <c:y val="-4.1893120423918899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93AA-46CF-B253-344EB31D85B2}"/>
                </c:ext>
                <c:ext xmlns:c15="http://schemas.microsoft.com/office/drawing/2012/chart" uri="{CE6537A1-D6FC-4f65-9D91-7224C49458BB}"/>
              </c:extLst>
            </c:dLbl>
            <c:dLbl>
              <c:idx val="2"/>
              <c:layout>
                <c:manualLayout>
                  <c:x val="6.6353784505718771E-2"/>
                  <c:y val="-1.6757248169567619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93AA-46CF-B253-344EB31D85B2}"/>
                </c:ext>
                <c:ext xmlns:c15="http://schemas.microsoft.com/office/drawing/2012/chart" uri="{CE6537A1-D6FC-4f65-9D91-7224C49458BB}"/>
              </c:extLst>
            </c:dLbl>
            <c:dLbl>
              <c:idx val="3"/>
              <c:layout>
                <c:manualLayout>
                  <c:x val="5.9294871260429441E-2"/>
                  <c:y val="-2.5135872254351276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93AA-46CF-B253-344EB31D85B2}"/>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Sheet1!$C$2:$C$5</c:f>
              <c:numCache>
                <c:formatCode>0</c:formatCode>
                <c:ptCount val="4"/>
                <c:pt idx="0">
                  <c:v>398</c:v>
                </c:pt>
                <c:pt idx="1">
                  <c:v>407</c:v>
                </c:pt>
                <c:pt idx="2">
                  <c:v>460</c:v>
                </c:pt>
                <c:pt idx="3">
                  <c:v>507</c:v>
                </c:pt>
              </c:numCache>
            </c:numRef>
          </c:val>
          <c:extLst xmlns:c16r2="http://schemas.microsoft.com/office/drawing/2015/06/chart">
            <c:ext xmlns:c16="http://schemas.microsoft.com/office/drawing/2014/chart" uri="{C3380CC4-5D6E-409C-BE32-E72D297353CC}">
              <c16:uniqueId val="{00000005-93AA-46CF-B253-344EB31D85B2}"/>
            </c:ext>
          </c:extLst>
        </c:ser>
        <c:ser>
          <c:idx val="2"/>
          <c:order val="2"/>
          <c:tx>
            <c:strRef>
              <c:f>Sheet1!$D$1</c:f>
              <c:strCache>
                <c:ptCount val="1"/>
                <c:pt idx="0">
                  <c:v>Traditional</c:v>
                </c:pt>
              </c:strCache>
            </c:strRef>
          </c:tx>
          <c:spPr>
            <a:pattFill prst="lgGrid">
              <a:fgClr>
                <a:schemeClr val="tx1"/>
              </a:fgClr>
              <a:bgClr>
                <a:srgbClr val="00B0F0"/>
              </a:bgClr>
            </a:patt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6.4942001856660936E-2"/>
                  <c:y val="-2.5135872254351276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93AA-46CF-B253-344EB31D85B2}"/>
                </c:ext>
                <c:ext xmlns:c15="http://schemas.microsoft.com/office/drawing/2012/chart" uri="{CE6537A1-D6FC-4f65-9D91-7224C49458BB}"/>
              </c:extLst>
            </c:dLbl>
            <c:dLbl>
              <c:idx val="1"/>
              <c:layout>
                <c:manualLayout>
                  <c:x val="7.9059828347239389E-2"/>
                  <c:y val="-3.9100245728990873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93AA-46CF-B253-344EB31D85B2}"/>
                </c:ext>
                <c:ext xmlns:c15="http://schemas.microsoft.com/office/drawing/2012/chart" uri="{CE6537A1-D6FC-4f65-9D91-7224C49458BB}"/>
              </c:extLst>
            </c:dLbl>
            <c:dLbl>
              <c:idx val="2"/>
              <c:layout>
                <c:manualLayout>
                  <c:x val="7.058913245289232E-2"/>
                  <c:y val="-2.7928746949279298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93AA-46CF-B253-344EB31D85B2}"/>
                </c:ext>
                <c:ext xmlns:c15="http://schemas.microsoft.com/office/drawing/2012/chart" uri="{CE6537A1-D6FC-4f65-9D91-7224C49458BB}"/>
              </c:extLst>
            </c:dLbl>
            <c:dLbl>
              <c:idx val="3"/>
              <c:layout>
                <c:manualLayout>
                  <c:x val="6.4942001856660825E-2"/>
                  <c:y val="-4.7478869813774686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93AA-46CF-B253-344EB31D85B2}"/>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Sheet1!$D$2:$D$5</c:f>
              <c:numCache>
                <c:formatCode>0</c:formatCode>
                <c:ptCount val="4"/>
                <c:pt idx="0">
                  <c:v>2240</c:v>
                </c:pt>
                <c:pt idx="1">
                  <c:v>2120</c:v>
                </c:pt>
                <c:pt idx="2">
                  <c:v>2116</c:v>
                </c:pt>
                <c:pt idx="3">
                  <c:v>1912</c:v>
                </c:pt>
              </c:numCache>
            </c:numRef>
          </c:val>
          <c:extLst xmlns:c16r2="http://schemas.microsoft.com/office/drawing/2015/06/chart">
            <c:ext xmlns:c16="http://schemas.microsoft.com/office/drawing/2014/chart" uri="{C3380CC4-5D6E-409C-BE32-E72D297353CC}">
              <c16:uniqueId val="{00000006-93AA-46CF-B253-344EB31D85B2}"/>
            </c:ext>
          </c:extLst>
        </c:ser>
        <c:dLbls>
          <c:dLblPos val="inEnd"/>
          <c:showLegendKey val="0"/>
          <c:showVal val="1"/>
          <c:showCatName val="0"/>
          <c:showSerName val="0"/>
          <c:showPercent val="0"/>
          <c:showBubbleSize val="0"/>
        </c:dLbls>
        <c:gapWidth val="231"/>
        <c:overlap val="100"/>
        <c:axId val="548232744"/>
        <c:axId val="548232352"/>
      </c:barChart>
      <c:catAx>
        <c:axId val="5482327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48232352"/>
        <c:crosses val="autoZero"/>
        <c:auto val="1"/>
        <c:lblAlgn val="ctr"/>
        <c:lblOffset val="100"/>
        <c:noMultiLvlLbl val="0"/>
      </c:catAx>
      <c:valAx>
        <c:axId val="548232352"/>
        <c:scaling>
          <c:orientation val="minMax"/>
          <c:max val="2750"/>
        </c:scaling>
        <c:delete val="0"/>
        <c:axPos val="l"/>
        <c:majorGridlines>
          <c:spPr>
            <a:ln w="6350" cap="flat" cmpd="sng" algn="ctr">
              <a:solidFill>
                <a:schemeClr val="tx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Completers</a:t>
                </a:r>
              </a:p>
            </c:rich>
          </c:tx>
          <c:overlay val="0"/>
          <c:spPr>
            <a:solidFill>
              <a:schemeClr val="bg1"/>
            </a:solidFill>
            <a:ln>
              <a:solidFill>
                <a:schemeClr val="bg1"/>
              </a:solid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48232744"/>
        <c:crosses val="autoZero"/>
        <c:crossBetween val="between"/>
        <c:majorUnit val="250"/>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sz="10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42106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3008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7157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p:txBody>
      </p:sp>
      <p:sp>
        <p:nvSpPr>
          <p:cNvPr id="202" name="Google Shape;20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612546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217" name="Google Shape;21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486911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p:txBody>
      </p:sp>
      <p:sp>
        <p:nvSpPr>
          <p:cNvPr id="231" name="Google Shape;23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036533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245" name="Google Shape;24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526906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147676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3" name="Google Shape;27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258941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646821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862844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15" name="Google Shape;31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922192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d3db63b1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d3db63b1c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12d3db63b1c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extLst>
      <p:ext uri="{BB962C8B-B14F-4D97-AF65-F5344CB8AC3E}">
        <p14:creationId xmlns:p14="http://schemas.microsoft.com/office/powerpoint/2010/main" val="2464544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dirty="0"/>
          </a:p>
        </p:txBody>
      </p:sp>
      <p:sp>
        <p:nvSpPr>
          <p:cNvPr id="329" name="Google Shape;32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019121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2f38b73552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12f38b73552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0" name="Google Shape;350;g12f38b73552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279020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1ce9162bae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1ce9162bae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g11ce9162bae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26464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2d3db63b1c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2d3db63b1c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g12d3db63b1c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419930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2d3db63b1c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2d3db63b1c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 name="Google Shape;109;g12d3db63b1c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3094224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ce9162bae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1ce9162bae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g11ce9162bae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176044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ce9162bae_6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11ce9162bae_6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3" name="Google Shape;123;g11ce9162bae_6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extLst>
      <p:ext uri="{BB962C8B-B14F-4D97-AF65-F5344CB8AC3E}">
        <p14:creationId xmlns:p14="http://schemas.microsoft.com/office/powerpoint/2010/main" val="1418327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923788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0" name="Google Shape;1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681020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7"/>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6"/>
          <p:cNvSpPr>
            <a:spLocks noGrp="1"/>
          </p:cNvSpPr>
          <p:nvPr>
            <p:ph type="pic" idx="2"/>
          </p:nvPr>
        </p:nvSpPr>
        <p:spPr>
          <a:xfrm>
            <a:off x="5183188" y="987425"/>
            <a:ext cx="6172200" cy="4873625"/>
          </a:xfrm>
          <a:prstGeom prst="rect">
            <a:avLst/>
          </a:prstGeom>
          <a:noFill/>
          <a:ln>
            <a:noFill/>
          </a:ln>
        </p:spPr>
      </p:sp>
      <p:sp>
        <p:nvSpPr>
          <p:cNvPr id="66" name="Google Shape;66;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6"/>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7"/>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8"/>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8"/>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8"/>
          <p:cNvSpPr txBox="1">
            <a:spLocks noGrp="1"/>
          </p:cNvSpPr>
          <p:nvPr>
            <p:ph type="title"/>
          </p:nvPr>
        </p:nvSpPr>
        <p:spPr>
          <a:xfrm>
            <a:off x="838200" y="-150721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9"/>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778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7780"/>
                </a:solidFill>
                <a:latin typeface="Libre Franklin"/>
                <a:ea typeface="Libre Franklin"/>
                <a:cs typeface="Libre Franklin"/>
                <a:sym typeface="Libre Franklin"/>
              </a:defRPr>
            </a:lvl1pPr>
            <a:lvl2pPr marL="0" marR="0" lvl="1" indent="0" algn="l" rtl="0">
              <a:spcBef>
                <a:spcPts val="0"/>
              </a:spcBef>
              <a:buNone/>
              <a:defRPr sz="1800">
                <a:solidFill>
                  <a:srgbClr val="007780"/>
                </a:solidFill>
                <a:latin typeface="Libre Franklin"/>
                <a:ea typeface="Libre Franklin"/>
                <a:cs typeface="Libre Franklin"/>
                <a:sym typeface="Libre Franklin"/>
              </a:defRPr>
            </a:lvl2pPr>
            <a:lvl3pPr marL="0" marR="0" lvl="2" indent="0" algn="l" rtl="0">
              <a:spcBef>
                <a:spcPts val="0"/>
              </a:spcBef>
              <a:buNone/>
              <a:defRPr sz="1800">
                <a:solidFill>
                  <a:srgbClr val="007780"/>
                </a:solidFill>
                <a:latin typeface="Libre Franklin"/>
                <a:ea typeface="Libre Franklin"/>
                <a:cs typeface="Libre Franklin"/>
                <a:sym typeface="Libre Franklin"/>
              </a:defRPr>
            </a:lvl3pPr>
            <a:lvl4pPr marL="0" marR="0" lvl="3" indent="0" algn="l" rtl="0">
              <a:spcBef>
                <a:spcPts val="0"/>
              </a:spcBef>
              <a:buNone/>
              <a:defRPr sz="1800">
                <a:solidFill>
                  <a:srgbClr val="007780"/>
                </a:solidFill>
                <a:latin typeface="Libre Franklin"/>
                <a:ea typeface="Libre Franklin"/>
                <a:cs typeface="Libre Franklin"/>
                <a:sym typeface="Libre Franklin"/>
              </a:defRPr>
            </a:lvl4pPr>
            <a:lvl5pPr marL="0" marR="0" lvl="4" indent="0" algn="l" rtl="0">
              <a:spcBef>
                <a:spcPts val="0"/>
              </a:spcBef>
              <a:buNone/>
              <a:defRPr sz="1800">
                <a:solidFill>
                  <a:srgbClr val="007780"/>
                </a:solidFill>
                <a:latin typeface="Libre Franklin"/>
                <a:ea typeface="Libre Franklin"/>
                <a:cs typeface="Libre Franklin"/>
                <a:sym typeface="Libre Franklin"/>
              </a:defRPr>
            </a:lvl5pPr>
            <a:lvl6pPr marL="0" marR="0" lvl="5" indent="0" algn="l" rtl="0">
              <a:spcBef>
                <a:spcPts val="0"/>
              </a:spcBef>
              <a:buNone/>
              <a:defRPr sz="1800">
                <a:solidFill>
                  <a:srgbClr val="007780"/>
                </a:solidFill>
                <a:latin typeface="Libre Franklin"/>
                <a:ea typeface="Libre Franklin"/>
                <a:cs typeface="Libre Franklin"/>
                <a:sym typeface="Libre Franklin"/>
              </a:defRPr>
            </a:lvl6pPr>
            <a:lvl7pPr marL="0" marR="0" lvl="6" indent="0" algn="l" rtl="0">
              <a:spcBef>
                <a:spcPts val="0"/>
              </a:spcBef>
              <a:buNone/>
              <a:defRPr sz="1800">
                <a:solidFill>
                  <a:srgbClr val="007780"/>
                </a:solidFill>
                <a:latin typeface="Libre Franklin"/>
                <a:ea typeface="Libre Franklin"/>
                <a:cs typeface="Libre Franklin"/>
                <a:sym typeface="Libre Franklin"/>
              </a:defRPr>
            </a:lvl7pPr>
            <a:lvl8pPr marL="0" marR="0" lvl="7" indent="0" algn="l" rtl="0">
              <a:spcBef>
                <a:spcPts val="0"/>
              </a:spcBef>
              <a:buNone/>
              <a:defRPr sz="1800">
                <a:solidFill>
                  <a:srgbClr val="007780"/>
                </a:solidFill>
                <a:latin typeface="Libre Franklin"/>
                <a:ea typeface="Libre Franklin"/>
                <a:cs typeface="Libre Franklin"/>
                <a:sym typeface="Libre Franklin"/>
              </a:defRPr>
            </a:lvl8pPr>
            <a:lvl9pPr marL="0" marR="0" lvl="8" indent="0" algn="l" rtl="0">
              <a:spcBef>
                <a:spcPts val="0"/>
              </a:spcBef>
              <a:buNone/>
              <a:defRPr sz="18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0"/>
          <p:cNvSpPr txBox="1">
            <a:spLocks noGrp="1"/>
          </p:cNvSpPr>
          <p:nvPr>
            <p:ph type="ftr" idx="11"/>
          </p:nvPr>
        </p:nvSpPr>
        <p:spPr>
          <a:xfrm>
            <a:off x="4038600" y="6356350"/>
            <a:ext cx="407826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1"/>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4"/>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5"/>
          <p:cNvSpPr txBox="1">
            <a:spLocks noGrp="1"/>
          </p:cNvSpPr>
          <p:nvPr>
            <p:ph type="body" idx="1"/>
          </p:nvPr>
        </p:nvSpPr>
        <p:spPr>
          <a:xfrm>
            <a:off x="5183188" y="1891430"/>
            <a:ext cx="6172200" cy="396962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5"/>
          <p:cNvSpPr txBox="1">
            <a:spLocks noGrp="1"/>
          </p:cNvSpPr>
          <p:nvPr>
            <p:ph type="ftr" idx="11"/>
          </p:nvPr>
        </p:nvSpPr>
        <p:spPr>
          <a:xfrm>
            <a:off x="4038600" y="6356350"/>
            <a:ext cx="404068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6"/>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itle 1">
            <a:extLst>
              <a:ext uri="{FF2B5EF4-FFF2-40B4-BE49-F238E27FC236}">
                <a16:creationId xmlns:a16="http://schemas.microsoft.com/office/drawing/2014/main" xmlns="" id="{56E5E998-90A2-4BD8-0AC3-649796B960D1}"/>
              </a:ext>
            </a:extLst>
          </p:cNvPr>
          <p:cNvSpPr>
            <a:spLocks noGrp="1"/>
          </p:cNvSpPr>
          <p:nvPr>
            <p:ph type="title"/>
          </p:nvPr>
        </p:nvSpPr>
        <p:spPr>
          <a:xfrm>
            <a:off x="1671320" y="4937760"/>
            <a:ext cx="9372600" cy="690147"/>
          </a:xfrm>
        </p:spPr>
        <p:txBody>
          <a:bodyPr spcFirstLastPara="1" wrap="square" lIns="91425" tIns="45700" rIns="91425" bIns="45700" anchor="b" anchorCtr="0">
            <a:noAutofit/>
          </a:bodyPr>
          <a:lstStyle/>
          <a:p>
            <a:pPr algn="ctr"/>
            <a:r>
              <a:rPr lang="en-US" sz="2800" dirty="0"/>
              <a:t>Teacher Recruitment and Retention</a:t>
            </a:r>
            <a:br>
              <a:rPr lang="en-US" sz="2800" dirty="0"/>
            </a:br>
            <a:r>
              <a:rPr lang="en-US" sz="2800" dirty="0"/>
              <a:t>Interim Joint Committee on Education</a:t>
            </a:r>
            <a:br>
              <a:rPr lang="en-US" sz="2800" dirty="0"/>
            </a:br>
            <a:r>
              <a:rPr lang="en-US" sz="2800" dirty="0"/>
              <a:t>June 7, 2022</a:t>
            </a:r>
            <a:br>
              <a:rPr lang="en-US" sz="2800" dirty="0"/>
            </a:br>
            <a:r>
              <a:rPr lang="en-US" sz="2800" dirty="0"/>
              <a:t>Jason E. Glass, Ed.D., Commissioner</a:t>
            </a:r>
          </a:p>
        </p:txBody>
      </p:sp>
      <p:pic>
        <p:nvPicPr>
          <p:cNvPr id="83" name="Google Shape;83;p1" descr="Teacher helping student with writing."/>
          <p:cNvPicPr preferRelativeResize="0"/>
          <p:nvPr/>
        </p:nvPicPr>
        <p:blipFill rotWithShape="1">
          <a:blip r:embed="rId3">
            <a:alphaModFix/>
          </a:blip>
          <a:srcRect/>
          <a:stretch/>
        </p:blipFill>
        <p:spPr>
          <a:xfrm>
            <a:off x="3627079" y="345440"/>
            <a:ext cx="5283241" cy="345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2" name="Title 1">
            <a:extLst>
              <a:ext uri="{FF2B5EF4-FFF2-40B4-BE49-F238E27FC236}">
                <a16:creationId xmlns:a16="http://schemas.microsoft.com/office/drawing/2014/main" xmlns="" id="{63779D0A-EC06-ECB2-2E41-2AA3FE24FED4}"/>
              </a:ext>
            </a:extLst>
          </p:cNvPr>
          <p:cNvSpPr>
            <a:spLocks noGrp="1"/>
          </p:cNvSpPr>
          <p:nvPr>
            <p:ph type="title"/>
          </p:nvPr>
        </p:nvSpPr>
        <p:spPr>
          <a:xfrm>
            <a:off x="838200" y="-1325563"/>
            <a:ext cx="10515600" cy="1325563"/>
          </a:xfrm>
        </p:spPr>
        <p:txBody>
          <a:bodyPr spcFirstLastPara="1" wrap="square" lIns="91425" tIns="45700" rIns="91425" bIns="45700" anchor="b" anchorCtr="0">
            <a:normAutofit/>
          </a:bodyPr>
          <a:lstStyle/>
          <a:p>
            <a:r>
              <a:rPr lang="en-US" dirty="0" err="1"/>
              <a:t>GoTeachKY</a:t>
            </a:r>
            <a:r>
              <a:rPr lang="en-US" dirty="0"/>
              <a:t> Priorities </a:t>
            </a:r>
          </a:p>
        </p:txBody>
      </p:sp>
      <p:sp>
        <p:nvSpPr>
          <p:cNvPr id="193" name="Google Shape;193;p5"/>
          <p:cNvSpPr txBox="1"/>
          <p:nvPr/>
        </p:nvSpPr>
        <p:spPr>
          <a:xfrm>
            <a:off x="205083" y="4956061"/>
            <a:ext cx="2640625" cy="534762"/>
          </a:xfrm>
          <a:prstGeom prst="rect">
            <a:avLst/>
          </a:prstGeom>
          <a:noFill/>
          <a:ln>
            <a:noFill/>
          </a:ln>
        </p:spPr>
        <p:txBody>
          <a:bodyPr spcFirstLastPara="1" wrap="square" lIns="0" tIns="0" rIns="0" bIns="0" anchor="t" anchorCtr="0">
            <a:spAutoFit/>
          </a:bodyPr>
          <a:lstStyle/>
          <a:p>
            <a:pPr marL="0" marR="0" lvl="0" indent="0" algn="ctr" rtl="0">
              <a:lnSpc>
                <a:spcPct val="59968"/>
              </a:lnSpc>
              <a:spcBef>
                <a:spcPts val="0"/>
              </a:spcBef>
              <a:spcAft>
                <a:spcPts val="0"/>
              </a:spcAft>
              <a:buNone/>
            </a:pPr>
            <a:r>
              <a:rPr lang="en-US" sz="3200" b="1" i="0" u="none" strike="noStrike" cap="none">
                <a:solidFill>
                  <a:srgbClr val="000000"/>
                </a:solidFill>
                <a:latin typeface="Calibri"/>
                <a:ea typeface="Calibri"/>
                <a:cs typeface="Calibri"/>
                <a:sym typeface="Calibri"/>
              </a:rPr>
              <a:t>ENCOURAGE </a:t>
            </a:r>
            <a:endParaRPr/>
          </a:p>
          <a:p>
            <a:pPr marL="0" marR="0" lvl="0" indent="0" algn="ctr" rtl="0">
              <a:lnSpc>
                <a:spcPct val="59968"/>
              </a:lnSpc>
              <a:spcBef>
                <a:spcPts val="0"/>
              </a:spcBef>
              <a:spcAft>
                <a:spcPts val="0"/>
              </a:spcAft>
              <a:buNone/>
            </a:pPr>
            <a:r>
              <a:rPr lang="en-US" sz="3200" b="0" i="0" u="none" strike="noStrike" cap="none">
                <a:solidFill>
                  <a:srgbClr val="000000"/>
                </a:solidFill>
                <a:latin typeface="Calibri"/>
                <a:ea typeface="Calibri"/>
                <a:cs typeface="Calibri"/>
                <a:sym typeface="Calibri"/>
              </a:rPr>
              <a:t>early entry</a:t>
            </a:r>
            <a:endParaRPr/>
          </a:p>
        </p:txBody>
      </p:sp>
      <p:sp>
        <p:nvSpPr>
          <p:cNvPr id="196" name="Google Shape;196;p5"/>
          <p:cNvSpPr txBox="1"/>
          <p:nvPr/>
        </p:nvSpPr>
        <p:spPr>
          <a:xfrm>
            <a:off x="859926" y="358475"/>
            <a:ext cx="5737623" cy="534762"/>
          </a:xfrm>
          <a:prstGeom prst="rect">
            <a:avLst/>
          </a:prstGeom>
          <a:noFill/>
          <a:ln>
            <a:noFill/>
          </a:ln>
        </p:spPr>
        <p:txBody>
          <a:bodyPr spcFirstLastPara="1" wrap="square" lIns="0" tIns="0" rIns="0" bIns="0" anchor="t" anchorCtr="0">
            <a:spAutoFit/>
          </a:bodyPr>
          <a:lstStyle/>
          <a:p>
            <a:pPr marL="0" marR="0" lvl="0" indent="0" algn="ctr" rtl="0">
              <a:lnSpc>
                <a:spcPct val="59968"/>
              </a:lnSpc>
              <a:spcBef>
                <a:spcPts val="0"/>
              </a:spcBef>
              <a:spcAft>
                <a:spcPts val="0"/>
              </a:spcAft>
              <a:buNone/>
            </a:pPr>
            <a:r>
              <a:rPr lang="en-US" sz="3200" b="1" i="0" u="none" strike="noStrike" cap="none" dirty="0">
                <a:solidFill>
                  <a:srgbClr val="000000"/>
                </a:solidFill>
                <a:latin typeface="Calibri"/>
                <a:ea typeface="Calibri"/>
                <a:cs typeface="Calibri"/>
                <a:sym typeface="Calibri"/>
              </a:rPr>
              <a:t>ELEVATE </a:t>
            </a:r>
            <a:endParaRPr dirty="0"/>
          </a:p>
          <a:p>
            <a:pPr marL="0" marR="0" lvl="0" indent="0" algn="ctr" rtl="0">
              <a:lnSpc>
                <a:spcPct val="59968"/>
              </a:lnSpc>
              <a:spcBef>
                <a:spcPts val="0"/>
              </a:spcBef>
              <a:spcAft>
                <a:spcPts val="0"/>
              </a:spcAft>
              <a:buNone/>
            </a:pPr>
            <a:r>
              <a:rPr lang="en-US" sz="3200" b="0" i="0" u="none" strike="noStrike" cap="none" dirty="0">
                <a:solidFill>
                  <a:srgbClr val="000000"/>
                </a:solidFill>
                <a:latin typeface="Calibri"/>
                <a:ea typeface="Calibri"/>
                <a:cs typeface="Calibri"/>
                <a:sym typeface="Calibri"/>
              </a:rPr>
              <a:t>the teaching profession</a:t>
            </a:r>
            <a:endParaRPr dirty="0"/>
          </a:p>
        </p:txBody>
      </p:sp>
      <p:sp>
        <p:nvSpPr>
          <p:cNvPr id="194" name="Google Shape;194;p5"/>
          <p:cNvSpPr txBox="1"/>
          <p:nvPr/>
        </p:nvSpPr>
        <p:spPr>
          <a:xfrm>
            <a:off x="3955937" y="4956061"/>
            <a:ext cx="4248954" cy="534762"/>
          </a:xfrm>
          <a:prstGeom prst="rect">
            <a:avLst/>
          </a:prstGeom>
          <a:noFill/>
          <a:ln>
            <a:noFill/>
          </a:ln>
        </p:spPr>
        <p:txBody>
          <a:bodyPr spcFirstLastPara="1" wrap="square" lIns="0" tIns="0" rIns="0" bIns="0" anchor="t" anchorCtr="0">
            <a:spAutoFit/>
          </a:bodyPr>
          <a:lstStyle/>
          <a:p>
            <a:pPr marL="0" marR="0" lvl="0" indent="0" algn="ctr" rtl="0">
              <a:lnSpc>
                <a:spcPct val="59968"/>
              </a:lnSpc>
              <a:spcBef>
                <a:spcPts val="0"/>
              </a:spcBef>
              <a:spcAft>
                <a:spcPts val="0"/>
              </a:spcAft>
              <a:buNone/>
            </a:pPr>
            <a:r>
              <a:rPr lang="en-US" sz="3200" b="1" i="0" u="none" strike="noStrike" cap="none">
                <a:solidFill>
                  <a:srgbClr val="000000"/>
                </a:solidFill>
                <a:latin typeface="Calibri"/>
                <a:ea typeface="Calibri"/>
                <a:cs typeface="Calibri"/>
                <a:sym typeface="Calibri"/>
              </a:rPr>
              <a:t>ENGAGE </a:t>
            </a:r>
            <a:endParaRPr/>
          </a:p>
          <a:p>
            <a:pPr marL="0" marR="0" lvl="0" indent="0" algn="ctr" rtl="0">
              <a:lnSpc>
                <a:spcPct val="59968"/>
              </a:lnSpc>
              <a:spcBef>
                <a:spcPts val="0"/>
              </a:spcBef>
              <a:spcAft>
                <a:spcPts val="0"/>
              </a:spcAft>
              <a:buNone/>
            </a:pPr>
            <a:r>
              <a:rPr lang="en-US" sz="3200" b="0" i="0" u="none" strike="noStrike" cap="none">
                <a:solidFill>
                  <a:srgbClr val="000000"/>
                </a:solidFill>
                <a:latin typeface="Calibri"/>
                <a:ea typeface="Calibri"/>
                <a:cs typeface="Calibri"/>
                <a:sym typeface="Calibri"/>
              </a:rPr>
              <a:t>in actionable supports</a:t>
            </a:r>
            <a:endParaRPr/>
          </a:p>
        </p:txBody>
      </p:sp>
      <p:sp>
        <p:nvSpPr>
          <p:cNvPr id="197" name="Google Shape;197;p5"/>
          <p:cNvSpPr txBox="1"/>
          <p:nvPr/>
        </p:nvSpPr>
        <p:spPr>
          <a:xfrm>
            <a:off x="6189707" y="358475"/>
            <a:ext cx="4363065" cy="534762"/>
          </a:xfrm>
          <a:prstGeom prst="rect">
            <a:avLst/>
          </a:prstGeom>
          <a:noFill/>
          <a:ln>
            <a:noFill/>
          </a:ln>
        </p:spPr>
        <p:txBody>
          <a:bodyPr spcFirstLastPara="1" wrap="square" lIns="0" tIns="0" rIns="0" bIns="0" anchor="t" anchorCtr="0">
            <a:spAutoFit/>
          </a:bodyPr>
          <a:lstStyle/>
          <a:p>
            <a:pPr marL="0" marR="0" lvl="0" indent="0" algn="ctr" rtl="0">
              <a:lnSpc>
                <a:spcPct val="59968"/>
              </a:lnSpc>
              <a:spcBef>
                <a:spcPts val="0"/>
              </a:spcBef>
              <a:spcAft>
                <a:spcPts val="0"/>
              </a:spcAft>
              <a:buNone/>
            </a:pPr>
            <a:r>
              <a:rPr lang="en-US" sz="3200" b="1" i="0" u="none" strike="noStrike" cap="none">
                <a:solidFill>
                  <a:srgbClr val="000000"/>
                </a:solidFill>
                <a:latin typeface="Calibri"/>
                <a:ea typeface="Calibri"/>
                <a:cs typeface="Calibri"/>
                <a:sym typeface="Calibri"/>
              </a:rPr>
              <a:t>EMPLOY </a:t>
            </a:r>
            <a:endParaRPr/>
          </a:p>
          <a:p>
            <a:pPr marL="0" marR="0" lvl="0" indent="0" algn="ctr" rtl="0">
              <a:lnSpc>
                <a:spcPct val="59968"/>
              </a:lnSpc>
              <a:spcBef>
                <a:spcPts val="0"/>
              </a:spcBef>
              <a:spcAft>
                <a:spcPts val="0"/>
              </a:spcAft>
              <a:buNone/>
            </a:pPr>
            <a:r>
              <a:rPr lang="en-US" sz="3200" b="0" i="0" u="none" strike="noStrike" cap="none">
                <a:solidFill>
                  <a:srgbClr val="494949"/>
                </a:solidFill>
                <a:latin typeface="Calibri"/>
                <a:ea typeface="Calibri"/>
                <a:cs typeface="Calibri"/>
                <a:sym typeface="Calibri"/>
              </a:rPr>
              <a:t>strategies to certification </a:t>
            </a:r>
            <a:endParaRPr/>
          </a:p>
        </p:txBody>
      </p:sp>
      <p:sp>
        <p:nvSpPr>
          <p:cNvPr id="195" name="Google Shape;195;p5"/>
          <p:cNvSpPr txBox="1"/>
          <p:nvPr/>
        </p:nvSpPr>
        <p:spPr>
          <a:xfrm>
            <a:off x="8565450" y="4956050"/>
            <a:ext cx="3820800" cy="886200"/>
          </a:xfrm>
          <a:prstGeom prst="rect">
            <a:avLst/>
          </a:prstGeom>
          <a:noFill/>
          <a:ln>
            <a:noFill/>
          </a:ln>
        </p:spPr>
        <p:txBody>
          <a:bodyPr spcFirstLastPara="1" wrap="square" lIns="0" tIns="0" rIns="0" bIns="0" anchor="t" anchorCtr="0">
            <a:spAutoFit/>
          </a:bodyPr>
          <a:lstStyle/>
          <a:p>
            <a:pPr marL="0" marR="0" lvl="0" indent="0" algn="ctr" rtl="0">
              <a:lnSpc>
                <a:spcPct val="59968"/>
              </a:lnSpc>
              <a:spcBef>
                <a:spcPts val="0"/>
              </a:spcBef>
              <a:spcAft>
                <a:spcPts val="0"/>
              </a:spcAft>
              <a:buNone/>
            </a:pPr>
            <a:r>
              <a:rPr lang="en-US" sz="3200" b="1" i="0" u="none" strike="noStrike" cap="none">
                <a:solidFill>
                  <a:srgbClr val="000000"/>
                </a:solidFill>
                <a:latin typeface="Calibri"/>
                <a:ea typeface="Calibri"/>
                <a:cs typeface="Calibri"/>
                <a:sym typeface="Calibri"/>
              </a:rPr>
              <a:t>ENTICE</a:t>
            </a:r>
            <a:endParaRPr/>
          </a:p>
          <a:p>
            <a:pPr marL="0" marR="0" lvl="0" indent="0" algn="ctr" rtl="0">
              <a:lnSpc>
                <a:spcPct val="59968"/>
              </a:lnSpc>
              <a:spcBef>
                <a:spcPts val="0"/>
              </a:spcBef>
              <a:spcAft>
                <a:spcPts val="0"/>
              </a:spcAft>
              <a:buNone/>
            </a:pPr>
            <a:r>
              <a:rPr lang="en-US" sz="3200" b="0" i="0" u="none" strike="noStrike" cap="none">
                <a:solidFill>
                  <a:srgbClr val="000000"/>
                </a:solidFill>
                <a:latin typeface="Calibri"/>
                <a:ea typeface="Calibri"/>
                <a:cs typeface="Calibri"/>
                <a:sym typeface="Calibri"/>
              </a:rPr>
              <a:t>to stay in the </a:t>
            </a:r>
            <a:br>
              <a:rPr lang="en-US" sz="3200" b="0" i="0" u="none" strike="noStrike" cap="none">
                <a:solidFill>
                  <a:srgbClr val="000000"/>
                </a:solidFill>
                <a:latin typeface="Calibri"/>
                <a:ea typeface="Calibri"/>
                <a:cs typeface="Calibri"/>
                <a:sym typeface="Calibri"/>
              </a:rPr>
            </a:br>
            <a:r>
              <a:rPr lang="en-US" sz="3200" b="0" i="0" u="none" strike="noStrike" cap="none">
                <a:solidFill>
                  <a:srgbClr val="000000"/>
                </a:solidFill>
                <a:latin typeface="Calibri"/>
                <a:ea typeface="Calibri"/>
                <a:cs typeface="Calibri"/>
                <a:sym typeface="Calibri"/>
              </a:rPr>
              <a:t>profession</a:t>
            </a:r>
            <a:endParaRPr/>
          </a:p>
        </p:txBody>
      </p:sp>
      <p:pic>
        <p:nvPicPr>
          <p:cNvPr id="167" name="Google Shape;167;p5">
            <a:extLst>
              <a:ext uri="{C183D7F6-B498-43B3-948B-1728B52AA6E4}">
                <adec:decorative xmlns:adec="http://schemas.microsoft.com/office/drawing/2017/decorative" xmlns="" val="1"/>
              </a:ext>
            </a:extLst>
          </p:cNvPr>
          <p:cNvPicPr preferRelativeResize="0"/>
          <p:nvPr/>
        </p:nvPicPr>
        <p:blipFill rotWithShape="1">
          <a:blip r:embed="rId3">
            <a:alphaModFix/>
          </a:blip>
          <a:srcRect/>
          <a:stretch/>
        </p:blipFill>
        <p:spPr>
          <a:xfrm>
            <a:off x="164899" y="1459662"/>
            <a:ext cx="11862201" cy="2609685"/>
          </a:xfrm>
          <a:prstGeom prst="rect">
            <a:avLst/>
          </a:prstGeom>
          <a:noFill/>
          <a:ln>
            <a:noFill/>
          </a:ln>
        </p:spPr>
      </p:pic>
      <p:grpSp>
        <p:nvGrpSpPr>
          <p:cNvPr id="168" name="Google Shape;168;p5">
            <a:extLst>
              <a:ext uri="{C183D7F6-B498-43B3-948B-1728B52AA6E4}">
                <adec:decorative xmlns:adec="http://schemas.microsoft.com/office/drawing/2017/decorative" xmlns="" val="1"/>
              </a:ext>
            </a:extLst>
          </p:cNvPr>
          <p:cNvGrpSpPr/>
          <p:nvPr/>
        </p:nvGrpSpPr>
        <p:grpSpPr>
          <a:xfrm>
            <a:off x="9878671" y="2167813"/>
            <a:ext cx="1575865" cy="1575865"/>
            <a:chOff x="0" y="0"/>
            <a:chExt cx="1481385" cy="1481385"/>
          </a:xfrm>
        </p:grpSpPr>
        <p:pic>
          <p:nvPicPr>
            <p:cNvPr id="169" name="Google Shape;169;p5"/>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170" name="Google Shape;170;p5"/>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grpSp>
        <p:nvGrpSpPr>
          <p:cNvPr id="171" name="Google Shape;171;p5">
            <a:extLst>
              <a:ext uri="{C183D7F6-B498-43B3-948B-1728B52AA6E4}">
                <adec:decorative xmlns:adec="http://schemas.microsoft.com/office/drawing/2017/decorative" xmlns="" val="1"/>
              </a:ext>
            </a:extLst>
          </p:cNvPr>
          <p:cNvGrpSpPr/>
          <p:nvPr/>
        </p:nvGrpSpPr>
        <p:grpSpPr>
          <a:xfrm>
            <a:off x="737464" y="2167813"/>
            <a:ext cx="1575865" cy="1575865"/>
            <a:chOff x="0" y="0"/>
            <a:chExt cx="1481385" cy="1481385"/>
          </a:xfrm>
        </p:grpSpPr>
        <p:pic>
          <p:nvPicPr>
            <p:cNvPr id="172" name="Google Shape;172;p5"/>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173" name="Google Shape;173;p5"/>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grpSp>
        <p:nvGrpSpPr>
          <p:cNvPr id="174" name="Google Shape;174;p5">
            <a:extLst>
              <a:ext uri="{C183D7F6-B498-43B3-948B-1728B52AA6E4}">
                <adec:decorative xmlns:adec="http://schemas.microsoft.com/office/drawing/2017/decorative" xmlns="" val="1"/>
              </a:ext>
            </a:extLst>
          </p:cNvPr>
          <p:cNvGrpSpPr/>
          <p:nvPr/>
        </p:nvGrpSpPr>
        <p:grpSpPr>
          <a:xfrm>
            <a:off x="3048686" y="2001623"/>
            <a:ext cx="1575865" cy="1575865"/>
            <a:chOff x="0" y="0"/>
            <a:chExt cx="1481385" cy="1481385"/>
          </a:xfrm>
        </p:grpSpPr>
        <p:pic>
          <p:nvPicPr>
            <p:cNvPr id="175" name="Google Shape;175;p5"/>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176" name="Google Shape;176;p5"/>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grpSp>
        <p:nvGrpSpPr>
          <p:cNvPr id="177" name="Google Shape;177;p5">
            <a:extLst>
              <a:ext uri="{C183D7F6-B498-43B3-948B-1728B52AA6E4}">
                <adec:decorative xmlns:adec="http://schemas.microsoft.com/office/drawing/2017/decorative" xmlns="" val="1"/>
              </a:ext>
            </a:extLst>
          </p:cNvPr>
          <p:cNvGrpSpPr/>
          <p:nvPr/>
        </p:nvGrpSpPr>
        <p:grpSpPr>
          <a:xfrm>
            <a:off x="7593051" y="1969329"/>
            <a:ext cx="1575865" cy="1575865"/>
            <a:chOff x="0" y="0"/>
            <a:chExt cx="1481385" cy="1481385"/>
          </a:xfrm>
        </p:grpSpPr>
        <p:pic>
          <p:nvPicPr>
            <p:cNvPr id="178" name="Google Shape;178;p5"/>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179" name="Google Shape;179;p5"/>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grpSp>
        <p:nvGrpSpPr>
          <p:cNvPr id="180" name="Google Shape;180;p5">
            <a:extLst>
              <a:ext uri="{C183D7F6-B498-43B3-948B-1728B52AA6E4}">
                <adec:decorative xmlns:adec="http://schemas.microsoft.com/office/drawing/2017/decorative" xmlns="" val="1"/>
              </a:ext>
            </a:extLst>
          </p:cNvPr>
          <p:cNvGrpSpPr/>
          <p:nvPr/>
        </p:nvGrpSpPr>
        <p:grpSpPr>
          <a:xfrm>
            <a:off x="5306758" y="2167813"/>
            <a:ext cx="1575865" cy="1575865"/>
            <a:chOff x="0" y="0"/>
            <a:chExt cx="1481385" cy="1481385"/>
          </a:xfrm>
        </p:grpSpPr>
        <p:pic>
          <p:nvPicPr>
            <p:cNvPr id="181" name="Google Shape;181;p5"/>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182" name="Google Shape;182;p5"/>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cxnSp>
        <p:nvCxnSpPr>
          <p:cNvPr id="183" name="Google Shape;183;p5">
            <a:extLst>
              <a:ext uri="{C183D7F6-B498-43B3-948B-1728B52AA6E4}">
                <adec:decorative xmlns:adec="http://schemas.microsoft.com/office/drawing/2017/decorative" xmlns="" val="1"/>
              </a:ext>
            </a:extLst>
          </p:cNvPr>
          <p:cNvCxnSpPr/>
          <p:nvPr/>
        </p:nvCxnSpPr>
        <p:spPr>
          <a:xfrm rot="-5418321">
            <a:off x="3325160" y="1462649"/>
            <a:ext cx="997864" cy="2"/>
          </a:xfrm>
          <a:prstGeom prst="straightConnector1">
            <a:avLst/>
          </a:prstGeom>
          <a:noFill/>
          <a:ln w="19050" cap="rnd" cmpd="sng">
            <a:solidFill>
              <a:srgbClr val="E87B66"/>
            </a:solidFill>
            <a:prstDash val="solid"/>
            <a:round/>
            <a:headEnd type="none" w="sm" len="sm"/>
            <a:tailEnd type="stealth" w="med" len="med"/>
          </a:ln>
        </p:spPr>
      </p:cxnSp>
      <p:cxnSp>
        <p:nvCxnSpPr>
          <p:cNvPr id="184" name="Google Shape;184;p5">
            <a:extLst>
              <a:ext uri="{C183D7F6-B498-43B3-948B-1728B52AA6E4}">
                <adec:decorative xmlns:adec="http://schemas.microsoft.com/office/drawing/2017/decorative" xmlns="" val="1"/>
              </a:ext>
            </a:extLst>
          </p:cNvPr>
          <p:cNvCxnSpPr/>
          <p:nvPr/>
        </p:nvCxnSpPr>
        <p:spPr>
          <a:xfrm rot="-5418321">
            <a:off x="7874968" y="1422417"/>
            <a:ext cx="997864" cy="2"/>
          </a:xfrm>
          <a:prstGeom prst="straightConnector1">
            <a:avLst/>
          </a:prstGeom>
          <a:noFill/>
          <a:ln w="19050" cap="rnd" cmpd="sng">
            <a:solidFill>
              <a:srgbClr val="E87B66"/>
            </a:solidFill>
            <a:prstDash val="solid"/>
            <a:round/>
            <a:headEnd type="none" w="sm" len="sm"/>
            <a:tailEnd type="stealth" w="med" len="med"/>
          </a:ln>
        </p:spPr>
      </p:cxnSp>
      <p:cxnSp>
        <p:nvCxnSpPr>
          <p:cNvPr id="185" name="Google Shape;185;p5">
            <a:extLst>
              <a:ext uri="{C183D7F6-B498-43B3-948B-1728B52AA6E4}">
                <adec:decorative xmlns:adec="http://schemas.microsoft.com/office/drawing/2017/decorative" xmlns="" val="1"/>
              </a:ext>
            </a:extLst>
          </p:cNvPr>
          <p:cNvCxnSpPr/>
          <p:nvPr/>
        </p:nvCxnSpPr>
        <p:spPr>
          <a:xfrm rot="-5400000" flipH="1">
            <a:off x="10202865" y="4278955"/>
            <a:ext cx="997864" cy="2"/>
          </a:xfrm>
          <a:prstGeom prst="straightConnector1">
            <a:avLst/>
          </a:prstGeom>
          <a:noFill/>
          <a:ln w="19050" cap="rnd" cmpd="sng">
            <a:solidFill>
              <a:srgbClr val="E87B66"/>
            </a:solidFill>
            <a:prstDash val="solid"/>
            <a:round/>
            <a:headEnd type="none" w="sm" len="sm"/>
            <a:tailEnd type="stealth" w="med" len="med"/>
          </a:ln>
        </p:spPr>
      </p:cxnSp>
      <p:cxnSp>
        <p:nvCxnSpPr>
          <p:cNvPr id="186" name="Google Shape;186;p5">
            <a:extLst>
              <a:ext uri="{C183D7F6-B498-43B3-948B-1728B52AA6E4}">
                <adec:decorative xmlns:adec="http://schemas.microsoft.com/office/drawing/2017/decorative" xmlns="" val="1"/>
              </a:ext>
            </a:extLst>
          </p:cNvPr>
          <p:cNvCxnSpPr/>
          <p:nvPr/>
        </p:nvCxnSpPr>
        <p:spPr>
          <a:xfrm rot="-5400000" flipH="1">
            <a:off x="5588964" y="4288542"/>
            <a:ext cx="997864" cy="2"/>
          </a:xfrm>
          <a:prstGeom prst="straightConnector1">
            <a:avLst/>
          </a:prstGeom>
          <a:noFill/>
          <a:ln w="19050" cap="rnd" cmpd="sng">
            <a:solidFill>
              <a:srgbClr val="E87B66"/>
            </a:solidFill>
            <a:prstDash val="solid"/>
            <a:round/>
            <a:headEnd type="none" w="sm" len="sm"/>
            <a:tailEnd type="stealth" w="med" len="med"/>
          </a:ln>
        </p:spPr>
      </p:cxnSp>
      <p:cxnSp>
        <p:nvCxnSpPr>
          <p:cNvPr id="187" name="Google Shape;187;p5">
            <a:extLst>
              <a:ext uri="{C183D7F6-B498-43B3-948B-1728B52AA6E4}">
                <adec:decorative xmlns:adec="http://schemas.microsoft.com/office/drawing/2017/decorative" xmlns="" val="1"/>
              </a:ext>
            </a:extLst>
          </p:cNvPr>
          <p:cNvCxnSpPr/>
          <p:nvPr/>
        </p:nvCxnSpPr>
        <p:spPr>
          <a:xfrm rot="-5400000" flipH="1">
            <a:off x="984500" y="4304007"/>
            <a:ext cx="997864" cy="2"/>
          </a:xfrm>
          <a:prstGeom prst="straightConnector1">
            <a:avLst/>
          </a:prstGeom>
          <a:noFill/>
          <a:ln w="19050" cap="rnd" cmpd="sng">
            <a:solidFill>
              <a:srgbClr val="E87B66"/>
            </a:solidFill>
            <a:prstDash val="solid"/>
            <a:round/>
            <a:headEnd type="none" w="sm" len="sm"/>
            <a:tailEnd type="stealth" w="med" len="med"/>
          </a:ln>
        </p:spPr>
      </p:cxnSp>
      <p:pic>
        <p:nvPicPr>
          <p:cNvPr id="188" name="Google Shape;188;p5">
            <a:extLst>
              <a:ext uri="{C183D7F6-B498-43B3-948B-1728B52AA6E4}">
                <adec:decorative xmlns:adec="http://schemas.microsoft.com/office/drawing/2017/decorative" xmlns="" val="1"/>
              </a:ext>
            </a:extLst>
          </p:cNvPr>
          <p:cNvPicPr preferRelativeResize="0"/>
          <p:nvPr/>
        </p:nvPicPr>
        <p:blipFill rotWithShape="1">
          <a:blip r:embed="rId5">
            <a:alphaModFix/>
          </a:blip>
          <a:srcRect/>
          <a:stretch/>
        </p:blipFill>
        <p:spPr>
          <a:xfrm>
            <a:off x="10153592" y="2453710"/>
            <a:ext cx="991721" cy="876434"/>
          </a:xfrm>
          <a:prstGeom prst="rect">
            <a:avLst/>
          </a:prstGeom>
          <a:noFill/>
          <a:ln>
            <a:noFill/>
          </a:ln>
        </p:spPr>
      </p:pic>
      <p:pic>
        <p:nvPicPr>
          <p:cNvPr id="189" name="Google Shape;189;p5">
            <a:extLst>
              <a:ext uri="{C183D7F6-B498-43B3-948B-1728B52AA6E4}">
                <adec:decorative xmlns:adec="http://schemas.microsoft.com/office/drawing/2017/decorative" xmlns="" val="1"/>
              </a:ext>
            </a:extLst>
          </p:cNvPr>
          <p:cNvPicPr preferRelativeResize="0"/>
          <p:nvPr/>
        </p:nvPicPr>
        <p:blipFill rotWithShape="1">
          <a:blip r:embed="rId6">
            <a:alphaModFix/>
          </a:blip>
          <a:srcRect/>
          <a:stretch/>
        </p:blipFill>
        <p:spPr>
          <a:xfrm>
            <a:off x="1032499" y="2442406"/>
            <a:ext cx="901132" cy="902259"/>
          </a:xfrm>
          <a:prstGeom prst="rect">
            <a:avLst/>
          </a:prstGeom>
          <a:noFill/>
          <a:ln>
            <a:noFill/>
          </a:ln>
        </p:spPr>
      </p:pic>
      <p:pic>
        <p:nvPicPr>
          <p:cNvPr id="190" name="Google Shape;190;p5">
            <a:extLst>
              <a:ext uri="{C183D7F6-B498-43B3-948B-1728B52AA6E4}">
                <adec:decorative xmlns:adec="http://schemas.microsoft.com/office/drawing/2017/decorative" xmlns="" val="1"/>
              </a:ext>
            </a:extLst>
          </p:cNvPr>
          <p:cNvPicPr preferRelativeResize="0"/>
          <p:nvPr/>
        </p:nvPicPr>
        <p:blipFill rotWithShape="1">
          <a:blip r:embed="rId7">
            <a:alphaModFix/>
          </a:blip>
          <a:srcRect/>
          <a:stretch/>
        </p:blipFill>
        <p:spPr>
          <a:xfrm>
            <a:off x="3374627" y="2380178"/>
            <a:ext cx="923982" cy="830429"/>
          </a:xfrm>
          <a:prstGeom prst="rect">
            <a:avLst/>
          </a:prstGeom>
          <a:noFill/>
          <a:ln>
            <a:noFill/>
          </a:ln>
        </p:spPr>
      </p:pic>
      <p:pic>
        <p:nvPicPr>
          <p:cNvPr id="191" name="Google Shape;191;p5">
            <a:extLst>
              <a:ext uri="{C183D7F6-B498-43B3-948B-1728B52AA6E4}">
                <adec:decorative xmlns:adec="http://schemas.microsoft.com/office/drawing/2017/decorative" xmlns="" val="1"/>
              </a:ext>
            </a:extLst>
          </p:cNvPr>
          <p:cNvPicPr preferRelativeResize="0"/>
          <p:nvPr/>
        </p:nvPicPr>
        <p:blipFill rotWithShape="1">
          <a:blip r:embed="rId8">
            <a:alphaModFix/>
          </a:blip>
          <a:srcRect/>
          <a:stretch/>
        </p:blipFill>
        <p:spPr>
          <a:xfrm>
            <a:off x="5648694" y="2456685"/>
            <a:ext cx="863440" cy="918553"/>
          </a:xfrm>
          <a:prstGeom prst="rect">
            <a:avLst/>
          </a:prstGeom>
          <a:noFill/>
          <a:ln>
            <a:noFill/>
          </a:ln>
        </p:spPr>
      </p:pic>
      <p:pic>
        <p:nvPicPr>
          <p:cNvPr id="192" name="Google Shape;192;p5">
            <a:extLst>
              <a:ext uri="{C183D7F6-B498-43B3-948B-1728B52AA6E4}">
                <adec:decorative xmlns:adec="http://schemas.microsoft.com/office/drawing/2017/decorative" xmlns="" val="1"/>
              </a:ext>
            </a:extLst>
          </p:cNvPr>
          <p:cNvPicPr preferRelativeResize="0"/>
          <p:nvPr/>
        </p:nvPicPr>
        <p:blipFill rotWithShape="1">
          <a:blip r:embed="rId9">
            <a:alphaModFix/>
          </a:blip>
          <a:srcRect/>
          <a:stretch/>
        </p:blipFill>
        <p:spPr>
          <a:xfrm>
            <a:off x="7875573" y="2363127"/>
            <a:ext cx="1002567" cy="788268"/>
          </a:xfrm>
          <a:prstGeom prst="rect">
            <a:avLst/>
          </a:prstGeom>
          <a:noFill/>
          <a:ln>
            <a:noFill/>
          </a:ln>
        </p:spPr>
      </p:pic>
      <p:pic>
        <p:nvPicPr>
          <p:cNvPr id="198" name="Google Shape;198;p5">
            <a:extLst>
              <a:ext uri="{C183D7F6-B498-43B3-948B-1728B52AA6E4}">
                <adec:decorative xmlns:adec="http://schemas.microsoft.com/office/drawing/2017/decorative" xmlns="" val="1"/>
              </a:ext>
            </a:extLst>
          </p:cNvPr>
          <p:cNvPicPr preferRelativeResize="0"/>
          <p:nvPr/>
        </p:nvPicPr>
        <p:blipFill rotWithShape="1">
          <a:blip r:embed="rId10">
            <a:alphaModFix/>
          </a:blip>
          <a:srcRect/>
          <a:stretch/>
        </p:blipFill>
        <p:spPr>
          <a:xfrm>
            <a:off x="0" y="5457090"/>
            <a:ext cx="1825138" cy="12890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9" name="Google Shape;209;p6"/>
          <p:cNvSpPr>
            <a:spLocks noGrp="1"/>
          </p:cNvSpPr>
          <p:nvPr>
            <p:ph type="title"/>
          </p:nvPr>
        </p:nvSpPr>
        <p:spPr>
          <a:xfrm>
            <a:off x="155304" y="391601"/>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ENCOURAGE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early entry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1" name="Google Shape;211;p6"/>
          <p:cNvSpPr txBox="1"/>
          <p:nvPr/>
        </p:nvSpPr>
        <p:spPr>
          <a:xfrm>
            <a:off x="155304" y="1180377"/>
            <a:ext cx="1176250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Inviting P-12 students to the profession</a:t>
            </a:r>
            <a:endParaRPr sz="4000" dirty="0">
              <a:solidFill>
                <a:schemeClr val="dk1"/>
              </a:solidFill>
              <a:latin typeface="Libre Franklin"/>
              <a:ea typeface="Libre Franklin"/>
              <a:cs typeface="Libre Franklin"/>
              <a:sym typeface="Libre Franklin"/>
            </a:endParaRPr>
          </a:p>
        </p:txBody>
      </p:sp>
      <p:pic>
        <p:nvPicPr>
          <p:cNvPr id="213" name="Google Shape;213;p6" descr="Jefferson County students pose in front of the Educators Rising Banner at the 2022 State Conference. "/>
          <p:cNvPicPr preferRelativeResize="0"/>
          <p:nvPr/>
        </p:nvPicPr>
        <p:blipFill rotWithShape="1">
          <a:blip r:embed="rId3">
            <a:alphaModFix/>
          </a:blip>
          <a:srcRect/>
          <a:stretch/>
        </p:blipFill>
        <p:spPr>
          <a:xfrm>
            <a:off x="558493" y="1823918"/>
            <a:ext cx="5074872" cy="3803601"/>
          </a:xfrm>
          <a:prstGeom prst="rect">
            <a:avLst/>
          </a:prstGeom>
          <a:noFill/>
          <a:ln>
            <a:noFill/>
          </a:ln>
        </p:spPr>
      </p:pic>
      <p:pic>
        <p:nvPicPr>
          <p:cNvPr id="212" name="Google Shape;212;p6" descr="Educators Rising students from the Young Male Leadership Academy at Western Kentucky University"/>
          <p:cNvPicPr preferRelativeResize="0"/>
          <p:nvPr/>
        </p:nvPicPr>
        <p:blipFill rotWithShape="1">
          <a:blip r:embed="rId4">
            <a:alphaModFix/>
          </a:blip>
          <a:srcRect/>
          <a:stretch/>
        </p:blipFill>
        <p:spPr>
          <a:xfrm>
            <a:off x="5910765" y="1823918"/>
            <a:ext cx="5722742" cy="3803600"/>
          </a:xfrm>
          <a:prstGeom prst="rect">
            <a:avLst/>
          </a:prstGeom>
          <a:noFill/>
          <a:ln>
            <a:noFill/>
          </a:ln>
        </p:spPr>
      </p:pic>
      <p:sp>
        <p:nvSpPr>
          <p:cNvPr id="204" name="Google Shape;204;p6">
            <a:extLst>
              <a:ext uri="{C183D7F6-B498-43B3-948B-1728B52AA6E4}">
                <adec:decorative xmlns:adec="http://schemas.microsoft.com/office/drawing/2017/decorative" xmlns="" val="1"/>
              </a:ext>
            </a:extLst>
          </p:cNvPr>
          <p:cNvSpPr/>
          <p:nvPr/>
        </p:nvSpPr>
        <p:spPr>
          <a:xfrm>
            <a:off x="6841" y="784725"/>
            <a:ext cx="3785419" cy="257175"/>
          </a:xfrm>
          <a:prstGeom prst="rect">
            <a:avLst/>
          </a:prstGeom>
          <a:solidFill>
            <a:srgbClr val="F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grpSp>
        <p:nvGrpSpPr>
          <p:cNvPr id="205" name="Google Shape;205;p6">
            <a:extLst>
              <a:ext uri="{C183D7F6-B498-43B3-948B-1728B52AA6E4}">
                <adec:decorative xmlns:adec="http://schemas.microsoft.com/office/drawing/2017/decorative" xmlns="" val="1"/>
              </a:ext>
            </a:extLst>
          </p:cNvPr>
          <p:cNvGrpSpPr/>
          <p:nvPr/>
        </p:nvGrpSpPr>
        <p:grpSpPr>
          <a:xfrm>
            <a:off x="3563930" y="259006"/>
            <a:ext cx="1111039" cy="1111039"/>
            <a:chOff x="0" y="0"/>
            <a:chExt cx="1481385" cy="1481385"/>
          </a:xfrm>
        </p:grpSpPr>
        <p:pic>
          <p:nvPicPr>
            <p:cNvPr id="206" name="Google Shape;206;p6"/>
            <p:cNvPicPr preferRelativeResize="0"/>
            <p:nvPr/>
          </p:nvPicPr>
          <p:blipFill rotWithShape="1">
            <a:blip r:embed="rId5">
              <a:alphaModFix/>
            </a:blip>
            <a:srcRect/>
            <a:stretch/>
          </p:blipFill>
          <p:spPr>
            <a:xfrm>
              <a:off x="0" y="0"/>
              <a:ext cx="1481385" cy="1481385"/>
            </a:xfrm>
            <a:prstGeom prst="rect">
              <a:avLst/>
            </a:prstGeom>
            <a:noFill/>
            <a:ln>
              <a:noFill/>
            </a:ln>
          </p:spPr>
        </p:pic>
        <p:pic>
          <p:nvPicPr>
            <p:cNvPr id="207" name="Google Shape;207;p6"/>
            <p:cNvPicPr preferRelativeResize="0"/>
            <p:nvPr/>
          </p:nvPicPr>
          <p:blipFill rotWithShape="1">
            <a:blip r:embed="rId5">
              <a:alphaModFix/>
            </a:blip>
            <a:srcRect/>
            <a:stretch/>
          </p:blipFill>
          <p:spPr>
            <a:xfrm rot="10800000">
              <a:off x="115120" y="115120"/>
              <a:ext cx="1251145" cy="1251145"/>
            </a:xfrm>
            <a:prstGeom prst="rect">
              <a:avLst/>
            </a:prstGeom>
            <a:noFill/>
            <a:ln>
              <a:noFill/>
            </a:ln>
          </p:spPr>
        </p:pic>
      </p:grpSp>
      <p:pic>
        <p:nvPicPr>
          <p:cNvPr id="208" name="Google Shape;208;p6">
            <a:extLst>
              <a:ext uri="{C183D7F6-B498-43B3-948B-1728B52AA6E4}">
                <adec:decorative xmlns:adec="http://schemas.microsoft.com/office/drawing/2017/decorative" xmlns="" val="1"/>
              </a:ext>
            </a:extLst>
          </p:cNvPr>
          <p:cNvPicPr preferRelativeResize="0"/>
          <p:nvPr/>
        </p:nvPicPr>
        <p:blipFill rotWithShape="1">
          <a:blip r:embed="rId6">
            <a:alphaModFix/>
          </a:blip>
          <a:srcRect/>
          <a:stretch/>
        </p:blipFill>
        <p:spPr>
          <a:xfrm>
            <a:off x="3792260" y="442257"/>
            <a:ext cx="635329" cy="636124"/>
          </a:xfrm>
          <a:prstGeom prst="rect">
            <a:avLst/>
          </a:prstGeom>
          <a:noFill/>
          <a:ln>
            <a:noFill/>
          </a:ln>
        </p:spPr>
      </p:pic>
      <p:pic>
        <p:nvPicPr>
          <p:cNvPr id="210" name="Google Shape;210;p6">
            <a:extLst>
              <a:ext uri="{C183D7F6-B498-43B3-948B-1728B52AA6E4}">
                <adec:decorative xmlns:adec="http://schemas.microsoft.com/office/drawing/2017/decorative" xmlns="" val="1"/>
              </a:ext>
            </a:extLst>
          </p:cNvPr>
          <p:cNvPicPr preferRelativeResize="0"/>
          <p:nvPr/>
        </p:nvPicPr>
        <p:blipFill rotWithShape="1">
          <a:blip r:embed="rId7">
            <a:alphaModFix/>
          </a:blip>
          <a:srcRect/>
          <a:stretch/>
        </p:blipFill>
        <p:spPr>
          <a:xfrm>
            <a:off x="10360021" y="213100"/>
            <a:ext cx="1825138" cy="12890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4" name="Google Shape;224;p7"/>
          <p:cNvSpPr>
            <a:spLocks noGrp="1"/>
          </p:cNvSpPr>
          <p:nvPr>
            <p:ph type="title"/>
          </p:nvPr>
        </p:nvSpPr>
        <p:spPr>
          <a:xfrm>
            <a:off x="133065" y="330182"/>
            <a:ext cx="10515600" cy="40006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ENCOURAGE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early entry </a:t>
            </a:r>
            <a:r>
              <a:rPr kumimoji="0" lang="en-US" sz="2000" b="0" i="0" u="none" strike="noStrike" kern="0" cap="none" spc="0" normalizeH="0" baseline="0" noProof="0" dirty="0">
                <a:ln>
                  <a:noFill/>
                </a:ln>
                <a:solidFill>
                  <a:schemeClr val="bg1"/>
                </a:solidFill>
                <a:effectLst/>
                <a:uLnTx/>
                <a:uFillTx/>
                <a:latin typeface="Calibri"/>
                <a:ea typeface="Calibri"/>
                <a:cs typeface="Calibri"/>
                <a:sym typeface="Calibri"/>
              </a:rPr>
              <a:t>(cont.)</a:t>
            </a:r>
            <a:endParaRPr kumimoji="0" lang="en-US" sz="1400" b="0"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226" name="Google Shape;226;p7"/>
          <p:cNvSpPr txBox="1"/>
          <p:nvPr/>
        </p:nvSpPr>
        <p:spPr>
          <a:xfrm>
            <a:off x="301565" y="1188221"/>
            <a:ext cx="6273092" cy="59708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Short-term Action</a:t>
            </a:r>
            <a:endParaRPr dirty="0"/>
          </a:p>
          <a:p>
            <a:pPr marL="285750" marR="0" lvl="0" indent="-28575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Access to Teaching and Learning career pathway for all Kentucky high school students</a:t>
            </a:r>
            <a:endParaRPr dirty="0"/>
          </a:p>
          <a:p>
            <a:pPr marL="285750" lvl="0" indent="-285750">
              <a:buClr>
                <a:schemeClr val="dk1"/>
              </a:buClr>
              <a:buSzPts val="3600"/>
              <a:buFont typeface="Arial"/>
              <a:buChar char="•"/>
            </a:pPr>
            <a:r>
              <a:rPr lang="en-US" sz="3600" dirty="0">
                <a:solidFill>
                  <a:schemeClr val="dk1"/>
                </a:solidFill>
                <a:latin typeface="Calibri"/>
                <a:ea typeface="Calibri"/>
                <a:cs typeface="Calibri"/>
                <a:sym typeface="Calibri"/>
              </a:rPr>
              <a:t>Create opportunities for scholarships associated with Educators Rising participation</a:t>
            </a:r>
          </a:p>
          <a:p>
            <a:pPr marL="285750" lvl="0" indent="-285750">
              <a:buClr>
                <a:schemeClr val="dk1"/>
              </a:buClr>
              <a:buSzPts val="3600"/>
              <a:buFont typeface="Arial"/>
              <a:buChar char="•"/>
            </a:pPr>
            <a:endParaRPr sz="3600" dirty="0">
              <a:solidFill>
                <a:schemeClr val="dk1"/>
              </a:solidFill>
              <a:latin typeface="Calibri" panose="020F0502020204030204" pitchFamily="34" charset="0"/>
              <a:ea typeface="Libre Franklin"/>
              <a:cs typeface="Calibri" panose="020F0502020204030204" pitchFamily="34" charset="0"/>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27" name="Google Shape;227;p7"/>
          <p:cNvSpPr txBox="1"/>
          <p:nvPr/>
        </p:nvSpPr>
        <p:spPr>
          <a:xfrm>
            <a:off x="6786100" y="1188221"/>
            <a:ext cx="5249144" cy="4308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Long-term Action</a:t>
            </a:r>
            <a:endParaRPr dirty="0"/>
          </a:p>
          <a:p>
            <a:pPr marL="285750" marR="0" lvl="0" indent="-285750" algn="l" rtl="0">
              <a:spcBef>
                <a:spcPts val="0"/>
              </a:spcBef>
              <a:spcAft>
                <a:spcPts val="0"/>
              </a:spcAft>
              <a:buClr>
                <a:schemeClr val="dk1"/>
              </a:buClr>
              <a:buSzPts val="3600"/>
              <a:buFont typeface="Calibri"/>
              <a:buChar char="•"/>
            </a:pPr>
            <a:r>
              <a:rPr lang="en-US" sz="3600" dirty="0">
                <a:solidFill>
                  <a:schemeClr val="dk1"/>
                </a:solidFill>
                <a:latin typeface="Calibri"/>
                <a:ea typeface="Calibri"/>
                <a:cs typeface="Calibri"/>
                <a:sym typeface="Calibri"/>
              </a:rPr>
              <a:t>Expand grant opportunities for districts and schools to establish teacher recruitment programs</a:t>
            </a: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19" name="Google Shape;219;p7">
            <a:extLst>
              <a:ext uri="{C183D7F6-B498-43B3-948B-1728B52AA6E4}">
                <adec:decorative xmlns:adec="http://schemas.microsoft.com/office/drawing/2017/decorative" xmlns="" val="1"/>
              </a:ext>
            </a:extLst>
          </p:cNvPr>
          <p:cNvSpPr/>
          <p:nvPr/>
        </p:nvSpPr>
        <p:spPr>
          <a:xfrm>
            <a:off x="7569" y="735789"/>
            <a:ext cx="3785419" cy="257175"/>
          </a:xfrm>
          <a:prstGeom prst="rect">
            <a:avLst/>
          </a:prstGeom>
          <a:solidFill>
            <a:srgbClr val="FD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20" name="Google Shape;220;p7">
            <a:extLst>
              <a:ext uri="{C183D7F6-B498-43B3-948B-1728B52AA6E4}">
                <adec:decorative xmlns:adec="http://schemas.microsoft.com/office/drawing/2017/decorative" xmlns="" val="1"/>
              </a:ext>
            </a:extLst>
          </p:cNvPr>
          <p:cNvGrpSpPr/>
          <p:nvPr/>
        </p:nvGrpSpPr>
        <p:grpSpPr>
          <a:xfrm>
            <a:off x="3563930" y="259006"/>
            <a:ext cx="1111039" cy="1111039"/>
            <a:chOff x="0" y="0"/>
            <a:chExt cx="1481385" cy="1481385"/>
          </a:xfrm>
        </p:grpSpPr>
        <p:pic>
          <p:nvPicPr>
            <p:cNvPr id="221" name="Google Shape;221;p7"/>
            <p:cNvPicPr preferRelativeResize="0"/>
            <p:nvPr/>
          </p:nvPicPr>
          <p:blipFill rotWithShape="1">
            <a:blip r:embed="rId3">
              <a:alphaModFix/>
            </a:blip>
            <a:srcRect/>
            <a:stretch/>
          </p:blipFill>
          <p:spPr>
            <a:xfrm>
              <a:off x="0" y="0"/>
              <a:ext cx="1481385" cy="1481385"/>
            </a:xfrm>
            <a:prstGeom prst="rect">
              <a:avLst/>
            </a:prstGeom>
            <a:noFill/>
            <a:ln>
              <a:noFill/>
            </a:ln>
          </p:spPr>
        </p:pic>
        <p:pic>
          <p:nvPicPr>
            <p:cNvPr id="222" name="Google Shape;222;p7"/>
            <p:cNvPicPr preferRelativeResize="0"/>
            <p:nvPr/>
          </p:nvPicPr>
          <p:blipFill rotWithShape="1">
            <a:blip r:embed="rId3">
              <a:alphaModFix/>
            </a:blip>
            <a:srcRect/>
            <a:stretch/>
          </p:blipFill>
          <p:spPr>
            <a:xfrm rot="10800000">
              <a:off x="115120" y="115120"/>
              <a:ext cx="1251145" cy="1251145"/>
            </a:xfrm>
            <a:prstGeom prst="rect">
              <a:avLst/>
            </a:prstGeom>
            <a:noFill/>
            <a:ln>
              <a:noFill/>
            </a:ln>
          </p:spPr>
        </p:pic>
      </p:grpSp>
      <p:pic>
        <p:nvPicPr>
          <p:cNvPr id="223" name="Google Shape;223;p7">
            <a:extLst>
              <a:ext uri="{C183D7F6-B498-43B3-948B-1728B52AA6E4}">
                <adec:decorative xmlns:adec="http://schemas.microsoft.com/office/drawing/2017/decorative" xmlns="" val="1"/>
              </a:ext>
            </a:extLst>
          </p:cNvPr>
          <p:cNvPicPr preferRelativeResize="0"/>
          <p:nvPr/>
        </p:nvPicPr>
        <p:blipFill rotWithShape="1">
          <a:blip r:embed="rId4">
            <a:alphaModFix/>
          </a:blip>
          <a:srcRect/>
          <a:stretch/>
        </p:blipFill>
        <p:spPr>
          <a:xfrm>
            <a:off x="3792260" y="442257"/>
            <a:ext cx="635329" cy="636124"/>
          </a:xfrm>
          <a:prstGeom prst="rect">
            <a:avLst/>
          </a:prstGeom>
          <a:noFill/>
          <a:ln>
            <a:noFill/>
          </a:ln>
        </p:spPr>
      </p:pic>
      <p:pic>
        <p:nvPicPr>
          <p:cNvPr id="225" name="Google Shape;225;p7">
            <a:extLst>
              <a:ext uri="{C183D7F6-B498-43B3-948B-1728B52AA6E4}">
                <adec:decorative xmlns:adec="http://schemas.microsoft.com/office/drawing/2017/decorative" xmlns="" val="1"/>
              </a:ext>
            </a:extLst>
          </p:cNvPr>
          <p:cNvPicPr preferRelativeResize="0"/>
          <p:nvPr/>
        </p:nvPicPr>
        <p:blipFill rotWithShape="1">
          <a:blip r:embed="rId5">
            <a:alphaModFix/>
          </a:blip>
          <a:srcRect/>
          <a:stretch/>
        </p:blipFill>
        <p:spPr>
          <a:xfrm>
            <a:off x="10233797" y="106336"/>
            <a:ext cx="1825138" cy="12890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8" name="Google Shape;238;p8"/>
          <p:cNvSpPr>
            <a:spLocks noGrp="1"/>
          </p:cNvSpPr>
          <p:nvPr>
            <p:ph type="title"/>
          </p:nvPr>
        </p:nvSpPr>
        <p:spPr>
          <a:xfrm>
            <a:off x="0" y="259006"/>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ELEVATE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the teaching profession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0" name="Google Shape;240;p8"/>
          <p:cNvSpPr txBox="1"/>
          <p:nvPr/>
        </p:nvSpPr>
        <p:spPr>
          <a:xfrm>
            <a:off x="155304" y="1192011"/>
            <a:ext cx="11794526"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Getting the facts out about the realities </a:t>
            </a:r>
            <a:endParaRPr dirty="0"/>
          </a:p>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and joys of teaching</a:t>
            </a:r>
            <a:endParaRPr sz="4000" dirty="0">
              <a:solidFill>
                <a:schemeClr val="dk1"/>
              </a:solidFill>
              <a:latin typeface="Libre Franklin"/>
              <a:ea typeface="Libre Franklin"/>
              <a:cs typeface="Libre Franklin"/>
              <a:sym typeface="Libre Franklin"/>
            </a:endParaRPr>
          </a:p>
        </p:txBody>
      </p:sp>
      <p:pic>
        <p:nvPicPr>
          <p:cNvPr id="241" name="Google Shape;241;p8" descr="Teacher and student sitting at a table doing an experiment smiling. "/>
          <p:cNvPicPr preferRelativeResize="0"/>
          <p:nvPr/>
        </p:nvPicPr>
        <p:blipFill rotWithShape="1">
          <a:blip r:embed="rId3">
            <a:alphaModFix/>
          </a:blip>
          <a:srcRect/>
          <a:stretch/>
        </p:blipFill>
        <p:spPr>
          <a:xfrm>
            <a:off x="3462679" y="2489324"/>
            <a:ext cx="5119618" cy="3150539"/>
          </a:xfrm>
          <a:prstGeom prst="rect">
            <a:avLst/>
          </a:prstGeom>
          <a:noFill/>
          <a:ln>
            <a:noFill/>
          </a:ln>
        </p:spPr>
      </p:pic>
      <p:sp>
        <p:nvSpPr>
          <p:cNvPr id="233" name="Google Shape;233;p8">
            <a:extLst>
              <a:ext uri="{C183D7F6-B498-43B3-948B-1728B52AA6E4}">
                <adec:decorative xmlns:adec="http://schemas.microsoft.com/office/drawing/2017/decorative" xmlns="" val="1"/>
              </a:ext>
            </a:extLst>
          </p:cNvPr>
          <p:cNvSpPr/>
          <p:nvPr/>
        </p:nvSpPr>
        <p:spPr>
          <a:xfrm>
            <a:off x="0" y="629182"/>
            <a:ext cx="3785419" cy="257175"/>
          </a:xfrm>
          <a:prstGeom prst="rect">
            <a:avLst/>
          </a:prstGeom>
          <a:solidFill>
            <a:srgbClr val="FFBC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34" name="Google Shape;234;p8">
            <a:extLst>
              <a:ext uri="{C183D7F6-B498-43B3-948B-1728B52AA6E4}">
                <adec:decorative xmlns:adec="http://schemas.microsoft.com/office/drawing/2017/decorative" xmlns="" val="1"/>
              </a:ext>
            </a:extLst>
          </p:cNvPr>
          <p:cNvGrpSpPr/>
          <p:nvPr/>
        </p:nvGrpSpPr>
        <p:grpSpPr>
          <a:xfrm>
            <a:off x="3563930" y="259006"/>
            <a:ext cx="1111039" cy="1111039"/>
            <a:chOff x="0" y="0"/>
            <a:chExt cx="1481385" cy="1481385"/>
          </a:xfrm>
        </p:grpSpPr>
        <p:pic>
          <p:nvPicPr>
            <p:cNvPr id="235" name="Google Shape;235;p8"/>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236" name="Google Shape;236;p8"/>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pic>
        <p:nvPicPr>
          <p:cNvPr id="237" name="Google Shape;237;p8">
            <a:extLst>
              <a:ext uri="{C183D7F6-B498-43B3-948B-1728B52AA6E4}">
                <adec:decorative xmlns:adec="http://schemas.microsoft.com/office/drawing/2017/decorative" xmlns="" val="1"/>
              </a:ext>
            </a:extLst>
          </p:cNvPr>
          <p:cNvPicPr preferRelativeResize="0"/>
          <p:nvPr/>
        </p:nvPicPr>
        <p:blipFill rotWithShape="1">
          <a:blip r:embed="rId5">
            <a:alphaModFix/>
          </a:blip>
          <a:srcRect/>
          <a:stretch/>
        </p:blipFill>
        <p:spPr>
          <a:xfrm>
            <a:off x="3802601" y="532157"/>
            <a:ext cx="635329" cy="564736"/>
          </a:xfrm>
          <a:prstGeom prst="rect">
            <a:avLst/>
          </a:prstGeom>
          <a:noFill/>
          <a:ln>
            <a:noFill/>
          </a:ln>
        </p:spPr>
      </p:pic>
      <p:pic>
        <p:nvPicPr>
          <p:cNvPr id="239" name="Google Shape;239;p8">
            <a:extLst>
              <a:ext uri="{C183D7F6-B498-43B3-948B-1728B52AA6E4}">
                <adec:decorative xmlns:adec="http://schemas.microsoft.com/office/drawing/2017/decorative" xmlns="" val="1"/>
              </a:ext>
            </a:extLst>
          </p:cNvPr>
          <p:cNvPicPr preferRelativeResize="0"/>
          <p:nvPr/>
        </p:nvPicPr>
        <p:blipFill rotWithShape="1">
          <a:blip r:embed="rId6">
            <a:alphaModFix/>
          </a:blip>
          <a:srcRect/>
          <a:stretch/>
        </p:blipFill>
        <p:spPr>
          <a:xfrm>
            <a:off x="10124692" y="80997"/>
            <a:ext cx="1825138" cy="12890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52" name="Google Shape;252;p9"/>
          <p:cNvSpPr>
            <a:spLocks noGrp="1"/>
          </p:cNvSpPr>
          <p:nvPr>
            <p:ph type="title"/>
          </p:nvPr>
        </p:nvSpPr>
        <p:spPr>
          <a:xfrm>
            <a:off x="-55195" y="289687"/>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ELEVATE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the teaching profession </a:t>
            </a:r>
            <a:r>
              <a:rPr kumimoji="0" lang="en-US" sz="100" b="0" i="0" u="none" strike="noStrike" kern="0" cap="none" spc="0" normalizeH="0" baseline="0" noProof="0" dirty="0">
                <a:ln>
                  <a:noFill/>
                </a:ln>
                <a:solidFill>
                  <a:schemeClr val="bg1"/>
                </a:solidFill>
                <a:effectLst/>
                <a:uLnTx/>
                <a:uFillTx/>
                <a:latin typeface="Calibri"/>
                <a:ea typeface="Calibri"/>
                <a:cs typeface="Calibri"/>
                <a:sym typeface="Calibri"/>
              </a:rPr>
              <a:t>(cont.</a:t>
            </a:r>
            <a:r>
              <a:rPr lang="en-US" sz="100" dirty="0">
                <a:solidFill>
                  <a:schemeClr val="bg1"/>
                </a:solidFill>
                <a:latin typeface="Calibri"/>
                <a:ea typeface="Calibri"/>
                <a:cs typeface="Calibri"/>
                <a:sym typeface="Calibri"/>
              </a:rPr>
              <a:t>)</a:t>
            </a:r>
            <a:endParaRPr kumimoji="0" lang="en-US" sz="100" b="0" i="0" u="none" strike="noStrike" kern="0" cap="none" spc="0" normalizeH="0" baseline="0" noProof="0" dirty="0">
              <a:ln>
                <a:noFill/>
              </a:ln>
              <a:solidFill>
                <a:schemeClr val="bg1"/>
              </a:solidFill>
              <a:effectLst/>
              <a:uLnTx/>
              <a:uFillTx/>
              <a:sym typeface="Arial"/>
            </a:endParaRPr>
          </a:p>
        </p:txBody>
      </p:sp>
      <p:sp>
        <p:nvSpPr>
          <p:cNvPr id="254" name="Google Shape;254;p9"/>
          <p:cNvSpPr txBox="1"/>
          <p:nvPr/>
        </p:nvSpPr>
        <p:spPr>
          <a:xfrm>
            <a:off x="536713" y="1549643"/>
            <a:ext cx="5559287" cy="4062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Short-term Action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Increase investments in a comprehensive </a:t>
            </a:r>
            <a:r>
              <a:rPr lang="en-US" sz="3600" dirty="0" err="1">
                <a:solidFill>
                  <a:schemeClr val="dk1"/>
                </a:solidFill>
                <a:latin typeface="Calibri"/>
                <a:ea typeface="Calibri"/>
                <a:cs typeface="Calibri"/>
                <a:sym typeface="Calibri"/>
              </a:rPr>
              <a:t>GoTeachKY</a:t>
            </a:r>
            <a:r>
              <a:rPr lang="en-US" sz="3600" dirty="0">
                <a:solidFill>
                  <a:schemeClr val="dk1"/>
                </a:solidFill>
                <a:latin typeface="Calibri"/>
                <a:ea typeface="Calibri"/>
                <a:cs typeface="Calibri"/>
                <a:sym typeface="Calibri"/>
              </a:rPr>
              <a:t> marketing campaign</a:t>
            </a:r>
            <a:endParaRPr dirty="0"/>
          </a:p>
          <a:p>
            <a:pPr marL="285750" marR="0" lvl="0" indent="-15875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55" name="Google Shape;255;p9"/>
          <p:cNvSpPr txBox="1"/>
          <p:nvPr/>
        </p:nvSpPr>
        <p:spPr>
          <a:xfrm>
            <a:off x="6615953" y="1580420"/>
            <a:ext cx="4708030" cy="40318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Long-term Action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Scale up the overall </a:t>
            </a:r>
            <a:r>
              <a:rPr lang="en-US" sz="3600" dirty="0" err="1">
                <a:solidFill>
                  <a:schemeClr val="dk1"/>
                </a:solidFill>
                <a:latin typeface="Calibri"/>
                <a:ea typeface="Calibri"/>
                <a:cs typeface="Calibri"/>
                <a:sym typeface="Calibri"/>
              </a:rPr>
              <a:t>GoTeachKY</a:t>
            </a:r>
            <a:r>
              <a:rPr lang="en-US" sz="3600" dirty="0">
                <a:solidFill>
                  <a:schemeClr val="dk1"/>
                </a:solidFill>
                <a:latin typeface="Calibri"/>
                <a:ea typeface="Calibri"/>
                <a:cs typeface="Calibri"/>
                <a:sym typeface="Calibri"/>
              </a:rPr>
              <a:t> initiative with significant financial contributions</a:t>
            </a:r>
            <a:endParaRPr sz="36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47" name="Google Shape;247;p9">
            <a:extLst>
              <a:ext uri="{C183D7F6-B498-43B3-948B-1728B52AA6E4}">
                <adec:decorative xmlns:adec="http://schemas.microsoft.com/office/drawing/2017/decorative" xmlns="" val="1"/>
              </a:ext>
            </a:extLst>
          </p:cNvPr>
          <p:cNvSpPr/>
          <p:nvPr/>
        </p:nvSpPr>
        <p:spPr>
          <a:xfrm>
            <a:off x="0" y="629182"/>
            <a:ext cx="3785419" cy="257175"/>
          </a:xfrm>
          <a:prstGeom prst="rect">
            <a:avLst/>
          </a:prstGeom>
          <a:solidFill>
            <a:srgbClr val="FFBC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48" name="Google Shape;248;p9">
            <a:extLst>
              <a:ext uri="{C183D7F6-B498-43B3-948B-1728B52AA6E4}">
                <adec:decorative xmlns:adec="http://schemas.microsoft.com/office/drawing/2017/decorative" xmlns="" val="1"/>
              </a:ext>
            </a:extLst>
          </p:cNvPr>
          <p:cNvGrpSpPr/>
          <p:nvPr/>
        </p:nvGrpSpPr>
        <p:grpSpPr>
          <a:xfrm>
            <a:off x="3563930" y="259006"/>
            <a:ext cx="1111039" cy="1111039"/>
            <a:chOff x="0" y="0"/>
            <a:chExt cx="1481385" cy="1481385"/>
          </a:xfrm>
        </p:grpSpPr>
        <p:pic>
          <p:nvPicPr>
            <p:cNvPr id="249" name="Google Shape;249;p9"/>
            <p:cNvPicPr preferRelativeResize="0"/>
            <p:nvPr/>
          </p:nvPicPr>
          <p:blipFill rotWithShape="1">
            <a:blip r:embed="rId3">
              <a:alphaModFix/>
            </a:blip>
            <a:srcRect/>
            <a:stretch/>
          </p:blipFill>
          <p:spPr>
            <a:xfrm>
              <a:off x="0" y="0"/>
              <a:ext cx="1481385" cy="1481385"/>
            </a:xfrm>
            <a:prstGeom prst="rect">
              <a:avLst/>
            </a:prstGeom>
            <a:noFill/>
            <a:ln>
              <a:noFill/>
            </a:ln>
          </p:spPr>
        </p:pic>
        <p:pic>
          <p:nvPicPr>
            <p:cNvPr id="250" name="Google Shape;250;p9"/>
            <p:cNvPicPr preferRelativeResize="0"/>
            <p:nvPr/>
          </p:nvPicPr>
          <p:blipFill rotWithShape="1">
            <a:blip r:embed="rId3">
              <a:alphaModFix/>
            </a:blip>
            <a:srcRect/>
            <a:stretch/>
          </p:blipFill>
          <p:spPr>
            <a:xfrm rot="10800000">
              <a:off x="115120" y="115120"/>
              <a:ext cx="1251145" cy="1251145"/>
            </a:xfrm>
            <a:prstGeom prst="rect">
              <a:avLst/>
            </a:prstGeom>
            <a:noFill/>
            <a:ln>
              <a:noFill/>
            </a:ln>
          </p:spPr>
        </p:pic>
      </p:grpSp>
      <p:pic>
        <p:nvPicPr>
          <p:cNvPr id="251" name="Google Shape;251;p9">
            <a:extLst>
              <a:ext uri="{C183D7F6-B498-43B3-948B-1728B52AA6E4}">
                <adec:decorative xmlns:adec="http://schemas.microsoft.com/office/drawing/2017/decorative" xmlns="" val="1"/>
              </a:ext>
            </a:extLst>
          </p:cNvPr>
          <p:cNvPicPr preferRelativeResize="0"/>
          <p:nvPr/>
        </p:nvPicPr>
        <p:blipFill rotWithShape="1">
          <a:blip r:embed="rId4">
            <a:alphaModFix/>
          </a:blip>
          <a:srcRect/>
          <a:stretch/>
        </p:blipFill>
        <p:spPr>
          <a:xfrm>
            <a:off x="3802601" y="532157"/>
            <a:ext cx="635329" cy="564736"/>
          </a:xfrm>
          <a:prstGeom prst="rect">
            <a:avLst/>
          </a:prstGeom>
          <a:noFill/>
          <a:ln>
            <a:noFill/>
          </a:ln>
        </p:spPr>
      </p:pic>
      <p:pic>
        <p:nvPicPr>
          <p:cNvPr id="253" name="Google Shape;253;p9">
            <a:extLst>
              <a:ext uri="{C183D7F6-B498-43B3-948B-1728B52AA6E4}">
                <adec:decorative xmlns:adec="http://schemas.microsoft.com/office/drawing/2017/decorative" xmlns="" val="1"/>
              </a:ext>
            </a:extLst>
          </p:cNvPr>
          <p:cNvPicPr preferRelativeResize="0"/>
          <p:nvPr/>
        </p:nvPicPr>
        <p:blipFill rotWithShape="1">
          <a:blip r:embed="rId5">
            <a:alphaModFix/>
          </a:blip>
          <a:srcRect/>
          <a:stretch/>
        </p:blipFill>
        <p:spPr>
          <a:xfrm>
            <a:off x="10180320" y="80997"/>
            <a:ext cx="1825138" cy="12890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6" name="Google Shape;266;p10"/>
          <p:cNvSpPr>
            <a:spLocks noGrp="1"/>
          </p:cNvSpPr>
          <p:nvPr>
            <p:ph type="title"/>
          </p:nvPr>
        </p:nvSpPr>
        <p:spPr>
          <a:xfrm>
            <a:off x="84064" y="259006"/>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ENGAGE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in actionable supports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8" name="Google Shape;268;p10"/>
          <p:cNvSpPr txBox="1"/>
          <p:nvPr/>
        </p:nvSpPr>
        <p:spPr>
          <a:xfrm>
            <a:off x="155304" y="1103823"/>
            <a:ext cx="11744422"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Providing right-on-time resources in </a:t>
            </a:r>
            <a:br>
              <a:rPr lang="en-US" sz="4000" b="1" dirty="0">
                <a:solidFill>
                  <a:schemeClr val="dk1"/>
                </a:solidFill>
                <a:latin typeface="Calibri"/>
                <a:ea typeface="Calibri"/>
                <a:cs typeface="Calibri"/>
                <a:sym typeface="Calibri"/>
              </a:rPr>
            </a:br>
            <a:r>
              <a:rPr lang="en-US" sz="4000" b="1" dirty="0">
                <a:solidFill>
                  <a:schemeClr val="dk1"/>
                </a:solidFill>
                <a:latin typeface="Calibri"/>
                <a:ea typeface="Calibri"/>
                <a:cs typeface="Calibri"/>
                <a:sym typeface="Calibri"/>
              </a:rPr>
              <a:t>needed areas of support</a:t>
            </a:r>
            <a:endParaRPr sz="4000" dirty="0">
              <a:solidFill>
                <a:schemeClr val="dk1"/>
              </a:solidFill>
              <a:latin typeface="Libre Franklin"/>
              <a:ea typeface="Libre Franklin"/>
              <a:cs typeface="Libre Franklin"/>
              <a:sym typeface="Libre Franklin"/>
            </a:endParaRPr>
          </a:p>
        </p:txBody>
      </p:sp>
      <p:pic>
        <p:nvPicPr>
          <p:cNvPr id="269" name="Google Shape;269;p10" descr="Student demonstrates learning to class with teacher watching. "/>
          <p:cNvPicPr preferRelativeResize="0"/>
          <p:nvPr/>
        </p:nvPicPr>
        <p:blipFill rotWithShape="1">
          <a:blip r:embed="rId3">
            <a:alphaModFix/>
          </a:blip>
          <a:srcRect/>
          <a:stretch/>
        </p:blipFill>
        <p:spPr>
          <a:xfrm>
            <a:off x="3324588" y="2458672"/>
            <a:ext cx="5401401" cy="3119168"/>
          </a:xfrm>
          <a:prstGeom prst="rect">
            <a:avLst/>
          </a:prstGeom>
          <a:noFill/>
          <a:ln>
            <a:noFill/>
          </a:ln>
        </p:spPr>
      </p:pic>
      <p:sp>
        <p:nvSpPr>
          <p:cNvPr id="261" name="Google Shape;261;p10">
            <a:extLst>
              <a:ext uri="{C183D7F6-B498-43B3-948B-1728B52AA6E4}">
                <adec:decorative xmlns:adec="http://schemas.microsoft.com/office/drawing/2017/decorative" xmlns="" val="1"/>
              </a:ext>
            </a:extLst>
          </p:cNvPr>
          <p:cNvSpPr/>
          <p:nvPr/>
        </p:nvSpPr>
        <p:spPr>
          <a:xfrm>
            <a:off x="0" y="629182"/>
            <a:ext cx="3785419" cy="257175"/>
          </a:xfrm>
          <a:prstGeom prst="rect">
            <a:avLst/>
          </a:prstGeom>
          <a:solidFill>
            <a:srgbClr val="A6E3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62" name="Google Shape;262;p10">
            <a:extLst>
              <a:ext uri="{C183D7F6-B498-43B3-948B-1728B52AA6E4}">
                <adec:decorative xmlns:adec="http://schemas.microsoft.com/office/drawing/2017/decorative" xmlns="" val="1"/>
              </a:ext>
            </a:extLst>
          </p:cNvPr>
          <p:cNvGrpSpPr/>
          <p:nvPr/>
        </p:nvGrpSpPr>
        <p:grpSpPr>
          <a:xfrm>
            <a:off x="3563930" y="259006"/>
            <a:ext cx="1111039" cy="1111039"/>
            <a:chOff x="0" y="0"/>
            <a:chExt cx="1481385" cy="1481385"/>
          </a:xfrm>
        </p:grpSpPr>
        <p:pic>
          <p:nvPicPr>
            <p:cNvPr id="263" name="Google Shape;263;p10"/>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264" name="Google Shape;264;p10"/>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pic>
        <p:nvPicPr>
          <p:cNvPr id="265" name="Google Shape;265;p10">
            <a:extLst>
              <a:ext uri="{C183D7F6-B498-43B3-948B-1728B52AA6E4}">
                <adec:decorative xmlns:adec="http://schemas.microsoft.com/office/drawing/2017/decorative" xmlns="" val="1"/>
              </a:ext>
            </a:extLst>
          </p:cNvPr>
          <p:cNvPicPr preferRelativeResize="0"/>
          <p:nvPr/>
        </p:nvPicPr>
        <p:blipFill rotWithShape="1">
          <a:blip r:embed="rId5">
            <a:alphaModFix/>
          </a:blip>
          <a:srcRect/>
          <a:stretch/>
        </p:blipFill>
        <p:spPr>
          <a:xfrm>
            <a:off x="3785419" y="397839"/>
            <a:ext cx="633273" cy="674574"/>
          </a:xfrm>
          <a:prstGeom prst="rect">
            <a:avLst/>
          </a:prstGeom>
          <a:noFill/>
          <a:ln>
            <a:noFill/>
          </a:ln>
        </p:spPr>
      </p:pic>
      <p:pic>
        <p:nvPicPr>
          <p:cNvPr id="267" name="Google Shape;267;p10">
            <a:extLst>
              <a:ext uri="{C183D7F6-B498-43B3-948B-1728B52AA6E4}">
                <adec:decorative xmlns:adec="http://schemas.microsoft.com/office/drawing/2017/decorative" xmlns="" val="1"/>
              </a:ext>
            </a:extLst>
          </p:cNvPr>
          <p:cNvPicPr preferRelativeResize="0"/>
          <p:nvPr/>
        </p:nvPicPr>
        <p:blipFill rotWithShape="1">
          <a:blip r:embed="rId6">
            <a:alphaModFix/>
          </a:blip>
          <a:srcRect/>
          <a:stretch/>
        </p:blipFill>
        <p:spPr>
          <a:xfrm>
            <a:off x="10209737" y="80997"/>
            <a:ext cx="1825138" cy="12890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80" name="Google Shape;280;p11"/>
          <p:cNvSpPr>
            <a:spLocks noGrp="1"/>
          </p:cNvSpPr>
          <p:nvPr>
            <p:ph type="title"/>
          </p:nvPr>
        </p:nvSpPr>
        <p:spPr>
          <a:xfrm>
            <a:off x="0" y="279015"/>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ENGAGE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in actionable supports </a:t>
            </a:r>
            <a:r>
              <a:rPr kumimoji="0" lang="en-US" sz="100" b="0" i="0" u="none" strike="noStrike" kern="0" cap="none" spc="0" normalizeH="0" baseline="0" noProof="0" dirty="0">
                <a:ln>
                  <a:noFill/>
                </a:ln>
                <a:solidFill>
                  <a:schemeClr val="bg1"/>
                </a:solidFill>
                <a:effectLst/>
                <a:uLnTx/>
                <a:uFillTx/>
                <a:latin typeface="Calibri"/>
                <a:ea typeface="Calibri"/>
                <a:cs typeface="Calibri"/>
                <a:sym typeface="Calibri"/>
              </a:rPr>
              <a:t>(cont.)</a:t>
            </a:r>
            <a:endParaRPr kumimoji="0" lang="en-US" sz="100" b="0" i="0" u="none" strike="noStrike" kern="0" cap="none" spc="0" normalizeH="0" baseline="0" noProof="0" dirty="0">
              <a:ln>
                <a:noFill/>
              </a:ln>
              <a:solidFill>
                <a:schemeClr val="bg1"/>
              </a:solidFill>
              <a:effectLst/>
              <a:uLnTx/>
              <a:uFillTx/>
              <a:sym typeface="Arial"/>
            </a:endParaRPr>
          </a:p>
        </p:txBody>
      </p:sp>
      <p:sp>
        <p:nvSpPr>
          <p:cNvPr id="282" name="Google Shape;282;p11"/>
          <p:cNvSpPr txBox="1"/>
          <p:nvPr/>
        </p:nvSpPr>
        <p:spPr>
          <a:xfrm>
            <a:off x="536713" y="1134911"/>
            <a:ext cx="5415853" cy="4585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Short-term Action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Support identification of a district recruitment and retention coordinator</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Provide dedicated funds to alleviate teacher recruitment barriers</a:t>
            </a:r>
            <a:endParaRPr sz="36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83" name="Google Shape;283;p11"/>
          <p:cNvSpPr txBox="1"/>
          <p:nvPr/>
        </p:nvSpPr>
        <p:spPr>
          <a:xfrm>
            <a:off x="5952566" y="1134589"/>
            <a:ext cx="6040033" cy="32008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Long-term Action</a:t>
            </a:r>
            <a:endParaRPr dirty="0"/>
          </a:p>
          <a:p>
            <a:pPr marL="285750" marR="0" lvl="0" indent="-28575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Support the development of recruitment and retention plans for districts</a:t>
            </a:r>
            <a:endParaRPr dirty="0"/>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275" name="Google Shape;275;p11">
            <a:extLst>
              <a:ext uri="{C183D7F6-B498-43B3-948B-1728B52AA6E4}">
                <adec:decorative xmlns:adec="http://schemas.microsoft.com/office/drawing/2017/decorative" xmlns="" val="1"/>
              </a:ext>
            </a:extLst>
          </p:cNvPr>
          <p:cNvSpPr/>
          <p:nvPr/>
        </p:nvSpPr>
        <p:spPr>
          <a:xfrm>
            <a:off x="0" y="629182"/>
            <a:ext cx="3785419" cy="257175"/>
          </a:xfrm>
          <a:prstGeom prst="rect">
            <a:avLst/>
          </a:prstGeom>
          <a:solidFill>
            <a:srgbClr val="A6E3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76" name="Google Shape;276;p11">
            <a:extLst>
              <a:ext uri="{C183D7F6-B498-43B3-948B-1728B52AA6E4}">
                <adec:decorative xmlns:adec="http://schemas.microsoft.com/office/drawing/2017/decorative" xmlns="" val="1"/>
              </a:ext>
            </a:extLst>
          </p:cNvPr>
          <p:cNvGrpSpPr/>
          <p:nvPr/>
        </p:nvGrpSpPr>
        <p:grpSpPr>
          <a:xfrm>
            <a:off x="3563930" y="259006"/>
            <a:ext cx="1111039" cy="1111039"/>
            <a:chOff x="0" y="0"/>
            <a:chExt cx="1481385" cy="1481385"/>
          </a:xfrm>
        </p:grpSpPr>
        <p:pic>
          <p:nvPicPr>
            <p:cNvPr id="277" name="Google Shape;277;p11"/>
            <p:cNvPicPr preferRelativeResize="0"/>
            <p:nvPr/>
          </p:nvPicPr>
          <p:blipFill rotWithShape="1">
            <a:blip r:embed="rId3">
              <a:alphaModFix/>
            </a:blip>
            <a:srcRect/>
            <a:stretch/>
          </p:blipFill>
          <p:spPr>
            <a:xfrm>
              <a:off x="0" y="0"/>
              <a:ext cx="1481385" cy="1481385"/>
            </a:xfrm>
            <a:prstGeom prst="rect">
              <a:avLst/>
            </a:prstGeom>
            <a:noFill/>
            <a:ln>
              <a:noFill/>
            </a:ln>
          </p:spPr>
        </p:pic>
        <p:pic>
          <p:nvPicPr>
            <p:cNvPr id="278" name="Google Shape;278;p11"/>
            <p:cNvPicPr preferRelativeResize="0"/>
            <p:nvPr/>
          </p:nvPicPr>
          <p:blipFill rotWithShape="1">
            <a:blip r:embed="rId3">
              <a:alphaModFix/>
            </a:blip>
            <a:srcRect/>
            <a:stretch/>
          </p:blipFill>
          <p:spPr>
            <a:xfrm rot="10800000">
              <a:off x="115120" y="115120"/>
              <a:ext cx="1251145" cy="1251145"/>
            </a:xfrm>
            <a:prstGeom prst="rect">
              <a:avLst/>
            </a:prstGeom>
            <a:noFill/>
            <a:ln>
              <a:noFill/>
            </a:ln>
          </p:spPr>
        </p:pic>
      </p:grpSp>
      <p:pic>
        <p:nvPicPr>
          <p:cNvPr id="279" name="Google Shape;279;p11">
            <a:extLst>
              <a:ext uri="{C183D7F6-B498-43B3-948B-1728B52AA6E4}">
                <adec:decorative xmlns:adec="http://schemas.microsoft.com/office/drawing/2017/decorative" xmlns="" val="1"/>
              </a:ext>
            </a:extLst>
          </p:cNvPr>
          <p:cNvPicPr preferRelativeResize="0"/>
          <p:nvPr/>
        </p:nvPicPr>
        <p:blipFill rotWithShape="1">
          <a:blip r:embed="rId4">
            <a:alphaModFix/>
          </a:blip>
          <a:srcRect/>
          <a:stretch/>
        </p:blipFill>
        <p:spPr>
          <a:xfrm>
            <a:off x="3785419" y="397839"/>
            <a:ext cx="633273" cy="674574"/>
          </a:xfrm>
          <a:prstGeom prst="rect">
            <a:avLst/>
          </a:prstGeom>
          <a:noFill/>
          <a:ln>
            <a:noFill/>
          </a:ln>
        </p:spPr>
      </p:pic>
      <p:pic>
        <p:nvPicPr>
          <p:cNvPr id="281" name="Google Shape;281;p11">
            <a:extLst>
              <a:ext uri="{C183D7F6-B498-43B3-948B-1728B52AA6E4}">
                <adec:decorative xmlns:adec="http://schemas.microsoft.com/office/drawing/2017/decorative" xmlns="" val="1"/>
              </a:ext>
            </a:extLst>
          </p:cNvPr>
          <p:cNvPicPr preferRelativeResize="0"/>
          <p:nvPr/>
        </p:nvPicPr>
        <p:blipFill rotWithShape="1">
          <a:blip r:embed="rId5">
            <a:alphaModFix/>
          </a:blip>
          <a:srcRect/>
          <a:stretch/>
        </p:blipFill>
        <p:spPr>
          <a:xfrm>
            <a:off x="10167461" y="62091"/>
            <a:ext cx="1825138" cy="12890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4" name="Google Shape;294;p12"/>
          <p:cNvSpPr>
            <a:spLocks noGrp="1"/>
          </p:cNvSpPr>
          <p:nvPr>
            <p:ph type="title"/>
          </p:nvPr>
        </p:nvSpPr>
        <p:spPr>
          <a:xfrm>
            <a:off x="0" y="272648"/>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EMPLOY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strategies to certification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6" name="Google Shape;296;p12"/>
          <p:cNvSpPr txBox="1"/>
          <p:nvPr/>
        </p:nvSpPr>
        <p:spPr>
          <a:xfrm>
            <a:off x="196714" y="1054166"/>
            <a:ext cx="11798571"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Addressing the potential pipeline barriers </a:t>
            </a:r>
            <a:endParaRPr dirty="0"/>
          </a:p>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to attaining certification</a:t>
            </a:r>
            <a:endParaRPr sz="4000" dirty="0">
              <a:solidFill>
                <a:schemeClr val="dk1"/>
              </a:solidFill>
              <a:latin typeface="Libre Franklin"/>
              <a:ea typeface="Libre Franklin"/>
              <a:cs typeface="Libre Franklin"/>
              <a:sym typeface="Libre Franklin"/>
            </a:endParaRPr>
          </a:p>
        </p:txBody>
      </p:sp>
      <p:pic>
        <p:nvPicPr>
          <p:cNvPr id="297" name="Google Shape;297;p12" descr="A graduate, wearing a red cap and gown, hugs a man during a graduation ceremony."/>
          <p:cNvPicPr preferRelativeResize="0"/>
          <p:nvPr/>
        </p:nvPicPr>
        <p:blipFill>
          <a:blip r:embed="rId3">
            <a:alphaModFix/>
          </a:blip>
          <a:stretch>
            <a:fillRect/>
          </a:stretch>
        </p:blipFill>
        <p:spPr>
          <a:xfrm>
            <a:off x="3563929" y="2476949"/>
            <a:ext cx="4979179" cy="3166205"/>
          </a:xfrm>
          <a:prstGeom prst="rect">
            <a:avLst/>
          </a:prstGeom>
          <a:noFill/>
          <a:ln>
            <a:noFill/>
          </a:ln>
        </p:spPr>
      </p:pic>
      <p:sp>
        <p:nvSpPr>
          <p:cNvPr id="289" name="Google Shape;289;p12">
            <a:extLst>
              <a:ext uri="{C183D7F6-B498-43B3-948B-1728B52AA6E4}">
                <adec:decorative xmlns:adec="http://schemas.microsoft.com/office/drawing/2017/decorative" xmlns="" val="1"/>
              </a:ext>
            </a:extLst>
          </p:cNvPr>
          <p:cNvSpPr/>
          <p:nvPr/>
        </p:nvSpPr>
        <p:spPr>
          <a:xfrm>
            <a:off x="0" y="629182"/>
            <a:ext cx="3785419" cy="257175"/>
          </a:xfrm>
          <a:prstGeom prst="rect">
            <a:avLst/>
          </a:prstGeom>
          <a:solidFill>
            <a:srgbClr val="38B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290" name="Google Shape;290;p12">
            <a:extLst>
              <a:ext uri="{C183D7F6-B498-43B3-948B-1728B52AA6E4}">
                <adec:decorative xmlns:adec="http://schemas.microsoft.com/office/drawing/2017/decorative" xmlns="" val="1"/>
              </a:ext>
            </a:extLst>
          </p:cNvPr>
          <p:cNvGrpSpPr/>
          <p:nvPr/>
        </p:nvGrpSpPr>
        <p:grpSpPr>
          <a:xfrm>
            <a:off x="3563930" y="259006"/>
            <a:ext cx="1111039" cy="1111039"/>
            <a:chOff x="0" y="0"/>
            <a:chExt cx="1481385" cy="1481385"/>
          </a:xfrm>
        </p:grpSpPr>
        <p:pic>
          <p:nvPicPr>
            <p:cNvPr id="291" name="Google Shape;291;p12"/>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292" name="Google Shape;292;p12"/>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pic>
        <p:nvPicPr>
          <p:cNvPr id="293" name="Google Shape;293;p12">
            <a:extLst>
              <a:ext uri="{C183D7F6-B498-43B3-948B-1728B52AA6E4}">
                <adec:decorative xmlns:adec="http://schemas.microsoft.com/office/drawing/2017/decorative" xmlns="" val="1"/>
              </a:ext>
            </a:extLst>
          </p:cNvPr>
          <p:cNvPicPr preferRelativeResize="0"/>
          <p:nvPr/>
        </p:nvPicPr>
        <p:blipFill rotWithShape="1">
          <a:blip r:embed="rId5">
            <a:alphaModFix/>
          </a:blip>
          <a:srcRect/>
          <a:stretch/>
        </p:blipFill>
        <p:spPr>
          <a:xfrm>
            <a:off x="3726613" y="453503"/>
            <a:ext cx="743786" cy="583906"/>
          </a:xfrm>
          <a:prstGeom prst="rect">
            <a:avLst/>
          </a:prstGeom>
          <a:noFill/>
          <a:ln>
            <a:noFill/>
          </a:ln>
        </p:spPr>
      </p:pic>
      <p:pic>
        <p:nvPicPr>
          <p:cNvPr id="295" name="Google Shape;295;p12">
            <a:extLst>
              <a:ext uri="{C183D7F6-B498-43B3-948B-1728B52AA6E4}">
                <adec:decorative xmlns:adec="http://schemas.microsoft.com/office/drawing/2017/decorative" xmlns="" val="1"/>
              </a:ext>
            </a:extLst>
          </p:cNvPr>
          <p:cNvPicPr preferRelativeResize="0"/>
          <p:nvPr/>
        </p:nvPicPr>
        <p:blipFill rotWithShape="1">
          <a:blip r:embed="rId6">
            <a:alphaModFix/>
          </a:blip>
          <a:srcRect/>
          <a:stretch/>
        </p:blipFill>
        <p:spPr>
          <a:xfrm>
            <a:off x="10441231" y="36513"/>
            <a:ext cx="1825138" cy="12890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8" name="Google Shape;308;p13"/>
          <p:cNvSpPr>
            <a:spLocks noGrp="1"/>
          </p:cNvSpPr>
          <p:nvPr>
            <p:ph type="title"/>
          </p:nvPr>
        </p:nvSpPr>
        <p:spPr>
          <a:xfrm>
            <a:off x="0" y="258218"/>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EMPLOY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strategies to certification </a:t>
            </a:r>
            <a:r>
              <a:rPr kumimoji="0" lang="en-US" sz="100" b="0" i="0" u="none" strike="noStrike" kern="0" cap="none" spc="0" normalizeH="0" baseline="0" noProof="0" dirty="0">
                <a:ln>
                  <a:noFill/>
                </a:ln>
                <a:solidFill>
                  <a:schemeClr val="bg1"/>
                </a:solidFill>
                <a:effectLst/>
                <a:uLnTx/>
                <a:uFillTx/>
                <a:latin typeface="Calibri"/>
                <a:ea typeface="Calibri"/>
                <a:cs typeface="Calibri"/>
                <a:sym typeface="Calibri"/>
              </a:rPr>
              <a:t>(cont.)</a:t>
            </a:r>
            <a:endParaRPr kumimoji="0" lang="en-US" sz="100" b="0" i="0" u="none" strike="noStrike" kern="0" cap="none" spc="0" normalizeH="0" baseline="0" noProof="0" dirty="0">
              <a:ln>
                <a:noFill/>
              </a:ln>
              <a:solidFill>
                <a:schemeClr val="bg1"/>
              </a:solidFill>
              <a:effectLst/>
              <a:uLnTx/>
              <a:uFillTx/>
              <a:sym typeface="Arial"/>
            </a:endParaRPr>
          </a:p>
        </p:txBody>
      </p:sp>
      <p:sp>
        <p:nvSpPr>
          <p:cNvPr id="310" name="Google Shape;310;p13"/>
          <p:cNvSpPr txBox="1"/>
          <p:nvPr/>
        </p:nvSpPr>
        <p:spPr>
          <a:xfrm>
            <a:off x="536713" y="1370045"/>
            <a:ext cx="5397900"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Short-term Action</a:t>
            </a:r>
            <a:endParaRPr dirty="0"/>
          </a:p>
          <a:p>
            <a:pPr marL="285750" marR="0" lvl="0" indent="-28575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Accelerate existing mentoring and reimbursement for teacher licensing exams</a:t>
            </a:r>
            <a:endParaRPr sz="36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311" name="Google Shape;311;p13"/>
          <p:cNvSpPr txBox="1"/>
          <p:nvPr/>
        </p:nvSpPr>
        <p:spPr>
          <a:xfrm>
            <a:off x="6257367" y="1370045"/>
            <a:ext cx="5532900"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Long-term Action</a:t>
            </a:r>
            <a:endParaRPr dirty="0"/>
          </a:p>
          <a:p>
            <a:pPr marL="285750" marR="0" lvl="0" indent="-28575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Reduce burden on candidates with state-paid student teaching</a:t>
            </a:r>
          </a:p>
          <a:p>
            <a:pPr marL="285750" marR="0" lvl="0" indent="-285750" algn="l" rtl="0">
              <a:spcBef>
                <a:spcPts val="0"/>
              </a:spcBef>
              <a:spcAft>
                <a:spcPts val="0"/>
              </a:spcAft>
              <a:buClr>
                <a:schemeClr val="dk1"/>
              </a:buClr>
              <a:buSzPts val="3600"/>
              <a:buFont typeface="Arial"/>
              <a:buChar char="•"/>
            </a:pPr>
            <a:r>
              <a:rPr lang="en-US" sz="3600" dirty="0">
                <a:solidFill>
                  <a:schemeClr val="dk1"/>
                </a:solidFill>
                <a:latin typeface="Calibri"/>
                <a:cs typeface="Calibri"/>
                <a:sym typeface="Calibri"/>
              </a:rPr>
              <a:t>Create alternative licensure opportunities</a:t>
            </a:r>
            <a:endParaRPr lang="en-US" dirty="0"/>
          </a:p>
          <a:p>
            <a:pPr marL="285750" marR="0" lvl="0" indent="-285750" algn="l" rtl="0">
              <a:spcBef>
                <a:spcPts val="0"/>
              </a:spcBef>
              <a:spcAft>
                <a:spcPts val="0"/>
              </a:spcAft>
              <a:buClr>
                <a:schemeClr val="dk1"/>
              </a:buClr>
              <a:buSzPts val="3600"/>
              <a:buFont typeface="Arial"/>
              <a:buChar char="•"/>
            </a:pPr>
            <a:endParaRPr dirty="0"/>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303" name="Google Shape;303;p13">
            <a:extLst>
              <a:ext uri="{C183D7F6-B498-43B3-948B-1728B52AA6E4}">
                <adec:decorative xmlns:adec="http://schemas.microsoft.com/office/drawing/2017/decorative" xmlns="" val="1"/>
              </a:ext>
            </a:extLst>
          </p:cNvPr>
          <p:cNvSpPr/>
          <p:nvPr/>
        </p:nvSpPr>
        <p:spPr>
          <a:xfrm>
            <a:off x="0" y="629182"/>
            <a:ext cx="3785419" cy="257175"/>
          </a:xfrm>
          <a:prstGeom prst="rect">
            <a:avLst/>
          </a:prstGeom>
          <a:solidFill>
            <a:srgbClr val="38B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304" name="Google Shape;304;p13">
            <a:extLst>
              <a:ext uri="{C183D7F6-B498-43B3-948B-1728B52AA6E4}">
                <adec:decorative xmlns:adec="http://schemas.microsoft.com/office/drawing/2017/decorative" xmlns="" val="1"/>
              </a:ext>
            </a:extLst>
          </p:cNvPr>
          <p:cNvGrpSpPr/>
          <p:nvPr/>
        </p:nvGrpSpPr>
        <p:grpSpPr>
          <a:xfrm>
            <a:off x="3563930" y="259006"/>
            <a:ext cx="1111039" cy="1111039"/>
            <a:chOff x="0" y="0"/>
            <a:chExt cx="1481385" cy="1481385"/>
          </a:xfrm>
        </p:grpSpPr>
        <p:pic>
          <p:nvPicPr>
            <p:cNvPr id="305" name="Google Shape;305;p13"/>
            <p:cNvPicPr preferRelativeResize="0"/>
            <p:nvPr/>
          </p:nvPicPr>
          <p:blipFill rotWithShape="1">
            <a:blip r:embed="rId3">
              <a:alphaModFix/>
            </a:blip>
            <a:srcRect/>
            <a:stretch/>
          </p:blipFill>
          <p:spPr>
            <a:xfrm>
              <a:off x="0" y="0"/>
              <a:ext cx="1481385" cy="1481385"/>
            </a:xfrm>
            <a:prstGeom prst="rect">
              <a:avLst/>
            </a:prstGeom>
            <a:noFill/>
            <a:ln>
              <a:noFill/>
            </a:ln>
          </p:spPr>
        </p:pic>
        <p:pic>
          <p:nvPicPr>
            <p:cNvPr id="306" name="Google Shape;306;p13"/>
            <p:cNvPicPr preferRelativeResize="0"/>
            <p:nvPr/>
          </p:nvPicPr>
          <p:blipFill rotWithShape="1">
            <a:blip r:embed="rId3">
              <a:alphaModFix/>
            </a:blip>
            <a:srcRect/>
            <a:stretch/>
          </p:blipFill>
          <p:spPr>
            <a:xfrm rot="10800000">
              <a:off x="115120" y="115120"/>
              <a:ext cx="1251145" cy="1251145"/>
            </a:xfrm>
            <a:prstGeom prst="rect">
              <a:avLst/>
            </a:prstGeom>
            <a:noFill/>
            <a:ln>
              <a:noFill/>
            </a:ln>
          </p:spPr>
        </p:pic>
      </p:grpSp>
      <p:pic>
        <p:nvPicPr>
          <p:cNvPr id="307" name="Google Shape;307;p13">
            <a:extLst>
              <a:ext uri="{C183D7F6-B498-43B3-948B-1728B52AA6E4}">
                <adec:decorative xmlns:adec="http://schemas.microsoft.com/office/drawing/2017/decorative" xmlns="" val="1"/>
              </a:ext>
            </a:extLst>
          </p:cNvPr>
          <p:cNvPicPr preferRelativeResize="0"/>
          <p:nvPr/>
        </p:nvPicPr>
        <p:blipFill rotWithShape="1">
          <a:blip r:embed="rId4">
            <a:alphaModFix/>
          </a:blip>
          <a:srcRect/>
          <a:stretch/>
        </p:blipFill>
        <p:spPr>
          <a:xfrm>
            <a:off x="3726613" y="453503"/>
            <a:ext cx="743786" cy="583906"/>
          </a:xfrm>
          <a:prstGeom prst="rect">
            <a:avLst/>
          </a:prstGeom>
          <a:noFill/>
          <a:ln>
            <a:noFill/>
          </a:ln>
        </p:spPr>
      </p:pic>
      <p:pic>
        <p:nvPicPr>
          <p:cNvPr id="309" name="Google Shape;309;p13">
            <a:extLst>
              <a:ext uri="{C183D7F6-B498-43B3-948B-1728B52AA6E4}">
                <adec:decorative xmlns:adec="http://schemas.microsoft.com/office/drawing/2017/decorative" xmlns="" val="1"/>
              </a:ext>
            </a:extLst>
          </p:cNvPr>
          <p:cNvPicPr preferRelativeResize="0"/>
          <p:nvPr/>
        </p:nvPicPr>
        <p:blipFill rotWithShape="1">
          <a:blip r:embed="rId5">
            <a:alphaModFix/>
          </a:blip>
          <a:srcRect/>
          <a:stretch/>
        </p:blipFill>
        <p:spPr>
          <a:xfrm>
            <a:off x="10357475" y="-15342"/>
            <a:ext cx="1825138" cy="12890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22" name="Google Shape;322;p14"/>
          <p:cNvSpPr>
            <a:spLocks noGrp="1"/>
          </p:cNvSpPr>
          <p:nvPr>
            <p:ph type="title"/>
          </p:nvPr>
        </p:nvSpPr>
        <p:spPr>
          <a:xfrm>
            <a:off x="0" y="256306"/>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ENTICE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to stay in the profession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4" name="Google Shape;324;p14"/>
          <p:cNvSpPr txBox="1"/>
          <p:nvPr/>
        </p:nvSpPr>
        <p:spPr>
          <a:xfrm>
            <a:off x="155304" y="1174136"/>
            <a:ext cx="11857156" cy="1323439"/>
          </a:xfrm>
          <a:prstGeom prst="rect">
            <a:avLst/>
          </a:prstGeom>
          <a:noFill/>
          <a:ln>
            <a:noFill/>
          </a:ln>
        </p:spPr>
        <p:txBody>
          <a:bodyPr spcFirstLastPara="1" wrap="square" lIns="91425" tIns="45700" rIns="91425" bIns="45700" anchor="t" anchorCtr="0">
            <a:spAutoFit/>
          </a:bodyPr>
          <a:lstStyle/>
          <a:p>
            <a:pPr lvl="0" algn="ctr"/>
            <a:r>
              <a:rPr lang="en-US" sz="4000" b="1" dirty="0">
                <a:solidFill>
                  <a:schemeClr val="dk1"/>
                </a:solidFill>
                <a:latin typeface="Calibri"/>
                <a:ea typeface="Calibri"/>
                <a:cs typeface="Calibri"/>
                <a:sym typeface="Calibri"/>
              </a:rPr>
              <a:t>Incentivize and support high-quality educators to remain in the profession</a:t>
            </a:r>
          </a:p>
        </p:txBody>
      </p:sp>
      <p:pic>
        <p:nvPicPr>
          <p:cNvPr id="325" name="Google Shape;325;p14" descr="Teacher works with a small group of students. "/>
          <p:cNvPicPr preferRelativeResize="0"/>
          <p:nvPr/>
        </p:nvPicPr>
        <p:blipFill rotWithShape="1">
          <a:blip r:embed="rId3">
            <a:alphaModFix/>
          </a:blip>
          <a:srcRect/>
          <a:stretch/>
        </p:blipFill>
        <p:spPr>
          <a:xfrm>
            <a:off x="3200400" y="2398845"/>
            <a:ext cx="5656217" cy="3285019"/>
          </a:xfrm>
          <a:prstGeom prst="rect">
            <a:avLst/>
          </a:prstGeom>
          <a:noFill/>
          <a:ln>
            <a:noFill/>
          </a:ln>
        </p:spPr>
      </p:pic>
      <p:sp>
        <p:nvSpPr>
          <p:cNvPr id="317" name="Google Shape;317;p14">
            <a:extLst>
              <a:ext uri="{C183D7F6-B498-43B3-948B-1728B52AA6E4}">
                <adec:decorative xmlns:adec="http://schemas.microsoft.com/office/drawing/2017/decorative" xmlns="" val="1"/>
              </a:ext>
            </a:extLst>
          </p:cNvPr>
          <p:cNvSpPr/>
          <p:nvPr/>
        </p:nvSpPr>
        <p:spPr>
          <a:xfrm>
            <a:off x="0" y="629182"/>
            <a:ext cx="3785419" cy="257175"/>
          </a:xfrm>
          <a:prstGeom prst="rect">
            <a:avLst/>
          </a:prstGeom>
          <a:solidFill>
            <a:srgbClr val="D7AC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318" name="Google Shape;318;p14">
            <a:extLst>
              <a:ext uri="{C183D7F6-B498-43B3-948B-1728B52AA6E4}">
                <adec:decorative xmlns:adec="http://schemas.microsoft.com/office/drawing/2017/decorative" xmlns="" val="1"/>
              </a:ext>
            </a:extLst>
          </p:cNvPr>
          <p:cNvGrpSpPr/>
          <p:nvPr/>
        </p:nvGrpSpPr>
        <p:grpSpPr>
          <a:xfrm>
            <a:off x="3563930" y="259006"/>
            <a:ext cx="1111039" cy="1111039"/>
            <a:chOff x="0" y="0"/>
            <a:chExt cx="1481385" cy="1481385"/>
          </a:xfrm>
        </p:grpSpPr>
        <p:pic>
          <p:nvPicPr>
            <p:cNvPr id="319" name="Google Shape;319;p14"/>
            <p:cNvPicPr preferRelativeResize="0"/>
            <p:nvPr/>
          </p:nvPicPr>
          <p:blipFill rotWithShape="1">
            <a:blip r:embed="rId4">
              <a:alphaModFix/>
            </a:blip>
            <a:srcRect/>
            <a:stretch/>
          </p:blipFill>
          <p:spPr>
            <a:xfrm>
              <a:off x="0" y="0"/>
              <a:ext cx="1481385" cy="1481385"/>
            </a:xfrm>
            <a:prstGeom prst="rect">
              <a:avLst/>
            </a:prstGeom>
            <a:noFill/>
            <a:ln>
              <a:noFill/>
            </a:ln>
          </p:spPr>
        </p:pic>
        <p:pic>
          <p:nvPicPr>
            <p:cNvPr id="320" name="Google Shape;320;p14"/>
            <p:cNvPicPr preferRelativeResize="0"/>
            <p:nvPr/>
          </p:nvPicPr>
          <p:blipFill rotWithShape="1">
            <a:blip r:embed="rId4">
              <a:alphaModFix/>
            </a:blip>
            <a:srcRect/>
            <a:stretch/>
          </p:blipFill>
          <p:spPr>
            <a:xfrm rot="10800000">
              <a:off x="115120" y="115120"/>
              <a:ext cx="1251145" cy="1251145"/>
            </a:xfrm>
            <a:prstGeom prst="rect">
              <a:avLst/>
            </a:prstGeom>
            <a:noFill/>
            <a:ln>
              <a:noFill/>
            </a:ln>
          </p:spPr>
        </p:pic>
      </p:grpSp>
      <p:pic>
        <p:nvPicPr>
          <p:cNvPr id="321" name="Google Shape;321;p14">
            <a:extLst>
              <a:ext uri="{C183D7F6-B498-43B3-948B-1728B52AA6E4}">
                <adec:decorative xmlns:adec="http://schemas.microsoft.com/office/drawing/2017/decorative" xmlns="" val="1"/>
              </a:ext>
            </a:extLst>
          </p:cNvPr>
          <p:cNvPicPr preferRelativeResize="0"/>
          <p:nvPr/>
        </p:nvPicPr>
        <p:blipFill rotWithShape="1">
          <a:blip r:embed="rId5">
            <a:alphaModFix/>
          </a:blip>
          <a:srcRect/>
          <a:stretch/>
        </p:blipFill>
        <p:spPr>
          <a:xfrm>
            <a:off x="3736610" y="453977"/>
            <a:ext cx="692515" cy="607584"/>
          </a:xfrm>
          <a:prstGeom prst="rect">
            <a:avLst/>
          </a:prstGeom>
          <a:noFill/>
          <a:ln>
            <a:noFill/>
          </a:ln>
        </p:spPr>
      </p:pic>
      <p:pic>
        <p:nvPicPr>
          <p:cNvPr id="323" name="Google Shape;323;p14">
            <a:extLst>
              <a:ext uri="{C183D7F6-B498-43B3-948B-1728B52AA6E4}">
                <adec:decorative xmlns:adec="http://schemas.microsoft.com/office/drawing/2017/decorative" xmlns="" val="1"/>
              </a:ext>
            </a:extLst>
          </p:cNvPr>
          <p:cNvPicPr preferRelativeResize="0"/>
          <p:nvPr/>
        </p:nvPicPr>
        <p:blipFill rotWithShape="1">
          <a:blip r:embed="rId6">
            <a:alphaModFix/>
          </a:blip>
          <a:srcRect/>
          <a:stretch/>
        </p:blipFill>
        <p:spPr>
          <a:xfrm>
            <a:off x="10441231" y="106150"/>
            <a:ext cx="1825138" cy="12890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12d3db63b1c_0_30"/>
          <p:cNvSpPr txBox="1">
            <a:spLocks noGrp="1"/>
          </p:cNvSpPr>
          <p:nvPr>
            <p:ph type="title"/>
          </p:nvPr>
        </p:nvSpPr>
        <p:spPr>
          <a:xfrm>
            <a:off x="838200" y="16782"/>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Retention</a:t>
            </a:r>
            <a:endParaRPr dirty="0"/>
          </a:p>
        </p:txBody>
      </p:sp>
      <p:sp>
        <p:nvSpPr>
          <p:cNvPr id="90" name="Google Shape;90;g12d3db63b1c_0_30"/>
          <p:cNvSpPr txBox="1">
            <a:spLocks noGrp="1"/>
          </p:cNvSpPr>
          <p:nvPr>
            <p:ph type="body" idx="1"/>
          </p:nvPr>
        </p:nvSpPr>
        <p:spPr>
          <a:xfrm>
            <a:off x="838200" y="1045707"/>
            <a:ext cx="9892500" cy="11871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dirty="0"/>
              <a:t>2020 -2021 Teacher Turnover Rate</a:t>
            </a:r>
            <a:endParaRPr dirty="0"/>
          </a:p>
          <a:p>
            <a:pPr marL="0" lvl="0" indent="0" algn="l" rtl="0">
              <a:spcBef>
                <a:spcPts val="1000"/>
              </a:spcBef>
              <a:spcAft>
                <a:spcPts val="0"/>
              </a:spcAft>
              <a:buNone/>
            </a:pPr>
            <a:endParaRPr dirty="0"/>
          </a:p>
        </p:txBody>
      </p:sp>
      <p:pic>
        <p:nvPicPr>
          <p:cNvPr id="1026" name="x_Picture 5" descr="Of the 44,470 total teachers, there was an 16.2% teacher turnover rate (7,150)teachers)">
            <a:extLst>
              <a:ext uri="{FF2B5EF4-FFF2-40B4-BE49-F238E27FC236}">
                <a16:creationId xmlns:a16="http://schemas.microsoft.com/office/drawing/2014/main" xmlns="" id="{A8B1DCE3-04E4-44F2-A047-F3B2F3A51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049" y="1639257"/>
            <a:ext cx="7951309" cy="375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6" name="Google Shape;336;p15"/>
          <p:cNvSpPr>
            <a:spLocks noGrp="1"/>
          </p:cNvSpPr>
          <p:nvPr>
            <p:ph type="title"/>
          </p:nvPr>
        </p:nvSpPr>
        <p:spPr>
          <a:xfrm>
            <a:off x="179489" y="258218"/>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Calibri"/>
                <a:ea typeface="Calibri"/>
                <a:cs typeface="Calibri"/>
                <a:sym typeface="Calibri"/>
              </a:rPr>
              <a:t>ENTICE </a:t>
            </a:r>
            <a:r>
              <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rPr>
              <a:t>to stay in the profession </a:t>
            </a:r>
            <a:r>
              <a:rPr kumimoji="0" lang="en-US" sz="100" b="0" i="0" u="none" strike="noStrike" kern="0" cap="none" spc="0" normalizeH="0" baseline="0" noProof="0" dirty="0">
                <a:ln>
                  <a:noFill/>
                </a:ln>
                <a:solidFill>
                  <a:schemeClr val="bg1"/>
                </a:solidFill>
                <a:effectLst/>
                <a:uLnTx/>
                <a:uFillTx/>
                <a:latin typeface="Calibri"/>
                <a:ea typeface="Calibri"/>
                <a:cs typeface="Calibri"/>
                <a:sym typeface="Calibri"/>
              </a:rPr>
              <a:t>(cont.)</a:t>
            </a:r>
            <a:endParaRPr kumimoji="0" lang="en-US" sz="100" b="0" i="0" u="none" strike="noStrike" kern="0" cap="none" spc="0" normalizeH="0" baseline="0" noProof="0" dirty="0">
              <a:ln>
                <a:noFill/>
              </a:ln>
              <a:solidFill>
                <a:schemeClr val="bg1"/>
              </a:solidFill>
              <a:effectLst/>
              <a:uLnTx/>
              <a:uFillTx/>
              <a:sym typeface="Arial"/>
            </a:endParaRPr>
          </a:p>
        </p:txBody>
      </p:sp>
      <p:sp>
        <p:nvSpPr>
          <p:cNvPr id="338" name="Google Shape;338;p15"/>
          <p:cNvSpPr txBox="1"/>
          <p:nvPr/>
        </p:nvSpPr>
        <p:spPr>
          <a:xfrm>
            <a:off x="536790" y="1236766"/>
            <a:ext cx="5308200" cy="51706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Short-term Action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Increase funding for National Board Certification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Fund a professional development wallet for each teacher</a:t>
            </a:r>
            <a:endParaRPr dirty="0"/>
          </a:p>
          <a:p>
            <a:pPr marL="342900" marR="0" lvl="0" indent="-21590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339" name="Google Shape;339;p15"/>
          <p:cNvSpPr txBox="1"/>
          <p:nvPr/>
        </p:nvSpPr>
        <p:spPr>
          <a:xfrm>
            <a:off x="6347011" y="1232847"/>
            <a:ext cx="5665500" cy="49243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Long-term Action</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Create teacher leadership pathways </a:t>
            </a:r>
            <a:endParaRPr dirty="0"/>
          </a:p>
          <a:p>
            <a:pPr marL="342900" marR="0" lvl="0" indent="-342900" algn="l" rtl="0">
              <a:spcBef>
                <a:spcPts val="0"/>
              </a:spcBef>
              <a:spcAft>
                <a:spcPts val="0"/>
              </a:spcAft>
              <a:buClr>
                <a:schemeClr val="dk1"/>
              </a:buClr>
              <a:buSzPts val="3600"/>
              <a:buFont typeface="Arial"/>
              <a:buChar char="•"/>
            </a:pPr>
            <a:r>
              <a:rPr lang="en-US" sz="3600" dirty="0">
                <a:solidFill>
                  <a:schemeClr val="dk1"/>
                </a:solidFill>
                <a:latin typeface="Calibri"/>
                <a:ea typeface="Calibri"/>
                <a:cs typeface="Calibri"/>
                <a:sym typeface="Calibri"/>
              </a:rPr>
              <a:t>Professional and livable wages for Kentucky educators</a:t>
            </a:r>
            <a:endParaRPr dirty="0"/>
          </a:p>
          <a:p>
            <a:pPr marL="342900" marR="0" lvl="0" indent="-21590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342900" marR="0" lvl="0" indent="-21590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331" name="Google Shape;331;p15">
            <a:extLst>
              <a:ext uri="{C183D7F6-B498-43B3-948B-1728B52AA6E4}">
                <adec:decorative xmlns:adec="http://schemas.microsoft.com/office/drawing/2017/decorative" xmlns="" val="1"/>
              </a:ext>
            </a:extLst>
          </p:cNvPr>
          <p:cNvSpPr/>
          <p:nvPr/>
        </p:nvSpPr>
        <p:spPr>
          <a:xfrm>
            <a:off x="0" y="629182"/>
            <a:ext cx="3785419" cy="257175"/>
          </a:xfrm>
          <a:prstGeom prst="rect">
            <a:avLst/>
          </a:prstGeom>
          <a:solidFill>
            <a:srgbClr val="D7AC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332" name="Google Shape;332;p15">
            <a:extLst>
              <a:ext uri="{C183D7F6-B498-43B3-948B-1728B52AA6E4}">
                <adec:decorative xmlns:adec="http://schemas.microsoft.com/office/drawing/2017/decorative" xmlns="" val="1"/>
              </a:ext>
            </a:extLst>
          </p:cNvPr>
          <p:cNvGrpSpPr/>
          <p:nvPr/>
        </p:nvGrpSpPr>
        <p:grpSpPr>
          <a:xfrm>
            <a:off x="3563930" y="259006"/>
            <a:ext cx="1111039" cy="1111039"/>
            <a:chOff x="0" y="0"/>
            <a:chExt cx="1481385" cy="1481385"/>
          </a:xfrm>
        </p:grpSpPr>
        <p:pic>
          <p:nvPicPr>
            <p:cNvPr id="333" name="Google Shape;333;p15"/>
            <p:cNvPicPr preferRelativeResize="0"/>
            <p:nvPr/>
          </p:nvPicPr>
          <p:blipFill rotWithShape="1">
            <a:blip r:embed="rId3">
              <a:alphaModFix/>
            </a:blip>
            <a:srcRect/>
            <a:stretch/>
          </p:blipFill>
          <p:spPr>
            <a:xfrm>
              <a:off x="0" y="0"/>
              <a:ext cx="1481385" cy="1481385"/>
            </a:xfrm>
            <a:prstGeom prst="rect">
              <a:avLst/>
            </a:prstGeom>
            <a:noFill/>
            <a:ln>
              <a:noFill/>
            </a:ln>
          </p:spPr>
        </p:pic>
        <p:pic>
          <p:nvPicPr>
            <p:cNvPr id="334" name="Google Shape;334;p15"/>
            <p:cNvPicPr preferRelativeResize="0"/>
            <p:nvPr/>
          </p:nvPicPr>
          <p:blipFill rotWithShape="1">
            <a:blip r:embed="rId3">
              <a:alphaModFix/>
            </a:blip>
            <a:srcRect/>
            <a:stretch/>
          </p:blipFill>
          <p:spPr>
            <a:xfrm rot="10800000">
              <a:off x="115120" y="115120"/>
              <a:ext cx="1251145" cy="1251145"/>
            </a:xfrm>
            <a:prstGeom prst="rect">
              <a:avLst/>
            </a:prstGeom>
            <a:noFill/>
            <a:ln>
              <a:noFill/>
            </a:ln>
          </p:spPr>
        </p:pic>
      </p:grpSp>
      <p:pic>
        <p:nvPicPr>
          <p:cNvPr id="335" name="Google Shape;335;p15">
            <a:extLst>
              <a:ext uri="{C183D7F6-B498-43B3-948B-1728B52AA6E4}">
                <adec:decorative xmlns:adec="http://schemas.microsoft.com/office/drawing/2017/decorative" xmlns="" val="1"/>
              </a:ext>
            </a:extLst>
          </p:cNvPr>
          <p:cNvPicPr preferRelativeResize="0"/>
          <p:nvPr/>
        </p:nvPicPr>
        <p:blipFill rotWithShape="1">
          <a:blip r:embed="rId4">
            <a:alphaModFix/>
          </a:blip>
          <a:srcRect/>
          <a:stretch/>
        </p:blipFill>
        <p:spPr>
          <a:xfrm>
            <a:off x="3736610" y="453977"/>
            <a:ext cx="692515" cy="607584"/>
          </a:xfrm>
          <a:prstGeom prst="rect">
            <a:avLst/>
          </a:prstGeom>
          <a:noFill/>
          <a:ln>
            <a:noFill/>
          </a:ln>
        </p:spPr>
      </p:pic>
      <p:pic>
        <p:nvPicPr>
          <p:cNvPr id="337" name="Google Shape;337;p15">
            <a:extLst>
              <a:ext uri="{C183D7F6-B498-43B3-948B-1728B52AA6E4}">
                <adec:decorative xmlns:adec="http://schemas.microsoft.com/office/drawing/2017/decorative" xmlns="" val="1"/>
              </a:ext>
            </a:extLst>
          </p:cNvPr>
          <p:cNvPicPr preferRelativeResize="0"/>
          <p:nvPr/>
        </p:nvPicPr>
        <p:blipFill rotWithShape="1">
          <a:blip r:embed="rId5">
            <a:alphaModFix/>
          </a:blip>
          <a:srcRect/>
          <a:stretch/>
        </p:blipFill>
        <p:spPr>
          <a:xfrm>
            <a:off x="10366862" y="21236"/>
            <a:ext cx="1825138" cy="12890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4" name="TextBox 3">
            <a:extLst>
              <a:ext uri="{FF2B5EF4-FFF2-40B4-BE49-F238E27FC236}">
                <a16:creationId xmlns:a16="http://schemas.microsoft.com/office/drawing/2014/main" xmlns="" id="{FF07A862-5634-445D-AA4B-91A77D83CFDA}"/>
              </a:ext>
            </a:extLst>
          </p:cNvPr>
          <p:cNvSpPr txBox="1"/>
          <p:nvPr/>
        </p:nvSpPr>
        <p:spPr>
          <a:xfrm>
            <a:off x="5015067" y="1050285"/>
            <a:ext cx="2161865" cy="646331"/>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Thank You</a:t>
            </a:r>
          </a:p>
        </p:txBody>
      </p:sp>
      <p:pic>
        <p:nvPicPr>
          <p:cNvPr id="9" name="Picture 8" descr="girl swinging on swing on playground">
            <a:extLst>
              <a:ext uri="{FF2B5EF4-FFF2-40B4-BE49-F238E27FC236}">
                <a16:creationId xmlns:a16="http://schemas.microsoft.com/office/drawing/2014/main" xmlns="" id="{485D89EB-439C-4E32-B48D-6EA4328BC1A7}"/>
              </a:ext>
            </a:extLst>
          </p:cNvPr>
          <p:cNvPicPr>
            <a:picLocks noChangeAspect="1"/>
          </p:cNvPicPr>
          <p:nvPr/>
        </p:nvPicPr>
        <p:blipFill>
          <a:blip r:embed="rId3"/>
          <a:stretch>
            <a:fillRect/>
          </a:stretch>
        </p:blipFill>
        <p:spPr>
          <a:xfrm>
            <a:off x="302795" y="1985880"/>
            <a:ext cx="3698709" cy="2465806"/>
          </a:xfrm>
          <a:prstGeom prst="rect">
            <a:avLst/>
          </a:prstGeom>
        </p:spPr>
      </p:pic>
      <p:pic>
        <p:nvPicPr>
          <p:cNvPr id="11" name="Picture 10" descr="boy looking at laptop computer sitting at desk">
            <a:extLst>
              <a:ext uri="{FF2B5EF4-FFF2-40B4-BE49-F238E27FC236}">
                <a16:creationId xmlns:a16="http://schemas.microsoft.com/office/drawing/2014/main" xmlns="" id="{B933C337-71D4-408F-91FC-73EA5EF1E133}"/>
              </a:ext>
            </a:extLst>
          </p:cNvPr>
          <p:cNvPicPr>
            <a:picLocks noChangeAspect="1"/>
          </p:cNvPicPr>
          <p:nvPr/>
        </p:nvPicPr>
        <p:blipFill>
          <a:blip r:embed="rId4"/>
          <a:stretch>
            <a:fillRect/>
          </a:stretch>
        </p:blipFill>
        <p:spPr>
          <a:xfrm>
            <a:off x="4239710" y="1985880"/>
            <a:ext cx="3698708" cy="2465806"/>
          </a:xfrm>
          <a:prstGeom prst="rect">
            <a:avLst/>
          </a:prstGeom>
        </p:spPr>
      </p:pic>
      <p:pic>
        <p:nvPicPr>
          <p:cNvPr id="13" name="Picture 12" descr="girl holding diploma dressed in cap and gown">
            <a:extLst>
              <a:ext uri="{FF2B5EF4-FFF2-40B4-BE49-F238E27FC236}">
                <a16:creationId xmlns:a16="http://schemas.microsoft.com/office/drawing/2014/main" xmlns="" id="{81C3903C-F8CB-4A06-B53A-FDBD7869EDD9}"/>
              </a:ext>
            </a:extLst>
          </p:cNvPr>
          <p:cNvPicPr>
            <a:picLocks noChangeAspect="1"/>
          </p:cNvPicPr>
          <p:nvPr/>
        </p:nvPicPr>
        <p:blipFill>
          <a:blip r:embed="rId5"/>
          <a:stretch>
            <a:fillRect/>
          </a:stretch>
        </p:blipFill>
        <p:spPr>
          <a:xfrm>
            <a:off x="8176624" y="1985880"/>
            <a:ext cx="3712581" cy="2475054"/>
          </a:xfrm>
          <a:prstGeom prst="rect">
            <a:avLst/>
          </a:prstGeom>
        </p:spPr>
      </p:pic>
      <p:sp>
        <p:nvSpPr>
          <p:cNvPr id="14" name="TextBox 13">
            <a:extLst>
              <a:ext uri="{FF2B5EF4-FFF2-40B4-BE49-F238E27FC236}">
                <a16:creationId xmlns:a16="http://schemas.microsoft.com/office/drawing/2014/main" xmlns="" id="{FED95E96-38AB-4753-AB99-2382BA79756B}"/>
              </a:ext>
            </a:extLst>
          </p:cNvPr>
          <p:cNvSpPr txBox="1"/>
          <p:nvPr/>
        </p:nvSpPr>
        <p:spPr>
          <a:xfrm>
            <a:off x="4956565" y="4838218"/>
            <a:ext cx="3330908" cy="646331"/>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Questions?</a:t>
            </a:r>
            <a:endParaRPr lang="en-US" sz="3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11ce9162bae_1_18"/>
          <p:cNvSpPr txBox="1">
            <a:spLocks noGrp="1"/>
          </p:cNvSpPr>
          <p:nvPr>
            <p:ph type="title"/>
          </p:nvPr>
        </p:nvSpPr>
        <p:spPr>
          <a:xfrm>
            <a:off x="838200" y="-1152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Local Impact</a:t>
            </a:r>
            <a:endParaRPr dirty="0"/>
          </a:p>
        </p:txBody>
      </p:sp>
      <p:graphicFrame>
        <p:nvGraphicFramePr>
          <p:cNvPr id="4" name="Chart 3" descr="The graph displays the total number of job postings and the total number of those posting filled during the 2015 - 2016 to 2021-2022 school year from the Kentucky Employment Placement System (KEPS).Over the time period observed, the graph shows that the number of posting has increased. However, the percentage of those increased positions that have been filled remains constant. For example, during the 2015-2016 school year 87.9 percent of postings were filled. However, in the 2020-2021 school year 82.9 percent of postings were filled. On average, the percentage of postings filled was 83.5 percent between 2015-16 to 2020-21. This demonstrates that Kentucky is experiencing an increase in posted positions, but only filling them at a constant rate.   ">
            <a:extLst>
              <a:ext uri="{FF2B5EF4-FFF2-40B4-BE49-F238E27FC236}">
                <a16:creationId xmlns:a16="http://schemas.microsoft.com/office/drawing/2014/main" xmlns="" id="{904BE827-4676-440F-9767-FDA81025476F}"/>
              </a:ext>
            </a:extLst>
          </p:cNvPr>
          <p:cNvGraphicFramePr>
            <a:graphicFrameLocks/>
          </p:cNvGraphicFramePr>
          <p:nvPr>
            <p:extLst>
              <p:ext uri="{D42A27DB-BD31-4B8C-83A1-F6EECF244321}">
                <p14:modId xmlns:p14="http://schemas.microsoft.com/office/powerpoint/2010/main" val="3517019542"/>
              </p:ext>
            </p:extLst>
          </p:nvPr>
        </p:nvGraphicFramePr>
        <p:xfrm>
          <a:off x="1594020" y="753762"/>
          <a:ext cx="8143103" cy="496741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12d3db63b1c_0_18"/>
          <p:cNvSpPr txBox="1">
            <a:spLocks noGrp="1"/>
          </p:cNvSpPr>
          <p:nvPr>
            <p:ph type="title"/>
          </p:nvPr>
        </p:nvSpPr>
        <p:spPr>
          <a:xfrm>
            <a:off x="838200" y="-498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Certifications Issued</a:t>
            </a:r>
            <a:endParaRPr dirty="0"/>
          </a:p>
        </p:txBody>
      </p:sp>
      <p:graphicFrame>
        <p:nvGraphicFramePr>
          <p:cNvPr id="4" name="Chart 3" descr="The graph displays the Total number of first time credentials issued and credentials issued in identified shortage areas from the 2015 - 16 school year to the 2021 - 2022 school year. The data shows that even the state may be experiencing an increase in the issuance of first time credentials, it still lags behind the state’s previous years. Further the graph shows that Kentucky is only issuing a slight increase in credentials in identified shortage areas over the observed time period which shows that the state is not producing enough licensed teachers in our area of most need. Even with a slighter uptick in first time credential holders, they are not entering areas of the most critical need.">
            <a:extLst>
              <a:ext uri="{FF2B5EF4-FFF2-40B4-BE49-F238E27FC236}">
                <a16:creationId xmlns:a16="http://schemas.microsoft.com/office/drawing/2014/main" xmlns="" id="{20FA831E-747B-4889-8A7F-6D12A7751A60}"/>
              </a:ext>
            </a:extLst>
          </p:cNvPr>
          <p:cNvGraphicFramePr>
            <a:graphicFrameLocks/>
          </p:cNvGraphicFramePr>
          <p:nvPr>
            <p:extLst>
              <p:ext uri="{D42A27DB-BD31-4B8C-83A1-F6EECF244321}">
                <p14:modId xmlns:p14="http://schemas.microsoft.com/office/powerpoint/2010/main" val="1133330261"/>
              </p:ext>
            </p:extLst>
          </p:nvPr>
        </p:nvGraphicFramePr>
        <p:xfrm>
          <a:off x="1672935" y="924790"/>
          <a:ext cx="8603673" cy="448887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12d3db63b1c_0_24"/>
          <p:cNvSpPr txBox="1">
            <a:spLocks noGrp="1"/>
          </p:cNvSpPr>
          <p:nvPr>
            <p:ph type="title"/>
          </p:nvPr>
        </p:nvSpPr>
        <p:spPr>
          <a:xfrm>
            <a:off x="838200" y="-2227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Emergency Certifications</a:t>
            </a:r>
            <a:endParaRPr dirty="0">
              <a:solidFill>
                <a:schemeClr val="bg1"/>
              </a:solidFill>
            </a:endParaRPr>
          </a:p>
        </p:txBody>
      </p:sp>
      <p:graphicFrame>
        <p:nvGraphicFramePr>
          <p:cNvPr id="4" name="Chart 3" descr="The graph displays the total number of emergency certificates issued excluding emergency substitutes from the 2015 - 2016 school year to the 2021 - 2022 school year. The graph shows that over the observed time period Kentucky is experiencing an increase in the number of emergency certifications issued which demonstrates the state’s lack of producing enough certified educators for Kentucky’s schools.">
            <a:extLst>
              <a:ext uri="{FF2B5EF4-FFF2-40B4-BE49-F238E27FC236}">
                <a16:creationId xmlns:a16="http://schemas.microsoft.com/office/drawing/2014/main" xmlns="" id="{DF95464D-6556-403F-AE4B-F778ACF51864}"/>
              </a:ext>
            </a:extLst>
          </p:cNvPr>
          <p:cNvGraphicFramePr>
            <a:graphicFrameLocks/>
          </p:cNvGraphicFramePr>
          <p:nvPr>
            <p:extLst>
              <p:ext uri="{D42A27DB-BD31-4B8C-83A1-F6EECF244321}">
                <p14:modId xmlns:p14="http://schemas.microsoft.com/office/powerpoint/2010/main" val="3762561233"/>
              </p:ext>
            </p:extLst>
          </p:nvPr>
        </p:nvGraphicFramePr>
        <p:xfrm>
          <a:off x="1475874" y="737938"/>
          <a:ext cx="9641305" cy="4876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1ce9162bae_1_1"/>
          <p:cNvSpPr txBox="1">
            <a:spLocks noGrp="1"/>
          </p:cNvSpPr>
          <p:nvPr>
            <p:ph type="title"/>
          </p:nvPr>
        </p:nvSpPr>
        <p:spPr>
          <a:xfrm>
            <a:off x="699900" y="-107425"/>
            <a:ext cx="10515600" cy="1098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Attrition Risk </a:t>
            </a:r>
            <a:r>
              <a:rPr lang="en-US" dirty="0">
                <a:solidFill>
                  <a:schemeClr val="bg1"/>
                </a:solidFill>
              </a:rPr>
              <a:t>(cont.)</a:t>
            </a:r>
            <a:endParaRPr dirty="0">
              <a:solidFill>
                <a:schemeClr val="bg1"/>
              </a:solidFill>
            </a:endParaRPr>
          </a:p>
        </p:txBody>
      </p:sp>
      <p:graphicFrame>
        <p:nvGraphicFramePr>
          <p:cNvPr id="4" name="Chart 3" descr="The graph displays years of service data from the Kentucky Teacher Retirement System (KTRS) for fiscal year 2022. The Graph shows the total number of active contributing members with less than 5 years of service (21,448), greater than 25 years of service (4,821), those that have left the system but have since returned (4,532), the total of all those active accounts (30,801), and a measure of Full Time Equivalent (FTE) Teachers in Kentucky for the 2020-2021 school year (42,525).">
            <a:extLst>
              <a:ext uri="{FF2B5EF4-FFF2-40B4-BE49-F238E27FC236}">
                <a16:creationId xmlns:a16="http://schemas.microsoft.com/office/drawing/2014/main" xmlns="" id="{264B2963-09DD-45D4-8F54-76C976FEE858}"/>
              </a:ext>
            </a:extLst>
          </p:cNvPr>
          <p:cNvGraphicFramePr>
            <a:graphicFrameLocks/>
          </p:cNvGraphicFramePr>
          <p:nvPr>
            <p:extLst>
              <p:ext uri="{D42A27DB-BD31-4B8C-83A1-F6EECF244321}">
                <p14:modId xmlns:p14="http://schemas.microsoft.com/office/powerpoint/2010/main" val="2764595252"/>
              </p:ext>
            </p:extLst>
          </p:nvPr>
        </p:nvGraphicFramePr>
        <p:xfrm>
          <a:off x="1299410" y="786063"/>
          <a:ext cx="9095873" cy="458804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1ce9162bae_6_76" descr="In 5 years of service (21,448), greater than 25 years of service (4,821), those that have left the system but have since returned (4,532), the total of all those active accounts (30,801), and a measure of Full Time Equivalent (FTE) Teachers in Kentucky for the 2020-2021 school year (42,525)."/>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Pathways Data</a:t>
            </a:r>
          </a:p>
        </p:txBody>
      </p:sp>
      <p:graphicFrame>
        <p:nvGraphicFramePr>
          <p:cNvPr id="5" name="Chart 4" descr="The graph displays years of service data from the Kentucky Teacher Retirement System (KTRS) for fiscal year 2022. The Graph shows the total number of active contributing members with less than 5 years of service (21,448), greater than 25 years of service (4,821), those that have left the system but have since returned (4,532), the total of all those active accounts (30,801), and a measure of Full Time Equivalent (FTE) Teachers in Kentucky for the 2020-2021 school year (42,525).">
            <a:extLst>
              <a:ext uri="{FF2B5EF4-FFF2-40B4-BE49-F238E27FC236}">
                <a16:creationId xmlns:a16="http://schemas.microsoft.com/office/drawing/2014/main" xmlns="" id="{303F22A1-F12E-4805-B2D8-447B4475D8BE}"/>
              </a:ext>
            </a:extLst>
          </p:cNvPr>
          <p:cNvGraphicFramePr>
            <a:graphicFrameLocks/>
          </p:cNvGraphicFramePr>
          <p:nvPr>
            <p:extLst>
              <p:ext uri="{D42A27DB-BD31-4B8C-83A1-F6EECF244321}">
                <p14:modId xmlns:p14="http://schemas.microsoft.com/office/powerpoint/2010/main" val="16409120"/>
              </p:ext>
            </p:extLst>
          </p:nvPr>
        </p:nvGraphicFramePr>
        <p:xfrm>
          <a:off x="1779373" y="1062681"/>
          <a:ext cx="8995719" cy="454728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2" name="Title 1">
            <a:extLst>
              <a:ext uri="{FF2B5EF4-FFF2-40B4-BE49-F238E27FC236}">
                <a16:creationId xmlns:a16="http://schemas.microsoft.com/office/drawing/2014/main" xmlns="" id="{504F3B1C-DD8D-C09B-5244-D0A99A0E3110}"/>
              </a:ext>
            </a:extLst>
          </p:cNvPr>
          <p:cNvSpPr>
            <a:spLocks noGrp="1"/>
          </p:cNvSpPr>
          <p:nvPr>
            <p:ph type="title"/>
          </p:nvPr>
        </p:nvSpPr>
        <p:spPr>
          <a:xfrm>
            <a:off x="838200" y="-1325563"/>
            <a:ext cx="10515600" cy="1325563"/>
          </a:xfrm>
        </p:spPr>
        <p:txBody>
          <a:bodyPr spcFirstLastPara="1" wrap="square" lIns="91425" tIns="45700" rIns="91425" bIns="45700" anchor="b" anchorCtr="0">
            <a:normAutofit fontScale="90000"/>
          </a:bodyPr>
          <a:lstStyle/>
          <a:p>
            <a:r>
              <a:rPr lang="en-US" dirty="0"/>
              <a:t/>
            </a:r>
            <a:br>
              <a:rPr lang="en-US" dirty="0"/>
            </a:br>
            <a:r>
              <a:rPr lang="en-US" dirty="0"/>
              <a:t>Key Considerations for Examining the Educator Workforce </a:t>
            </a:r>
          </a:p>
        </p:txBody>
      </p:sp>
      <p:sp>
        <p:nvSpPr>
          <p:cNvPr id="135" name="Google Shape;135;p3"/>
          <p:cNvSpPr txBox="1">
            <a:spLocks noGrp="1"/>
          </p:cNvSpPr>
          <p:nvPr>
            <p:ph type="body" idx="1"/>
          </p:nvPr>
        </p:nvSpPr>
        <p:spPr>
          <a:xfrm>
            <a:off x="6043400" y="915375"/>
            <a:ext cx="5901600" cy="4096200"/>
          </a:xfrm>
          <a:prstGeom prst="rect">
            <a:avLst/>
          </a:prstGeom>
          <a:noFill/>
          <a:ln>
            <a:noFill/>
          </a:ln>
        </p:spPr>
        <p:txBody>
          <a:bodyPr spcFirstLastPara="1" wrap="square" lIns="91425" tIns="45700" rIns="91425" bIns="45700" anchor="t" anchorCtr="0">
            <a:normAutofit lnSpcReduction="10000"/>
          </a:bodyPr>
          <a:lstStyle/>
          <a:p>
            <a:pPr marL="742950" lvl="0" indent="-742950" algn="l" rtl="0">
              <a:lnSpc>
                <a:spcPct val="90000"/>
              </a:lnSpc>
              <a:spcBef>
                <a:spcPts val="0"/>
              </a:spcBef>
              <a:spcAft>
                <a:spcPts val="0"/>
              </a:spcAft>
              <a:buClr>
                <a:srgbClr val="102649"/>
              </a:buClr>
              <a:buSzPts val="3600"/>
              <a:buFont typeface="+mj-lt"/>
              <a:buAutoNum type="arabicPeriod"/>
            </a:pPr>
            <a:r>
              <a:rPr lang="en-US" sz="3600" dirty="0">
                <a:latin typeface="Calibri"/>
                <a:ea typeface="Calibri"/>
                <a:cs typeface="Calibri"/>
                <a:sym typeface="Calibri"/>
              </a:rPr>
              <a:t>Invest significant resources in </a:t>
            </a:r>
            <a:r>
              <a:rPr lang="en-US" sz="3600" dirty="0" err="1">
                <a:latin typeface="Calibri"/>
                <a:ea typeface="Calibri"/>
                <a:cs typeface="Calibri"/>
                <a:sym typeface="Calibri"/>
              </a:rPr>
              <a:t>GoTeachKY</a:t>
            </a:r>
            <a:endParaRPr sz="3600" dirty="0">
              <a:latin typeface="Calibri"/>
              <a:ea typeface="Calibri"/>
              <a:cs typeface="Calibri"/>
              <a:sym typeface="Calibri"/>
            </a:endParaRPr>
          </a:p>
          <a:p>
            <a:pPr marL="742950" lvl="0" indent="-742950" algn="l" rtl="0">
              <a:lnSpc>
                <a:spcPct val="90000"/>
              </a:lnSpc>
              <a:spcBef>
                <a:spcPts val="0"/>
              </a:spcBef>
              <a:spcAft>
                <a:spcPts val="0"/>
              </a:spcAft>
              <a:buClr>
                <a:srgbClr val="102649"/>
              </a:buClr>
              <a:buSzPts val="3600"/>
              <a:buFont typeface="+mj-lt"/>
              <a:buAutoNum type="arabicPeriod"/>
            </a:pPr>
            <a:endParaRPr sz="3600" dirty="0">
              <a:latin typeface="Calibri"/>
              <a:ea typeface="Calibri"/>
              <a:cs typeface="Calibri"/>
              <a:sym typeface="Calibri"/>
            </a:endParaRPr>
          </a:p>
          <a:p>
            <a:pPr marL="742950" lvl="0" indent="-742950" algn="l" rtl="0">
              <a:lnSpc>
                <a:spcPct val="90000"/>
              </a:lnSpc>
              <a:spcBef>
                <a:spcPts val="1000"/>
              </a:spcBef>
              <a:spcAft>
                <a:spcPts val="0"/>
              </a:spcAft>
              <a:buClr>
                <a:srgbClr val="102649"/>
              </a:buClr>
              <a:buSzPts val="3600"/>
              <a:buFont typeface="+mj-lt"/>
              <a:buAutoNum type="arabicPeriod"/>
            </a:pPr>
            <a:r>
              <a:rPr lang="en-US" sz="3600" dirty="0">
                <a:latin typeface="Calibri"/>
                <a:ea typeface="Calibri"/>
                <a:cs typeface="Calibri"/>
                <a:sym typeface="Calibri"/>
              </a:rPr>
              <a:t>Address compensation crisis</a:t>
            </a:r>
            <a:endParaRPr sz="3600" dirty="0">
              <a:latin typeface="Calibri"/>
              <a:ea typeface="Calibri"/>
              <a:cs typeface="Calibri"/>
              <a:sym typeface="Calibri"/>
            </a:endParaRPr>
          </a:p>
          <a:p>
            <a:pPr marL="742950" lvl="0" indent="-742950" algn="l" rtl="0">
              <a:lnSpc>
                <a:spcPct val="90000"/>
              </a:lnSpc>
              <a:spcBef>
                <a:spcPts val="1000"/>
              </a:spcBef>
              <a:spcAft>
                <a:spcPts val="0"/>
              </a:spcAft>
              <a:buClr>
                <a:srgbClr val="102649"/>
              </a:buClr>
              <a:buSzPts val="3600"/>
              <a:buFont typeface="+mj-lt"/>
              <a:buAutoNum type="arabicPeriod"/>
            </a:pPr>
            <a:endParaRPr sz="3600" dirty="0">
              <a:latin typeface="Calibri"/>
              <a:ea typeface="Calibri"/>
              <a:cs typeface="Calibri"/>
              <a:sym typeface="Calibri"/>
            </a:endParaRPr>
          </a:p>
          <a:p>
            <a:pPr marL="742950" lvl="0" indent="-742950" algn="l" rtl="0">
              <a:lnSpc>
                <a:spcPct val="90000"/>
              </a:lnSpc>
              <a:spcBef>
                <a:spcPts val="1000"/>
              </a:spcBef>
              <a:spcAft>
                <a:spcPts val="0"/>
              </a:spcAft>
              <a:buClr>
                <a:srgbClr val="102649"/>
              </a:buClr>
              <a:buSzPts val="3600"/>
              <a:buFont typeface="+mj-lt"/>
              <a:buAutoNum type="arabicPeriod"/>
            </a:pPr>
            <a:r>
              <a:rPr lang="en-US" sz="3600" dirty="0">
                <a:latin typeface="Calibri"/>
                <a:ea typeface="Calibri"/>
                <a:cs typeface="Calibri"/>
                <a:sym typeface="Calibri"/>
              </a:rPr>
              <a:t>Raise the desirability of teaching</a:t>
            </a:r>
            <a:endParaRPr sz="3600" dirty="0"/>
          </a:p>
        </p:txBody>
      </p:sp>
      <p:pic>
        <p:nvPicPr>
          <p:cNvPr id="136" name="Google Shape;136;p3" descr="Let's ACT: Audacious, Comprehensive, Transformative"/>
          <p:cNvPicPr preferRelativeResize="0"/>
          <p:nvPr/>
        </p:nvPicPr>
        <p:blipFill>
          <a:blip r:embed="rId3">
            <a:alphaModFix/>
          </a:blip>
          <a:stretch>
            <a:fillRect/>
          </a:stretch>
        </p:blipFill>
        <p:spPr>
          <a:xfrm>
            <a:off x="707100" y="582225"/>
            <a:ext cx="4762500" cy="4762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62" name="Google Shape;162;p4"/>
          <p:cNvSpPr txBox="1">
            <a:spLocks noGrp="1"/>
          </p:cNvSpPr>
          <p:nvPr>
            <p:ph type="title"/>
          </p:nvPr>
        </p:nvSpPr>
        <p:spPr>
          <a:xfrm>
            <a:off x="838200" y="-15072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dirty="0" err="1"/>
              <a:t>GoTeachKY</a:t>
            </a:r>
            <a:r>
              <a:rPr lang="en-US" dirty="0"/>
              <a:t> Mission</a:t>
            </a:r>
            <a:endParaRPr dirty="0"/>
          </a:p>
        </p:txBody>
      </p:sp>
      <p:sp>
        <p:nvSpPr>
          <p:cNvPr id="159" name="Google Shape;159;p4"/>
          <p:cNvSpPr txBox="1"/>
          <p:nvPr/>
        </p:nvSpPr>
        <p:spPr>
          <a:xfrm>
            <a:off x="2435593" y="3354175"/>
            <a:ext cx="21111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rgbClr val="002060"/>
                </a:solidFill>
                <a:latin typeface="Calibri"/>
                <a:ea typeface="Calibri"/>
                <a:cs typeface="Calibri"/>
                <a:sym typeface="Calibri"/>
              </a:rPr>
              <a:t>Supporting and Elevating Educators from Recruitment to Retirement</a:t>
            </a:r>
            <a:endParaRPr dirty="0"/>
          </a:p>
        </p:txBody>
      </p:sp>
      <p:sp>
        <p:nvSpPr>
          <p:cNvPr id="142" name="Google Shape;142;p4">
            <a:extLst>
              <a:ext uri="{C183D7F6-B498-43B3-948B-1728B52AA6E4}">
                <adec:decorative xmlns:adec="http://schemas.microsoft.com/office/drawing/2017/decorative" xmlns="" val="1"/>
              </a:ext>
            </a:extLst>
          </p:cNvPr>
          <p:cNvSpPr/>
          <p:nvPr/>
        </p:nvSpPr>
        <p:spPr>
          <a:xfrm>
            <a:off x="2013921" y="1897022"/>
            <a:ext cx="2954400" cy="2939400"/>
          </a:xfrm>
          <a:prstGeom prst="flowChartConnector">
            <a:avLst/>
          </a:prstGeom>
          <a:noFill/>
          <a:ln w="12700" cap="flat" cmpd="sng">
            <a:solidFill>
              <a:srgbClr val="1026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Libre Franklin"/>
              <a:ea typeface="Libre Franklin"/>
              <a:cs typeface="Libre Franklin"/>
              <a:sym typeface="Libre Franklin"/>
            </a:endParaRPr>
          </a:p>
        </p:txBody>
      </p:sp>
      <p:grpSp>
        <p:nvGrpSpPr>
          <p:cNvPr id="143" name="Google Shape;143;p4" descr="GoTeachKY cycle: recruitment, preparation, induction, retention, grow-your-own "/>
          <p:cNvGrpSpPr/>
          <p:nvPr/>
        </p:nvGrpSpPr>
        <p:grpSpPr>
          <a:xfrm>
            <a:off x="200750" y="355152"/>
            <a:ext cx="6468798" cy="6486991"/>
            <a:chOff x="496877" y="-520"/>
            <a:chExt cx="5720550" cy="5383395"/>
          </a:xfrm>
        </p:grpSpPr>
        <p:sp>
          <p:nvSpPr>
            <p:cNvPr id="144" name="Google Shape;144;p4"/>
            <p:cNvSpPr/>
            <p:nvPr/>
          </p:nvSpPr>
          <p:spPr>
            <a:xfrm>
              <a:off x="4080462" y="39196"/>
              <a:ext cx="1331218" cy="13312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txBox="1"/>
            <p:nvPr/>
          </p:nvSpPr>
          <p:spPr>
            <a:xfrm>
              <a:off x="4080462" y="39196"/>
              <a:ext cx="1331218" cy="133121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Preparation</a:t>
              </a:r>
              <a:endParaRPr/>
            </a:p>
          </p:txBody>
        </p:sp>
        <p:sp>
          <p:nvSpPr>
            <p:cNvPr id="146" name="Google Shape;146;p4"/>
            <p:cNvSpPr/>
            <p:nvPr/>
          </p:nvSpPr>
          <p:spPr>
            <a:xfrm>
              <a:off x="943090" y="-20"/>
              <a:ext cx="4998507" cy="4998507"/>
            </a:xfrm>
            <a:custGeom>
              <a:avLst/>
              <a:gdLst/>
              <a:ahLst/>
              <a:cxnLst/>
              <a:rect l="l" t="t" r="r" b="b"/>
              <a:pathLst>
                <a:path w="120000" h="120000" extrusionOk="0">
                  <a:moveTo>
                    <a:pt x="108885" y="32878"/>
                  </a:moveTo>
                  <a:cubicBezTo>
                    <a:pt x="112741" y="39892"/>
                    <a:pt x="115057" y="47655"/>
                    <a:pt x="115676" y="55643"/>
                  </a:cubicBezTo>
                  <a:lnTo>
                    <a:pt x="119820" y="55678"/>
                  </a:lnTo>
                  <a:lnTo>
                    <a:pt x="112727" y="60442"/>
                  </a:lnTo>
                  <a:lnTo>
                    <a:pt x="105279" y="55556"/>
                  </a:lnTo>
                  <a:lnTo>
                    <a:pt x="109422" y="55591"/>
                  </a:lnTo>
                  <a:cubicBezTo>
                    <a:pt x="108820" y="48670"/>
                    <a:pt x="106808" y="41951"/>
                    <a:pt x="103513" y="35858"/>
                  </a:cubicBezTo>
                  <a:close/>
                </a:path>
              </a:pathLst>
            </a:custGeom>
            <a:solidFill>
              <a:srgbClr val="102649"/>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4886209" y="2519033"/>
              <a:ext cx="1331218" cy="13312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txBox="1"/>
            <p:nvPr/>
          </p:nvSpPr>
          <p:spPr>
            <a:xfrm>
              <a:off x="4886209" y="2519033"/>
              <a:ext cx="1331218" cy="133121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Induction</a:t>
              </a:r>
              <a:endParaRPr/>
            </a:p>
          </p:txBody>
        </p:sp>
        <p:sp>
          <p:nvSpPr>
            <p:cNvPr id="149" name="Google Shape;149;p4"/>
            <p:cNvSpPr/>
            <p:nvPr/>
          </p:nvSpPr>
          <p:spPr>
            <a:xfrm>
              <a:off x="917347" y="-520"/>
              <a:ext cx="4998507" cy="4998507"/>
            </a:xfrm>
            <a:custGeom>
              <a:avLst/>
              <a:gdLst/>
              <a:ahLst/>
              <a:cxnLst/>
              <a:rect l="l" t="t" r="r" b="b"/>
              <a:pathLst>
                <a:path w="120000" h="120000" extrusionOk="0">
                  <a:moveTo>
                    <a:pt x="105375" y="92703"/>
                  </a:moveTo>
                  <a:lnTo>
                    <a:pt x="105375" y="92703"/>
                  </a:lnTo>
                  <a:cubicBezTo>
                    <a:pt x="99630" y="100748"/>
                    <a:pt x="91867" y="107122"/>
                    <a:pt x="82876" y="111178"/>
                  </a:cubicBezTo>
                  <a:lnTo>
                    <a:pt x="84113" y="114868"/>
                  </a:lnTo>
                  <a:lnTo>
                    <a:pt x="76888" y="110376"/>
                  </a:lnTo>
                  <a:lnTo>
                    <a:pt x="79749" y="101851"/>
                  </a:lnTo>
                  <a:lnTo>
                    <a:pt x="80985" y="105537"/>
                  </a:lnTo>
                  <a:lnTo>
                    <a:pt x="80985" y="105537"/>
                  </a:lnTo>
                  <a:cubicBezTo>
                    <a:pt x="88755" y="101863"/>
                    <a:pt x="95453" y="96212"/>
                    <a:pt x="100424" y="89135"/>
                  </a:cubicBezTo>
                  <a:close/>
                </a:path>
              </a:pathLst>
            </a:custGeom>
            <a:solidFill>
              <a:srgbClr val="102649"/>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2776734" y="4051657"/>
              <a:ext cx="1331218" cy="13312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txBox="1"/>
            <p:nvPr/>
          </p:nvSpPr>
          <p:spPr>
            <a:xfrm>
              <a:off x="2776734" y="4051657"/>
              <a:ext cx="1331218" cy="1331218"/>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Retention</a:t>
              </a:r>
              <a:endParaRPr/>
            </a:p>
          </p:txBody>
        </p:sp>
        <p:sp>
          <p:nvSpPr>
            <p:cNvPr id="152" name="Google Shape;152;p4"/>
            <p:cNvSpPr/>
            <p:nvPr/>
          </p:nvSpPr>
          <p:spPr>
            <a:xfrm>
              <a:off x="943090" y="-20"/>
              <a:ext cx="4998507" cy="4998507"/>
            </a:xfrm>
            <a:custGeom>
              <a:avLst/>
              <a:gdLst/>
              <a:ahLst/>
              <a:cxnLst/>
              <a:rect l="l" t="t" r="r" b="b"/>
              <a:pathLst>
                <a:path w="120000" h="120000" extrusionOk="0">
                  <a:moveTo>
                    <a:pt x="42177" y="113167"/>
                  </a:moveTo>
                  <a:lnTo>
                    <a:pt x="42177" y="113167"/>
                  </a:lnTo>
                  <a:cubicBezTo>
                    <a:pt x="32725" y="109969"/>
                    <a:pt x="24299" y="104288"/>
                    <a:pt x="17773" y="96712"/>
                  </a:cubicBezTo>
                  <a:lnTo>
                    <a:pt x="14477" y="99088"/>
                  </a:lnTo>
                  <a:lnTo>
                    <a:pt x="17100" y="90919"/>
                  </a:lnTo>
                  <a:lnTo>
                    <a:pt x="26009" y="90776"/>
                  </a:lnTo>
                  <a:lnTo>
                    <a:pt x="22713" y="93151"/>
                  </a:lnTo>
                  <a:lnTo>
                    <a:pt x="22713" y="93151"/>
                  </a:lnTo>
                  <a:cubicBezTo>
                    <a:pt x="28453" y="99774"/>
                    <a:pt x="35810" y="104751"/>
                    <a:pt x="44048" y="107585"/>
                  </a:cubicBezTo>
                  <a:close/>
                </a:path>
              </a:pathLst>
            </a:custGeom>
            <a:solidFill>
              <a:srgbClr val="102649"/>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667259" y="2519033"/>
              <a:ext cx="1331218" cy="13312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txBox="1"/>
            <p:nvPr/>
          </p:nvSpPr>
          <p:spPr>
            <a:xfrm>
              <a:off x="496877" y="2519043"/>
              <a:ext cx="1603500" cy="1331100"/>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US" sz="2100" b="0" i="0" u="none" strike="noStrike" cap="none">
                  <a:solidFill>
                    <a:schemeClr val="dk1"/>
                  </a:solidFill>
                  <a:latin typeface="Calibri"/>
                  <a:ea typeface="Calibri"/>
                  <a:cs typeface="Calibri"/>
                  <a:sym typeface="Calibri"/>
                </a:rPr>
                <a:t>Grow-Your-Own</a:t>
              </a:r>
              <a:endParaRPr/>
            </a:p>
          </p:txBody>
        </p:sp>
        <p:sp>
          <p:nvSpPr>
            <p:cNvPr id="155" name="Google Shape;155;p4"/>
            <p:cNvSpPr/>
            <p:nvPr/>
          </p:nvSpPr>
          <p:spPr>
            <a:xfrm>
              <a:off x="943090" y="-20"/>
              <a:ext cx="4998507" cy="4998507"/>
            </a:xfrm>
            <a:custGeom>
              <a:avLst/>
              <a:gdLst/>
              <a:ahLst/>
              <a:cxnLst/>
              <a:rect l="l" t="t" r="r" b="b"/>
              <a:pathLst>
                <a:path w="120000" h="120000" extrusionOk="0">
                  <a:moveTo>
                    <a:pt x="4157" y="60468"/>
                  </a:moveTo>
                  <a:lnTo>
                    <a:pt x="4157" y="60468"/>
                  </a:lnTo>
                  <a:cubicBezTo>
                    <a:pt x="4091" y="52502"/>
                    <a:pt x="5714" y="44614"/>
                    <a:pt x="8919" y="37327"/>
                  </a:cubicBezTo>
                  <a:lnTo>
                    <a:pt x="5370" y="35359"/>
                  </a:lnTo>
                  <a:lnTo>
                    <a:pt x="13801" y="34368"/>
                  </a:lnTo>
                  <a:lnTo>
                    <a:pt x="17888" y="42303"/>
                  </a:lnTo>
                  <a:lnTo>
                    <a:pt x="14342" y="40336"/>
                  </a:lnTo>
                  <a:lnTo>
                    <a:pt x="14342" y="40336"/>
                  </a:lnTo>
                  <a:cubicBezTo>
                    <a:pt x="11678" y="46684"/>
                    <a:pt x="10332" y="53519"/>
                    <a:pt x="10388" y="60416"/>
                  </a:cubicBezTo>
                  <a:close/>
                </a:path>
              </a:pathLst>
            </a:custGeom>
            <a:solidFill>
              <a:srgbClr val="102649"/>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1473007" y="39196"/>
              <a:ext cx="1331218" cy="13312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txBox="1"/>
            <p:nvPr/>
          </p:nvSpPr>
          <p:spPr>
            <a:xfrm>
              <a:off x="1473007" y="39196"/>
              <a:ext cx="1331218" cy="1331218"/>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Recruitment</a:t>
              </a:r>
              <a:endParaRPr/>
            </a:p>
          </p:txBody>
        </p:sp>
        <p:sp>
          <p:nvSpPr>
            <p:cNvPr id="158" name="Google Shape;158;p4"/>
            <p:cNvSpPr/>
            <p:nvPr/>
          </p:nvSpPr>
          <p:spPr>
            <a:xfrm>
              <a:off x="943090" y="-20"/>
              <a:ext cx="4998507" cy="4998507"/>
            </a:xfrm>
            <a:custGeom>
              <a:avLst/>
              <a:gdLst/>
              <a:ahLst/>
              <a:cxnLst/>
              <a:rect l="l" t="t" r="r" b="b"/>
              <a:pathLst>
                <a:path w="120000" h="120000" extrusionOk="0">
                  <a:moveTo>
                    <a:pt x="42904" y="6593"/>
                  </a:moveTo>
                  <a:lnTo>
                    <a:pt x="42904" y="6593"/>
                  </a:lnTo>
                  <a:cubicBezTo>
                    <a:pt x="52246" y="3575"/>
                    <a:pt x="62214" y="3083"/>
                    <a:pt x="71805" y="5167"/>
                  </a:cubicBezTo>
                  <a:lnTo>
                    <a:pt x="72999" y="1439"/>
                  </a:lnTo>
                  <a:lnTo>
                    <a:pt x="76199" y="9395"/>
                  </a:lnTo>
                  <a:lnTo>
                    <a:pt x="68815" y="14508"/>
                  </a:lnTo>
                  <a:lnTo>
                    <a:pt x="70008" y="10780"/>
                  </a:lnTo>
                  <a:lnTo>
                    <a:pt x="70008" y="10780"/>
                  </a:lnTo>
                  <a:cubicBezTo>
                    <a:pt x="61593" y="9025"/>
                    <a:pt x="52871" y="9513"/>
                    <a:pt x="44698" y="12197"/>
                  </a:cubicBezTo>
                  <a:close/>
                </a:path>
              </a:pathLst>
            </a:custGeom>
            <a:solidFill>
              <a:srgbClr val="102649"/>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0" name="Google Shape;160;p4">
            <a:extLst>
              <a:ext uri="{C183D7F6-B498-43B3-948B-1728B52AA6E4}">
                <adec:decorative xmlns:adec="http://schemas.microsoft.com/office/drawing/2017/decorative" xmlns="" val="1"/>
              </a:ext>
            </a:extLst>
          </p:cNvPr>
          <p:cNvPicPr preferRelativeResize="0"/>
          <p:nvPr/>
        </p:nvPicPr>
        <p:blipFill rotWithShape="1">
          <a:blip r:embed="rId3">
            <a:alphaModFix/>
          </a:blip>
          <a:srcRect/>
          <a:stretch/>
        </p:blipFill>
        <p:spPr>
          <a:xfrm>
            <a:off x="2624880" y="2045278"/>
            <a:ext cx="1813219" cy="1366200"/>
          </a:xfrm>
          <a:prstGeom prst="rect">
            <a:avLst/>
          </a:prstGeom>
          <a:noFill/>
          <a:ln>
            <a:noFill/>
          </a:ln>
        </p:spPr>
      </p:pic>
      <p:sp>
        <p:nvSpPr>
          <p:cNvPr id="161" name="Google Shape;161;p4"/>
          <p:cNvSpPr/>
          <p:nvPr/>
        </p:nvSpPr>
        <p:spPr>
          <a:xfrm>
            <a:off x="7032033" y="1050720"/>
            <a:ext cx="4788600" cy="378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545454"/>
                </a:solidFill>
                <a:latin typeface="Calibri"/>
                <a:ea typeface="Calibri"/>
                <a:cs typeface="Calibri"/>
                <a:sym typeface="Calibri"/>
              </a:rPr>
              <a:t>It is the mission of </a:t>
            </a:r>
            <a:r>
              <a:rPr lang="en-US" sz="4000" b="1" i="0" u="none" strike="noStrike" cap="none" dirty="0" err="1">
                <a:solidFill>
                  <a:srgbClr val="545454"/>
                </a:solidFill>
                <a:latin typeface="Calibri"/>
                <a:ea typeface="Calibri"/>
                <a:cs typeface="Calibri"/>
                <a:sym typeface="Calibri"/>
              </a:rPr>
              <a:t>GoTeachKY</a:t>
            </a:r>
            <a:r>
              <a:rPr lang="en-US" sz="4000" b="1" i="0" u="none" strike="noStrike" cap="none" dirty="0">
                <a:solidFill>
                  <a:srgbClr val="545454"/>
                </a:solidFill>
                <a:latin typeface="Calibri"/>
                <a:ea typeface="Calibri"/>
                <a:cs typeface="Calibri"/>
                <a:sym typeface="Calibri"/>
              </a:rPr>
              <a:t> to ensure that all students across the Commonwealth have equitable access to effective educators.</a:t>
            </a:r>
            <a:endParaRPr sz="4000" b="1" i="0" u="none" strike="noStrike" cap="none"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E294E80AB5AB48B6349BDC7F3DD6B9" ma:contentTypeVersion="14" ma:contentTypeDescription="Create a new document." ma:contentTypeScope="" ma:versionID="bbdfb667d5f6b24144716a77f74f35ad">
  <xsd:schema xmlns:xsd="http://www.w3.org/2001/XMLSchema" xmlns:xs="http://www.w3.org/2001/XMLSchema" xmlns:p="http://schemas.microsoft.com/office/2006/metadata/properties" xmlns:ns3="8c26fe8b-1578-4cc3-89b1-97a45eb16d3e" xmlns:ns4="b0d2ed87-54be-4dab-8935-09b1a73468eb" targetNamespace="http://schemas.microsoft.com/office/2006/metadata/properties" ma:root="true" ma:fieldsID="07ed4885c5a23ee261b23df6b96a9bf6" ns3:_="" ns4:_="">
    <xsd:import namespace="8c26fe8b-1578-4cc3-89b1-97a45eb16d3e"/>
    <xsd:import namespace="b0d2ed87-54be-4dab-8935-09b1a73468e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OCR"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26fe8b-1578-4cc3-89b1-97a45eb16d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d2ed87-54be-4dab-8935-09b1a73468e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C716234-C704-48E4-A5A8-34DC65B3CA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26fe8b-1578-4cc3-89b1-97a45eb16d3e"/>
    <ds:schemaRef ds:uri="b0d2ed87-54be-4dab-8935-09b1a73468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63B1ED-CFCC-44BD-80E2-BEF342B75D84}">
  <ds:schemaRefs>
    <ds:schemaRef ds:uri="http://schemas.microsoft.com/sharepoint/v3/contenttype/forms"/>
  </ds:schemaRefs>
</ds:datastoreItem>
</file>

<file path=customXml/itemProps3.xml><?xml version="1.0" encoding="utf-8"?>
<ds:datastoreItem xmlns:ds="http://schemas.openxmlformats.org/officeDocument/2006/customXml" ds:itemID="{765143FD-68A1-4CCD-86F7-E23C9F8246B9}">
  <ds:schemaRefs>
    <ds:schemaRef ds:uri="http://purl.org/dc/elements/1.1/"/>
    <ds:schemaRef ds:uri="http://schemas.microsoft.com/office/2006/metadata/properties"/>
    <ds:schemaRef ds:uri="8c26fe8b-1578-4cc3-89b1-97a45eb16d3e"/>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b0d2ed87-54be-4dab-8935-09b1a73468e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470</TotalTime>
  <Words>436</Words>
  <Application>Microsoft Office PowerPoint</Application>
  <PresentationFormat>Widescreen</PresentationFormat>
  <Paragraphs>136</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Libre Franklin</vt:lpstr>
      <vt:lpstr>Arial</vt:lpstr>
      <vt:lpstr>Libre Franklin Medium</vt:lpstr>
      <vt:lpstr>Calibri</vt:lpstr>
      <vt:lpstr>Times New Roman</vt:lpstr>
      <vt:lpstr>Office Theme</vt:lpstr>
      <vt:lpstr>Teacher Recruitment and Retention Interim Joint Committee on Education June 7, 2022 Jason E. Glass, Ed.D., Commissioner</vt:lpstr>
      <vt:lpstr>Retention</vt:lpstr>
      <vt:lpstr>Local Impact</vt:lpstr>
      <vt:lpstr>Certifications Issued</vt:lpstr>
      <vt:lpstr>Emergency Certifications</vt:lpstr>
      <vt:lpstr>Attrition Risk (cont.)</vt:lpstr>
      <vt:lpstr>Pathways Data</vt:lpstr>
      <vt:lpstr> Key Considerations for Examining the Educator Workforce </vt:lpstr>
      <vt:lpstr>GoTeachKY Mission</vt:lpstr>
      <vt:lpstr>GoTeachKY Priorities </vt:lpstr>
      <vt:lpstr>ENCOURAGE early entry</vt:lpstr>
      <vt:lpstr>ENCOURAGE early entry (cont.)</vt:lpstr>
      <vt:lpstr>ELEVATE the teaching profession</vt:lpstr>
      <vt:lpstr>ELEVATE the teaching profession (cont.)</vt:lpstr>
      <vt:lpstr>ENGAGE in actionable supports</vt:lpstr>
      <vt:lpstr>ENGAGE in actionable supports (cont.)</vt:lpstr>
      <vt:lpstr>EMPLOY strategies to certification</vt:lpstr>
      <vt:lpstr>EMPLOY strategies to certification (cont.)</vt:lpstr>
      <vt:lpstr>ENTICE to stay in the profession</vt:lpstr>
      <vt:lpstr>ENTICE to stay in the profession (cont.)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GoTeachKY June 7, 2022 Interim Joint</dc:title>
  <dc:creator>Brewer, Meredith - Office of the Commissioner of Education</dc:creator>
  <cp:lastModifiedBy>Ellis, Jo Carole (LRC)</cp:lastModifiedBy>
  <cp:revision>20</cp:revision>
  <dcterms:created xsi:type="dcterms:W3CDTF">2022-05-20T11:46:42Z</dcterms:created>
  <dcterms:modified xsi:type="dcterms:W3CDTF">2022-06-07T19:20:23Z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0x01010030E294E80AB5AB48B6349BDC7F3DD6B9</vt:lpwstr>
  </property>
</Properties>
</file>