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92" r:id="rId3"/>
  </p:sldMasterIdLst>
  <p:notesMasterIdLst>
    <p:notesMasterId r:id="rId19"/>
  </p:notesMasterIdLst>
  <p:sldIdLst>
    <p:sldId id="2841" r:id="rId4"/>
    <p:sldId id="2813" r:id="rId5"/>
    <p:sldId id="2810" r:id="rId6"/>
    <p:sldId id="2146846291" r:id="rId7"/>
    <p:sldId id="2146846292" r:id="rId8"/>
    <p:sldId id="2818" r:id="rId9"/>
    <p:sldId id="1694" r:id="rId10"/>
    <p:sldId id="2820" r:id="rId11"/>
    <p:sldId id="2806" r:id="rId12"/>
    <p:sldId id="2146846293" r:id="rId13"/>
    <p:sldId id="2817" r:id="rId14"/>
    <p:sldId id="2804" r:id="rId15"/>
    <p:sldId id="2146846294" r:id="rId16"/>
    <p:sldId id="2146846295" r:id="rId17"/>
    <p:sldId id="1513"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426" autoAdjust="0"/>
    <p:restoredTop sz="94657" autoAdjust="0"/>
  </p:normalViewPr>
  <p:slideViewPr>
    <p:cSldViewPr snapToGrid="0">
      <p:cViewPr varScale="1">
        <p:scale>
          <a:sx n="87" d="100"/>
          <a:sy n="87" d="100"/>
        </p:scale>
        <p:origin x="114" y="44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36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17923CA-8BED-4713-AF7A-84266993DE05}" type="datetimeFigureOut">
              <a:rPr lang="en-US" smtClean="0"/>
              <a:t>6/6/2022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74496B4-6F7E-4545-8312-AD2DBC858312}" type="slidenum">
              <a:rPr lang="en-US" smtClean="0"/>
              <a:t>‹#›</a:t>
            </a:fld>
            <a:endParaRPr lang="en-US"/>
          </a:p>
        </p:txBody>
      </p:sp>
    </p:spTree>
    <p:extLst>
      <p:ext uri="{BB962C8B-B14F-4D97-AF65-F5344CB8AC3E}">
        <p14:creationId xmlns:p14="http://schemas.microsoft.com/office/powerpoint/2010/main" val="2067970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xfrm>
            <a:off x="431800" y="708025"/>
            <a:ext cx="6302375" cy="3544888"/>
          </a:xfrm>
          <a:ln/>
        </p:spPr>
      </p:sp>
      <p:sp>
        <p:nvSpPr>
          <p:cNvPr id="136195" name="Notes Placeholder 2"/>
          <p:cNvSpPr>
            <a:spLocks noGrp="1"/>
          </p:cNvSpPr>
          <p:nvPr>
            <p:ph type="body" idx="1"/>
          </p:nvPr>
        </p:nvSpPr>
        <p:spPr>
          <a:noFill/>
          <a:ln/>
        </p:spPr>
        <p:txBody>
          <a:bodyPr/>
          <a:lstStyle/>
          <a:p>
            <a:pPr defTabSz="931774" eaLnBrk="0" fontAlgn="base" hangingPunct="0">
              <a:spcBef>
                <a:spcPct val="30000"/>
              </a:spcBef>
              <a:spcAft>
                <a:spcPct val="0"/>
              </a:spcAft>
              <a:defRPr/>
            </a:pPr>
            <a:endParaRPr lang="en-US" dirty="0"/>
          </a:p>
        </p:txBody>
      </p:sp>
      <p:sp>
        <p:nvSpPr>
          <p:cNvPr id="136196" name="Slide Number Placeholder 3"/>
          <p:cNvSpPr>
            <a:spLocks noGrp="1"/>
          </p:cNvSpPr>
          <p:nvPr>
            <p:ph type="sldNum" sz="quarter" idx="5"/>
          </p:nvPr>
        </p:nvSpPr>
        <p:spPr>
          <a:noFill/>
        </p:spPr>
        <p:txBody>
          <a:bodyPr/>
          <a:lstStyle/>
          <a:p>
            <a:pPr defTabSz="914340">
              <a:defRPr/>
            </a:pPr>
            <a:fld id="{16371D7A-C08E-46F1-80E5-6C63AF4B53E0}" type="slidenum">
              <a:rPr lang="en-US">
                <a:solidFill>
                  <a:srgbClr val="000000"/>
                </a:solidFill>
                <a:latin typeface="Calibri"/>
              </a:rPr>
              <a:pPr defTabSz="914340">
                <a:defRPr/>
              </a:pPr>
              <a:t>1</a:t>
            </a:fld>
            <a:endParaRPr lang="en-US" dirty="0">
              <a:solidFill>
                <a:srgbClr val="000000"/>
              </a:solidFill>
              <a:latin typeface="Calibri"/>
            </a:endParaRPr>
          </a:p>
        </p:txBody>
      </p:sp>
    </p:spTree>
    <p:extLst>
      <p:ext uri="{BB962C8B-B14F-4D97-AF65-F5344CB8AC3E}">
        <p14:creationId xmlns:p14="http://schemas.microsoft.com/office/powerpoint/2010/main" val="768079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7737"/>
          </a:xfrm>
        </p:spPr>
      </p:sp>
      <p:sp>
        <p:nvSpPr>
          <p:cNvPr id="3" name="Notes Placeholder 2"/>
          <p:cNvSpPr>
            <a:spLocks noGrp="1"/>
          </p:cNvSpPr>
          <p:nvPr>
            <p:ph type="body" idx="1"/>
          </p:nvPr>
        </p:nvSpPr>
        <p:spPr/>
        <p:txBody>
          <a:bodyPr/>
          <a:lstStyle/>
          <a:p>
            <a:pPr marL="0" marR="0" lvl="0" indent="0" algn="l" defTabSz="914148"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73DB7AF3-32C1-4674-8961-38BD7C6F7C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3883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7737"/>
          </a:xfrm>
        </p:spPr>
      </p:sp>
      <p:sp>
        <p:nvSpPr>
          <p:cNvPr id="3" name="Notes Placeholder 2"/>
          <p:cNvSpPr>
            <a:spLocks noGrp="1"/>
          </p:cNvSpPr>
          <p:nvPr>
            <p:ph type="body" idx="1"/>
          </p:nvPr>
        </p:nvSpPr>
        <p:spPr/>
        <p:txBody>
          <a:bodyPr/>
          <a:lstStyle/>
          <a:p>
            <a:pPr defTabSz="914148">
              <a:defRPr/>
            </a:pPr>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73DB7AF3-32C1-4674-8961-38BD7C6F7C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3569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7737"/>
          </a:xfrm>
        </p:spPr>
      </p:sp>
      <p:sp>
        <p:nvSpPr>
          <p:cNvPr id="3" name="Notes Placeholder 2"/>
          <p:cNvSpPr>
            <a:spLocks noGrp="1"/>
          </p:cNvSpPr>
          <p:nvPr>
            <p:ph type="body" idx="1"/>
          </p:nvPr>
        </p:nvSpPr>
        <p:spPr/>
        <p:txBody>
          <a:bodyPr/>
          <a:lstStyle/>
          <a:p>
            <a:pPr defTabSz="914148">
              <a:defRPr/>
            </a:pPr>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73DB7AF3-32C1-4674-8961-38BD7C6F7C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08892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7737"/>
          </a:xfrm>
        </p:spPr>
      </p:sp>
      <p:sp>
        <p:nvSpPr>
          <p:cNvPr id="3" name="Notes Placeholder 2"/>
          <p:cNvSpPr>
            <a:spLocks noGrp="1"/>
          </p:cNvSpPr>
          <p:nvPr>
            <p:ph type="body" idx="1"/>
          </p:nvPr>
        </p:nvSpPr>
        <p:spPr/>
        <p:txBody>
          <a:bodyPr/>
          <a:lstStyle/>
          <a:p>
            <a:pPr defTabSz="914148">
              <a:defRPr/>
            </a:pPr>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73DB7AF3-32C1-4674-8961-38BD7C6F7C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3279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7737"/>
          </a:xfrm>
        </p:spPr>
      </p:sp>
      <p:sp>
        <p:nvSpPr>
          <p:cNvPr id="3" name="Notes Placeholder 2"/>
          <p:cNvSpPr>
            <a:spLocks noGrp="1"/>
          </p:cNvSpPr>
          <p:nvPr>
            <p:ph type="body" idx="1"/>
          </p:nvPr>
        </p:nvSpPr>
        <p:spPr/>
        <p:txBody>
          <a:bodyPr/>
          <a:lstStyle/>
          <a:p>
            <a:pPr defTabSz="914148">
              <a:defRPr/>
            </a:pPr>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73DB7AF3-32C1-4674-8961-38BD7C6F7C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47148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a:xfrm>
            <a:off x="406400" y="696913"/>
            <a:ext cx="6197600" cy="3487737"/>
          </a:xfrm>
          <a:ln/>
        </p:spPr>
      </p:sp>
      <p:sp>
        <p:nvSpPr>
          <p:cNvPr id="262147" name="Notes Placeholder 2"/>
          <p:cNvSpPr>
            <a:spLocks noGrp="1"/>
          </p:cNvSpPr>
          <p:nvPr>
            <p:ph type="body" idx="1"/>
          </p:nvPr>
        </p:nvSpPr>
        <p:spPr>
          <a:noFill/>
          <a:ln/>
        </p:spPr>
        <p:txBody>
          <a:bodyPr/>
          <a:lstStyle/>
          <a:p>
            <a:endParaRPr lang="en-US" baseline="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E45C33-8EF4-4FA3-9209-51AD449B799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6259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7737"/>
          </a:xfrm>
        </p:spPr>
      </p:sp>
      <p:sp>
        <p:nvSpPr>
          <p:cNvPr id="3" name="Notes Placeholder 2"/>
          <p:cNvSpPr>
            <a:spLocks noGrp="1"/>
          </p:cNvSpPr>
          <p:nvPr>
            <p:ph type="body" idx="1"/>
          </p:nvPr>
        </p:nvSpPr>
        <p:spPr/>
        <p:txBody>
          <a:bodyPr/>
          <a:lstStyle/>
          <a:p>
            <a:pPr defTabSz="914148">
              <a:defRPr/>
            </a:pPr>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73DB7AF3-32C1-4674-8961-38BD7C6F7C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4448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7737"/>
          </a:xfrm>
        </p:spPr>
      </p:sp>
      <p:sp>
        <p:nvSpPr>
          <p:cNvPr id="3" name="Notes Placeholder 2"/>
          <p:cNvSpPr>
            <a:spLocks noGrp="1"/>
          </p:cNvSpPr>
          <p:nvPr>
            <p:ph type="body" idx="1"/>
          </p:nvPr>
        </p:nvSpPr>
        <p:spPr/>
        <p:txBody>
          <a:bodyPr/>
          <a:lstStyle/>
          <a:p>
            <a:pPr defTabSz="914148">
              <a:defRPr/>
            </a:pPr>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73DB7AF3-32C1-4674-8961-38BD7C6F7C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41460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7737"/>
          </a:xfrm>
        </p:spPr>
      </p:sp>
      <p:sp>
        <p:nvSpPr>
          <p:cNvPr id="3" name="Notes Placeholder 2"/>
          <p:cNvSpPr>
            <a:spLocks noGrp="1"/>
          </p:cNvSpPr>
          <p:nvPr>
            <p:ph type="body" idx="1"/>
          </p:nvPr>
        </p:nvSpPr>
        <p:spPr/>
        <p:txBody>
          <a:bodyPr/>
          <a:lstStyle/>
          <a:p>
            <a:pPr defTabSz="914148">
              <a:defRPr/>
            </a:pPr>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73DB7AF3-32C1-4674-8961-38BD7C6F7C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235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7737"/>
          </a:xfrm>
        </p:spPr>
      </p:sp>
      <p:sp>
        <p:nvSpPr>
          <p:cNvPr id="3" name="Notes Placeholder 2"/>
          <p:cNvSpPr>
            <a:spLocks noGrp="1"/>
          </p:cNvSpPr>
          <p:nvPr>
            <p:ph type="body" idx="1"/>
          </p:nvPr>
        </p:nvSpPr>
        <p:spPr/>
        <p:txBody>
          <a:bodyPr/>
          <a:lstStyle/>
          <a:p>
            <a:pPr defTabSz="914148">
              <a:defRPr/>
            </a:pPr>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73DB7AF3-32C1-4674-8961-38BD7C6F7C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5298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7737"/>
          </a:xfrm>
        </p:spPr>
      </p:sp>
      <p:sp>
        <p:nvSpPr>
          <p:cNvPr id="3" name="Notes Placeholder 2"/>
          <p:cNvSpPr>
            <a:spLocks noGrp="1"/>
          </p:cNvSpPr>
          <p:nvPr>
            <p:ph type="body" idx="1"/>
          </p:nvPr>
        </p:nvSpPr>
        <p:spPr/>
        <p:txBody>
          <a:bodyPr/>
          <a:lstStyle/>
          <a:p>
            <a:pPr defTabSz="914148">
              <a:defRPr/>
            </a:pPr>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73DB7AF3-32C1-4674-8961-38BD7C6F7C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235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7737"/>
          </a:xfrm>
        </p:spPr>
      </p:sp>
      <p:sp>
        <p:nvSpPr>
          <p:cNvPr id="3" name="Notes Placeholder 2"/>
          <p:cNvSpPr>
            <a:spLocks noGrp="1"/>
          </p:cNvSpPr>
          <p:nvPr>
            <p:ph type="body" idx="1"/>
          </p:nvPr>
        </p:nvSpPr>
        <p:spPr/>
        <p:txBody>
          <a:bodyPr/>
          <a:lstStyle/>
          <a:p>
            <a:pPr defTabSz="914148">
              <a:defRPr/>
            </a:pPr>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73DB7AF3-32C1-4674-8961-38BD7C6F7C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5298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7737"/>
          </a:xfrm>
        </p:spPr>
      </p:sp>
      <p:sp>
        <p:nvSpPr>
          <p:cNvPr id="3" name="Notes Placeholder 2"/>
          <p:cNvSpPr>
            <a:spLocks noGrp="1"/>
          </p:cNvSpPr>
          <p:nvPr>
            <p:ph type="body" idx="1"/>
          </p:nvPr>
        </p:nvSpPr>
        <p:spPr/>
        <p:txBody>
          <a:bodyPr/>
          <a:lstStyle/>
          <a:p>
            <a:pPr defTabSz="914148">
              <a:defRPr/>
            </a:pPr>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73DB7AF3-32C1-4674-8961-38BD7C6F7C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09575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7737"/>
          </a:xfrm>
        </p:spPr>
      </p:sp>
      <p:sp>
        <p:nvSpPr>
          <p:cNvPr id="3" name="Notes Placeholder 2"/>
          <p:cNvSpPr>
            <a:spLocks noGrp="1"/>
          </p:cNvSpPr>
          <p:nvPr>
            <p:ph type="body" idx="1"/>
          </p:nvPr>
        </p:nvSpPr>
        <p:spPr/>
        <p:txBody>
          <a:bodyPr/>
          <a:lstStyle/>
          <a:p>
            <a:pPr marL="0" marR="0" lvl="0" indent="0" algn="l" defTabSz="914148"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266" rtl="0" eaLnBrk="1" fontAlgn="auto" latinLnBrk="0" hangingPunct="1">
              <a:lnSpc>
                <a:spcPct val="100000"/>
              </a:lnSpc>
              <a:spcBef>
                <a:spcPts val="0"/>
              </a:spcBef>
              <a:spcAft>
                <a:spcPts val="0"/>
              </a:spcAft>
              <a:buClrTx/>
              <a:buSzTx/>
              <a:buFontTx/>
              <a:buNone/>
              <a:tabLst/>
              <a:defRPr/>
            </a:pPr>
            <a:fld id="{73DB7AF3-32C1-4674-8961-38BD7C6F7C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66"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5609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solidFill>
                <a:srgbClr val="FFF9E5">
                  <a:shade val="50000"/>
                </a:srgbClr>
              </a:solidFill>
            </a:endParaRPr>
          </a:p>
        </p:txBody>
      </p:sp>
      <p:sp>
        <p:nvSpPr>
          <p:cNvPr id="3" name="Footer Placeholder 21"/>
          <p:cNvSpPr>
            <a:spLocks noGrp="1"/>
          </p:cNvSpPr>
          <p:nvPr>
            <p:ph type="ftr" sz="quarter" idx="11"/>
          </p:nvPr>
        </p:nvSpPr>
        <p:spPr/>
        <p:txBody>
          <a:bodyPr/>
          <a:lstStyle>
            <a:lvl1pPr>
              <a:defRPr/>
            </a:lvl1pPr>
          </a:lstStyle>
          <a:p>
            <a:pPr>
              <a:defRPr/>
            </a:pPr>
            <a:r>
              <a:rPr lang="en-US">
                <a:solidFill>
                  <a:srgbClr val="FFF9E5">
                    <a:shade val="50000"/>
                  </a:srgbClr>
                </a:solidFill>
              </a:rPr>
              <a:t>TRS is a public entity and cannot endorse any vendor.  </a:t>
            </a:r>
            <a:endParaRPr lang="en-US" dirty="0">
              <a:solidFill>
                <a:srgbClr val="FFF9E5">
                  <a:shade val="5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032A5367-A3A9-4292-8CFB-3FC9B425DB23}" type="slidenum">
              <a:rPr lang="en-US" smtClean="0">
                <a:solidFill>
                  <a:srgbClr val="FFF9E5">
                    <a:shade val="50000"/>
                  </a:srgbClr>
                </a:solidFill>
              </a:rPr>
              <a:pPr>
                <a:defRPr/>
              </a:pPr>
              <a:t>‹#›</a:t>
            </a:fld>
            <a:endParaRPr lang="en-US" dirty="0">
              <a:solidFill>
                <a:srgbClr val="FFF9E5">
                  <a:shade val="50000"/>
                </a:srgbClr>
              </a:solidFill>
            </a:endParaRPr>
          </a:p>
        </p:txBody>
      </p:sp>
    </p:spTree>
    <p:extLst>
      <p:ext uri="{BB962C8B-B14F-4D97-AF65-F5344CB8AC3E}">
        <p14:creationId xmlns:p14="http://schemas.microsoft.com/office/powerpoint/2010/main" val="390957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4A6D527-989F-463F-8014-EE3A2DD20C35}" type="slidenum">
              <a:rPr lang="en-US"/>
              <a:pPr>
                <a:defRPr/>
              </a:pPr>
              <a:t>‹#›</a:t>
            </a:fld>
            <a:endParaRPr lang="en-US"/>
          </a:p>
        </p:txBody>
      </p:sp>
    </p:spTree>
    <p:extLst>
      <p:ext uri="{BB962C8B-B14F-4D97-AF65-F5344CB8AC3E}">
        <p14:creationId xmlns:p14="http://schemas.microsoft.com/office/powerpoint/2010/main" val="1149876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3C32CF0-5B12-4BF5-922E-8ACDD05E483A}" type="datetime1">
              <a:rPr lang="en-US" smtClean="0">
                <a:solidFill>
                  <a:srgbClr val="FFF9E5">
                    <a:shade val="50000"/>
                  </a:srgbClr>
                </a:solidFill>
              </a:rPr>
              <a:t>6/6/2022</a:t>
            </a:fld>
            <a:endParaRPr lang="en-US">
              <a:solidFill>
                <a:srgbClr val="FFF9E5">
                  <a:shade val="5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dirty="0">
              <a:solidFill>
                <a:srgbClr val="FFF9E5">
                  <a:shade val="5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053F4D68-69E0-4295-BFC5-ACECA8B1A96E}" type="slidenum">
              <a:rPr lang="en-US">
                <a:solidFill>
                  <a:srgbClr val="FFF9E5">
                    <a:shade val="50000"/>
                  </a:srgbClr>
                </a:solidFill>
              </a:rPr>
              <a:pPr>
                <a:defRPr/>
              </a:pPr>
              <a:t>‹#›</a:t>
            </a:fld>
            <a:endParaRPr lang="en-US" dirty="0">
              <a:solidFill>
                <a:srgbClr val="FFF9E5">
                  <a:shade val="50000"/>
                </a:srgbClr>
              </a:solidFill>
            </a:endParaRPr>
          </a:p>
        </p:txBody>
      </p:sp>
    </p:spTree>
    <p:extLst>
      <p:ext uri="{BB962C8B-B14F-4D97-AF65-F5344CB8AC3E}">
        <p14:creationId xmlns:p14="http://schemas.microsoft.com/office/powerpoint/2010/main" val="402188700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12192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Flowchart: Document 7"/>
          <p:cNvSpPr/>
          <p:nvPr/>
        </p:nvSpPr>
        <p:spPr>
          <a:xfrm rot="10800000">
            <a:off x="1" y="1341134"/>
            <a:ext cx="12192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Title Placeholder 8"/>
          <p:cNvSpPr>
            <a:spLocks noGrp="1"/>
          </p:cNvSpPr>
          <p:nvPr>
            <p:ph type="title"/>
          </p:nvPr>
        </p:nvSpPr>
        <p:spPr>
          <a:xfrm>
            <a:off x="609600" y="533400"/>
            <a:ext cx="10972800" cy="1524000"/>
          </a:xfrm>
          <a:prstGeom prst="rect">
            <a:avLst/>
          </a:prstGeom>
        </p:spPr>
        <p:txBody>
          <a:bodyPr vert="horz" lIns="0" tIns="9144" rIns="0" bIns="9144" anchor="b">
            <a:normAutofit/>
          </a:bodyPr>
          <a:lstStyle/>
          <a:p>
            <a:r>
              <a:rPr lang="en-US"/>
              <a:t>Click to edit Master title style</a:t>
            </a:r>
            <a:endParaRPr lang="en-US" dirty="0"/>
          </a:p>
        </p:txBody>
      </p:sp>
      <p:sp>
        <p:nvSpPr>
          <p:cNvPr id="4105" name="Text Placeholder 29"/>
          <p:cNvSpPr>
            <a:spLocks noGrp="1"/>
          </p:cNvSpPr>
          <p:nvPr>
            <p:ph type="body" idx="1"/>
          </p:nvPr>
        </p:nvSpPr>
        <p:spPr bwMode="auto">
          <a:xfrm>
            <a:off x="609600" y="2179638"/>
            <a:ext cx="10972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09600" y="6356351"/>
            <a:ext cx="2641600" cy="365125"/>
          </a:xfrm>
          <a:prstGeom prst="rect">
            <a:avLst/>
          </a:prstGeom>
        </p:spPr>
        <p:txBody>
          <a:bodyPr vert="horz" anchor="b"/>
          <a:lstStyle>
            <a:lvl1pPr algn="ctr">
              <a:defRPr sz="1200" dirty="0">
                <a:solidFill>
                  <a:schemeClr val="tx2">
                    <a:shade val="50000"/>
                  </a:schemeClr>
                </a:solidFill>
                <a:latin typeface="Arial" charset="0"/>
                <a:cs typeface="+mn-cs"/>
              </a:defRPr>
            </a:lvl1pPr>
          </a:lstStyle>
          <a:p>
            <a:pPr>
              <a:defRPr/>
            </a:pPr>
            <a:endParaRPr lang="en-US">
              <a:solidFill>
                <a:srgbClr val="FFF9E5">
                  <a:shade val="50000"/>
                </a:srgbClr>
              </a:solidFill>
            </a:endParaRPr>
          </a:p>
        </p:txBody>
      </p:sp>
      <p:sp>
        <p:nvSpPr>
          <p:cNvPr id="22" name="Footer Placeholder 21"/>
          <p:cNvSpPr>
            <a:spLocks noGrp="1"/>
          </p:cNvSpPr>
          <p:nvPr>
            <p:ph type="ftr" sz="quarter" idx="3"/>
          </p:nvPr>
        </p:nvSpPr>
        <p:spPr>
          <a:xfrm>
            <a:off x="3251200" y="6356351"/>
            <a:ext cx="3860800" cy="365125"/>
          </a:xfrm>
          <a:prstGeom prst="rect">
            <a:avLst/>
          </a:prstGeom>
        </p:spPr>
        <p:txBody>
          <a:bodyPr vert="horz" lIns="0" anchor="b"/>
          <a:lstStyle>
            <a:lvl1pPr algn="l">
              <a:defRPr sz="1200" smtClean="0">
                <a:solidFill>
                  <a:schemeClr val="tx2">
                    <a:shade val="50000"/>
                  </a:schemeClr>
                </a:solidFill>
                <a:latin typeface="Arial" charset="0"/>
                <a:cs typeface="+mn-cs"/>
              </a:defRPr>
            </a:lvl1pPr>
          </a:lstStyle>
          <a:p>
            <a:pPr>
              <a:defRPr/>
            </a:pPr>
            <a:r>
              <a:rPr lang="en-US" dirty="0">
                <a:solidFill>
                  <a:srgbClr val="FFF9E5">
                    <a:shade val="50000"/>
                  </a:srgbClr>
                </a:solidFill>
              </a:rPr>
              <a:t>TRS is a public entity and cannot endorse any vendor.  </a:t>
            </a:r>
          </a:p>
        </p:txBody>
      </p:sp>
      <p:sp>
        <p:nvSpPr>
          <p:cNvPr id="18" name="Slide Number Placeholder 17"/>
          <p:cNvSpPr>
            <a:spLocks noGrp="1"/>
          </p:cNvSpPr>
          <p:nvPr>
            <p:ph type="sldNum" sz="quarter" idx="4"/>
          </p:nvPr>
        </p:nvSpPr>
        <p:spPr>
          <a:xfrm>
            <a:off x="10871200" y="6356351"/>
            <a:ext cx="711200" cy="365125"/>
          </a:xfrm>
          <a:prstGeom prst="rect">
            <a:avLst/>
          </a:prstGeom>
        </p:spPr>
        <p:txBody>
          <a:bodyPr vert="horz" lIns="91440" rIns="0" anchor="b"/>
          <a:lstStyle>
            <a:lvl1pPr algn="r">
              <a:defRPr sz="1400">
                <a:solidFill>
                  <a:schemeClr val="tx2">
                    <a:shade val="50000"/>
                  </a:schemeClr>
                </a:solidFill>
                <a:latin typeface="Arial" charset="0"/>
                <a:cs typeface="+mn-cs"/>
              </a:defRPr>
            </a:lvl1pPr>
          </a:lstStyle>
          <a:p>
            <a:pPr>
              <a:defRPr/>
            </a:pPr>
            <a:fld id="{03842AEF-6538-4D55-8DC6-06091A9D3782}" type="slidenum">
              <a:rPr lang="en-US">
                <a:solidFill>
                  <a:srgbClr val="FFF9E5">
                    <a:shade val="50000"/>
                  </a:srgbClr>
                </a:solidFill>
              </a:rPr>
              <a:pPr>
                <a:defRPr/>
              </a:pPr>
              <a:t>‹#›</a:t>
            </a:fld>
            <a:endParaRPr lang="en-US" dirty="0">
              <a:solidFill>
                <a:srgbClr val="FFF9E5">
                  <a:shade val="50000"/>
                </a:srgbClr>
              </a:solidFill>
            </a:endParaRPr>
          </a:p>
        </p:txBody>
      </p:sp>
    </p:spTree>
    <p:extLst>
      <p:ext uri="{BB962C8B-B14F-4D97-AF65-F5344CB8AC3E}">
        <p14:creationId xmlns:p14="http://schemas.microsoft.com/office/powerpoint/2010/main" val="3149750693"/>
      </p:ext>
    </p:extLst>
  </p:cSld>
  <p:clrMap bg1="dk1" tx1="lt1" bg2="dk2" tx2="lt2" accent1="accent1" accent2="accent2" accent3="accent3" accent4="accent4" accent5="accent5" accent6="accent6" hlink="hlink" folHlink="folHlink"/>
  <p:sldLayoutIdLst>
    <p:sldLayoutId id="2147483661" r:id="rId1"/>
  </p:sldLayoutIdLst>
  <p:hf sldNum="0" hdr="0" ftr="0" dt="0"/>
  <p:txStyles>
    <p:titleStyle>
      <a:lvl1pPr algn="l" rtl="0" eaLnBrk="0" fontAlgn="base" hangingPunct="0">
        <a:spcBef>
          <a:spcPct val="0"/>
        </a:spcBef>
        <a:spcAft>
          <a:spcPct val="0"/>
        </a:spcAft>
        <a:defRPr sz="4800"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eaLnBrk="0" fontAlgn="base" hangingPunct="0">
        <a:spcBef>
          <a:spcPct val="0"/>
        </a:spcBef>
        <a:spcAft>
          <a:spcPct val="0"/>
        </a:spcAft>
        <a:defRPr sz="4800" b="1">
          <a:solidFill>
            <a:srgbClr val="FFFFD2"/>
          </a:solidFill>
          <a:latin typeface="Corbel" pitchFamily="34" charset="0"/>
        </a:defRPr>
      </a:lvl2pPr>
      <a:lvl3pPr algn="l" rtl="0" eaLnBrk="0" fontAlgn="base" hangingPunct="0">
        <a:spcBef>
          <a:spcPct val="0"/>
        </a:spcBef>
        <a:spcAft>
          <a:spcPct val="0"/>
        </a:spcAft>
        <a:defRPr sz="4800" b="1">
          <a:solidFill>
            <a:srgbClr val="FFFFD2"/>
          </a:solidFill>
          <a:latin typeface="Corbel" pitchFamily="34" charset="0"/>
        </a:defRPr>
      </a:lvl3pPr>
      <a:lvl4pPr algn="l" rtl="0" eaLnBrk="0" fontAlgn="base" hangingPunct="0">
        <a:spcBef>
          <a:spcPct val="0"/>
        </a:spcBef>
        <a:spcAft>
          <a:spcPct val="0"/>
        </a:spcAft>
        <a:defRPr sz="4800" b="1">
          <a:solidFill>
            <a:srgbClr val="FFFFD2"/>
          </a:solidFill>
          <a:latin typeface="Corbel" pitchFamily="34" charset="0"/>
        </a:defRPr>
      </a:lvl4pPr>
      <a:lvl5pPr algn="l" rtl="0" eaLnBrk="0" fontAlgn="base" hangingPunct="0">
        <a:spcBef>
          <a:spcPct val="0"/>
        </a:spcBef>
        <a:spcAft>
          <a:spcPct val="0"/>
        </a:spcAft>
        <a:defRPr sz="4800" b="1">
          <a:solidFill>
            <a:srgbClr val="FFFFD2"/>
          </a:solidFill>
          <a:latin typeface="Corbel" pitchFamily="34" charset="0"/>
        </a:defRPr>
      </a:lvl5pPr>
      <a:lvl6pPr marL="457200" algn="l" rtl="0" fontAlgn="base">
        <a:spcBef>
          <a:spcPct val="0"/>
        </a:spcBef>
        <a:spcAft>
          <a:spcPct val="0"/>
        </a:spcAft>
        <a:defRPr sz="4800" b="1">
          <a:solidFill>
            <a:srgbClr val="FFFFD2"/>
          </a:solidFill>
          <a:latin typeface="Corbel" pitchFamily="34" charset="0"/>
        </a:defRPr>
      </a:lvl6pPr>
      <a:lvl7pPr marL="914400" algn="l" rtl="0" fontAlgn="base">
        <a:spcBef>
          <a:spcPct val="0"/>
        </a:spcBef>
        <a:spcAft>
          <a:spcPct val="0"/>
        </a:spcAft>
        <a:defRPr sz="4800" b="1">
          <a:solidFill>
            <a:srgbClr val="FFFFD2"/>
          </a:solidFill>
          <a:latin typeface="Corbel" pitchFamily="34" charset="0"/>
        </a:defRPr>
      </a:lvl7pPr>
      <a:lvl8pPr marL="1371600" algn="l" rtl="0" fontAlgn="base">
        <a:spcBef>
          <a:spcPct val="0"/>
        </a:spcBef>
        <a:spcAft>
          <a:spcPct val="0"/>
        </a:spcAft>
        <a:defRPr sz="4800" b="1">
          <a:solidFill>
            <a:srgbClr val="FFFFD2"/>
          </a:solidFill>
          <a:latin typeface="Corbel" pitchFamily="34" charset="0"/>
        </a:defRPr>
      </a:lvl8pPr>
      <a:lvl9pPr marL="1828800" algn="l" rtl="0" fontAlgn="base">
        <a:spcBef>
          <a:spcPct val="0"/>
        </a:spcBef>
        <a:spcAft>
          <a:spcPct val="0"/>
        </a:spcAft>
        <a:defRPr sz="4800" b="1">
          <a:solidFill>
            <a:srgbClr val="FFFFD2"/>
          </a:solidFill>
          <a:latin typeface="Corbel" pitchFamily="34" charset="0"/>
        </a:defRPr>
      </a:lvl9pPr>
    </p:titleStyle>
    <p:bodyStyle>
      <a:lvl1pPr marL="319088" indent="-319088" algn="l" rtl="0" eaLnBrk="0" fontAlgn="base" hangingPunct="0">
        <a:spcBef>
          <a:spcPct val="20000"/>
        </a:spcBef>
        <a:spcAft>
          <a:spcPct val="0"/>
        </a:spcAft>
        <a:buClr>
          <a:schemeClr val="accent1"/>
        </a:buClr>
        <a:buSzPct val="70000"/>
        <a:buFont typeface="Wingdings 2" pitchFamily="18" charset="2"/>
        <a:buChar char=""/>
        <a:defRPr sz="3000" kern="1200">
          <a:solidFill>
            <a:schemeClr val="tx1"/>
          </a:solidFill>
          <a:latin typeface="+mn-lt"/>
          <a:ea typeface="+mn-ea"/>
          <a:cs typeface="+mn-cs"/>
        </a:defRPr>
      </a:lvl1pPr>
      <a:lvl2pPr marL="630238" indent="-273050" algn="l" rtl="0" eaLnBrk="0" fontAlgn="base" hangingPunct="0">
        <a:spcBef>
          <a:spcPct val="20000"/>
        </a:spcBef>
        <a:spcAft>
          <a:spcPct val="0"/>
        </a:spcAft>
        <a:buClr>
          <a:schemeClr val="accent2"/>
        </a:buClr>
        <a:buFont typeface="Wingdings 2" pitchFamily="18" charset="2"/>
        <a:buChar char=""/>
        <a:defRPr sz="2600" kern="1200">
          <a:solidFill>
            <a:schemeClr val="tx1"/>
          </a:solidFill>
          <a:latin typeface="+mn-lt"/>
          <a:ea typeface="+mn-ea"/>
          <a:cs typeface="+mn-cs"/>
        </a:defRPr>
      </a:lvl2pPr>
      <a:lvl3pPr marL="922338" indent="-273050" algn="l" rtl="0" eaLnBrk="0" fontAlgn="base" hangingPunct="0">
        <a:spcBef>
          <a:spcPct val="20000"/>
        </a:spcBef>
        <a:spcAft>
          <a:spcPct val="0"/>
        </a:spcAft>
        <a:buClr>
          <a:srgbClr val="FF953E"/>
        </a:buClr>
        <a:buFont typeface="Wingdings 2" pitchFamily="18" charset="2"/>
        <a:buChar char=""/>
        <a:defRPr sz="2400" kern="1200">
          <a:solidFill>
            <a:schemeClr val="tx1"/>
          </a:solidFill>
          <a:latin typeface="+mn-lt"/>
          <a:ea typeface="+mn-ea"/>
          <a:cs typeface="+mn-cs"/>
        </a:defRPr>
      </a:lvl3pPr>
      <a:lvl4pPr marL="1187450" indent="-228600" algn="l" rtl="0" eaLnBrk="0" fontAlgn="base" hangingPunct="0">
        <a:spcBef>
          <a:spcPct val="20000"/>
        </a:spcBef>
        <a:spcAft>
          <a:spcPct val="0"/>
        </a:spcAft>
        <a:buClr>
          <a:srgbClr val="F8BD52"/>
        </a:buClr>
        <a:buFont typeface="Wingdings 2" pitchFamily="18" charset="2"/>
        <a:buChar char=""/>
        <a:defRPr sz="2200" kern="1200">
          <a:solidFill>
            <a:schemeClr val="tx1"/>
          </a:solidFill>
          <a:latin typeface="+mn-lt"/>
          <a:ea typeface="+mn-ea"/>
          <a:cs typeface="+mn-cs"/>
        </a:defRPr>
      </a:lvl4pPr>
      <a:lvl5pPr marL="1425575" indent="-228600" algn="l" rtl="0" eaLnBrk="0" fontAlgn="base" hangingPunct="0">
        <a:spcBef>
          <a:spcPct val="20000"/>
        </a:spcBef>
        <a:spcAft>
          <a:spcPct val="0"/>
        </a:spcAft>
        <a:buClr>
          <a:srgbClr val="46A6BD"/>
        </a:buClr>
        <a:buFont typeface="Wingdings 2" pitchFamily="18" charset="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12192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8" name="Flowchart: Document 7"/>
          <p:cNvSpPr/>
          <p:nvPr/>
        </p:nvSpPr>
        <p:spPr>
          <a:xfrm rot="10800000">
            <a:off x="1" y="1341134"/>
            <a:ext cx="12192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9" name="Title Placeholder 8"/>
          <p:cNvSpPr>
            <a:spLocks noGrp="1"/>
          </p:cNvSpPr>
          <p:nvPr>
            <p:ph type="title"/>
          </p:nvPr>
        </p:nvSpPr>
        <p:spPr>
          <a:xfrm>
            <a:off x="609600" y="533400"/>
            <a:ext cx="10972800" cy="1524000"/>
          </a:xfrm>
          <a:prstGeom prst="rect">
            <a:avLst/>
          </a:prstGeom>
        </p:spPr>
        <p:txBody>
          <a:bodyPr vert="horz" lIns="0" tIns="9144" rIns="0" bIns="9144" anchor="b">
            <a:normAutofit/>
          </a:bodyPr>
          <a:lstStyle/>
          <a:p>
            <a:r>
              <a:rPr lang="en-US"/>
              <a:t>Click to edit Master title style</a:t>
            </a:r>
            <a:endParaRPr lang="en-US" dirty="0"/>
          </a:p>
        </p:txBody>
      </p:sp>
      <p:sp>
        <p:nvSpPr>
          <p:cNvPr id="31753" name="Text Placeholder 29"/>
          <p:cNvSpPr>
            <a:spLocks noGrp="1"/>
          </p:cNvSpPr>
          <p:nvPr>
            <p:ph type="body" idx="1"/>
          </p:nvPr>
        </p:nvSpPr>
        <p:spPr bwMode="auto">
          <a:xfrm>
            <a:off x="609600" y="2179638"/>
            <a:ext cx="10972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09600" y="6356351"/>
            <a:ext cx="2641600" cy="365125"/>
          </a:xfrm>
          <a:prstGeom prst="rect">
            <a:avLst/>
          </a:prstGeom>
        </p:spPr>
        <p:txBody>
          <a:bodyPr vert="horz" anchor="b"/>
          <a:lstStyle>
            <a:lvl1pPr algn="ctr">
              <a:defRPr sz="1200">
                <a:solidFill>
                  <a:srgbClr val="FFF9E5">
                    <a:shade val="50000"/>
                  </a:srgbClr>
                </a:solidFill>
              </a:defRPr>
            </a:lvl1pPr>
          </a:lstStyle>
          <a:p>
            <a:pPr fontAlgn="base">
              <a:spcBef>
                <a:spcPct val="0"/>
              </a:spcBef>
              <a:spcAft>
                <a:spcPct val="0"/>
              </a:spcAft>
              <a:defRPr/>
            </a:pPr>
            <a:endParaRPr lang="en-US">
              <a:latin typeface="Times New Roman" pitchFamily="18" charset="0"/>
              <a:cs typeface="Arial" pitchFamily="34" charset="0"/>
            </a:endParaRPr>
          </a:p>
        </p:txBody>
      </p:sp>
      <p:sp>
        <p:nvSpPr>
          <p:cNvPr id="22" name="Footer Placeholder 21"/>
          <p:cNvSpPr>
            <a:spLocks noGrp="1"/>
          </p:cNvSpPr>
          <p:nvPr>
            <p:ph type="ftr" sz="quarter" idx="3"/>
          </p:nvPr>
        </p:nvSpPr>
        <p:spPr>
          <a:xfrm>
            <a:off x="3251200" y="6356351"/>
            <a:ext cx="3860800" cy="365125"/>
          </a:xfrm>
          <a:prstGeom prst="rect">
            <a:avLst/>
          </a:prstGeom>
        </p:spPr>
        <p:txBody>
          <a:bodyPr vert="horz" lIns="0" anchor="b"/>
          <a:lstStyle>
            <a:lvl1pPr algn="l">
              <a:defRPr sz="1200">
                <a:solidFill>
                  <a:srgbClr val="FFF9E5">
                    <a:shade val="50000"/>
                  </a:srgbClr>
                </a:solidFill>
              </a:defRPr>
            </a:lvl1pPr>
          </a:lstStyle>
          <a:p>
            <a:pPr fontAlgn="base">
              <a:spcBef>
                <a:spcPct val="0"/>
              </a:spcBef>
              <a:spcAft>
                <a:spcPct val="0"/>
              </a:spcAft>
              <a:defRPr/>
            </a:pPr>
            <a:endParaRPr lang="en-US">
              <a:latin typeface="Times New Roman" pitchFamily="18" charset="0"/>
              <a:cs typeface="Arial" pitchFamily="34" charset="0"/>
            </a:endParaRPr>
          </a:p>
        </p:txBody>
      </p:sp>
      <p:sp>
        <p:nvSpPr>
          <p:cNvPr id="18" name="Slide Number Placeholder 17"/>
          <p:cNvSpPr>
            <a:spLocks noGrp="1"/>
          </p:cNvSpPr>
          <p:nvPr>
            <p:ph type="sldNum" sz="quarter" idx="4"/>
          </p:nvPr>
        </p:nvSpPr>
        <p:spPr>
          <a:xfrm>
            <a:off x="10871200" y="6356351"/>
            <a:ext cx="711200" cy="365125"/>
          </a:xfrm>
          <a:prstGeom prst="rect">
            <a:avLst/>
          </a:prstGeom>
        </p:spPr>
        <p:txBody>
          <a:bodyPr vert="horz" lIns="91440" rIns="0" anchor="b"/>
          <a:lstStyle>
            <a:lvl1pPr algn="r">
              <a:defRPr sz="1400">
                <a:solidFill>
                  <a:srgbClr val="FFF9E5">
                    <a:shade val="50000"/>
                  </a:srgbClr>
                </a:solidFill>
              </a:defRPr>
            </a:lvl1pPr>
          </a:lstStyle>
          <a:p>
            <a:pPr fontAlgn="base">
              <a:spcBef>
                <a:spcPct val="0"/>
              </a:spcBef>
              <a:spcAft>
                <a:spcPct val="0"/>
              </a:spcAft>
              <a:defRPr/>
            </a:pPr>
            <a:fld id="{EB6D99A3-E974-4400-92C1-7C324665DBBE}" type="slidenum">
              <a:rPr lang="en-US">
                <a:latin typeface="Times New Roman" pitchFamily="18" charset="0"/>
                <a:cs typeface="Arial" pitchFamily="34" charset="0"/>
              </a:rPr>
              <a:pPr fontAlgn="base">
                <a:spcBef>
                  <a:spcPct val="0"/>
                </a:spcBef>
                <a:spcAft>
                  <a:spcPct val="0"/>
                </a:spcAft>
                <a:defRPr/>
              </a:pPr>
              <a:t>‹#›</a:t>
            </a:fld>
            <a:endParaRPr lang="en-US">
              <a:latin typeface="Times New Roman" pitchFamily="18" charset="0"/>
              <a:cs typeface="Arial" pitchFamily="34" charset="0"/>
            </a:endParaRPr>
          </a:p>
        </p:txBody>
      </p:sp>
    </p:spTree>
    <p:extLst>
      <p:ext uri="{BB962C8B-B14F-4D97-AF65-F5344CB8AC3E}">
        <p14:creationId xmlns:p14="http://schemas.microsoft.com/office/powerpoint/2010/main" val="3973333983"/>
      </p:ext>
    </p:extLst>
  </p:cSld>
  <p:clrMap bg1="dk1" tx1="lt1" bg2="dk2" tx2="lt2" accent1="accent1" accent2="accent2" accent3="accent3" accent4="accent4" accent5="accent5" accent6="accent6" hlink="hlink" folHlink="folHlink"/>
  <p:sldLayoutIdLst>
    <p:sldLayoutId id="2147483675" r:id="rId1"/>
  </p:sldLayoutIdLst>
  <p:hf sldNum="0" hdr="0" ftr="0" dt="0"/>
  <p:txStyles>
    <p:titleStyle>
      <a:lvl1pPr algn="l" rtl="0" eaLnBrk="0" fontAlgn="base" hangingPunct="0">
        <a:spcBef>
          <a:spcPct val="0"/>
        </a:spcBef>
        <a:spcAft>
          <a:spcPct val="0"/>
        </a:spcAft>
        <a:defRPr sz="4800"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eaLnBrk="0" fontAlgn="base" hangingPunct="0">
        <a:spcBef>
          <a:spcPct val="0"/>
        </a:spcBef>
        <a:spcAft>
          <a:spcPct val="0"/>
        </a:spcAft>
        <a:defRPr sz="4800" b="1">
          <a:solidFill>
            <a:srgbClr val="FFFFD2"/>
          </a:solidFill>
          <a:latin typeface="Corbel" pitchFamily="34" charset="0"/>
        </a:defRPr>
      </a:lvl2pPr>
      <a:lvl3pPr algn="l" rtl="0" eaLnBrk="0" fontAlgn="base" hangingPunct="0">
        <a:spcBef>
          <a:spcPct val="0"/>
        </a:spcBef>
        <a:spcAft>
          <a:spcPct val="0"/>
        </a:spcAft>
        <a:defRPr sz="4800" b="1">
          <a:solidFill>
            <a:srgbClr val="FFFFD2"/>
          </a:solidFill>
          <a:latin typeface="Corbel" pitchFamily="34" charset="0"/>
        </a:defRPr>
      </a:lvl3pPr>
      <a:lvl4pPr algn="l" rtl="0" eaLnBrk="0" fontAlgn="base" hangingPunct="0">
        <a:spcBef>
          <a:spcPct val="0"/>
        </a:spcBef>
        <a:spcAft>
          <a:spcPct val="0"/>
        </a:spcAft>
        <a:defRPr sz="4800" b="1">
          <a:solidFill>
            <a:srgbClr val="FFFFD2"/>
          </a:solidFill>
          <a:latin typeface="Corbel" pitchFamily="34" charset="0"/>
        </a:defRPr>
      </a:lvl4pPr>
      <a:lvl5pPr algn="l" rtl="0" eaLnBrk="0" fontAlgn="base" hangingPunct="0">
        <a:spcBef>
          <a:spcPct val="0"/>
        </a:spcBef>
        <a:spcAft>
          <a:spcPct val="0"/>
        </a:spcAft>
        <a:defRPr sz="4800" b="1">
          <a:solidFill>
            <a:srgbClr val="FFFFD2"/>
          </a:solidFill>
          <a:latin typeface="Corbel" pitchFamily="34" charset="0"/>
        </a:defRPr>
      </a:lvl5pPr>
      <a:lvl6pPr marL="457200" algn="l" rtl="0" fontAlgn="base">
        <a:spcBef>
          <a:spcPct val="0"/>
        </a:spcBef>
        <a:spcAft>
          <a:spcPct val="0"/>
        </a:spcAft>
        <a:defRPr sz="4800" b="1">
          <a:solidFill>
            <a:srgbClr val="FFFFD2"/>
          </a:solidFill>
          <a:latin typeface="Corbel" pitchFamily="34" charset="0"/>
        </a:defRPr>
      </a:lvl6pPr>
      <a:lvl7pPr marL="914400" algn="l" rtl="0" fontAlgn="base">
        <a:spcBef>
          <a:spcPct val="0"/>
        </a:spcBef>
        <a:spcAft>
          <a:spcPct val="0"/>
        </a:spcAft>
        <a:defRPr sz="4800" b="1">
          <a:solidFill>
            <a:srgbClr val="FFFFD2"/>
          </a:solidFill>
          <a:latin typeface="Corbel" pitchFamily="34" charset="0"/>
        </a:defRPr>
      </a:lvl7pPr>
      <a:lvl8pPr marL="1371600" algn="l" rtl="0" fontAlgn="base">
        <a:spcBef>
          <a:spcPct val="0"/>
        </a:spcBef>
        <a:spcAft>
          <a:spcPct val="0"/>
        </a:spcAft>
        <a:defRPr sz="4800" b="1">
          <a:solidFill>
            <a:srgbClr val="FFFFD2"/>
          </a:solidFill>
          <a:latin typeface="Corbel" pitchFamily="34" charset="0"/>
        </a:defRPr>
      </a:lvl8pPr>
      <a:lvl9pPr marL="1828800" algn="l" rtl="0" fontAlgn="base">
        <a:spcBef>
          <a:spcPct val="0"/>
        </a:spcBef>
        <a:spcAft>
          <a:spcPct val="0"/>
        </a:spcAft>
        <a:defRPr sz="4800" b="1">
          <a:solidFill>
            <a:srgbClr val="FFFFD2"/>
          </a:solidFill>
          <a:latin typeface="Corbel" pitchFamily="34" charset="0"/>
        </a:defRPr>
      </a:lvl9pPr>
    </p:titleStyle>
    <p:bodyStyle>
      <a:lvl1pPr marL="319088" indent="-319088" algn="l" rtl="0" eaLnBrk="0" fontAlgn="base" hangingPunct="0">
        <a:spcBef>
          <a:spcPct val="20000"/>
        </a:spcBef>
        <a:spcAft>
          <a:spcPct val="0"/>
        </a:spcAft>
        <a:buClr>
          <a:schemeClr val="accent1"/>
        </a:buClr>
        <a:buSzPct val="70000"/>
        <a:buFont typeface="Wingdings 2" pitchFamily="18" charset="2"/>
        <a:buChar char=""/>
        <a:defRPr sz="3000" kern="1200">
          <a:solidFill>
            <a:schemeClr val="tx1"/>
          </a:solidFill>
          <a:latin typeface="+mn-lt"/>
          <a:ea typeface="+mn-ea"/>
          <a:cs typeface="+mn-cs"/>
        </a:defRPr>
      </a:lvl1pPr>
      <a:lvl2pPr marL="630238" indent="-273050" algn="l" rtl="0" eaLnBrk="0" fontAlgn="base" hangingPunct="0">
        <a:spcBef>
          <a:spcPct val="20000"/>
        </a:spcBef>
        <a:spcAft>
          <a:spcPct val="0"/>
        </a:spcAft>
        <a:buClr>
          <a:schemeClr val="accent2"/>
        </a:buClr>
        <a:buFont typeface="Wingdings 2" pitchFamily="18" charset="2"/>
        <a:buChar char=""/>
        <a:defRPr sz="2600" kern="1200">
          <a:solidFill>
            <a:schemeClr val="tx1"/>
          </a:solidFill>
          <a:latin typeface="+mn-lt"/>
          <a:ea typeface="+mn-ea"/>
          <a:cs typeface="+mn-cs"/>
        </a:defRPr>
      </a:lvl2pPr>
      <a:lvl3pPr marL="922338" indent="-273050" algn="l" rtl="0" eaLnBrk="0" fontAlgn="base" hangingPunct="0">
        <a:spcBef>
          <a:spcPct val="20000"/>
        </a:spcBef>
        <a:spcAft>
          <a:spcPct val="0"/>
        </a:spcAft>
        <a:buClr>
          <a:srgbClr val="FF953E"/>
        </a:buClr>
        <a:buFont typeface="Wingdings 2" pitchFamily="18" charset="2"/>
        <a:buChar char=""/>
        <a:defRPr sz="2400" kern="1200">
          <a:solidFill>
            <a:schemeClr val="tx1"/>
          </a:solidFill>
          <a:latin typeface="+mn-lt"/>
          <a:ea typeface="+mn-ea"/>
          <a:cs typeface="+mn-cs"/>
        </a:defRPr>
      </a:lvl3pPr>
      <a:lvl4pPr marL="1187450" indent="-228600" algn="l" rtl="0" eaLnBrk="0" fontAlgn="base" hangingPunct="0">
        <a:spcBef>
          <a:spcPct val="20000"/>
        </a:spcBef>
        <a:spcAft>
          <a:spcPct val="0"/>
        </a:spcAft>
        <a:buClr>
          <a:srgbClr val="F8BD52"/>
        </a:buClr>
        <a:buFont typeface="Wingdings 2" pitchFamily="18" charset="2"/>
        <a:buChar char=""/>
        <a:defRPr sz="2200" kern="1200">
          <a:solidFill>
            <a:schemeClr val="tx1"/>
          </a:solidFill>
          <a:latin typeface="+mn-lt"/>
          <a:ea typeface="+mn-ea"/>
          <a:cs typeface="+mn-cs"/>
        </a:defRPr>
      </a:lvl4pPr>
      <a:lvl5pPr marL="1425575" indent="-228600" algn="l" rtl="0" eaLnBrk="0" fontAlgn="base" hangingPunct="0">
        <a:spcBef>
          <a:spcPct val="20000"/>
        </a:spcBef>
        <a:spcAft>
          <a:spcPct val="0"/>
        </a:spcAft>
        <a:buClr>
          <a:srgbClr val="46A6BD"/>
        </a:buClr>
        <a:buFont typeface="Wingdings 2" pitchFamily="18" charset="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12192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8" name="Flowchart: Document 7"/>
          <p:cNvSpPr/>
          <p:nvPr/>
        </p:nvSpPr>
        <p:spPr>
          <a:xfrm rot="10800000">
            <a:off x="1" y="1341134"/>
            <a:ext cx="12192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9" name="Title Placeholder 8"/>
          <p:cNvSpPr>
            <a:spLocks noGrp="1"/>
          </p:cNvSpPr>
          <p:nvPr>
            <p:ph type="title"/>
          </p:nvPr>
        </p:nvSpPr>
        <p:spPr>
          <a:xfrm>
            <a:off x="609600" y="533400"/>
            <a:ext cx="10972800" cy="1524000"/>
          </a:xfrm>
          <a:prstGeom prst="rect">
            <a:avLst/>
          </a:prstGeom>
        </p:spPr>
        <p:txBody>
          <a:bodyPr vert="horz" lIns="0" tIns="9144" rIns="0" bIns="9144" anchor="b">
            <a:normAutofit/>
          </a:bodyPr>
          <a:lstStyle/>
          <a:p>
            <a:r>
              <a:rPr lang="en-US"/>
              <a:t>Click to edit Master title style</a:t>
            </a:r>
            <a:endParaRPr lang="en-US" dirty="0"/>
          </a:p>
        </p:txBody>
      </p:sp>
      <p:sp>
        <p:nvSpPr>
          <p:cNvPr id="3081" name="Text Placeholder 29"/>
          <p:cNvSpPr>
            <a:spLocks noGrp="1"/>
          </p:cNvSpPr>
          <p:nvPr>
            <p:ph type="body" idx="1"/>
          </p:nvPr>
        </p:nvSpPr>
        <p:spPr bwMode="auto">
          <a:xfrm>
            <a:off x="609600" y="2179638"/>
            <a:ext cx="10972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09600" y="6356361"/>
            <a:ext cx="2641600" cy="365125"/>
          </a:xfrm>
          <a:prstGeom prst="rect">
            <a:avLst/>
          </a:prstGeom>
        </p:spPr>
        <p:txBody>
          <a:bodyPr vert="horz" anchor="b"/>
          <a:lstStyle>
            <a:lvl1pPr algn="ctr">
              <a:defRPr sz="900">
                <a:solidFill>
                  <a:schemeClr val="tx2">
                    <a:shade val="50000"/>
                  </a:schemeClr>
                </a:solidFill>
                <a:latin typeface="Arial" charset="0"/>
              </a:defRPr>
            </a:lvl1pPr>
          </a:lstStyle>
          <a:p>
            <a:pPr fontAlgn="base">
              <a:spcBef>
                <a:spcPct val="0"/>
              </a:spcBef>
              <a:spcAft>
                <a:spcPct val="0"/>
              </a:spcAft>
              <a:defRPr/>
            </a:pPr>
            <a:fld id="{959CB0BD-AB1B-4AC8-8416-B729669BF793}" type="datetime1">
              <a:rPr lang="en-US" smtClean="0">
                <a:solidFill>
                  <a:srgbClr val="FFF9E5">
                    <a:shade val="50000"/>
                  </a:srgbClr>
                </a:solidFill>
                <a:cs typeface="Arial" pitchFamily="34" charset="0"/>
              </a:rPr>
              <a:t>6/6/2022</a:t>
            </a:fld>
            <a:endParaRPr lang="en-US">
              <a:solidFill>
                <a:srgbClr val="FFF9E5">
                  <a:shade val="50000"/>
                </a:srgbClr>
              </a:solidFill>
              <a:cs typeface="Arial" pitchFamily="34" charset="0"/>
            </a:endParaRPr>
          </a:p>
        </p:txBody>
      </p:sp>
      <p:sp>
        <p:nvSpPr>
          <p:cNvPr id="22" name="Footer Placeholder 21"/>
          <p:cNvSpPr>
            <a:spLocks noGrp="1"/>
          </p:cNvSpPr>
          <p:nvPr>
            <p:ph type="ftr" sz="quarter" idx="3"/>
          </p:nvPr>
        </p:nvSpPr>
        <p:spPr>
          <a:xfrm>
            <a:off x="3251200" y="6356361"/>
            <a:ext cx="3860800" cy="365125"/>
          </a:xfrm>
          <a:prstGeom prst="rect">
            <a:avLst/>
          </a:prstGeom>
        </p:spPr>
        <p:txBody>
          <a:bodyPr vert="horz" lIns="0" anchor="b"/>
          <a:lstStyle>
            <a:lvl1pPr algn="l">
              <a:defRPr sz="900">
                <a:solidFill>
                  <a:schemeClr val="tx2">
                    <a:shade val="50000"/>
                  </a:schemeClr>
                </a:solidFill>
                <a:latin typeface="Arial" charset="0"/>
              </a:defRPr>
            </a:lvl1pPr>
          </a:lstStyle>
          <a:p>
            <a:pPr fontAlgn="base">
              <a:spcBef>
                <a:spcPct val="0"/>
              </a:spcBef>
              <a:spcAft>
                <a:spcPct val="0"/>
              </a:spcAft>
              <a:defRPr/>
            </a:pPr>
            <a:endParaRPr lang="en-US" dirty="0">
              <a:solidFill>
                <a:srgbClr val="FFF9E5">
                  <a:shade val="50000"/>
                </a:srgbClr>
              </a:solidFill>
              <a:cs typeface="Arial" pitchFamily="34" charset="0"/>
            </a:endParaRPr>
          </a:p>
        </p:txBody>
      </p:sp>
      <p:sp>
        <p:nvSpPr>
          <p:cNvPr id="18" name="Slide Number Placeholder 17"/>
          <p:cNvSpPr>
            <a:spLocks noGrp="1"/>
          </p:cNvSpPr>
          <p:nvPr>
            <p:ph type="sldNum" sz="quarter" idx="4"/>
          </p:nvPr>
        </p:nvSpPr>
        <p:spPr>
          <a:xfrm>
            <a:off x="10871200" y="6356361"/>
            <a:ext cx="711200" cy="365125"/>
          </a:xfrm>
          <a:prstGeom prst="rect">
            <a:avLst/>
          </a:prstGeom>
        </p:spPr>
        <p:txBody>
          <a:bodyPr vert="horz" lIns="91440" rIns="0" anchor="b"/>
          <a:lstStyle>
            <a:lvl1pPr algn="r">
              <a:defRPr sz="1050">
                <a:solidFill>
                  <a:schemeClr val="tx2">
                    <a:shade val="50000"/>
                  </a:schemeClr>
                </a:solidFill>
                <a:latin typeface="Arial" charset="0"/>
              </a:defRPr>
            </a:lvl1pPr>
          </a:lstStyle>
          <a:p>
            <a:pPr fontAlgn="base">
              <a:spcBef>
                <a:spcPct val="0"/>
              </a:spcBef>
              <a:spcAft>
                <a:spcPct val="0"/>
              </a:spcAft>
              <a:defRPr/>
            </a:pPr>
            <a:fld id="{3F9FC016-C38D-4FBC-A3DB-D4F3BC7F9C8E}" type="slidenum">
              <a:rPr lang="en-US">
                <a:solidFill>
                  <a:srgbClr val="FFF9E5">
                    <a:shade val="50000"/>
                  </a:srgbClr>
                </a:solidFill>
                <a:cs typeface="Arial" pitchFamily="34" charset="0"/>
              </a:rPr>
              <a:pPr fontAlgn="base">
                <a:spcBef>
                  <a:spcPct val="0"/>
                </a:spcBef>
                <a:spcAft>
                  <a:spcPct val="0"/>
                </a:spcAft>
                <a:defRPr/>
              </a:pPr>
              <a:t>‹#›</a:t>
            </a:fld>
            <a:endParaRPr lang="en-US" dirty="0">
              <a:solidFill>
                <a:srgbClr val="FFF9E5">
                  <a:shade val="50000"/>
                </a:srgbClr>
              </a:solidFill>
              <a:cs typeface="Arial" pitchFamily="34" charset="0"/>
            </a:endParaRPr>
          </a:p>
        </p:txBody>
      </p:sp>
    </p:spTree>
    <p:extLst>
      <p:ext uri="{BB962C8B-B14F-4D97-AF65-F5344CB8AC3E}">
        <p14:creationId xmlns:p14="http://schemas.microsoft.com/office/powerpoint/2010/main" val="2399118880"/>
      </p:ext>
    </p:extLst>
  </p:cSld>
  <p:clrMap bg1="dk1" tx1="lt1" bg2="dk2" tx2="lt2" accent1="accent1" accent2="accent2" accent3="accent3" accent4="accent4" accent5="accent5" accent6="accent6" hlink="hlink" folHlink="folHlink"/>
  <p:sldLayoutIdLst>
    <p:sldLayoutId id="2147483693" r:id="rId1"/>
  </p:sldLayoutIdLst>
  <p:hf sldNum="0" hdr="0" ftr="0" dt="0"/>
  <p:txStyles>
    <p:titleStyle>
      <a:lvl1pPr algn="l" rtl="0" eaLnBrk="0" fontAlgn="base" hangingPunct="0">
        <a:spcBef>
          <a:spcPct val="0"/>
        </a:spcBef>
        <a:spcAft>
          <a:spcPct val="0"/>
        </a:spcAft>
        <a:defRPr sz="3600"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eaLnBrk="0" fontAlgn="base" hangingPunct="0">
        <a:spcBef>
          <a:spcPct val="0"/>
        </a:spcBef>
        <a:spcAft>
          <a:spcPct val="0"/>
        </a:spcAft>
        <a:defRPr sz="3600" b="1">
          <a:solidFill>
            <a:srgbClr val="FFFFD2"/>
          </a:solidFill>
          <a:latin typeface="Corbel" pitchFamily="34" charset="0"/>
        </a:defRPr>
      </a:lvl2pPr>
      <a:lvl3pPr algn="l" rtl="0" eaLnBrk="0" fontAlgn="base" hangingPunct="0">
        <a:spcBef>
          <a:spcPct val="0"/>
        </a:spcBef>
        <a:spcAft>
          <a:spcPct val="0"/>
        </a:spcAft>
        <a:defRPr sz="3600" b="1">
          <a:solidFill>
            <a:srgbClr val="FFFFD2"/>
          </a:solidFill>
          <a:latin typeface="Corbel" pitchFamily="34" charset="0"/>
        </a:defRPr>
      </a:lvl3pPr>
      <a:lvl4pPr algn="l" rtl="0" eaLnBrk="0" fontAlgn="base" hangingPunct="0">
        <a:spcBef>
          <a:spcPct val="0"/>
        </a:spcBef>
        <a:spcAft>
          <a:spcPct val="0"/>
        </a:spcAft>
        <a:defRPr sz="3600" b="1">
          <a:solidFill>
            <a:srgbClr val="FFFFD2"/>
          </a:solidFill>
          <a:latin typeface="Corbel" pitchFamily="34" charset="0"/>
        </a:defRPr>
      </a:lvl4pPr>
      <a:lvl5pPr algn="l" rtl="0" eaLnBrk="0" fontAlgn="base" hangingPunct="0">
        <a:spcBef>
          <a:spcPct val="0"/>
        </a:spcBef>
        <a:spcAft>
          <a:spcPct val="0"/>
        </a:spcAft>
        <a:defRPr sz="3600" b="1">
          <a:solidFill>
            <a:srgbClr val="FFFFD2"/>
          </a:solidFill>
          <a:latin typeface="Corbel" pitchFamily="34" charset="0"/>
        </a:defRPr>
      </a:lvl5pPr>
      <a:lvl6pPr marL="342900" algn="l" rtl="0" fontAlgn="base">
        <a:spcBef>
          <a:spcPct val="0"/>
        </a:spcBef>
        <a:spcAft>
          <a:spcPct val="0"/>
        </a:spcAft>
        <a:defRPr sz="3600" b="1">
          <a:solidFill>
            <a:srgbClr val="FFFFD2"/>
          </a:solidFill>
          <a:latin typeface="Corbel" pitchFamily="34" charset="0"/>
        </a:defRPr>
      </a:lvl6pPr>
      <a:lvl7pPr marL="685800" algn="l" rtl="0" fontAlgn="base">
        <a:spcBef>
          <a:spcPct val="0"/>
        </a:spcBef>
        <a:spcAft>
          <a:spcPct val="0"/>
        </a:spcAft>
        <a:defRPr sz="3600" b="1">
          <a:solidFill>
            <a:srgbClr val="FFFFD2"/>
          </a:solidFill>
          <a:latin typeface="Corbel" pitchFamily="34" charset="0"/>
        </a:defRPr>
      </a:lvl7pPr>
      <a:lvl8pPr marL="1028700" algn="l" rtl="0" fontAlgn="base">
        <a:spcBef>
          <a:spcPct val="0"/>
        </a:spcBef>
        <a:spcAft>
          <a:spcPct val="0"/>
        </a:spcAft>
        <a:defRPr sz="3600" b="1">
          <a:solidFill>
            <a:srgbClr val="FFFFD2"/>
          </a:solidFill>
          <a:latin typeface="Corbel" pitchFamily="34" charset="0"/>
        </a:defRPr>
      </a:lvl8pPr>
      <a:lvl9pPr marL="1371600" algn="l" rtl="0" fontAlgn="base">
        <a:spcBef>
          <a:spcPct val="0"/>
        </a:spcBef>
        <a:spcAft>
          <a:spcPct val="0"/>
        </a:spcAft>
        <a:defRPr sz="3600" b="1">
          <a:solidFill>
            <a:srgbClr val="FFFFD2"/>
          </a:solidFill>
          <a:latin typeface="Corbel" pitchFamily="34" charset="0"/>
        </a:defRPr>
      </a:lvl9pPr>
    </p:titleStyle>
    <p:bodyStyle>
      <a:lvl1pPr marL="239316" indent="-239316" algn="l" rtl="0" eaLnBrk="0" fontAlgn="base" hangingPunct="0">
        <a:spcBef>
          <a:spcPct val="20000"/>
        </a:spcBef>
        <a:spcAft>
          <a:spcPct val="0"/>
        </a:spcAft>
        <a:buClr>
          <a:schemeClr val="accent1"/>
        </a:buClr>
        <a:buSzPct val="70000"/>
        <a:buFont typeface="Wingdings 2" pitchFamily="18" charset="2"/>
        <a:buChar char=""/>
        <a:defRPr sz="2250" kern="1200">
          <a:solidFill>
            <a:schemeClr val="tx1"/>
          </a:solidFill>
          <a:latin typeface="+mn-lt"/>
          <a:ea typeface="+mn-ea"/>
          <a:cs typeface="+mn-cs"/>
        </a:defRPr>
      </a:lvl1pPr>
      <a:lvl2pPr marL="472679" indent="-204788" algn="l" rtl="0" eaLnBrk="0" fontAlgn="base" hangingPunct="0">
        <a:spcBef>
          <a:spcPct val="20000"/>
        </a:spcBef>
        <a:spcAft>
          <a:spcPct val="0"/>
        </a:spcAft>
        <a:buClr>
          <a:schemeClr val="accent2"/>
        </a:buClr>
        <a:buFont typeface="Wingdings 2" pitchFamily="18" charset="2"/>
        <a:buChar char=""/>
        <a:defRPr sz="1950" kern="1200">
          <a:solidFill>
            <a:schemeClr val="tx1"/>
          </a:solidFill>
          <a:latin typeface="+mn-lt"/>
          <a:ea typeface="+mn-ea"/>
          <a:cs typeface="+mn-cs"/>
        </a:defRPr>
      </a:lvl2pPr>
      <a:lvl3pPr marL="691754" indent="-204788" algn="l" rtl="0" eaLnBrk="0" fontAlgn="base" hangingPunct="0">
        <a:spcBef>
          <a:spcPct val="20000"/>
        </a:spcBef>
        <a:spcAft>
          <a:spcPct val="0"/>
        </a:spcAft>
        <a:buClr>
          <a:srgbClr val="FF953E"/>
        </a:buClr>
        <a:buFont typeface="Wingdings 2" pitchFamily="18" charset="2"/>
        <a:buChar char=""/>
        <a:defRPr sz="1800" kern="1200">
          <a:solidFill>
            <a:schemeClr val="tx1"/>
          </a:solidFill>
          <a:latin typeface="+mn-lt"/>
          <a:ea typeface="+mn-ea"/>
          <a:cs typeface="+mn-cs"/>
        </a:defRPr>
      </a:lvl3pPr>
      <a:lvl4pPr marL="890588" indent="-171450" algn="l" rtl="0" eaLnBrk="0" fontAlgn="base" hangingPunct="0">
        <a:spcBef>
          <a:spcPct val="20000"/>
        </a:spcBef>
        <a:spcAft>
          <a:spcPct val="0"/>
        </a:spcAft>
        <a:buClr>
          <a:srgbClr val="F8BD52"/>
        </a:buClr>
        <a:buFont typeface="Wingdings 2" pitchFamily="18" charset="2"/>
        <a:buChar char=""/>
        <a:defRPr sz="1650" kern="1200">
          <a:solidFill>
            <a:schemeClr val="tx1"/>
          </a:solidFill>
          <a:latin typeface="+mn-lt"/>
          <a:ea typeface="+mn-ea"/>
          <a:cs typeface="+mn-cs"/>
        </a:defRPr>
      </a:lvl4pPr>
      <a:lvl5pPr marL="1069181" indent="-171450" algn="l" rtl="0" eaLnBrk="0" fontAlgn="base" hangingPunct="0">
        <a:spcBef>
          <a:spcPct val="20000"/>
        </a:spcBef>
        <a:spcAft>
          <a:spcPct val="0"/>
        </a:spcAft>
        <a:buClr>
          <a:srgbClr val="46A6BD"/>
        </a:buClr>
        <a:buFont typeface="Wingdings 2" pitchFamily="18" charset="2"/>
        <a:buChar char=""/>
        <a:defRPr sz="1500" kern="1200">
          <a:solidFill>
            <a:schemeClr val="tx1"/>
          </a:solidFill>
          <a:latin typeface="+mn-lt"/>
          <a:ea typeface="+mn-ea"/>
          <a:cs typeface="+mn-cs"/>
        </a:defRPr>
      </a:lvl5pPr>
      <a:lvl6pPr marL="1255014" indent="-171450" algn="l" rtl="0" eaLnBrk="1" latinLnBrk="0" hangingPunct="1">
        <a:spcBef>
          <a:spcPct val="20000"/>
        </a:spcBef>
        <a:buClr>
          <a:schemeClr val="accent6"/>
        </a:buClr>
        <a:buFont typeface="Wingdings 2"/>
        <a:buChar char=""/>
        <a:defRPr sz="1350" kern="1200">
          <a:solidFill>
            <a:schemeClr val="tx1"/>
          </a:solidFill>
          <a:latin typeface="+mn-lt"/>
          <a:ea typeface="+mn-ea"/>
          <a:cs typeface="+mn-cs"/>
        </a:defRPr>
      </a:lvl6pPr>
      <a:lvl7pPr marL="1433322" indent="-171450" algn="l" rtl="0" eaLnBrk="1" latinLnBrk="0" hangingPunct="1">
        <a:spcBef>
          <a:spcPct val="20000"/>
        </a:spcBef>
        <a:buClr>
          <a:schemeClr val="tx2"/>
        </a:buClr>
        <a:buFont typeface="Wingdings 2"/>
        <a:buChar char=""/>
        <a:defRPr sz="1200" kern="1200">
          <a:solidFill>
            <a:schemeClr val="tx1"/>
          </a:solidFill>
          <a:latin typeface="+mn-lt"/>
          <a:ea typeface="+mn-ea"/>
          <a:cs typeface="+mn-cs"/>
        </a:defRPr>
      </a:lvl7pPr>
      <a:lvl8pPr marL="1591056" indent="-137160" algn="l" rtl="0" eaLnBrk="1" latinLnBrk="0" hangingPunct="1">
        <a:spcBef>
          <a:spcPct val="20000"/>
        </a:spcBef>
        <a:buClr>
          <a:schemeClr val="tx2"/>
        </a:buClr>
        <a:buFont typeface="Wingdings 2"/>
        <a:buChar char=""/>
        <a:defRPr sz="1050" kern="1200">
          <a:solidFill>
            <a:schemeClr val="tx1"/>
          </a:solidFill>
          <a:latin typeface="+mn-lt"/>
          <a:ea typeface="+mn-ea"/>
          <a:cs typeface="+mn-cs"/>
        </a:defRPr>
      </a:lvl8pPr>
      <a:lvl9pPr marL="1741932" indent="-137160" algn="l" rtl="0" eaLnBrk="1" latinLnBrk="0" hangingPunct="1">
        <a:spcBef>
          <a:spcPct val="20000"/>
        </a:spcBef>
        <a:buClr>
          <a:schemeClr val="tx2"/>
        </a:buClr>
        <a:buFont typeface="Wingdings 2"/>
        <a:buChar char=""/>
        <a:defRPr sz="105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342900" algn="l" rtl="0" eaLnBrk="1" hangingPunct="1">
        <a:defRPr kern="1200">
          <a:solidFill>
            <a:schemeClr val="tx1"/>
          </a:solidFill>
          <a:latin typeface="+mn-lt"/>
          <a:ea typeface="+mn-ea"/>
          <a:cs typeface="+mn-cs"/>
        </a:defRPr>
      </a:lvl2pPr>
      <a:lvl3pPr marL="685800" algn="l" rtl="0" eaLnBrk="1" hangingPunct="1">
        <a:defRPr kern="1200">
          <a:solidFill>
            <a:schemeClr val="tx1"/>
          </a:solidFill>
          <a:latin typeface="+mn-lt"/>
          <a:ea typeface="+mn-ea"/>
          <a:cs typeface="+mn-cs"/>
        </a:defRPr>
      </a:lvl3pPr>
      <a:lvl4pPr marL="1028700" algn="l" rtl="0" eaLnBrk="1" hangingPunct="1">
        <a:defRPr kern="1200">
          <a:solidFill>
            <a:schemeClr val="tx1"/>
          </a:solidFill>
          <a:latin typeface="+mn-lt"/>
          <a:ea typeface="+mn-ea"/>
          <a:cs typeface="+mn-cs"/>
        </a:defRPr>
      </a:lvl4pPr>
      <a:lvl5pPr marL="1371600" algn="l" rtl="0" eaLnBrk="1" hangingPunct="1">
        <a:defRPr kern="1200">
          <a:solidFill>
            <a:schemeClr val="tx1"/>
          </a:solidFill>
          <a:latin typeface="+mn-lt"/>
          <a:ea typeface="+mn-ea"/>
          <a:cs typeface="+mn-cs"/>
        </a:defRPr>
      </a:lvl5pPr>
      <a:lvl6pPr marL="1714500" algn="l" rtl="0" eaLnBrk="1" hangingPunct="1">
        <a:defRPr kern="1200">
          <a:solidFill>
            <a:schemeClr val="tx1"/>
          </a:solidFill>
          <a:latin typeface="+mn-lt"/>
          <a:ea typeface="+mn-ea"/>
          <a:cs typeface="+mn-cs"/>
        </a:defRPr>
      </a:lvl6pPr>
      <a:lvl7pPr marL="2057400" algn="l" rtl="0" eaLnBrk="1" hangingPunct="1">
        <a:defRPr kern="1200">
          <a:solidFill>
            <a:schemeClr val="tx1"/>
          </a:solidFill>
          <a:latin typeface="+mn-lt"/>
          <a:ea typeface="+mn-ea"/>
          <a:cs typeface="+mn-cs"/>
        </a:defRPr>
      </a:lvl7pPr>
      <a:lvl8pPr marL="2400300" algn="l" rtl="0" eaLnBrk="1" hangingPunct="1">
        <a:defRPr kern="1200">
          <a:solidFill>
            <a:schemeClr val="tx1"/>
          </a:solidFill>
          <a:latin typeface="+mn-lt"/>
          <a:ea typeface="+mn-ea"/>
          <a:cs typeface="+mn-cs"/>
        </a:defRPr>
      </a:lvl8pPr>
      <a:lvl9pPr marL="27432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hyperlink" Target="mailto:info@trs.ky.gov" TargetMode="External"/><Relationship Id="rId3" Type="http://schemas.openxmlformats.org/officeDocument/2006/relationships/image" Target="../media/image3.png"/><Relationship Id="rId7" Type="http://schemas.openxmlformats.org/officeDocument/2006/relationships/hyperlink" Target="https://trs.ky.gov/home/seminars-workshops/videos/#RTWvidnonuemployer"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trs.ky.gov/home/seminars-workshops/videos/#RTWEmployeeVid" TargetMode="External"/><Relationship Id="rId5" Type="http://schemas.openxmlformats.org/officeDocument/2006/relationships/hyperlink" Target="https://trs.ky.gov/retired-members/returning-to-work/"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mailto:info@trs.ky.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39B10FE6-E294-4164-A67F-FC4DD09A5A46}"/>
              </a:ext>
            </a:extLst>
          </p:cNvPr>
          <p:cNvSpPr txBox="1"/>
          <p:nvPr/>
        </p:nvSpPr>
        <p:spPr>
          <a:xfrm>
            <a:off x="0" y="1620709"/>
            <a:ext cx="12192000" cy="646331"/>
          </a:xfrm>
          <a:prstGeom prst="rect">
            <a:avLst/>
          </a:prstGeom>
          <a:solidFill>
            <a:srgbClr val="DAE3F2"/>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p:cNvSpPr/>
          <p:nvPr/>
        </p:nvSpPr>
        <p:spPr>
          <a:xfrm>
            <a:off x="0" y="-1"/>
            <a:ext cx="12192000" cy="1763477"/>
          </a:xfrm>
          <a:prstGeom prst="rect">
            <a:avLst/>
          </a:prstGeom>
          <a:solidFill>
            <a:srgbClr val="002060"/>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002060"/>
                </a:solidFill>
                <a:effectLst/>
                <a:uLnTx/>
                <a:uFillTx/>
                <a:latin typeface="Times New Roman" pitchFamily="18" charset="0"/>
                <a:ea typeface="+mn-ea"/>
                <a:cs typeface="Times New Roman" panose="02020603050405020304" pitchFamily="18" charset="0"/>
              </a:rPr>
              <a:t>        </a:t>
            </a:r>
            <a:r>
              <a:rPr kumimoji="0" lang="en-US" sz="6000" b="1" i="0" u="none" strike="noStrike" kern="1200" cap="none" spc="0" normalizeH="0" baseline="0" noProof="0" dirty="0">
                <a:ln>
                  <a:noFill/>
                </a:ln>
                <a:solidFill>
                  <a:prstClr val="white"/>
                </a:solidFill>
                <a:effectLst/>
                <a:uLnTx/>
                <a:uFillTx/>
                <a:latin typeface="Times New Roman" pitchFamily="18" charset="0"/>
                <a:ea typeface="+mn-ea"/>
                <a:cs typeface="Times New Roman" panose="02020603050405020304" pitchFamily="18" charset="0"/>
              </a:rPr>
              <a:t>Teachers’ Retirement System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Times New Roman" pitchFamily="18" charset="0"/>
                <a:ea typeface="+mn-ea"/>
                <a:cs typeface="Times New Roman" panose="02020603050405020304" pitchFamily="18" charset="0"/>
              </a:rPr>
              <a:t>        of the State of Kentucky</a:t>
            </a:r>
          </a:p>
        </p:txBody>
      </p:sp>
      <p:pic>
        <p:nvPicPr>
          <p:cNvPr id="266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20242"/>
            <a:ext cx="1359506" cy="1928366"/>
          </a:xfrm>
          <a:prstGeom prst="rect">
            <a:avLst/>
          </a:prstGeom>
          <a:noFill/>
          <a:ln w="38100">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a:extLst>
              <a:ext uri="{FF2B5EF4-FFF2-40B4-BE49-F238E27FC236}">
                <a16:creationId xmlns:a16="http://schemas.microsoft.com/office/drawing/2014/main" xmlns="" id="{9D2FFBC6-8500-4F3F-9685-D0EEDD014353}"/>
              </a:ext>
            </a:extLst>
          </p:cNvPr>
          <p:cNvSpPr txBox="1"/>
          <p:nvPr/>
        </p:nvSpPr>
        <p:spPr>
          <a:xfrm>
            <a:off x="1931610" y="2360235"/>
            <a:ext cx="8328780" cy="3354765"/>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6000" b="1" i="0" u="none" strike="noStrike" kern="1200" cap="none" spc="0" normalizeH="0" baseline="0" noProof="0" dirty="0">
                <a:ln>
                  <a:noFill/>
                </a:ln>
                <a:solidFill>
                  <a:srgbClr val="002060"/>
                </a:solidFill>
                <a:effectLst/>
                <a:uLnTx/>
                <a:uFillTx/>
                <a:latin typeface="Times New Roman" pitchFamily="18" charset="0"/>
                <a:ea typeface="+mn-ea"/>
                <a:cs typeface="+mn-cs"/>
              </a:rPr>
              <a:t>Interim Joint Committee on </a:t>
            </a:r>
            <a:r>
              <a:rPr lang="en-US" sz="6000" b="1" dirty="0">
                <a:solidFill>
                  <a:srgbClr val="002060"/>
                </a:solidFill>
                <a:latin typeface="Times New Roman" pitchFamily="18" charset="0"/>
              </a:rPr>
              <a:t>Education</a:t>
            </a:r>
            <a:endParaRPr kumimoji="0" lang="en-US" sz="6000" b="1" i="0" u="none" strike="noStrike" kern="1200" cap="none" spc="0" normalizeH="0" baseline="0" noProof="0" dirty="0">
              <a:ln>
                <a:noFill/>
              </a:ln>
              <a:solidFill>
                <a:srgbClr val="002060"/>
              </a:solidFill>
              <a:effectLst/>
              <a:uLnTx/>
              <a:uFillTx/>
              <a:latin typeface="Times New Roman" pitchFamily="18"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6000" b="1" i="0" u="none" strike="noStrike" kern="1200" cap="none" spc="0" normalizeH="0" baseline="0" noProof="0" dirty="0">
              <a:ln>
                <a:noFill/>
              </a:ln>
              <a:solidFill>
                <a:srgbClr val="002060"/>
              </a:solidFill>
              <a:effectLst/>
              <a:uLnTx/>
              <a:uFillTx/>
              <a:latin typeface="Times New Roman" pitchFamily="18"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Times New Roman" pitchFamily="18" charset="0"/>
                <a:ea typeface="+mn-ea"/>
                <a:cs typeface="+mn-cs"/>
              </a:rPr>
              <a:t>June 7, 2022</a:t>
            </a:r>
          </a:p>
        </p:txBody>
      </p:sp>
      <p:sp>
        <p:nvSpPr>
          <p:cNvPr id="19" name="Rectangle 12"/>
          <p:cNvSpPr>
            <a:spLocks noChangeArrowheads="1"/>
          </p:cNvSpPr>
          <p:nvPr/>
        </p:nvSpPr>
        <p:spPr bwMode="auto">
          <a:xfrm>
            <a:off x="8534400" y="5715000"/>
            <a:ext cx="3200400" cy="615553"/>
          </a:xfrm>
          <a:prstGeom prst="rect">
            <a:avLst/>
          </a:prstGeom>
          <a:noFill/>
          <a:ln w="9525">
            <a:noFill/>
            <a:miter lim="800000"/>
            <a:headEnd/>
            <a:tailEnd/>
          </a:ln>
        </p:spPr>
        <p:txBody>
          <a:bodyPr wrap="square">
            <a:spAutoFit/>
          </a:bodyPr>
          <a:lstStyle/>
          <a:p>
            <a:pPr marL="0" marR="0" lvl="0" indent="0" algn="ctr" defTabSz="914400" rtl="0" eaLnBrk="0" fontAlgn="base" latinLnBrk="0" hangingPunct="0">
              <a:lnSpc>
                <a:spcPct val="100000"/>
              </a:lnSpc>
              <a:spcBef>
                <a:spcPct val="20000"/>
              </a:spcBef>
              <a:spcAft>
                <a:spcPct val="0"/>
              </a:spcAft>
              <a:buClr>
                <a:srgbClr val="CC4757"/>
              </a:buClr>
              <a:buSzPct val="70000"/>
              <a:buFontTx/>
              <a:buNone/>
              <a:tabLst/>
              <a:defRPr/>
            </a:pPr>
            <a:r>
              <a:rPr kumimoji="1" lang="en-US" sz="1800" b="1" i="0" u="none" strike="noStrike" kern="1200" cap="none" spc="0" normalizeH="0" baseline="0" noProof="0" dirty="0">
                <a:ln>
                  <a:noFill/>
                </a:ln>
                <a:solidFill>
                  <a:srgbClr val="002060"/>
                </a:solidFill>
                <a:effectLst/>
                <a:uLnTx/>
                <a:uFillTx/>
                <a:latin typeface="Times New Roman" pitchFamily="18" charset="0"/>
                <a:ea typeface="+mn-ea"/>
                <a:cs typeface="Times New Roman" panose="02020603050405020304" pitchFamily="18" charset="0"/>
              </a:rPr>
              <a:t>Gary L. Harbin, CPA</a:t>
            </a:r>
            <a:br>
              <a:rPr kumimoji="1" lang="en-US" sz="1800" b="1" i="0" u="none" strike="noStrike" kern="1200" cap="none" spc="0" normalizeH="0" baseline="0" noProof="0" dirty="0">
                <a:ln>
                  <a:noFill/>
                </a:ln>
                <a:solidFill>
                  <a:srgbClr val="002060"/>
                </a:solidFill>
                <a:effectLst/>
                <a:uLnTx/>
                <a:uFillTx/>
                <a:latin typeface="Times New Roman" pitchFamily="18" charset="0"/>
                <a:ea typeface="+mn-ea"/>
                <a:cs typeface="Times New Roman" panose="02020603050405020304" pitchFamily="18" charset="0"/>
              </a:rPr>
            </a:br>
            <a:r>
              <a:rPr kumimoji="1" lang="en-US" sz="1600" b="1" i="0" u="none" strike="noStrike" kern="1200" cap="none" spc="0" normalizeH="0" baseline="0" noProof="0" dirty="0">
                <a:ln>
                  <a:noFill/>
                </a:ln>
                <a:solidFill>
                  <a:srgbClr val="002060"/>
                </a:solidFill>
                <a:effectLst/>
                <a:uLnTx/>
                <a:uFillTx/>
                <a:latin typeface="Times New Roman" pitchFamily="18" charset="0"/>
                <a:ea typeface="+mn-ea"/>
                <a:cs typeface="Times New Roman" panose="02020603050405020304" pitchFamily="18" charset="0"/>
              </a:rPr>
              <a:t>Executive Secretary</a:t>
            </a:r>
            <a:endParaRPr kumimoji="0" lang="en-US" sz="1600" b="1" i="0" u="none" strike="noStrike" kern="1200" cap="none" spc="0" normalizeH="0" baseline="0" noProof="0" dirty="0">
              <a:ln>
                <a:noFill/>
              </a:ln>
              <a:solidFill>
                <a:srgbClr val="002060"/>
              </a:solidFill>
              <a:effectLst/>
              <a:uLnTx/>
              <a:uFillTx/>
              <a:latin typeface="Times New Roman" pitchFamily="18" charset="0"/>
              <a:ea typeface="+mn-ea"/>
              <a:cs typeface="Times New Roman" panose="02020603050405020304" pitchFamily="18" charset="0"/>
            </a:endParaRPr>
          </a:p>
        </p:txBody>
      </p:sp>
    </p:spTree>
    <p:extLst>
      <p:ext uri="{BB962C8B-B14F-4D97-AF65-F5344CB8AC3E}">
        <p14:creationId xmlns:p14="http://schemas.microsoft.com/office/powerpoint/2010/main" val="1138398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B4AAA070-E20B-4F24-9B80-8F016D736A92}"/>
              </a:ext>
            </a:extLst>
          </p:cNvPr>
          <p:cNvPicPr>
            <a:picLocks noChangeAspect="1"/>
          </p:cNvPicPr>
          <p:nvPr/>
        </p:nvPicPr>
        <p:blipFill>
          <a:blip r:embed="rId3"/>
          <a:stretch>
            <a:fillRect/>
          </a:stretch>
        </p:blipFill>
        <p:spPr>
          <a:xfrm>
            <a:off x="0" y="816409"/>
            <a:ext cx="12192000" cy="910000"/>
          </a:xfrm>
          <a:prstGeom prst="rect">
            <a:avLst/>
          </a:prstGeom>
        </p:spPr>
      </p:pic>
      <p:sp>
        <p:nvSpPr>
          <p:cNvPr id="6" name="AutoShape 2" descr="Image result for request"/>
          <p:cNvSpPr>
            <a:spLocks noChangeAspect="1" noChangeArrowheads="1"/>
          </p:cNvSpPr>
          <p:nvPr/>
        </p:nvSpPr>
        <p:spPr bwMode="auto">
          <a:xfrm>
            <a:off x="2783681" y="748904"/>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orbel"/>
              <a:ea typeface="+mn-ea"/>
              <a:cs typeface="+mn-cs"/>
            </a:endParaRPr>
          </a:p>
        </p:txBody>
      </p:sp>
      <p:sp>
        <p:nvSpPr>
          <p:cNvPr id="12" name="TextBox 11">
            <a:extLst>
              <a:ext uri="{FF2B5EF4-FFF2-40B4-BE49-F238E27FC236}">
                <a16:creationId xmlns:a16="http://schemas.microsoft.com/office/drawing/2014/main" xmlns="" id="{DCF3405A-37E4-4B65-B4A4-020C0B58C2B8}"/>
              </a:ext>
            </a:extLst>
          </p:cNvPr>
          <p:cNvSpPr txBox="1"/>
          <p:nvPr/>
        </p:nvSpPr>
        <p:spPr>
          <a:xfrm>
            <a:off x="0" y="0"/>
            <a:ext cx="12192000" cy="1015663"/>
          </a:xfrm>
          <a:prstGeom prst="rect">
            <a:avLst/>
          </a:prstGeom>
          <a:solidFill>
            <a:srgbClr val="002060"/>
          </a:solidFill>
          <a:ln w="5715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How </a:t>
            </a:r>
            <a:r>
              <a:rPr lang="en-US" sz="6000" b="1" dirty="0">
                <a:solidFill>
                  <a:prstClr val="white"/>
                </a:solidFill>
                <a:latin typeface="Times New Roman" panose="02020603050405020304" pitchFamily="18" charset="0"/>
                <a:cs typeface="Times New Roman" panose="02020603050405020304" pitchFamily="18" charset="0"/>
              </a:rPr>
              <a:t>Are </a:t>
            </a:r>
            <a:r>
              <a:rPr kumimoji="0" lang="en-US" sz="60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Temporary Changes Used?</a:t>
            </a:r>
            <a:endParaRPr kumimoji="0" lang="en-US" sz="6000" b="1"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pic>
        <p:nvPicPr>
          <p:cNvPr id="14" name="Picture 2">
            <a:extLst>
              <a:ext uri="{FF2B5EF4-FFF2-40B4-BE49-F238E27FC236}">
                <a16:creationId xmlns:a16="http://schemas.microsoft.com/office/drawing/2014/main" xmlns="" id="{3327E2B3-13DB-4DD5-84C7-77540CFE67A5}"/>
              </a:ext>
            </a:extLst>
          </p:cNvPr>
          <p:cNvPicPr>
            <a:picLocks noChangeAspect="1" noChangeArrowheads="1"/>
          </p:cNvPicPr>
          <p:nvPr/>
        </p:nvPicPr>
        <p:blipFill>
          <a:blip r:embed="rId4" cstate="print">
            <a:alphaModFix amt="15000"/>
            <a:extLst>
              <a:ext uri="{28A0092B-C50C-407E-A947-70E740481C1C}">
                <a14:useLocalDpi xmlns:a14="http://schemas.microsoft.com/office/drawing/2010/main" val="0"/>
              </a:ext>
            </a:extLst>
          </a:blip>
          <a:srcRect/>
          <a:stretch>
            <a:fillRect/>
          </a:stretch>
        </p:blipFill>
        <p:spPr bwMode="auto">
          <a:xfrm>
            <a:off x="11125201" y="5638800"/>
            <a:ext cx="689868" cy="91000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a:extLst>
              <a:ext uri="{FF2B5EF4-FFF2-40B4-BE49-F238E27FC236}">
                <a16:creationId xmlns:a16="http://schemas.microsoft.com/office/drawing/2014/main" xmlns="" id="{1899EC67-1929-060A-D90D-4251E86690F3}"/>
              </a:ext>
            </a:extLst>
          </p:cNvPr>
          <p:cNvGraphicFramePr>
            <a:graphicFrameLocks noGrp="1"/>
          </p:cNvGraphicFramePr>
          <p:nvPr>
            <p:extLst>
              <p:ext uri="{D42A27DB-BD31-4B8C-83A1-F6EECF244321}">
                <p14:modId xmlns:p14="http://schemas.microsoft.com/office/powerpoint/2010/main" val="3676929863"/>
              </p:ext>
            </p:extLst>
          </p:nvPr>
        </p:nvGraphicFramePr>
        <p:xfrm>
          <a:off x="2022564" y="1961621"/>
          <a:ext cx="8146860" cy="1664970"/>
        </p:xfrm>
        <a:graphic>
          <a:graphicData uri="http://schemas.openxmlformats.org/drawingml/2006/table">
            <a:tbl>
              <a:tblPr>
                <a:tableStyleId>{073A0DAA-6AF3-43AB-8588-CEC1D06C72B9}</a:tableStyleId>
              </a:tblPr>
              <a:tblGrid>
                <a:gridCol w="3816160">
                  <a:extLst>
                    <a:ext uri="{9D8B030D-6E8A-4147-A177-3AD203B41FA5}">
                      <a16:colId xmlns:a16="http://schemas.microsoft.com/office/drawing/2014/main" xmlns="" val="1040090234"/>
                    </a:ext>
                  </a:extLst>
                </a:gridCol>
                <a:gridCol w="1701800">
                  <a:extLst>
                    <a:ext uri="{9D8B030D-6E8A-4147-A177-3AD203B41FA5}">
                      <a16:colId xmlns:a16="http://schemas.microsoft.com/office/drawing/2014/main" xmlns="" val="3290862675"/>
                    </a:ext>
                  </a:extLst>
                </a:gridCol>
                <a:gridCol w="1066800">
                  <a:extLst>
                    <a:ext uri="{9D8B030D-6E8A-4147-A177-3AD203B41FA5}">
                      <a16:colId xmlns:a16="http://schemas.microsoft.com/office/drawing/2014/main" xmlns="" val="1446235651"/>
                    </a:ext>
                  </a:extLst>
                </a:gridCol>
                <a:gridCol w="1562100">
                  <a:extLst>
                    <a:ext uri="{9D8B030D-6E8A-4147-A177-3AD203B41FA5}">
                      <a16:colId xmlns:a16="http://schemas.microsoft.com/office/drawing/2014/main" xmlns="" val="568771646"/>
                    </a:ext>
                  </a:extLst>
                </a:gridCol>
              </a:tblGrid>
              <a:tr h="177800">
                <a:tc>
                  <a:txBody>
                    <a:bodyPr/>
                    <a:lstStyle/>
                    <a:p>
                      <a:pPr algn="l" fontAlgn="ctr"/>
                      <a:r>
                        <a:rPr lang="en-US" sz="3600" u="none" strike="noStrike" dirty="0">
                          <a:solidFill>
                            <a:srgbClr val="002060"/>
                          </a:solidFill>
                          <a:effectLst/>
                          <a:latin typeface="Times New Roman" panose="02020603050405020304" pitchFamily="18" charset="0"/>
                          <a:cs typeface="Times New Roman" panose="02020603050405020304" pitchFamily="18" charset="0"/>
                        </a:rPr>
                        <a:t> </a:t>
                      </a:r>
                      <a:endParaRPr lang="en-US" sz="3600" b="1"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ctr">
                    <a:noFill/>
                  </a:tcPr>
                </a:tc>
                <a:tc>
                  <a:txBody>
                    <a:bodyPr/>
                    <a:lstStyle/>
                    <a:p>
                      <a:pPr algn="l" fontAlgn="ctr"/>
                      <a:r>
                        <a:rPr lang="en-US" sz="3600" u="none" strike="noStrike" dirty="0">
                          <a:solidFill>
                            <a:srgbClr val="002060"/>
                          </a:solidFill>
                          <a:effectLst/>
                          <a:latin typeface="Times New Roman" panose="02020603050405020304" pitchFamily="18" charset="0"/>
                          <a:cs typeface="Times New Roman" panose="02020603050405020304" pitchFamily="18" charset="0"/>
                        </a:rPr>
                        <a:t>Allowed</a:t>
                      </a:r>
                      <a:endParaRPr lang="en-US" sz="3600" b="1"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en-US" sz="3600" u="none" strike="noStrike" dirty="0">
                          <a:solidFill>
                            <a:srgbClr val="002060"/>
                          </a:solidFill>
                          <a:effectLst/>
                          <a:latin typeface="Times New Roman" panose="02020603050405020304" pitchFamily="18" charset="0"/>
                          <a:cs typeface="Times New Roman" panose="02020603050405020304" pitchFamily="18" charset="0"/>
                        </a:rPr>
                        <a:t>Used</a:t>
                      </a:r>
                      <a:endParaRPr lang="en-US" sz="3600" b="1"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en-US" sz="3600" u="none" strike="noStrike" dirty="0">
                          <a:solidFill>
                            <a:srgbClr val="002060"/>
                          </a:solidFill>
                          <a:effectLst/>
                          <a:latin typeface="Times New Roman" panose="02020603050405020304" pitchFamily="18" charset="0"/>
                          <a:cs typeface="Times New Roman" panose="02020603050405020304" pitchFamily="18" charset="0"/>
                        </a:rPr>
                        <a:t>% Used</a:t>
                      </a:r>
                      <a:endParaRPr lang="en-US" sz="3600" b="1"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xmlns="" val="642189065"/>
                  </a:ext>
                </a:extLst>
              </a:tr>
              <a:tr h="177800">
                <a:tc>
                  <a:txBody>
                    <a:bodyPr/>
                    <a:lstStyle/>
                    <a:p>
                      <a:pPr algn="l" fontAlgn="b"/>
                      <a:r>
                        <a:rPr lang="en-US" sz="3600" u="none" strike="noStrike">
                          <a:solidFill>
                            <a:srgbClr val="002060"/>
                          </a:solidFill>
                          <a:effectLst/>
                          <a:latin typeface="Times New Roman" panose="02020603050405020304" pitchFamily="18" charset="0"/>
                          <a:cs typeface="Times New Roman" panose="02020603050405020304" pitchFamily="18" charset="0"/>
                        </a:rPr>
                        <a:t>Permanent Program</a:t>
                      </a:r>
                      <a:endParaRPr lang="en-US" sz="3600" b="0" i="0" u="none" strike="noStrike">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r>
                        <a:rPr lang="en-US" sz="3600" u="none" strike="noStrike" dirty="0">
                          <a:solidFill>
                            <a:srgbClr val="002060"/>
                          </a:solidFill>
                          <a:effectLst/>
                          <a:latin typeface="Times New Roman" panose="02020603050405020304" pitchFamily="18" charset="0"/>
                          <a:cs typeface="Times New Roman" panose="02020603050405020304" pitchFamily="18" charset="0"/>
                        </a:rPr>
                        <a:t>622 </a:t>
                      </a:r>
                      <a:endParaRPr lang="en-US" sz="36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r>
                        <a:rPr lang="en-US" sz="3600" u="none" strike="noStrike" dirty="0">
                          <a:solidFill>
                            <a:srgbClr val="002060"/>
                          </a:solidFill>
                          <a:effectLst/>
                          <a:latin typeface="Times New Roman" panose="02020603050405020304" pitchFamily="18" charset="0"/>
                          <a:cs typeface="Times New Roman" panose="02020603050405020304" pitchFamily="18" charset="0"/>
                        </a:rPr>
                        <a:t>34 </a:t>
                      </a:r>
                      <a:endParaRPr lang="en-US" sz="36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r>
                        <a:rPr lang="en-US" sz="3600" u="none" strike="noStrike" dirty="0">
                          <a:solidFill>
                            <a:srgbClr val="002060"/>
                          </a:solidFill>
                          <a:effectLst/>
                          <a:latin typeface="Times New Roman" panose="02020603050405020304" pitchFamily="18" charset="0"/>
                          <a:cs typeface="Times New Roman" panose="02020603050405020304" pitchFamily="18" charset="0"/>
                        </a:rPr>
                        <a:t>5.47%</a:t>
                      </a:r>
                      <a:endParaRPr lang="en-US" sz="36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extLst>
                  <a:ext uri="{0D108BD9-81ED-4DB2-BD59-A6C34878D82A}">
                    <a16:rowId xmlns:a16="http://schemas.microsoft.com/office/drawing/2014/main" xmlns="" val="1721065658"/>
                  </a:ext>
                </a:extLst>
              </a:tr>
              <a:tr h="177800">
                <a:tc>
                  <a:txBody>
                    <a:bodyPr/>
                    <a:lstStyle/>
                    <a:p>
                      <a:pPr algn="l" fontAlgn="b"/>
                      <a:r>
                        <a:rPr lang="en-US" sz="3600" u="none" strike="noStrike" dirty="0">
                          <a:solidFill>
                            <a:srgbClr val="002060"/>
                          </a:solidFill>
                          <a:effectLst/>
                          <a:latin typeface="Times New Roman" panose="02020603050405020304" pitchFamily="18" charset="0"/>
                          <a:cs typeface="Times New Roman" panose="02020603050405020304" pitchFamily="18" charset="0"/>
                        </a:rPr>
                        <a:t>Temporary Program</a:t>
                      </a:r>
                      <a:endParaRPr lang="en-US" sz="36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r>
                        <a:rPr lang="en-US" sz="3600" u="none" strike="noStrike" dirty="0">
                          <a:solidFill>
                            <a:srgbClr val="002060"/>
                          </a:solidFill>
                          <a:effectLst/>
                          <a:latin typeface="Times New Roman" panose="02020603050405020304" pitchFamily="18" charset="0"/>
                          <a:cs typeface="Times New Roman" panose="02020603050405020304" pitchFamily="18" charset="0"/>
                        </a:rPr>
                        <a:t>5,423 </a:t>
                      </a:r>
                      <a:endParaRPr lang="en-US" sz="36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r>
                        <a:rPr lang="en-US" sz="3600" u="none" strike="noStrike" dirty="0">
                          <a:solidFill>
                            <a:srgbClr val="002060"/>
                          </a:solidFill>
                          <a:effectLst/>
                          <a:latin typeface="Times New Roman" panose="02020603050405020304" pitchFamily="18" charset="0"/>
                          <a:cs typeface="Times New Roman" panose="02020603050405020304" pitchFamily="18" charset="0"/>
                        </a:rPr>
                        <a:t>178 </a:t>
                      </a:r>
                      <a:endParaRPr lang="en-US" sz="36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r>
                        <a:rPr lang="en-US" sz="3600" u="none" strike="noStrike" dirty="0">
                          <a:solidFill>
                            <a:srgbClr val="002060"/>
                          </a:solidFill>
                          <a:effectLst/>
                          <a:latin typeface="Times New Roman" panose="02020603050405020304" pitchFamily="18" charset="0"/>
                          <a:cs typeface="Times New Roman" panose="02020603050405020304" pitchFamily="18" charset="0"/>
                        </a:rPr>
                        <a:t>3.28%</a:t>
                      </a:r>
                      <a:endParaRPr lang="en-US" sz="36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extLst>
                  <a:ext uri="{0D108BD9-81ED-4DB2-BD59-A6C34878D82A}">
                    <a16:rowId xmlns:a16="http://schemas.microsoft.com/office/drawing/2014/main" xmlns="" val="1533393506"/>
                  </a:ext>
                </a:extLst>
              </a:tr>
            </a:tbl>
          </a:graphicData>
        </a:graphic>
      </p:graphicFrame>
      <p:sp>
        <p:nvSpPr>
          <p:cNvPr id="8" name="TextBox 7">
            <a:extLst>
              <a:ext uri="{FF2B5EF4-FFF2-40B4-BE49-F238E27FC236}">
                <a16:creationId xmlns:a16="http://schemas.microsoft.com/office/drawing/2014/main" xmlns="" id="{4443B98B-B506-1587-62DF-1622E0997221}"/>
              </a:ext>
            </a:extLst>
          </p:cNvPr>
          <p:cNvSpPr txBox="1"/>
          <p:nvPr/>
        </p:nvSpPr>
        <p:spPr>
          <a:xfrm>
            <a:off x="-3" y="1005052"/>
            <a:ext cx="1219199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Critical Shortage Program Positions</a:t>
            </a:r>
          </a:p>
        </p:txBody>
      </p:sp>
      <p:graphicFrame>
        <p:nvGraphicFramePr>
          <p:cNvPr id="9" name="Table 8">
            <a:extLst>
              <a:ext uri="{FF2B5EF4-FFF2-40B4-BE49-F238E27FC236}">
                <a16:creationId xmlns:a16="http://schemas.microsoft.com/office/drawing/2014/main" xmlns="" id="{2A358196-7EFA-6D07-FB1E-4B90237A53B8}"/>
              </a:ext>
            </a:extLst>
          </p:cNvPr>
          <p:cNvGraphicFramePr>
            <a:graphicFrameLocks noGrp="1"/>
          </p:cNvGraphicFramePr>
          <p:nvPr>
            <p:extLst>
              <p:ext uri="{D42A27DB-BD31-4B8C-83A1-F6EECF244321}">
                <p14:modId xmlns:p14="http://schemas.microsoft.com/office/powerpoint/2010/main" val="2762539199"/>
              </p:ext>
            </p:extLst>
          </p:nvPr>
        </p:nvGraphicFramePr>
        <p:xfrm>
          <a:off x="749437" y="3934598"/>
          <a:ext cx="10693114" cy="1299210"/>
        </p:xfrm>
        <a:graphic>
          <a:graphicData uri="http://schemas.openxmlformats.org/drawingml/2006/table">
            <a:tbl>
              <a:tblPr>
                <a:tableStyleId>{073A0DAA-6AF3-43AB-8588-CEC1D06C72B9}</a:tableStyleId>
              </a:tblPr>
              <a:tblGrid>
                <a:gridCol w="8666163">
                  <a:extLst>
                    <a:ext uri="{9D8B030D-6E8A-4147-A177-3AD203B41FA5}">
                      <a16:colId xmlns:a16="http://schemas.microsoft.com/office/drawing/2014/main" xmlns="" val="1040090234"/>
                    </a:ext>
                  </a:extLst>
                </a:gridCol>
                <a:gridCol w="729510">
                  <a:extLst>
                    <a:ext uri="{9D8B030D-6E8A-4147-A177-3AD203B41FA5}">
                      <a16:colId xmlns:a16="http://schemas.microsoft.com/office/drawing/2014/main" xmlns="" val="1446235651"/>
                    </a:ext>
                  </a:extLst>
                </a:gridCol>
                <a:gridCol w="1297441">
                  <a:extLst>
                    <a:ext uri="{9D8B030D-6E8A-4147-A177-3AD203B41FA5}">
                      <a16:colId xmlns:a16="http://schemas.microsoft.com/office/drawing/2014/main" xmlns="" val="568771646"/>
                    </a:ext>
                  </a:extLst>
                </a:gridCol>
              </a:tblGrid>
              <a:tr h="177800">
                <a:tc>
                  <a:txBody>
                    <a:bodyPr/>
                    <a:lstStyle/>
                    <a:p>
                      <a:pPr algn="l" fontAlgn="b"/>
                      <a:r>
                        <a:rPr lang="en-US" sz="2800" u="none" strike="noStrike" dirty="0">
                          <a:solidFill>
                            <a:srgbClr val="002060"/>
                          </a:solidFill>
                          <a:effectLst/>
                          <a:latin typeface="Times New Roman" panose="02020603050405020304" pitchFamily="18" charset="0"/>
                          <a:cs typeface="Times New Roman" panose="02020603050405020304" pitchFamily="18" charset="0"/>
                        </a:rPr>
                        <a:t>Total number of employers</a:t>
                      </a:r>
                      <a:endParaRPr lang="en-US" sz="28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r>
                        <a:rPr lang="en-US" sz="2800" u="none" strike="noStrike" dirty="0">
                          <a:solidFill>
                            <a:srgbClr val="002060"/>
                          </a:solidFill>
                          <a:effectLst/>
                          <a:latin typeface="Times New Roman" panose="02020603050405020304" pitchFamily="18" charset="0"/>
                          <a:cs typeface="Times New Roman" panose="02020603050405020304" pitchFamily="18" charset="0"/>
                        </a:rPr>
                        <a:t>172 </a:t>
                      </a:r>
                      <a:endParaRPr lang="en-US" sz="28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2800" b="1"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noFill/>
                  </a:tcPr>
                </a:tc>
                <a:extLst>
                  <a:ext uri="{0D108BD9-81ED-4DB2-BD59-A6C34878D82A}">
                    <a16:rowId xmlns:a16="http://schemas.microsoft.com/office/drawing/2014/main" xmlns="" val="4059745624"/>
                  </a:ext>
                </a:extLst>
              </a:tr>
              <a:tr h="177800">
                <a:tc>
                  <a:txBody>
                    <a:bodyPr/>
                    <a:lstStyle/>
                    <a:p>
                      <a:pPr algn="l" fontAlgn="b"/>
                      <a:r>
                        <a:rPr lang="en-US" sz="2800" u="none" strike="noStrike" dirty="0">
                          <a:solidFill>
                            <a:srgbClr val="002060"/>
                          </a:solidFill>
                          <a:effectLst/>
                          <a:latin typeface="Times New Roman" panose="02020603050405020304" pitchFamily="18" charset="0"/>
                          <a:cs typeface="Times New Roman" panose="02020603050405020304" pitchFamily="18" charset="0"/>
                        </a:rPr>
                        <a:t>   Number of employers not using Critical Shortage</a:t>
                      </a:r>
                      <a:endParaRPr lang="en-US" sz="28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r>
                        <a:rPr lang="en-US" sz="2800" u="none" strike="noStrike" dirty="0">
                          <a:solidFill>
                            <a:srgbClr val="002060"/>
                          </a:solidFill>
                          <a:effectLst/>
                          <a:latin typeface="Times New Roman" panose="02020603050405020304" pitchFamily="18" charset="0"/>
                          <a:cs typeface="Times New Roman" panose="02020603050405020304" pitchFamily="18" charset="0"/>
                        </a:rPr>
                        <a:t>125 </a:t>
                      </a:r>
                      <a:endParaRPr lang="en-US" sz="28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ctr" fontAlgn="b"/>
                      <a:r>
                        <a:rPr lang="en-US" sz="2800" u="none" strike="noStrike" dirty="0">
                          <a:solidFill>
                            <a:srgbClr val="002060"/>
                          </a:solidFill>
                          <a:effectLst/>
                          <a:latin typeface="Times New Roman" panose="02020603050405020304" pitchFamily="18" charset="0"/>
                          <a:cs typeface="Times New Roman" panose="02020603050405020304" pitchFamily="18" charset="0"/>
                        </a:rPr>
                        <a:t> 73%</a:t>
                      </a:r>
                      <a:endParaRPr lang="en-US" sz="28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extLst>
                  <a:ext uri="{0D108BD9-81ED-4DB2-BD59-A6C34878D82A}">
                    <a16:rowId xmlns:a16="http://schemas.microsoft.com/office/drawing/2014/main" xmlns="" val="2882202279"/>
                  </a:ext>
                </a:extLst>
              </a:tr>
              <a:tr h="177800">
                <a:tc>
                  <a:txBody>
                    <a:bodyPr/>
                    <a:lstStyle/>
                    <a:p>
                      <a:pPr algn="l" fontAlgn="b">
                        <a:spcAft>
                          <a:spcPts val="100"/>
                        </a:spcAft>
                      </a:pPr>
                      <a:r>
                        <a:rPr lang="en-US" sz="2800" u="none" strike="noStrike" dirty="0">
                          <a:solidFill>
                            <a:srgbClr val="002060"/>
                          </a:solidFill>
                          <a:effectLst/>
                          <a:latin typeface="Times New Roman" panose="02020603050405020304" pitchFamily="18" charset="0"/>
                          <a:cs typeface="Times New Roman" panose="02020603050405020304" pitchFamily="18" charset="0"/>
                        </a:rPr>
                        <a:t>   Number of employers using more than permanent allowed</a:t>
                      </a:r>
                      <a:endParaRPr lang="en-US" sz="28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spcAft>
                          <a:spcPts val="100"/>
                        </a:spcAft>
                      </a:pPr>
                      <a:r>
                        <a:rPr lang="en-US" sz="2800" u="none" strike="noStrike" dirty="0">
                          <a:solidFill>
                            <a:srgbClr val="002060"/>
                          </a:solidFill>
                          <a:effectLst/>
                          <a:latin typeface="Times New Roman" panose="02020603050405020304" pitchFamily="18" charset="0"/>
                          <a:cs typeface="Times New Roman" panose="02020603050405020304" pitchFamily="18" charset="0"/>
                        </a:rPr>
                        <a:t>6 </a:t>
                      </a:r>
                      <a:endParaRPr lang="en-US" sz="28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ctr" fontAlgn="b">
                        <a:spcAft>
                          <a:spcPts val="100"/>
                        </a:spcAft>
                      </a:pPr>
                      <a:r>
                        <a:rPr lang="en-US" sz="2800" u="none" strike="noStrike" dirty="0">
                          <a:solidFill>
                            <a:srgbClr val="002060"/>
                          </a:solidFill>
                          <a:effectLst/>
                          <a:latin typeface="Times New Roman" panose="02020603050405020304" pitchFamily="18" charset="0"/>
                          <a:cs typeface="Times New Roman" panose="02020603050405020304" pitchFamily="18" charset="0"/>
                        </a:rPr>
                        <a:t>   3%</a:t>
                      </a:r>
                      <a:endParaRPr lang="en-US" sz="28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extLst>
                  <a:ext uri="{0D108BD9-81ED-4DB2-BD59-A6C34878D82A}">
                    <a16:rowId xmlns:a16="http://schemas.microsoft.com/office/drawing/2014/main" xmlns="" val="4168245651"/>
                  </a:ext>
                </a:extLst>
              </a:tr>
            </a:tbl>
          </a:graphicData>
        </a:graphic>
      </p:graphicFrame>
      <p:sp>
        <p:nvSpPr>
          <p:cNvPr id="4" name="TextBox 3">
            <a:extLst>
              <a:ext uri="{FF2B5EF4-FFF2-40B4-BE49-F238E27FC236}">
                <a16:creationId xmlns:a16="http://schemas.microsoft.com/office/drawing/2014/main" xmlns="" id="{E31F08D1-B8A8-7626-F560-3229176C9FCA}"/>
              </a:ext>
            </a:extLst>
          </p:cNvPr>
          <p:cNvSpPr txBox="1"/>
          <p:nvPr/>
        </p:nvSpPr>
        <p:spPr>
          <a:xfrm>
            <a:off x="749437" y="5419281"/>
            <a:ext cx="10693114" cy="830997"/>
          </a:xfrm>
          <a:prstGeom prst="rect">
            <a:avLst/>
          </a:prstGeom>
          <a:noFill/>
        </p:spPr>
        <p:txBody>
          <a:bodyPr wrap="square" rtlCol="0">
            <a:spAutoFit/>
          </a:bodyPr>
          <a:lstStyle/>
          <a:p>
            <a:r>
              <a:rPr lang="en-US" sz="2400" dirty="0">
                <a:solidFill>
                  <a:srgbClr val="002060"/>
                </a:solidFill>
                <a:latin typeface="Times New Roman" panose="02020603050405020304" pitchFamily="18" charset="0"/>
                <a:cs typeface="Times New Roman" panose="02020603050405020304" pitchFamily="18" charset="0"/>
              </a:rPr>
              <a:t>Of the 1,638 positions allowed under permanent return-to-work program where daily wages are limited, 175 (11%) are being used as of June 2022. </a:t>
            </a:r>
          </a:p>
        </p:txBody>
      </p:sp>
    </p:spTree>
    <p:extLst>
      <p:ext uri="{BB962C8B-B14F-4D97-AF65-F5344CB8AC3E}">
        <p14:creationId xmlns:p14="http://schemas.microsoft.com/office/powerpoint/2010/main" val="3943054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DC546DF-17B2-44ED-BD57-473A7D1FBF52}"/>
              </a:ext>
            </a:extLst>
          </p:cNvPr>
          <p:cNvPicPr>
            <a:picLocks noChangeAspect="1"/>
          </p:cNvPicPr>
          <p:nvPr/>
        </p:nvPicPr>
        <p:blipFill>
          <a:blip r:embed="rId3"/>
          <a:stretch>
            <a:fillRect/>
          </a:stretch>
        </p:blipFill>
        <p:spPr>
          <a:xfrm>
            <a:off x="0" y="816409"/>
            <a:ext cx="12192000" cy="910000"/>
          </a:xfrm>
          <a:prstGeom prst="rect">
            <a:avLst/>
          </a:prstGeom>
        </p:spPr>
      </p:pic>
      <p:sp>
        <p:nvSpPr>
          <p:cNvPr id="6" name="AutoShape 2" descr="Image result for request"/>
          <p:cNvSpPr>
            <a:spLocks noChangeAspect="1" noChangeArrowheads="1"/>
          </p:cNvSpPr>
          <p:nvPr/>
        </p:nvSpPr>
        <p:spPr bwMode="auto">
          <a:xfrm>
            <a:off x="3387362" y="66012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orbel"/>
              <a:ea typeface="+mn-ea"/>
              <a:cs typeface="+mn-cs"/>
            </a:endParaRPr>
          </a:p>
        </p:txBody>
      </p:sp>
      <p:sp>
        <p:nvSpPr>
          <p:cNvPr id="12" name="TextBox 11">
            <a:extLst>
              <a:ext uri="{FF2B5EF4-FFF2-40B4-BE49-F238E27FC236}">
                <a16:creationId xmlns:a16="http://schemas.microsoft.com/office/drawing/2014/main" xmlns="" id="{DCF3405A-37E4-4B65-B4A4-020C0B58C2B8}"/>
              </a:ext>
            </a:extLst>
          </p:cNvPr>
          <p:cNvSpPr txBox="1"/>
          <p:nvPr/>
        </p:nvSpPr>
        <p:spPr>
          <a:xfrm>
            <a:off x="0" y="0"/>
            <a:ext cx="12192000" cy="1015663"/>
          </a:xfrm>
          <a:prstGeom prst="rect">
            <a:avLst/>
          </a:prstGeom>
          <a:solidFill>
            <a:srgbClr val="002060"/>
          </a:solidFill>
          <a:ln w="5715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How Long Do These Changes Last?</a:t>
            </a:r>
          </a:p>
        </p:txBody>
      </p:sp>
      <p:pic>
        <p:nvPicPr>
          <p:cNvPr id="11" name="Picture 2">
            <a:extLst>
              <a:ext uri="{FF2B5EF4-FFF2-40B4-BE49-F238E27FC236}">
                <a16:creationId xmlns:a16="http://schemas.microsoft.com/office/drawing/2014/main" xmlns="" id="{0B1BE263-7336-4C9C-86A2-47FE6257481E}"/>
              </a:ext>
            </a:extLst>
          </p:cNvPr>
          <p:cNvPicPr>
            <a:picLocks noChangeAspect="1" noChangeArrowheads="1"/>
          </p:cNvPicPr>
          <p:nvPr/>
        </p:nvPicPr>
        <p:blipFill>
          <a:blip r:embed="rId4" cstate="print">
            <a:alphaModFix amt="15000"/>
            <a:extLst>
              <a:ext uri="{28A0092B-C50C-407E-A947-70E740481C1C}">
                <a14:useLocalDpi xmlns:a14="http://schemas.microsoft.com/office/drawing/2010/main" val="0"/>
              </a:ext>
            </a:extLst>
          </a:blip>
          <a:srcRect/>
          <a:stretch>
            <a:fillRect/>
          </a:stretch>
        </p:blipFill>
        <p:spPr bwMode="auto">
          <a:xfrm>
            <a:off x="11125201" y="5638800"/>
            <a:ext cx="689868" cy="91000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xmlns="" id="{549F3771-1AF4-49C8-92C4-B61E2FDFB593}"/>
              </a:ext>
            </a:extLst>
          </p:cNvPr>
          <p:cNvSpPr txBox="1"/>
          <p:nvPr/>
        </p:nvSpPr>
        <p:spPr>
          <a:xfrm>
            <a:off x="994911" y="2982724"/>
            <a:ext cx="10202178"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The temporary changes sunset on June 30, 2024.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303082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EBF9B7D0-7AED-439B-8500-B2C0DE83A398}"/>
              </a:ext>
            </a:extLst>
          </p:cNvPr>
          <p:cNvPicPr>
            <a:picLocks noChangeAspect="1"/>
          </p:cNvPicPr>
          <p:nvPr/>
        </p:nvPicPr>
        <p:blipFill>
          <a:blip r:embed="rId3"/>
          <a:stretch>
            <a:fillRect/>
          </a:stretch>
        </p:blipFill>
        <p:spPr>
          <a:xfrm>
            <a:off x="0" y="816409"/>
            <a:ext cx="12192000" cy="910000"/>
          </a:xfrm>
          <a:prstGeom prst="rect">
            <a:avLst/>
          </a:prstGeom>
        </p:spPr>
      </p:pic>
      <p:sp>
        <p:nvSpPr>
          <p:cNvPr id="6" name="AutoShape 2" descr="Image result for request"/>
          <p:cNvSpPr>
            <a:spLocks noChangeAspect="1" noChangeArrowheads="1"/>
          </p:cNvSpPr>
          <p:nvPr/>
        </p:nvSpPr>
        <p:spPr bwMode="auto">
          <a:xfrm>
            <a:off x="3387362" y="66012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orbel"/>
              <a:ea typeface="+mn-ea"/>
              <a:cs typeface="+mn-cs"/>
            </a:endParaRPr>
          </a:p>
        </p:txBody>
      </p:sp>
      <p:sp>
        <p:nvSpPr>
          <p:cNvPr id="12" name="TextBox 11">
            <a:extLst>
              <a:ext uri="{FF2B5EF4-FFF2-40B4-BE49-F238E27FC236}">
                <a16:creationId xmlns:a16="http://schemas.microsoft.com/office/drawing/2014/main" xmlns="" id="{DCF3405A-37E4-4B65-B4A4-020C0B58C2B8}"/>
              </a:ext>
            </a:extLst>
          </p:cNvPr>
          <p:cNvSpPr txBox="1"/>
          <p:nvPr/>
        </p:nvSpPr>
        <p:spPr>
          <a:xfrm>
            <a:off x="0" y="0"/>
            <a:ext cx="12192000" cy="1015663"/>
          </a:xfrm>
          <a:prstGeom prst="rect">
            <a:avLst/>
          </a:prstGeom>
          <a:solidFill>
            <a:srgbClr val="002060"/>
          </a:solidFill>
          <a:ln w="5715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What Does Not Change for RTW?</a:t>
            </a:r>
          </a:p>
        </p:txBody>
      </p:sp>
      <p:pic>
        <p:nvPicPr>
          <p:cNvPr id="11" name="Picture 2">
            <a:extLst>
              <a:ext uri="{FF2B5EF4-FFF2-40B4-BE49-F238E27FC236}">
                <a16:creationId xmlns:a16="http://schemas.microsoft.com/office/drawing/2014/main" xmlns="" id="{0B1BE263-7336-4C9C-86A2-47FE6257481E}"/>
              </a:ext>
            </a:extLst>
          </p:cNvPr>
          <p:cNvPicPr>
            <a:picLocks noChangeAspect="1" noChangeArrowheads="1"/>
          </p:cNvPicPr>
          <p:nvPr/>
        </p:nvPicPr>
        <p:blipFill>
          <a:blip r:embed="rId4" cstate="print">
            <a:alphaModFix amt="15000"/>
            <a:extLst>
              <a:ext uri="{28A0092B-C50C-407E-A947-70E740481C1C}">
                <a14:useLocalDpi xmlns:a14="http://schemas.microsoft.com/office/drawing/2010/main" val="0"/>
              </a:ext>
            </a:extLst>
          </a:blip>
          <a:srcRect/>
          <a:stretch>
            <a:fillRect/>
          </a:stretch>
        </p:blipFill>
        <p:spPr bwMode="auto">
          <a:xfrm>
            <a:off x="11125201" y="5638800"/>
            <a:ext cx="689868" cy="91000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xmlns="" id="{23DB8A97-767C-40F0-B822-6FA718DB90C3}"/>
              </a:ext>
            </a:extLst>
          </p:cNvPr>
          <p:cNvSpPr txBox="1"/>
          <p:nvPr/>
        </p:nvSpPr>
        <p:spPr>
          <a:xfrm>
            <a:off x="183837" y="1726409"/>
            <a:ext cx="11824325" cy="4585871"/>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Federal and state laws continue to prohibit any member from having an agreement before retirement to return to work for any TRS employer in any position. For local school districts, this is regardless of whether position is certified or classified.</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Retirees returning in part- or full-time program still have limitation on wages (and potentially days). </a:t>
            </a:r>
            <a:endParaRPr kumimoji="0" lang="en-US" sz="12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Reciprocity retirees must meet breaks in service for each system.</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Retirees must drop health insurance coverage through TRS if eligible for health insurance through employment</a:t>
            </a:r>
            <a:r>
              <a:rPr kumimoji="0" lang="en-US" sz="36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endParaRPr kumimoji="0" lang="en-US" sz="12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982697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E4878574-8715-4743-AB33-F1810BEBFF62}"/>
              </a:ext>
            </a:extLst>
          </p:cNvPr>
          <p:cNvPicPr>
            <a:picLocks noChangeAspect="1"/>
          </p:cNvPicPr>
          <p:nvPr/>
        </p:nvPicPr>
        <p:blipFill>
          <a:blip r:embed="rId3"/>
          <a:stretch>
            <a:fillRect/>
          </a:stretch>
        </p:blipFill>
        <p:spPr>
          <a:xfrm>
            <a:off x="0" y="816409"/>
            <a:ext cx="12192000" cy="910000"/>
          </a:xfrm>
          <a:prstGeom prst="rect">
            <a:avLst/>
          </a:prstGeom>
        </p:spPr>
      </p:pic>
      <p:sp>
        <p:nvSpPr>
          <p:cNvPr id="6" name="AutoShape 2" descr="Image result for request"/>
          <p:cNvSpPr>
            <a:spLocks noChangeAspect="1" noChangeArrowheads="1"/>
          </p:cNvSpPr>
          <p:nvPr/>
        </p:nvSpPr>
        <p:spPr bwMode="auto">
          <a:xfrm>
            <a:off x="3387362" y="66012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orbel"/>
              <a:ea typeface="+mn-ea"/>
              <a:cs typeface="+mn-cs"/>
            </a:endParaRPr>
          </a:p>
        </p:txBody>
      </p:sp>
      <p:sp>
        <p:nvSpPr>
          <p:cNvPr id="12" name="TextBox 11">
            <a:extLst>
              <a:ext uri="{FF2B5EF4-FFF2-40B4-BE49-F238E27FC236}">
                <a16:creationId xmlns:a16="http://schemas.microsoft.com/office/drawing/2014/main" xmlns="" id="{DCF3405A-37E4-4B65-B4A4-020C0B58C2B8}"/>
              </a:ext>
            </a:extLst>
          </p:cNvPr>
          <p:cNvSpPr txBox="1"/>
          <p:nvPr/>
        </p:nvSpPr>
        <p:spPr>
          <a:xfrm>
            <a:off x="0" y="0"/>
            <a:ext cx="12192000" cy="1015663"/>
          </a:xfrm>
          <a:prstGeom prst="rect">
            <a:avLst/>
          </a:prstGeom>
          <a:solidFill>
            <a:srgbClr val="002060"/>
          </a:solidFill>
          <a:ln w="5715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Questions?</a:t>
            </a:r>
          </a:p>
        </p:txBody>
      </p:sp>
      <p:pic>
        <p:nvPicPr>
          <p:cNvPr id="11" name="Picture 2">
            <a:extLst>
              <a:ext uri="{FF2B5EF4-FFF2-40B4-BE49-F238E27FC236}">
                <a16:creationId xmlns:a16="http://schemas.microsoft.com/office/drawing/2014/main" xmlns="" id="{0B1BE263-7336-4C9C-86A2-47FE6257481E}"/>
              </a:ext>
            </a:extLst>
          </p:cNvPr>
          <p:cNvPicPr>
            <a:picLocks noChangeAspect="1" noChangeArrowheads="1"/>
          </p:cNvPicPr>
          <p:nvPr/>
        </p:nvPicPr>
        <p:blipFill>
          <a:blip r:embed="rId4" cstate="print">
            <a:alphaModFix amt="15000"/>
            <a:extLst>
              <a:ext uri="{28A0092B-C50C-407E-A947-70E740481C1C}">
                <a14:useLocalDpi xmlns:a14="http://schemas.microsoft.com/office/drawing/2010/main" val="0"/>
              </a:ext>
            </a:extLst>
          </a:blip>
          <a:srcRect/>
          <a:stretch>
            <a:fillRect/>
          </a:stretch>
        </p:blipFill>
        <p:spPr bwMode="auto">
          <a:xfrm>
            <a:off x="11125201" y="5638800"/>
            <a:ext cx="689868" cy="91000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xmlns="" id="{99A9B511-692F-4A48-8B02-137A4D124313}"/>
              </a:ext>
            </a:extLst>
          </p:cNvPr>
          <p:cNvSpPr txBox="1"/>
          <p:nvPr/>
        </p:nvSpPr>
        <p:spPr>
          <a:xfrm>
            <a:off x="526596" y="1726409"/>
            <a:ext cx="11138820" cy="464742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Visit TRS website for detailed RTW information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xmlns="" val="tx"/>
                    </a:ext>
                  </a:extLst>
                </a:hlinkClick>
              </a:rPr>
              <a:t>https://trs.ky.gov/retired-members/returning-to-work/</a:t>
            </a:r>
            <a:r>
              <a:rPr kumimoji="0" lang="en-US" sz="2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View presentation for retirees on permanent RTW rules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hlinkClick r:id="rId6">
                  <a:extLst>
                    <a:ext uri="{A12FA001-AC4F-418D-AE19-62706E023703}">
                      <ahyp:hlinkClr xmlns:ahyp="http://schemas.microsoft.com/office/drawing/2018/hyperlinkcolor" xmlns="" val="tx"/>
                    </a:ext>
                  </a:extLst>
                </a:hlinkClick>
              </a:rPr>
              <a:t>https://trs.ky.gov/home/seminars-workshops/videos/#RTWEmployeeVid</a:t>
            </a:r>
            <a:endParaRPr kumimoji="0" lang="en-US" sz="2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Permanent RTW presentation for non-university employers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hlinkClick r:id="rId7">
                  <a:extLst>
                    <a:ext uri="{A12FA001-AC4F-418D-AE19-62706E023703}">
                      <ahyp:hlinkClr xmlns:ahyp="http://schemas.microsoft.com/office/drawing/2018/hyperlinkcolor" xmlns="" val="tx"/>
                    </a:ext>
                  </a:extLst>
                </a:hlinkClick>
              </a:rPr>
              <a:t>https://trs.ky.gov/home/seminars-workshops/videos/#RTWvidnonuemployer</a:t>
            </a:r>
            <a:endParaRPr kumimoji="0" lang="en-US" sz="2400" b="1" i="0" u="sng"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sng"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Contact TRS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800-618-1687 or </a:t>
            </a:r>
            <a:r>
              <a:rPr kumimoji="0" lang="en-US" sz="3600" b="0" i="0" u="none" strike="noStrike" kern="1200" cap="none" spc="0" normalizeH="0" baseline="0" noProof="0" dirty="0">
                <a:ln>
                  <a:noFill/>
                </a:ln>
                <a:solidFill>
                  <a:srgbClr val="002060"/>
                </a:solidFill>
                <a:effectLst/>
                <a:uLnTx/>
                <a:uFillTx/>
                <a:latin typeface="Times New Roman" pitchFamily="18" charset="0"/>
                <a:ea typeface="+mn-ea"/>
                <a:cs typeface="Times New Roman" panose="02020603050405020304" pitchFamily="18" charset="0"/>
                <a:hlinkClick r:id="rId8">
                  <a:extLst>
                    <a:ext uri="{A12FA001-AC4F-418D-AE19-62706E023703}">
                      <ahyp:hlinkClr xmlns:ahyp="http://schemas.microsoft.com/office/drawing/2018/hyperlinkcolor" xmlns="" val="tx"/>
                    </a:ext>
                  </a:extLst>
                </a:hlinkClick>
              </a:rPr>
              <a:t>info@trs.ky.gov</a:t>
            </a:r>
            <a:endParaRPr kumimoji="0" lang="en-US" sz="3600" b="0" i="0" u="none" strike="noStrike" kern="1200" cap="none" spc="0" normalizeH="0" baseline="0" noProof="0" dirty="0">
              <a:ln>
                <a:noFill/>
              </a:ln>
              <a:solidFill>
                <a:srgbClr val="002060"/>
              </a:solidFill>
              <a:effectLst/>
              <a:uLnTx/>
              <a:uFillTx/>
              <a:latin typeface="Times New Roman" pitchFamily="18" charset="0"/>
              <a:ea typeface="+mn-ea"/>
              <a:cs typeface="Times New Roman" panose="02020603050405020304" pitchFamily="18" charset="0"/>
            </a:endParaRPr>
          </a:p>
        </p:txBody>
      </p:sp>
    </p:spTree>
    <p:extLst>
      <p:ext uri="{BB962C8B-B14F-4D97-AF65-F5344CB8AC3E}">
        <p14:creationId xmlns:p14="http://schemas.microsoft.com/office/powerpoint/2010/main" val="3819108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E4878574-8715-4743-AB33-F1810BEBFF62}"/>
              </a:ext>
            </a:extLst>
          </p:cNvPr>
          <p:cNvPicPr>
            <a:picLocks noChangeAspect="1"/>
          </p:cNvPicPr>
          <p:nvPr/>
        </p:nvPicPr>
        <p:blipFill>
          <a:blip r:embed="rId3"/>
          <a:stretch>
            <a:fillRect/>
          </a:stretch>
        </p:blipFill>
        <p:spPr>
          <a:xfrm>
            <a:off x="0" y="816409"/>
            <a:ext cx="12192000" cy="910000"/>
          </a:xfrm>
          <a:prstGeom prst="rect">
            <a:avLst/>
          </a:prstGeom>
        </p:spPr>
      </p:pic>
      <p:sp>
        <p:nvSpPr>
          <p:cNvPr id="6" name="AutoShape 2" descr="Image result for request"/>
          <p:cNvSpPr>
            <a:spLocks noChangeAspect="1" noChangeArrowheads="1"/>
          </p:cNvSpPr>
          <p:nvPr/>
        </p:nvSpPr>
        <p:spPr bwMode="auto">
          <a:xfrm>
            <a:off x="3387362" y="66012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orbel"/>
              <a:ea typeface="+mn-ea"/>
              <a:cs typeface="+mn-cs"/>
            </a:endParaRPr>
          </a:p>
        </p:txBody>
      </p:sp>
      <p:sp>
        <p:nvSpPr>
          <p:cNvPr id="12" name="TextBox 11">
            <a:extLst>
              <a:ext uri="{FF2B5EF4-FFF2-40B4-BE49-F238E27FC236}">
                <a16:creationId xmlns:a16="http://schemas.microsoft.com/office/drawing/2014/main" xmlns="" id="{DCF3405A-37E4-4B65-B4A4-020C0B58C2B8}"/>
              </a:ext>
            </a:extLst>
          </p:cNvPr>
          <p:cNvSpPr txBox="1"/>
          <p:nvPr/>
        </p:nvSpPr>
        <p:spPr>
          <a:xfrm>
            <a:off x="0" y="0"/>
            <a:ext cx="12192000" cy="1015663"/>
          </a:xfrm>
          <a:prstGeom prst="rect">
            <a:avLst/>
          </a:prstGeom>
          <a:solidFill>
            <a:srgbClr val="002060"/>
          </a:solidFill>
          <a:ln w="5715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Total Eligible to Retire</a:t>
            </a:r>
          </a:p>
        </p:txBody>
      </p:sp>
      <p:pic>
        <p:nvPicPr>
          <p:cNvPr id="11" name="Picture 2">
            <a:extLst>
              <a:ext uri="{FF2B5EF4-FFF2-40B4-BE49-F238E27FC236}">
                <a16:creationId xmlns:a16="http://schemas.microsoft.com/office/drawing/2014/main" xmlns="" id="{0B1BE263-7336-4C9C-86A2-47FE6257481E}"/>
              </a:ext>
            </a:extLst>
          </p:cNvPr>
          <p:cNvPicPr>
            <a:picLocks noChangeAspect="1" noChangeArrowheads="1"/>
          </p:cNvPicPr>
          <p:nvPr/>
        </p:nvPicPr>
        <p:blipFill>
          <a:blip r:embed="rId4" cstate="print">
            <a:alphaModFix amt="15000"/>
            <a:extLst>
              <a:ext uri="{28A0092B-C50C-407E-A947-70E740481C1C}">
                <a14:useLocalDpi xmlns:a14="http://schemas.microsoft.com/office/drawing/2010/main" val="0"/>
              </a:ext>
            </a:extLst>
          </a:blip>
          <a:srcRect/>
          <a:stretch>
            <a:fillRect/>
          </a:stretch>
        </p:blipFill>
        <p:spPr bwMode="auto">
          <a:xfrm>
            <a:off x="11125201" y="5638800"/>
            <a:ext cx="689868" cy="91000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a:extLst>
              <a:ext uri="{FF2B5EF4-FFF2-40B4-BE49-F238E27FC236}">
                <a16:creationId xmlns:a16="http://schemas.microsoft.com/office/drawing/2014/main" xmlns="" id="{F3E65C9F-726B-A1BE-D930-17F60D6E2D55}"/>
              </a:ext>
            </a:extLst>
          </p:cNvPr>
          <p:cNvSpPr txBox="1"/>
          <p:nvPr/>
        </p:nvSpPr>
        <p:spPr>
          <a:xfrm>
            <a:off x="-3" y="1005052"/>
            <a:ext cx="1219199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As of June 30, 2022</a:t>
            </a:r>
          </a:p>
        </p:txBody>
      </p:sp>
      <p:graphicFrame>
        <p:nvGraphicFramePr>
          <p:cNvPr id="3" name="Table 2">
            <a:extLst>
              <a:ext uri="{FF2B5EF4-FFF2-40B4-BE49-F238E27FC236}">
                <a16:creationId xmlns:a16="http://schemas.microsoft.com/office/drawing/2014/main" xmlns="" id="{F764C48B-1FDF-EA5B-A719-8351BBABEB2C}"/>
              </a:ext>
            </a:extLst>
          </p:cNvPr>
          <p:cNvGraphicFramePr>
            <a:graphicFrameLocks noGrp="1"/>
          </p:cNvGraphicFramePr>
          <p:nvPr>
            <p:extLst>
              <p:ext uri="{D42A27DB-BD31-4B8C-83A1-F6EECF244321}">
                <p14:modId xmlns:p14="http://schemas.microsoft.com/office/powerpoint/2010/main" val="4065024314"/>
              </p:ext>
            </p:extLst>
          </p:nvPr>
        </p:nvGraphicFramePr>
        <p:xfrm>
          <a:off x="2265625" y="1963281"/>
          <a:ext cx="7660738" cy="1159074"/>
        </p:xfrm>
        <a:graphic>
          <a:graphicData uri="http://schemas.openxmlformats.org/drawingml/2006/table">
            <a:tbl>
              <a:tblPr>
                <a:tableStyleId>{073A0DAA-6AF3-43AB-8588-CEC1D06C72B9}</a:tableStyleId>
              </a:tblPr>
              <a:tblGrid>
                <a:gridCol w="4324160">
                  <a:extLst>
                    <a:ext uri="{9D8B030D-6E8A-4147-A177-3AD203B41FA5}">
                      <a16:colId xmlns:a16="http://schemas.microsoft.com/office/drawing/2014/main" xmlns="" val="2487971221"/>
                    </a:ext>
                  </a:extLst>
                </a:gridCol>
                <a:gridCol w="1473958">
                  <a:extLst>
                    <a:ext uri="{9D8B030D-6E8A-4147-A177-3AD203B41FA5}">
                      <a16:colId xmlns:a16="http://schemas.microsoft.com/office/drawing/2014/main" xmlns="" val="3107016832"/>
                    </a:ext>
                  </a:extLst>
                </a:gridCol>
                <a:gridCol w="1862620">
                  <a:extLst>
                    <a:ext uri="{9D8B030D-6E8A-4147-A177-3AD203B41FA5}">
                      <a16:colId xmlns:a16="http://schemas.microsoft.com/office/drawing/2014/main" xmlns="" val="1009781954"/>
                    </a:ext>
                  </a:extLst>
                </a:gridCol>
              </a:tblGrid>
              <a:tr h="579537">
                <a:tc>
                  <a:txBody>
                    <a:bodyPr/>
                    <a:lstStyle/>
                    <a:p>
                      <a:pPr algn="l" fontAlgn="b"/>
                      <a:r>
                        <a:rPr lang="en-US" sz="3600" u="none" strike="noStrike" dirty="0">
                          <a:solidFill>
                            <a:srgbClr val="002060"/>
                          </a:solidFill>
                          <a:effectLst/>
                          <a:latin typeface="Times New Roman" panose="02020603050405020304" pitchFamily="18" charset="0"/>
                          <a:cs typeface="Times New Roman" panose="02020603050405020304" pitchFamily="18" charset="0"/>
                        </a:rPr>
                        <a:t>Members</a:t>
                      </a:r>
                      <a:endParaRPr lang="en-US" sz="36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r>
                        <a:rPr lang="en-US" sz="3600" u="none" strike="noStrike" dirty="0">
                          <a:solidFill>
                            <a:srgbClr val="002060"/>
                          </a:solidFill>
                          <a:effectLst/>
                          <a:latin typeface="Times New Roman" panose="02020603050405020304" pitchFamily="18" charset="0"/>
                          <a:cs typeface="Times New Roman" panose="02020603050405020304" pitchFamily="18" charset="0"/>
                        </a:rPr>
                        <a:t>73,198</a:t>
                      </a:r>
                      <a:endParaRPr lang="en-US" sz="36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l" fontAlgn="b"/>
                      <a:endParaRPr lang="en-US" sz="36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noFill/>
                  </a:tcPr>
                </a:tc>
                <a:extLst>
                  <a:ext uri="{0D108BD9-81ED-4DB2-BD59-A6C34878D82A}">
                    <a16:rowId xmlns:a16="http://schemas.microsoft.com/office/drawing/2014/main" xmlns="" val="2108588377"/>
                  </a:ext>
                </a:extLst>
              </a:tr>
              <a:tr h="579537">
                <a:tc>
                  <a:txBody>
                    <a:bodyPr/>
                    <a:lstStyle/>
                    <a:p>
                      <a:pPr algn="l" fontAlgn="b"/>
                      <a:r>
                        <a:rPr lang="en-US" sz="3600" u="none" strike="noStrike" dirty="0">
                          <a:solidFill>
                            <a:srgbClr val="002060"/>
                          </a:solidFill>
                          <a:effectLst/>
                          <a:latin typeface="Times New Roman" panose="02020603050405020304" pitchFamily="18" charset="0"/>
                          <a:cs typeface="Times New Roman" panose="02020603050405020304" pitchFamily="18" charset="0"/>
                        </a:rPr>
                        <a:t>Total Eligible to Retire</a:t>
                      </a:r>
                      <a:endParaRPr lang="en-US" sz="36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r>
                        <a:rPr lang="en-US" sz="3600" u="none" strike="noStrike" dirty="0">
                          <a:solidFill>
                            <a:srgbClr val="002060"/>
                          </a:solidFill>
                          <a:effectLst/>
                          <a:latin typeface="Times New Roman" panose="02020603050405020304" pitchFamily="18" charset="0"/>
                          <a:cs typeface="Times New Roman" panose="02020603050405020304" pitchFamily="18" charset="0"/>
                        </a:rPr>
                        <a:t>8,890</a:t>
                      </a:r>
                      <a:endParaRPr lang="en-US" sz="36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tc>
                  <a:txBody>
                    <a:bodyPr/>
                    <a:lstStyle/>
                    <a:p>
                      <a:pPr algn="ctr" fontAlgn="b"/>
                      <a:r>
                        <a:rPr lang="en-US" sz="3600" u="none" strike="noStrike" dirty="0">
                          <a:solidFill>
                            <a:srgbClr val="002060"/>
                          </a:solidFill>
                          <a:effectLst/>
                          <a:latin typeface="Times New Roman" panose="02020603050405020304" pitchFamily="18" charset="0"/>
                          <a:cs typeface="Times New Roman" panose="02020603050405020304" pitchFamily="18" charset="0"/>
                        </a:rPr>
                        <a:t>12.15%</a:t>
                      </a:r>
                      <a:endParaRPr lang="en-US" sz="3600" b="0" i="0" u="none" strike="noStrike" dirty="0">
                        <a:solidFill>
                          <a:srgbClr val="002060"/>
                        </a:solidFill>
                        <a:effectLst/>
                        <a:latin typeface="Times New Roman" panose="02020603050405020304" pitchFamily="18" charset="0"/>
                        <a:cs typeface="Times New Roman" panose="02020603050405020304" pitchFamily="18" charset="0"/>
                      </a:endParaRPr>
                    </a:p>
                  </a:txBody>
                  <a:tcPr marL="6350" marR="6350" marT="6350" marB="0" anchor="b"/>
                </a:tc>
                <a:extLst>
                  <a:ext uri="{0D108BD9-81ED-4DB2-BD59-A6C34878D82A}">
                    <a16:rowId xmlns:a16="http://schemas.microsoft.com/office/drawing/2014/main" xmlns="" val="3360410638"/>
                  </a:ext>
                </a:extLst>
              </a:tr>
            </a:tbl>
          </a:graphicData>
        </a:graphic>
      </p:graphicFrame>
      <p:sp>
        <p:nvSpPr>
          <p:cNvPr id="4" name="TextBox 3">
            <a:extLst>
              <a:ext uri="{FF2B5EF4-FFF2-40B4-BE49-F238E27FC236}">
                <a16:creationId xmlns:a16="http://schemas.microsoft.com/office/drawing/2014/main" xmlns="" id="{A32517E8-F0C8-5E4C-E272-7FE6376C0367}"/>
              </a:ext>
            </a:extLst>
          </p:cNvPr>
          <p:cNvSpPr txBox="1"/>
          <p:nvPr/>
        </p:nvSpPr>
        <p:spPr>
          <a:xfrm>
            <a:off x="2265625" y="3188612"/>
            <a:ext cx="7693132" cy="523220"/>
          </a:xfrm>
          <a:prstGeom prst="rect">
            <a:avLst/>
          </a:prstGeom>
          <a:noFill/>
        </p:spPr>
        <p:txBody>
          <a:bodyPr wrap="none" rtlCol="0">
            <a:spAutoFit/>
          </a:bodyPr>
          <a:lstStyle/>
          <a:p>
            <a:r>
              <a:rPr lang="en-US" sz="2800" i="1" dirty="0">
                <a:solidFill>
                  <a:srgbClr val="002060"/>
                </a:solidFill>
                <a:latin typeface="Times New Roman" panose="02020603050405020304" pitchFamily="18" charset="0"/>
                <a:cs typeface="Times New Roman" panose="02020603050405020304" pitchFamily="18" charset="0"/>
              </a:rPr>
              <a:t>TRS typically has about 2,000 retirements each year.</a:t>
            </a:r>
          </a:p>
        </p:txBody>
      </p:sp>
      <p:sp>
        <p:nvSpPr>
          <p:cNvPr id="10" name="TextBox 9">
            <a:extLst>
              <a:ext uri="{FF2B5EF4-FFF2-40B4-BE49-F238E27FC236}">
                <a16:creationId xmlns:a16="http://schemas.microsoft.com/office/drawing/2014/main" xmlns="" id="{0E51D963-E7F0-C387-CC6E-C32D0C1ADF8D}"/>
              </a:ext>
            </a:extLst>
          </p:cNvPr>
          <p:cNvSpPr txBox="1"/>
          <p:nvPr/>
        </p:nvSpPr>
        <p:spPr>
          <a:xfrm>
            <a:off x="1646296" y="3962726"/>
            <a:ext cx="8931790" cy="954107"/>
          </a:xfrm>
          <a:prstGeom prst="rect">
            <a:avLst/>
          </a:prstGeom>
          <a:noFill/>
        </p:spPr>
        <p:txBody>
          <a:bodyPr wrap="square" rtlCol="0">
            <a:spAutoFit/>
          </a:bodyPr>
          <a:lstStyle/>
          <a:p>
            <a:r>
              <a:rPr lang="en-US" sz="2800" dirty="0">
                <a:solidFill>
                  <a:srgbClr val="002060"/>
                </a:solidFill>
                <a:latin typeface="Times New Roman" panose="02020603050405020304" pitchFamily="18" charset="0"/>
                <a:cs typeface="Times New Roman" panose="02020603050405020304" pitchFamily="18" charset="0"/>
              </a:rPr>
              <a:t>Active contributing members shown includes administrators,  part time, return to work and universities.</a:t>
            </a:r>
          </a:p>
        </p:txBody>
      </p:sp>
    </p:spTree>
    <p:extLst>
      <p:ext uri="{BB962C8B-B14F-4D97-AF65-F5344CB8AC3E}">
        <p14:creationId xmlns:p14="http://schemas.microsoft.com/office/powerpoint/2010/main" val="3063672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6858000" y="738494"/>
            <a:ext cx="3733800" cy="4739759"/>
          </a:xfrm>
          <a:prstGeom prst="rect">
            <a:avLst/>
          </a:prstGeom>
          <a:noFill/>
          <a:ln w="12700" cap="sq">
            <a:noFill/>
            <a:miter lim="800000"/>
            <a:headEnd type="none" w="sm" len="sm"/>
            <a:tailEnd type="none" w="sm" len="sm"/>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Our Members Come First!</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1" u="none" strike="noStrike" kern="1200" cap="none" spc="0" normalizeH="0" baseline="0" noProof="0" dirty="0">
              <a:ln>
                <a:noFill/>
              </a:ln>
              <a:solidFill>
                <a:srgbClr val="002060"/>
              </a:solidFill>
              <a:effectLst/>
              <a:uLnTx/>
              <a:uFillTx/>
              <a:latin typeface="Cambria" panose="02040503050406030204"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800-618-1687</a:t>
            </a:r>
            <a:r>
              <a:rPr kumimoji="0" lang="en-US" sz="2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endParaRPr kumimoji="0" lang="en-US" sz="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8 a.m. – 5 p.m. ET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Monday – Friday</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Times New Roman" pitchFamily="18" charset="0"/>
                <a:ea typeface="+mn-ea"/>
                <a:cs typeface="Times New Roman" panose="02020603050405020304" pitchFamily="18" charset="0"/>
                <a:hlinkClick r:id="rId3">
                  <a:extLst>
                    <a:ext uri="{A12FA001-AC4F-418D-AE19-62706E023703}">
                      <ahyp:hlinkClr xmlns:ahyp="http://schemas.microsoft.com/office/drawing/2018/hyperlinkcolor" xmlns="" val="tx"/>
                    </a:ext>
                  </a:extLst>
                </a:hlinkClick>
              </a:rPr>
              <a:t>info@trs.ky.gov</a:t>
            </a:r>
            <a:endParaRPr kumimoji="0" lang="en-US" sz="2800" b="1" i="0" u="none" strike="noStrike" kern="1200" cap="none" spc="0" normalizeH="0" baseline="0" noProof="0" dirty="0">
              <a:ln>
                <a:noFill/>
              </a:ln>
              <a:solidFill>
                <a:srgbClr val="002060"/>
              </a:solidFill>
              <a:effectLst/>
              <a:uLnTx/>
              <a:uFillTx/>
              <a:latin typeface="Times New Roman"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Times New Roman" pitchFamily="18" charset="0"/>
                <a:ea typeface="+mn-ea"/>
                <a:cs typeface="Times New Roman" panose="02020603050405020304" pitchFamily="18" charset="0"/>
              </a:rPr>
              <a:t> </a:t>
            </a:r>
            <a:r>
              <a:rPr kumimoji="0" lang="en-US" sz="2800" b="1" i="0" u="sng" strike="noStrike" kern="0" cap="none" spc="0" normalizeH="0" baseline="0" noProof="0" dirty="0">
                <a:ln>
                  <a:noFill/>
                </a:ln>
                <a:solidFill>
                  <a:srgbClr val="002060"/>
                </a:solidFill>
                <a:effectLst/>
                <a:uLnTx/>
                <a:uFillTx/>
                <a:latin typeface="Times New Roman"/>
                <a:ea typeface="+mn-ea"/>
                <a:cs typeface="Times New Roman" pitchFamily="18" charset="0"/>
              </a:rPr>
              <a:t>https://trs.ky.gov</a:t>
            </a:r>
          </a:p>
        </p:txBody>
      </p:sp>
      <p:sp>
        <p:nvSpPr>
          <p:cNvPr id="161796" name="Rectangle 9"/>
          <p:cNvSpPr>
            <a:spLocks noChangeArrowheads="1"/>
          </p:cNvSpPr>
          <p:nvPr/>
        </p:nvSpPr>
        <p:spPr bwMode="auto">
          <a:xfrm>
            <a:off x="685800" y="5943600"/>
            <a:ext cx="10820400" cy="646331"/>
          </a:xfrm>
          <a:prstGeom prst="rect">
            <a:avLst/>
          </a:prstGeom>
          <a:noFill/>
          <a:ln w="12700" cap="sq">
            <a:noFill/>
            <a:miter lim="800000"/>
            <a:headEnd type="none" w="sm" len="sm"/>
            <a:tailEnd type="none" w="sm" len="sm"/>
          </a:ln>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3600" b="1" i="1"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Protecting &amp; Preserving Teachers’ Retirement Benefits</a:t>
            </a:r>
          </a:p>
        </p:txBody>
      </p:sp>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685800"/>
            <a:ext cx="3415851" cy="4845149"/>
          </a:xfrm>
          <a:prstGeom prst="rect">
            <a:avLst/>
          </a:prstGeom>
          <a:noFill/>
          <a:ln w="57150">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 name="AutoShape 2" descr="Image result for request"/>
          <p:cNvSpPr>
            <a:spLocks noChangeAspect="1" noChangeArrowheads="1"/>
          </p:cNvSpPr>
          <p:nvPr/>
        </p:nvSpPr>
        <p:spPr bwMode="auto">
          <a:xfrm>
            <a:off x="3387362" y="66012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orbel"/>
              <a:ea typeface="+mn-ea"/>
              <a:cs typeface="+mn-cs"/>
            </a:endParaRPr>
          </a:p>
        </p:txBody>
      </p:sp>
      <p:pic>
        <p:nvPicPr>
          <p:cNvPr id="11" name="Picture 2">
            <a:extLst>
              <a:ext uri="{FF2B5EF4-FFF2-40B4-BE49-F238E27FC236}">
                <a16:creationId xmlns:a16="http://schemas.microsoft.com/office/drawing/2014/main" xmlns="" id="{0B1BE263-7336-4C9C-86A2-47FE6257481E}"/>
              </a:ext>
            </a:extLst>
          </p:cNvPr>
          <p:cNvPicPr>
            <a:picLocks noChangeAspect="1" noChangeArrowheads="1"/>
          </p:cNvPicPr>
          <p:nvPr/>
        </p:nvPicPr>
        <p:blipFill>
          <a:blip r:embed="rId3" cstate="print">
            <a:alphaModFix amt="15000"/>
            <a:extLst>
              <a:ext uri="{28A0092B-C50C-407E-A947-70E740481C1C}">
                <a14:useLocalDpi xmlns:a14="http://schemas.microsoft.com/office/drawing/2010/main" val="0"/>
              </a:ext>
            </a:extLst>
          </a:blip>
          <a:srcRect/>
          <a:stretch>
            <a:fillRect/>
          </a:stretch>
        </p:blipFill>
        <p:spPr bwMode="auto">
          <a:xfrm>
            <a:off x="11125201" y="5638800"/>
            <a:ext cx="689868" cy="91000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xmlns="" id="{B8074BAB-BEF8-4EAC-A592-2EF6C07B8447}"/>
              </a:ext>
            </a:extLst>
          </p:cNvPr>
          <p:cNvSpPr txBox="1"/>
          <p:nvPr/>
        </p:nvSpPr>
        <p:spPr>
          <a:xfrm>
            <a:off x="1960222" y="1913000"/>
            <a:ext cx="8271544" cy="43396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Allow retirees to help schools meet needs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Be actuarially sound</a:t>
            </a:r>
          </a:p>
          <a:p>
            <a:pPr marL="1485900" marR="0" lvl="2"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making TRS contributions</a:t>
            </a:r>
          </a:p>
          <a:p>
            <a:pPr marL="1485900" marR="0" lvl="2" indent="-5715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limits on days and earnings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Comply with federal law</a:t>
            </a:r>
          </a:p>
          <a:p>
            <a:pPr marL="1485900" marR="0" lvl="2"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observing breaks in service</a:t>
            </a:r>
          </a:p>
          <a:p>
            <a:pPr marL="1485900" marR="0" lvl="2"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no prearranged agreement</a:t>
            </a:r>
          </a:p>
        </p:txBody>
      </p:sp>
      <p:sp>
        <p:nvSpPr>
          <p:cNvPr id="3" name="TextBox 2">
            <a:extLst>
              <a:ext uri="{FF2B5EF4-FFF2-40B4-BE49-F238E27FC236}">
                <a16:creationId xmlns:a16="http://schemas.microsoft.com/office/drawing/2014/main" xmlns="" id="{0C4E4261-0137-4876-AFE8-D6220C81408F}"/>
              </a:ext>
            </a:extLst>
          </p:cNvPr>
          <p:cNvSpPr txBox="1"/>
          <p:nvPr/>
        </p:nvSpPr>
        <p:spPr>
          <a:xfrm>
            <a:off x="3269455" y="1003000"/>
            <a:ext cx="24558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a:t>
            </a:r>
          </a:p>
        </p:txBody>
      </p:sp>
      <p:pic>
        <p:nvPicPr>
          <p:cNvPr id="9" name="Picture 8">
            <a:extLst>
              <a:ext uri="{FF2B5EF4-FFF2-40B4-BE49-F238E27FC236}">
                <a16:creationId xmlns:a16="http://schemas.microsoft.com/office/drawing/2014/main" xmlns="" id="{BF7C5943-DA98-4949-BD29-607FFF465B47}"/>
              </a:ext>
            </a:extLst>
          </p:cNvPr>
          <p:cNvPicPr>
            <a:picLocks noChangeAspect="1"/>
          </p:cNvPicPr>
          <p:nvPr/>
        </p:nvPicPr>
        <p:blipFill>
          <a:blip r:embed="rId4"/>
          <a:stretch>
            <a:fillRect/>
          </a:stretch>
        </p:blipFill>
        <p:spPr>
          <a:xfrm>
            <a:off x="0" y="816409"/>
            <a:ext cx="12192000" cy="910000"/>
          </a:xfrm>
          <a:prstGeom prst="rect">
            <a:avLst/>
          </a:prstGeom>
        </p:spPr>
      </p:pic>
      <p:sp>
        <p:nvSpPr>
          <p:cNvPr id="10" name="TextBox 9">
            <a:extLst>
              <a:ext uri="{FF2B5EF4-FFF2-40B4-BE49-F238E27FC236}">
                <a16:creationId xmlns:a16="http://schemas.microsoft.com/office/drawing/2014/main" xmlns="" id="{E177CBD6-1F70-4D69-B440-8B9FA10304D5}"/>
              </a:ext>
            </a:extLst>
          </p:cNvPr>
          <p:cNvSpPr txBox="1"/>
          <p:nvPr/>
        </p:nvSpPr>
        <p:spPr>
          <a:xfrm>
            <a:off x="-3" y="-10611"/>
            <a:ext cx="12192002" cy="1015663"/>
          </a:xfrm>
          <a:prstGeom prst="rect">
            <a:avLst/>
          </a:prstGeom>
          <a:solidFill>
            <a:srgbClr val="002060"/>
          </a:solidFill>
          <a:ln w="5715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TRS Retired Return To Work</a:t>
            </a:r>
          </a:p>
        </p:txBody>
      </p:sp>
      <p:sp>
        <p:nvSpPr>
          <p:cNvPr id="13" name="TextBox 12">
            <a:extLst>
              <a:ext uri="{FF2B5EF4-FFF2-40B4-BE49-F238E27FC236}">
                <a16:creationId xmlns:a16="http://schemas.microsoft.com/office/drawing/2014/main" xmlns="" id="{CC22006F-3A28-42ED-B36E-2812625C5DAE}"/>
              </a:ext>
            </a:extLst>
          </p:cNvPr>
          <p:cNvSpPr txBox="1"/>
          <p:nvPr/>
        </p:nvSpPr>
        <p:spPr>
          <a:xfrm>
            <a:off x="-3" y="1005052"/>
            <a:ext cx="1219199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Purposes of KRS 161.605</a:t>
            </a:r>
          </a:p>
        </p:txBody>
      </p:sp>
    </p:spTree>
    <p:extLst>
      <p:ext uri="{BB962C8B-B14F-4D97-AF65-F5344CB8AC3E}">
        <p14:creationId xmlns:p14="http://schemas.microsoft.com/office/powerpoint/2010/main" val="836880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860BFA8A-EDBA-406F-8DF2-DF9758B37E7C}"/>
              </a:ext>
            </a:extLst>
          </p:cNvPr>
          <p:cNvPicPr>
            <a:picLocks noChangeAspect="1"/>
          </p:cNvPicPr>
          <p:nvPr/>
        </p:nvPicPr>
        <p:blipFill>
          <a:blip r:embed="rId3"/>
          <a:stretch>
            <a:fillRect/>
          </a:stretch>
        </p:blipFill>
        <p:spPr>
          <a:xfrm>
            <a:off x="0" y="816409"/>
            <a:ext cx="12192000" cy="910000"/>
          </a:xfrm>
          <a:prstGeom prst="rect">
            <a:avLst/>
          </a:prstGeom>
        </p:spPr>
      </p:pic>
      <p:sp>
        <p:nvSpPr>
          <p:cNvPr id="6" name="AutoShape 2" descr="Image result for request"/>
          <p:cNvSpPr>
            <a:spLocks noChangeAspect="1" noChangeArrowheads="1"/>
          </p:cNvSpPr>
          <p:nvPr/>
        </p:nvSpPr>
        <p:spPr bwMode="auto">
          <a:xfrm>
            <a:off x="3387362" y="66012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orbel"/>
              <a:ea typeface="+mn-ea"/>
              <a:cs typeface="+mn-cs"/>
            </a:endParaRPr>
          </a:p>
        </p:txBody>
      </p:sp>
      <p:sp>
        <p:nvSpPr>
          <p:cNvPr id="12" name="TextBox 11">
            <a:extLst>
              <a:ext uri="{FF2B5EF4-FFF2-40B4-BE49-F238E27FC236}">
                <a16:creationId xmlns:a16="http://schemas.microsoft.com/office/drawing/2014/main" xmlns="" id="{DCF3405A-37E4-4B65-B4A4-020C0B58C2B8}"/>
              </a:ext>
            </a:extLst>
          </p:cNvPr>
          <p:cNvSpPr txBox="1"/>
          <p:nvPr/>
        </p:nvSpPr>
        <p:spPr>
          <a:xfrm>
            <a:off x="0" y="0"/>
            <a:ext cx="12192000" cy="1015663"/>
          </a:xfrm>
          <a:prstGeom prst="rect">
            <a:avLst/>
          </a:prstGeom>
          <a:solidFill>
            <a:srgbClr val="002060"/>
          </a:solidFill>
          <a:ln w="5715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TRS Retired Return To Work</a:t>
            </a:r>
          </a:p>
        </p:txBody>
      </p:sp>
      <p:pic>
        <p:nvPicPr>
          <p:cNvPr id="11" name="Picture 2">
            <a:extLst>
              <a:ext uri="{FF2B5EF4-FFF2-40B4-BE49-F238E27FC236}">
                <a16:creationId xmlns:a16="http://schemas.microsoft.com/office/drawing/2014/main" xmlns="" id="{0B1BE263-7336-4C9C-86A2-47FE6257481E}"/>
              </a:ext>
            </a:extLst>
          </p:cNvPr>
          <p:cNvPicPr>
            <a:picLocks noChangeAspect="1" noChangeArrowheads="1"/>
          </p:cNvPicPr>
          <p:nvPr/>
        </p:nvPicPr>
        <p:blipFill>
          <a:blip r:embed="rId4" cstate="print">
            <a:alphaModFix amt="15000"/>
            <a:extLst>
              <a:ext uri="{28A0092B-C50C-407E-A947-70E740481C1C}">
                <a14:useLocalDpi xmlns:a14="http://schemas.microsoft.com/office/drawing/2010/main" val="0"/>
              </a:ext>
            </a:extLst>
          </a:blip>
          <a:srcRect/>
          <a:stretch>
            <a:fillRect/>
          </a:stretch>
        </p:blipFill>
        <p:spPr bwMode="auto">
          <a:xfrm>
            <a:off x="11125201" y="5638800"/>
            <a:ext cx="689868" cy="91000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e 3">
            <a:extLst>
              <a:ext uri="{FF2B5EF4-FFF2-40B4-BE49-F238E27FC236}">
                <a16:creationId xmlns:a16="http://schemas.microsoft.com/office/drawing/2014/main" xmlns="" id="{608E045D-D709-4572-B1B8-2DECA8F3DBF8}"/>
              </a:ext>
            </a:extLst>
          </p:cNvPr>
          <p:cNvGraphicFramePr>
            <a:graphicFrameLocks noGrp="1"/>
          </p:cNvGraphicFramePr>
          <p:nvPr/>
        </p:nvGraphicFramePr>
        <p:xfrm>
          <a:off x="256644" y="1935801"/>
          <a:ext cx="11678711" cy="3278835"/>
        </p:xfrm>
        <a:graphic>
          <a:graphicData uri="http://schemas.openxmlformats.org/drawingml/2006/table">
            <a:tbl>
              <a:tblPr firstRow="1" bandRow="1">
                <a:tableStyleId>{93296810-A885-4BE3-A3E7-6D5BEEA58F35}</a:tableStyleId>
              </a:tblPr>
              <a:tblGrid>
                <a:gridCol w="4523933">
                  <a:extLst>
                    <a:ext uri="{9D8B030D-6E8A-4147-A177-3AD203B41FA5}">
                      <a16:colId xmlns:a16="http://schemas.microsoft.com/office/drawing/2014/main" xmlns="" val="2837813715"/>
                    </a:ext>
                  </a:extLst>
                </a:gridCol>
                <a:gridCol w="7154778">
                  <a:extLst>
                    <a:ext uri="{9D8B030D-6E8A-4147-A177-3AD203B41FA5}">
                      <a16:colId xmlns:a16="http://schemas.microsoft.com/office/drawing/2014/main" xmlns="" val="3845778743"/>
                    </a:ext>
                  </a:extLst>
                </a:gridCol>
              </a:tblGrid>
              <a:tr h="660922">
                <a:tc>
                  <a:txBody>
                    <a:bodyPr/>
                    <a:lstStyle/>
                    <a:p>
                      <a:pPr algn="ctr"/>
                      <a:r>
                        <a:rPr lang="en-US" sz="3200" dirty="0">
                          <a:latin typeface="Times New Roman" panose="02020603050405020304" pitchFamily="18" charset="0"/>
                          <a:cs typeface="Times New Roman" panose="02020603050405020304" pitchFamily="18" charset="0"/>
                        </a:rPr>
                        <a:t>RTW Program</a:t>
                      </a:r>
                    </a:p>
                  </a:txBody>
                  <a:tcPr/>
                </a:tc>
                <a:tc>
                  <a:txBody>
                    <a:bodyPr/>
                    <a:lstStyle/>
                    <a:p>
                      <a:pPr algn="ctr"/>
                      <a:r>
                        <a:rPr lang="en-US" sz="3200" dirty="0">
                          <a:latin typeface="Times New Roman" panose="02020603050405020304" pitchFamily="18" charset="0"/>
                          <a:cs typeface="Times New Roman" panose="02020603050405020304" pitchFamily="18" charset="0"/>
                        </a:rPr>
                        <a:t>Permanent Rules</a:t>
                      </a:r>
                    </a:p>
                  </a:txBody>
                  <a:tcPr/>
                </a:tc>
                <a:extLst>
                  <a:ext uri="{0D108BD9-81ED-4DB2-BD59-A6C34878D82A}">
                    <a16:rowId xmlns:a16="http://schemas.microsoft.com/office/drawing/2014/main" xmlns="" val="3184851947"/>
                  </a:ext>
                </a:extLst>
              </a:tr>
              <a:tr h="662552">
                <a:tc>
                  <a:txBody>
                    <a:bodyPr/>
                    <a:lstStyle/>
                    <a:p>
                      <a:r>
                        <a:rPr lang="en-US" sz="3200" dirty="0">
                          <a:solidFill>
                            <a:srgbClr val="002060"/>
                          </a:solidFill>
                          <a:latin typeface="Times New Roman" panose="02020603050405020304" pitchFamily="18" charset="0"/>
                          <a:cs typeface="Times New Roman" panose="02020603050405020304" pitchFamily="18" charset="0"/>
                        </a:rPr>
                        <a:t>Part time</a:t>
                      </a:r>
                    </a:p>
                  </a:txBody>
                  <a:tcPr/>
                </a:tc>
                <a:tc>
                  <a:txBody>
                    <a:bodyPr/>
                    <a:lstStyle/>
                    <a:p>
                      <a:r>
                        <a:rPr lang="en-US" sz="3200" dirty="0">
                          <a:solidFill>
                            <a:srgbClr val="002060"/>
                          </a:solidFill>
                          <a:latin typeface="Times New Roman" panose="02020603050405020304" pitchFamily="18" charset="0"/>
                          <a:cs typeface="Times New Roman" panose="02020603050405020304" pitchFamily="18" charset="0"/>
                        </a:rPr>
                        <a:t>3-month break, day and wage limits</a:t>
                      </a:r>
                    </a:p>
                  </a:txBody>
                  <a:tcPr/>
                </a:tc>
                <a:extLst>
                  <a:ext uri="{0D108BD9-81ED-4DB2-BD59-A6C34878D82A}">
                    <a16:rowId xmlns:a16="http://schemas.microsoft.com/office/drawing/2014/main" xmlns="" val="496417339"/>
                  </a:ext>
                </a:extLst>
              </a:tr>
              <a:tr h="641603">
                <a:tc>
                  <a:txBody>
                    <a:bodyPr/>
                    <a:lstStyle/>
                    <a:p>
                      <a:r>
                        <a:rPr lang="en-US" sz="3200" dirty="0">
                          <a:solidFill>
                            <a:srgbClr val="002060"/>
                          </a:solidFill>
                          <a:latin typeface="Times New Roman" panose="02020603050405020304" pitchFamily="18" charset="0"/>
                          <a:cs typeface="Times New Roman" panose="02020603050405020304" pitchFamily="18" charset="0"/>
                        </a:rPr>
                        <a:t>Full time</a:t>
                      </a:r>
                    </a:p>
                  </a:txBody>
                  <a:tcPr/>
                </a:tc>
                <a:tc>
                  <a:txBody>
                    <a:bodyPr/>
                    <a:lstStyle/>
                    <a:p>
                      <a:r>
                        <a:rPr lang="en-US" sz="3200" dirty="0">
                          <a:solidFill>
                            <a:srgbClr val="002060"/>
                          </a:solidFill>
                          <a:latin typeface="Times New Roman" panose="02020603050405020304" pitchFamily="18" charset="0"/>
                          <a:cs typeface="Times New Roman" panose="02020603050405020304" pitchFamily="18" charset="0"/>
                        </a:rPr>
                        <a:t>3- or 12-month break, wage limits</a:t>
                      </a:r>
                    </a:p>
                  </a:txBody>
                  <a:tcPr/>
                </a:tc>
                <a:extLst>
                  <a:ext uri="{0D108BD9-81ED-4DB2-BD59-A6C34878D82A}">
                    <a16:rowId xmlns:a16="http://schemas.microsoft.com/office/drawing/2014/main" xmlns="" val="2464152538"/>
                  </a:ext>
                </a:extLst>
              </a:tr>
              <a:tr h="659332">
                <a:tc>
                  <a:txBody>
                    <a:bodyPr/>
                    <a:lstStyle/>
                    <a:p>
                      <a:r>
                        <a:rPr lang="en-US" sz="3200" dirty="0">
                          <a:solidFill>
                            <a:srgbClr val="002060"/>
                          </a:solidFill>
                          <a:latin typeface="Times New Roman" panose="02020603050405020304" pitchFamily="18" charset="0"/>
                          <a:cs typeface="Times New Roman" panose="02020603050405020304" pitchFamily="18" charset="0"/>
                        </a:rPr>
                        <a:t>Critical shortage part time</a:t>
                      </a:r>
                    </a:p>
                  </a:txBody>
                  <a:tcPr/>
                </a:tc>
                <a:tc>
                  <a:txBody>
                    <a:bodyPr/>
                    <a:lstStyle/>
                    <a:p>
                      <a:r>
                        <a:rPr lang="en-US" sz="3200" dirty="0">
                          <a:solidFill>
                            <a:srgbClr val="002060"/>
                          </a:solidFill>
                          <a:latin typeface="Times New Roman" panose="02020603050405020304" pitchFamily="18" charset="0"/>
                          <a:cs typeface="Times New Roman" panose="02020603050405020304" pitchFamily="18" charset="0"/>
                        </a:rPr>
                        <a:t>3-month break, day limits</a:t>
                      </a:r>
                    </a:p>
                  </a:txBody>
                  <a:tcPr/>
                </a:tc>
                <a:extLst>
                  <a:ext uri="{0D108BD9-81ED-4DB2-BD59-A6C34878D82A}">
                    <a16:rowId xmlns:a16="http://schemas.microsoft.com/office/drawing/2014/main" xmlns="" val="1271497162"/>
                  </a:ext>
                </a:extLst>
              </a:tr>
              <a:tr h="654426">
                <a:tc>
                  <a:txBody>
                    <a:bodyPr/>
                    <a:lstStyle/>
                    <a:p>
                      <a:r>
                        <a:rPr lang="en-US" sz="3200" dirty="0">
                          <a:solidFill>
                            <a:srgbClr val="002060"/>
                          </a:solidFill>
                          <a:latin typeface="Times New Roman" panose="02020603050405020304" pitchFamily="18" charset="0"/>
                          <a:cs typeface="Times New Roman" panose="02020603050405020304" pitchFamily="18" charset="0"/>
                        </a:rPr>
                        <a:t>Critical shortage full time</a:t>
                      </a:r>
                    </a:p>
                  </a:txBody>
                  <a:tcPr/>
                </a:tc>
                <a:tc>
                  <a:txBody>
                    <a:bodyPr/>
                    <a:lstStyle/>
                    <a:p>
                      <a:r>
                        <a:rPr lang="en-US" sz="3200" dirty="0">
                          <a:solidFill>
                            <a:srgbClr val="002060"/>
                          </a:solidFill>
                          <a:latin typeface="Times New Roman" panose="02020603050405020304" pitchFamily="18" charset="0"/>
                          <a:cs typeface="Times New Roman" panose="02020603050405020304" pitchFamily="18" charset="0"/>
                        </a:rPr>
                        <a:t>3- or 12-month break</a:t>
                      </a:r>
                    </a:p>
                  </a:txBody>
                  <a:tcPr/>
                </a:tc>
                <a:extLst>
                  <a:ext uri="{0D108BD9-81ED-4DB2-BD59-A6C34878D82A}">
                    <a16:rowId xmlns:a16="http://schemas.microsoft.com/office/drawing/2014/main" xmlns="" val="3170066786"/>
                  </a:ext>
                </a:extLst>
              </a:tr>
            </a:tbl>
          </a:graphicData>
        </a:graphic>
      </p:graphicFrame>
      <p:sp>
        <p:nvSpPr>
          <p:cNvPr id="8" name="TextBox 7">
            <a:extLst>
              <a:ext uri="{FF2B5EF4-FFF2-40B4-BE49-F238E27FC236}">
                <a16:creationId xmlns:a16="http://schemas.microsoft.com/office/drawing/2014/main" xmlns="" id="{08FE7CF3-4FC3-9E2C-373D-0E17AEA295BB}"/>
              </a:ext>
            </a:extLst>
          </p:cNvPr>
          <p:cNvSpPr txBox="1"/>
          <p:nvPr/>
        </p:nvSpPr>
        <p:spPr>
          <a:xfrm>
            <a:off x="222113" y="5424028"/>
            <a:ext cx="1174777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Return to work, including which program is used, is at the employer’s discretion.</a:t>
            </a:r>
          </a:p>
        </p:txBody>
      </p:sp>
      <p:sp>
        <p:nvSpPr>
          <p:cNvPr id="9" name="TextBox 8">
            <a:extLst>
              <a:ext uri="{FF2B5EF4-FFF2-40B4-BE49-F238E27FC236}">
                <a16:creationId xmlns:a16="http://schemas.microsoft.com/office/drawing/2014/main" xmlns="" id="{A592172E-64D2-D984-314C-99589775227B}"/>
              </a:ext>
            </a:extLst>
          </p:cNvPr>
          <p:cNvSpPr txBox="1"/>
          <p:nvPr/>
        </p:nvSpPr>
        <p:spPr>
          <a:xfrm>
            <a:off x="-3" y="1005052"/>
            <a:ext cx="1219199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Permanent Rules</a:t>
            </a:r>
          </a:p>
        </p:txBody>
      </p:sp>
    </p:spTree>
    <p:extLst>
      <p:ext uri="{BB962C8B-B14F-4D97-AF65-F5344CB8AC3E}">
        <p14:creationId xmlns:p14="http://schemas.microsoft.com/office/powerpoint/2010/main" val="2373546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651D0C65-CF81-47EF-BAF4-27B5965DF849}"/>
              </a:ext>
            </a:extLst>
          </p:cNvPr>
          <p:cNvPicPr>
            <a:picLocks noChangeAspect="1"/>
          </p:cNvPicPr>
          <p:nvPr/>
        </p:nvPicPr>
        <p:blipFill>
          <a:blip r:embed="rId3"/>
          <a:stretch>
            <a:fillRect/>
          </a:stretch>
        </p:blipFill>
        <p:spPr>
          <a:xfrm>
            <a:off x="0" y="816409"/>
            <a:ext cx="12192000" cy="910000"/>
          </a:xfrm>
          <a:prstGeom prst="rect">
            <a:avLst/>
          </a:prstGeom>
        </p:spPr>
      </p:pic>
      <p:sp>
        <p:nvSpPr>
          <p:cNvPr id="6" name="AutoShape 2" descr="Image result for request"/>
          <p:cNvSpPr>
            <a:spLocks noChangeAspect="1" noChangeArrowheads="1"/>
          </p:cNvSpPr>
          <p:nvPr/>
        </p:nvSpPr>
        <p:spPr bwMode="auto">
          <a:xfrm>
            <a:off x="3387362" y="66012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orbel"/>
              <a:ea typeface="+mn-ea"/>
              <a:cs typeface="+mn-cs"/>
            </a:endParaRPr>
          </a:p>
        </p:txBody>
      </p:sp>
      <p:sp>
        <p:nvSpPr>
          <p:cNvPr id="12" name="TextBox 11">
            <a:extLst>
              <a:ext uri="{FF2B5EF4-FFF2-40B4-BE49-F238E27FC236}">
                <a16:creationId xmlns:a16="http://schemas.microsoft.com/office/drawing/2014/main" xmlns="" id="{DCF3405A-37E4-4B65-B4A4-020C0B58C2B8}"/>
              </a:ext>
            </a:extLst>
          </p:cNvPr>
          <p:cNvSpPr txBox="1"/>
          <p:nvPr/>
        </p:nvSpPr>
        <p:spPr>
          <a:xfrm>
            <a:off x="0" y="0"/>
            <a:ext cx="12192000" cy="1015663"/>
          </a:xfrm>
          <a:prstGeom prst="rect">
            <a:avLst/>
          </a:prstGeom>
          <a:solidFill>
            <a:srgbClr val="002060"/>
          </a:solidFill>
          <a:ln w="5715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Senate Bill 1</a:t>
            </a:r>
          </a:p>
        </p:txBody>
      </p:sp>
      <p:pic>
        <p:nvPicPr>
          <p:cNvPr id="11" name="Picture 2">
            <a:extLst>
              <a:ext uri="{FF2B5EF4-FFF2-40B4-BE49-F238E27FC236}">
                <a16:creationId xmlns:a16="http://schemas.microsoft.com/office/drawing/2014/main" xmlns="" id="{0B1BE263-7336-4C9C-86A2-47FE6257481E}"/>
              </a:ext>
            </a:extLst>
          </p:cNvPr>
          <p:cNvPicPr>
            <a:picLocks noChangeAspect="1" noChangeArrowheads="1"/>
          </p:cNvPicPr>
          <p:nvPr/>
        </p:nvPicPr>
        <p:blipFill>
          <a:blip r:embed="rId4" cstate="print">
            <a:alphaModFix amt="15000"/>
            <a:extLst>
              <a:ext uri="{28A0092B-C50C-407E-A947-70E740481C1C}">
                <a14:useLocalDpi xmlns:a14="http://schemas.microsoft.com/office/drawing/2010/main" val="0"/>
              </a:ext>
            </a:extLst>
          </a:blip>
          <a:srcRect/>
          <a:stretch>
            <a:fillRect/>
          </a:stretch>
        </p:blipFill>
        <p:spPr bwMode="auto">
          <a:xfrm>
            <a:off x="11125201" y="5638800"/>
            <a:ext cx="689868" cy="91000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xmlns="" id="{B8074BAB-BEF8-4EAC-A592-2EF6C07B8447}"/>
              </a:ext>
            </a:extLst>
          </p:cNvPr>
          <p:cNvSpPr txBox="1"/>
          <p:nvPr/>
        </p:nvSpPr>
        <p:spPr>
          <a:xfrm>
            <a:off x="493998" y="1840026"/>
            <a:ext cx="11203991" cy="4770537"/>
          </a:xfrm>
          <a:prstGeom prst="rect">
            <a:avLst/>
          </a:prstGeom>
          <a:noFill/>
        </p:spPr>
        <p:txBody>
          <a:bodyPr wrap="square">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Provided temporary changes to address local school districts’ staffing concerns</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Relaxed certain aspects of the TRS RTW program. </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Law was to sunset Jan. 15, 2022, with all rules reverting to normal.</a:t>
            </a:r>
          </a:p>
          <a:p>
            <a:pPr marL="571500" indent="-571500">
              <a:buFont typeface="Arial" panose="020B0604020202020204" pitchFamily="34" charset="0"/>
              <a:buChar char="•"/>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Eligibility limited to TRS retirees returning to a teaching position with a local school district who retired on or before Aug. 1, 2021. </a:t>
            </a:r>
          </a:p>
        </p:txBody>
      </p:sp>
      <p:sp>
        <p:nvSpPr>
          <p:cNvPr id="3" name="TextBox 2">
            <a:extLst>
              <a:ext uri="{FF2B5EF4-FFF2-40B4-BE49-F238E27FC236}">
                <a16:creationId xmlns:a16="http://schemas.microsoft.com/office/drawing/2014/main" xmlns="" id="{0C4E4261-0137-4876-AFE8-D6220C81408F}"/>
              </a:ext>
            </a:extLst>
          </p:cNvPr>
          <p:cNvSpPr txBox="1"/>
          <p:nvPr/>
        </p:nvSpPr>
        <p:spPr>
          <a:xfrm>
            <a:off x="3269455" y="1003000"/>
            <a:ext cx="24558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a:t>
            </a:r>
          </a:p>
        </p:txBody>
      </p:sp>
      <p:sp>
        <p:nvSpPr>
          <p:cNvPr id="8" name="TextBox 7">
            <a:extLst>
              <a:ext uri="{FF2B5EF4-FFF2-40B4-BE49-F238E27FC236}">
                <a16:creationId xmlns:a16="http://schemas.microsoft.com/office/drawing/2014/main" xmlns="" id="{58371140-4B6A-EB58-E040-596C3F8E82EF}"/>
              </a:ext>
            </a:extLst>
          </p:cNvPr>
          <p:cNvSpPr txBox="1"/>
          <p:nvPr/>
        </p:nvSpPr>
        <p:spPr>
          <a:xfrm>
            <a:off x="-3" y="1005052"/>
            <a:ext cx="1219199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21 SS</a:t>
            </a:r>
          </a:p>
        </p:txBody>
      </p:sp>
    </p:spTree>
    <p:extLst>
      <p:ext uri="{BB962C8B-B14F-4D97-AF65-F5344CB8AC3E}">
        <p14:creationId xmlns:p14="http://schemas.microsoft.com/office/powerpoint/2010/main" val="3108840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32576F2B-4377-4B45-A11E-D4A19CBB33F5}"/>
              </a:ext>
            </a:extLst>
          </p:cNvPr>
          <p:cNvPicPr>
            <a:picLocks noChangeAspect="1"/>
          </p:cNvPicPr>
          <p:nvPr/>
        </p:nvPicPr>
        <p:blipFill>
          <a:blip r:embed="rId3"/>
          <a:stretch>
            <a:fillRect/>
          </a:stretch>
        </p:blipFill>
        <p:spPr>
          <a:xfrm>
            <a:off x="0" y="816409"/>
            <a:ext cx="12192000" cy="910000"/>
          </a:xfrm>
          <a:prstGeom prst="rect">
            <a:avLst/>
          </a:prstGeom>
        </p:spPr>
      </p:pic>
      <p:sp>
        <p:nvSpPr>
          <p:cNvPr id="6" name="AutoShape 2" descr="Image result for request"/>
          <p:cNvSpPr>
            <a:spLocks noChangeAspect="1" noChangeArrowheads="1"/>
          </p:cNvSpPr>
          <p:nvPr/>
        </p:nvSpPr>
        <p:spPr bwMode="auto">
          <a:xfrm>
            <a:off x="3387362" y="66012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orbel"/>
              <a:ea typeface="+mn-ea"/>
              <a:cs typeface="+mn-cs"/>
            </a:endParaRPr>
          </a:p>
        </p:txBody>
      </p:sp>
      <p:sp>
        <p:nvSpPr>
          <p:cNvPr id="12" name="TextBox 11">
            <a:extLst>
              <a:ext uri="{FF2B5EF4-FFF2-40B4-BE49-F238E27FC236}">
                <a16:creationId xmlns:a16="http://schemas.microsoft.com/office/drawing/2014/main" xmlns="" id="{DCF3405A-37E4-4B65-B4A4-020C0B58C2B8}"/>
              </a:ext>
            </a:extLst>
          </p:cNvPr>
          <p:cNvSpPr txBox="1"/>
          <p:nvPr/>
        </p:nvSpPr>
        <p:spPr>
          <a:xfrm>
            <a:off x="0" y="0"/>
            <a:ext cx="12192000" cy="1015663"/>
          </a:xfrm>
          <a:prstGeom prst="rect">
            <a:avLst/>
          </a:prstGeom>
          <a:solidFill>
            <a:srgbClr val="002060"/>
          </a:solidFill>
          <a:ln w="5715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err="1">
                <a:ln>
                  <a:noFill/>
                </a:ln>
                <a:solidFill>
                  <a:prstClr val="white"/>
                </a:solidFill>
                <a:effectLst/>
                <a:uLnTx/>
                <a:uFillTx/>
                <a:latin typeface="Times New Roman" panose="02020603050405020304" pitchFamily="18" charset="0"/>
                <a:ea typeface="+mn-ea"/>
                <a:cs typeface="Times New Roman" panose="02020603050405020304" pitchFamily="18" charset="0"/>
              </a:rPr>
              <a:t>Senat</a:t>
            </a:r>
            <a:r>
              <a:rPr lang="en-US" sz="6000" b="1" kern="0" dirty="0">
                <a:solidFill>
                  <a:prstClr val="white"/>
                </a:solidFill>
                <a:latin typeface="Times New Roman" panose="02020603050405020304" pitchFamily="18" charset="0"/>
                <a:cs typeface="Times New Roman" panose="02020603050405020304" pitchFamily="18" charset="0"/>
              </a:rPr>
              <a:t>e Bill 25</a:t>
            </a:r>
            <a:endParaRPr kumimoji="0" lang="en-US" sz="6000" b="1"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pic>
        <p:nvPicPr>
          <p:cNvPr id="11" name="Picture 2">
            <a:extLst>
              <a:ext uri="{FF2B5EF4-FFF2-40B4-BE49-F238E27FC236}">
                <a16:creationId xmlns:a16="http://schemas.microsoft.com/office/drawing/2014/main" xmlns="" id="{0B1BE263-7336-4C9C-86A2-47FE6257481E}"/>
              </a:ext>
            </a:extLst>
          </p:cNvPr>
          <p:cNvPicPr>
            <a:picLocks noChangeAspect="1" noChangeArrowheads="1"/>
          </p:cNvPicPr>
          <p:nvPr/>
        </p:nvPicPr>
        <p:blipFill>
          <a:blip r:embed="rId4" cstate="print">
            <a:alphaModFix amt="15000"/>
            <a:extLst>
              <a:ext uri="{28A0092B-C50C-407E-A947-70E740481C1C}">
                <a14:useLocalDpi xmlns:a14="http://schemas.microsoft.com/office/drawing/2010/main" val="0"/>
              </a:ext>
            </a:extLst>
          </a:blip>
          <a:srcRect/>
          <a:stretch>
            <a:fillRect/>
          </a:stretch>
        </p:blipFill>
        <p:spPr bwMode="auto">
          <a:xfrm>
            <a:off x="11125201" y="5638800"/>
            <a:ext cx="689868" cy="91000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xmlns="" id="{4DBE8691-C967-2EAD-AC5C-EBD4ED3AEE92}"/>
              </a:ext>
            </a:extLst>
          </p:cNvPr>
          <p:cNvSpPr txBox="1"/>
          <p:nvPr/>
        </p:nvSpPr>
        <p:spPr>
          <a:xfrm>
            <a:off x="-3" y="1005052"/>
            <a:ext cx="1219199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22 RS</a:t>
            </a:r>
          </a:p>
        </p:txBody>
      </p:sp>
      <p:sp>
        <p:nvSpPr>
          <p:cNvPr id="10" name="TextBox 9">
            <a:extLst>
              <a:ext uri="{FF2B5EF4-FFF2-40B4-BE49-F238E27FC236}">
                <a16:creationId xmlns:a16="http://schemas.microsoft.com/office/drawing/2014/main" xmlns="" id="{E2DDC089-886B-C619-A84C-D70C85DAEAC0}"/>
              </a:ext>
            </a:extLst>
          </p:cNvPr>
          <p:cNvSpPr txBox="1"/>
          <p:nvPr/>
        </p:nvSpPr>
        <p:spPr>
          <a:xfrm>
            <a:off x="493998" y="1840026"/>
            <a:ext cx="11203991" cy="184665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Same as provisions </a:t>
            </a:r>
            <a:r>
              <a:rPr lang="en-US" sz="3800" dirty="0">
                <a:solidFill>
                  <a:srgbClr val="002060"/>
                </a:solidFill>
                <a:latin typeface="Times New Roman" panose="02020603050405020304" pitchFamily="18" charset="0"/>
                <a:cs typeface="Times New Roman" panose="02020603050405020304" pitchFamily="18" charset="0"/>
              </a:rPr>
              <a:t>e</a:t>
            </a:r>
            <a:r>
              <a:rPr kumimoji="0" lang="en-US" sz="3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nacted</a:t>
            </a: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during the 2021 Special Session, except that sunset extended to June 30, 2022, and provisions extended to classified staff.</a:t>
            </a:r>
          </a:p>
        </p:txBody>
      </p:sp>
    </p:spTree>
    <p:extLst>
      <p:ext uri="{BB962C8B-B14F-4D97-AF65-F5344CB8AC3E}">
        <p14:creationId xmlns:p14="http://schemas.microsoft.com/office/powerpoint/2010/main" val="1415715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651D0C65-CF81-47EF-BAF4-27B5965DF849}"/>
              </a:ext>
            </a:extLst>
          </p:cNvPr>
          <p:cNvPicPr>
            <a:picLocks noChangeAspect="1"/>
          </p:cNvPicPr>
          <p:nvPr/>
        </p:nvPicPr>
        <p:blipFill>
          <a:blip r:embed="rId3"/>
          <a:stretch>
            <a:fillRect/>
          </a:stretch>
        </p:blipFill>
        <p:spPr>
          <a:xfrm>
            <a:off x="0" y="816409"/>
            <a:ext cx="12192000" cy="910000"/>
          </a:xfrm>
          <a:prstGeom prst="rect">
            <a:avLst/>
          </a:prstGeom>
        </p:spPr>
      </p:pic>
      <p:sp>
        <p:nvSpPr>
          <p:cNvPr id="6" name="AutoShape 2" descr="Image result for request"/>
          <p:cNvSpPr>
            <a:spLocks noChangeAspect="1" noChangeArrowheads="1"/>
          </p:cNvSpPr>
          <p:nvPr/>
        </p:nvSpPr>
        <p:spPr bwMode="auto">
          <a:xfrm>
            <a:off x="3387362" y="66012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orbel"/>
              <a:ea typeface="+mn-ea"/>
              <a:cs typeface="+mn-cs"/>
            </a:endParaRPr>
          </a:p>
        </p:txBody>
      </p:sp>
      <p:sp>
        <p:nvSpPr>
          <p:cNvPr id="12" name="TextBox 11">
            <a:extLst>
              <a:ext uri="{FF2B5EF4-FFF2-40B4-BE49-F238E27FC236}">
                <a16:creationId xmlns:a16="http://schemas.microsoft.com/office/drawing/2014/main" xmlns="" id="{DCF3405A-37E4-4B65-B4A4-020C0B58C2B8}"/>
              </a:ext>
            </a:extLst>
          </p:cNvPr>
          <p:cNvSpPr txBox="1"/>
          <p:nvPr/>
        </p:nvSpPr>
        <p:spPr>
          <a:xfrm>
            <a:off x="0" y="0"/>
            <a:ext cx="12192000" cy="1015663"/>
          </a:xfrm>
          <a:prstGeom prst="rect">
            <a:avLst/>
          </a:prstGeom>
          <a:solidFill>
            <a:srgbClr val="002060"/>
          </a:solidFill>
          <a:ln w="5715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House Bill 1</a:t>
            </a:r>
          </a:p>
        </p:txBody>
      </p:sp>
      <p:pic>
        <p:nvPicPr>
          <p:cNvPr id="11" name="Picture 2">
            <a:extLst>
              <a:ext uri="{FF2B5EF4-FFF2-40B4-BE49-F238E27FC236}">
                <a16:creationId xmlns:a16="http://schemas.microsoft.com/office/drawing/2014/main" xmlns="" id="{0B1BE263-7336-4C9C-86A2-47FE6257481E}"/>
              </a:ext>
            </a:extLst>
          </p:cNvPr>
          <p:cNvPicPr>
            <a:picLocks noChangeAspect="1" noChangeArrowheads="1"/>
          </p:cNvPicPr>
          <p:nvPr/>
        </p:nvPicPr>
        <p:blipFill>
          <a:blip r:embed="rId4" cstate="print">
            <a:alphaModFix amt="15000"/>
            <a:extLst>
              <a:ext uri="{28A0092B-C50C-407E-A947-70E740481C1C}">
                <a14:useLocalDpi xmlns:a14="http://schemas.microsoft.com/office/drawing/2010/main" val="0"/>
              </a:ext>
            </a:extLst>
          </a:blip>
          <a:srcRect/>
          <a:stretch>
            <a:fillRect/>
          </a:stretch>
        </p:blipFill>
        <p:spPr bwMode="auto">
          <a:xfrm>
            <a:off x="11125201" y="5638800"/>
            <a:ext cx="689868" cy="91000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xmlns="" id="{B8074BAB-BEF8-4EAC-A592-2EF6C07B8447}"/>
              </a:ext>
            </a:extLst>
          </p:cNvPr>
          <p:cNvSpPr txBox="1"/>
          <p:nvPr/>
        </p:nvSpPr>
        <p:spPr>
          <a:xfrm>
            <a:off x="494004" y="2012112"/>
            <a:ext cx="11203991" cy="3600986"/>
          </a:xfrm>
          <a:prstGeom prst="rect">
            <a:avLst/>
          </a:prstGeom>
          <a:noFill/>
        </p:spPr>
        <p:txBody>
          <a:bodyPr wrap="square">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Based on previous temporary changes</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P</a:t>
            </a:r>
            <a:r>
              <a:rPr kumimoji="0" lang="en-US" sz="3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rovides</a:t>
            </a: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temporary changes </a:t>
            </a:r>
            <a:r>
              <a:rPr kumimoji="0" lang="en-US" sz="3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only for local school districts</a:t>
            </a: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to address staffing concerns</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R</a:t>
            </a:r>
            <a:r>
              <a:rPr kumimoji="0" lang="en-US" sz="3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elaxes</a:t>
            </a: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certain aspects of RTW programs </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Law sunsets June 30, 2024, when all rules revert to permanent provisions </a:t>
            </a:r>
          </a:p>
        </p:txBody>
      </p:sp>
      <p:sp>
        <p:nvSpPr>
          <p:cNvPr id="3" name="TextBox 2">
            <a:extLst>
              <a:ext uri="{FF2B5EF4-FFF2-40B4-BE49-F238E27FC236}">
                <a16:creationId xmlns:a16="http://schemas.microsoft.com/office/drawing/2014/main" xmlns="" id="{0C4E4261-0137-4876-AFE8-D6220C81408F}"/>
              </a:ext>
            </a:extLst>
          </p:cNvPr>
          <p:cNvSpPr txBox="1"/>
          <p:nvPr/>
        </p:nvSpPr>
        <p:spPr>
          <a:xfrm>
            <a:off x="3269455" y="1003000"/>
            <a:ext cx="24558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a:t>
            </a:r>
          </a:p>
        </p:txBody>
      </p:sp>
      <p:sp>
        <p:nvSpPr>
          <p:cNvPr id="8" name="TextBox 7">
            <a:extLst>
              <a:ext uri="{FF2B5EF4-FFF2-40B4-BE49-F238E27FC236}">
                <a16:creationId xmlns:a16="http://schemas.microsoft.com/office/drawing/2014/main" xmlns="" id="{DD631D9F-B270-76D8-D5D5-ECB880F828FF}"/>
              </a:ext>
            </a:extLst>
          </p:cNvPr>
          <p:cNvSpPr txBox="1"/>
          <p:nvPr/>
        </p:nvSpPr>
        <p:spPr>
          <a:xfrm>
            <a:off x="-3" y="1005052"/>
            <a:ext cx="1219199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22 RS</a:t>
            </a:r>
          </a:p>
        </p:txBody>
      </p:sp>
    </p:spTree>
    <p:extLst>
      <p:ext uri="{BB962C8B-B14F-4D97-AF65-F5344CB8AC3E}">
        <p14:creationId xmlns:p14="http://schemas.microsoft.com/office/powerpoint/2010/main" val="2311041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32576F2B-4377-4B45-A11E-D4A19CBB33F5}"/>
              </a:ext>
            </a:extLst>
          </p:cNvPr>
          <p:cNvPicPr>
            <a:picLocks noChangeAspect="1"/>
          </p:cNvPicPr>
          <p:nvPr/>
        </p:nvPicPr>
        <p:blipFill>
          <a:blip r:embed="rId3"/>
          <a:stretch>
            <a:fillRect/>
          </a:stretch>
        </p:blipFill>
        <p:spPr>
          <a:xfrm>
            <a:off x="0" y="816409"/>
            <a:ext cx="12192000" cy="910000"/>
          </a:xfrm>
          <a:prstGeom prst="rect">
            <a:avLst/>
          </a:prstGeom>
        </p:spPr>
      </p:pic>
      <p:sp>
        <p:nvSpPr>
          <p:cNvPr id="6" name="AutoShape 2" descr="Image result for request"/>
          <p:cNvSpPr>
            <a:spLocks noChangeAspect="1" noChangeArrowheads="1"/>
          </p:cNvSpPr>
          <p:nvPr/>
        </p:nvSpPr>
        <p:spPr bwMode="auto">
          <a:xfrm>
            <a:off x="3387362" y="66012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orbel"/>
              <a:ea typeface="+mn-ea"/>
              <a:cs typeface="+mn-cs"/>
            </a:endParaRPr>
          </a:p>
        </p:txBody>
      </p:sp>
      <p:sp>
        <p:nvSpPr>
          <p:cNvPr id="12" name="TextBox 11">
            <a:extLst>
              <a:ext uri="{FF2B5EF4-FFF2-40B4-BE49-F238E27FC236}">
                <a16:creationId xmlns:a16="http://schemas.microsoft.com/office/drawing/2014/main" xmlns="" id="{DCF3405A-37E4-4B65-B4A4-020C0B58C2B8}"/>
              </a:ext>
            </a:extLst>
          </p:cNvPr>
          <p:cNvSpPr txBox="1"/>
          <p:nvPr/>
        </p:nvSpPr>
        <p:spPr>
          <a:xfrm>
            <a:off x="0" y="0"/>
            <a:ext cx="12192000" cy="1015663"/>
          </a:xfrm>
          <a:prstGeom prst="rect">
            <a:avLst/>
          </a:prstGeom>
          <a:solidFill>
            <a:srgbClr val="002060"/>
          </a:solidFill>
          <a:ln w="5715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Who Is Eligible?</a:t>
            </a:r>
          </a:p>
        </p:txBody>
      </p:sp>
      <p:pic>
        <p:nvPicPr>
          <p:cNvPr id="11" name="Picture 2">
            <a:extLst>
              <a:ext uri="{FF2B5EF4-FFF2-40B4-BE49-F238E27FC236}">
                <a16:creationId xmlns:a16="http://schemas.microsoft.com/office/drawing/2014/main" xmlns="" id="{0B1BE263-7336-4C9C-86A2-47FE6257481E}"/>
              </a:ext>
            </a:extLst>
          </p:cNvPr>
          <p:cNvPicPr>
            <a:picLocks noChangeAspect="1" noChangeArrowheads="1"/>
          </p:cNvPicPr>
          <p:nvPr/>
        </p:nvPicPr>
        <p:blipFill>
          <a:blip r:embed="rId4" cstate="print">
            <a:alphaModFix amt="15000"/>
            <a:extLst>
              <a:ext uri="{28A0092B-C50C-407E-A947-70E740481C1C}">
                <a14:useLocalDpi xmlns:a14="http://schemas.microsoft.com/office/drawing/2010/main" val="0"/>
              </a:ext>
            </a:extLst>
          </a:blip>
          <a:srcRect/>
          <a:stretch>
            <a:fillRect/>
          </a:stretch>
        </p:blipFill>
        <p:spPr bwMode="auto">
          <a:xfrm>
            <a:off x="11125201" y="5638800"/>
            <a:ext cx="689868" cy="91000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xmlns="" id="{B8074BAB-BEF8-4EAC-A592-2EF6C07B8447}"/>
              </a:ext>
            </a:extLst>
          </p:cNvPr>
          <p:cNvSpPr txBox="1"/>
          <p:nvPr/>
        </p:nvSpPr>
        <p:spPr>
          <a:xfrm>
            <a:off x="677277" y="2013546"/>
            <a:ext cx="10837443" cy="21236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TRS retirees who return to work for a school district in a certified or classified position after April 12, 2022, and before July 1, 2024. </a:t>
            </a:r>
          </a:p>
        </p:txBody>
      </p:sp>
      <p:sp>
        <p:nvSpPr>
          <p:cNvPr id="9" name="TextBox 8">
            <a:extLst>
              <a:ext uri="{FF2B5EF4-FFF2-40B4-BE49-F238E27FC236}">
                <a16:creationId xmlns:a16="http://schemas.microsoft.com/office/drawing/2014/main" xmlns="" id="{73D94881-47AC-5A66-EFDF-0A43FEF8DE06}"/>
              </a:ext>
            </a:extLst>
          </p:cNvPr>
          <p:cNvSpPr txBox="1"/>
          <p:nvPr/>
        </p:nvSpPr>
        <p:spPr>
          <a:xfrm>
            <a:off x="1537149" y="4643382"/>
            <a:ext cx="9117697"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Anyone who retired between Sept. 1, 2021, and April 12, 2022, </a:t>
            </a:r>
            <a:r>
              <a:rPr kumimoji="0" lang="en-US" sz="2400" b="1"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and</a:t>
            </a:r>
            <a:r>
              <a:rPr kumimoji="0" lang="en-US" sz="2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who returned to work between Sept. 1, 2021, and April 12, 2022, still must meet the permanent breaks in service.</a:t>
            </a:r>
          </a:p>
        </p:txBody>
      </p:sp>
      <p:sp>
        <p:nvSpPr>
          <p:cNvPr id="10" name="TextBox 9">
            <a:extLst>
              <a:ext uri="{FF2B5EF4-FFF2-40B4-BE49-F238E27FC236}">
                <a16:creationId xmlns:a16="http://schemas.microsoft.com/office/drawing/2014/main" xmlns="" id="{013BC654-3BD7-532A-082A-A7AA886775CA}"/>
              </a:ext>
            </a:extLst>
          </p:cNvPr>
          <p:cNvSpPr txBox="1"/>
          <p:nvPr/>
        </p:nvSpPr>
        <p:spPr>
          <a:xfrm>
            <a:off x="-3" y="1005052"/>
            <a:ext cx="1219199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Under HB 1 (22 RS)</a:t>
            </a:r>
          </a:p>
        </p:txBody>
      </p:sp>
    </p:spTree>
    <p:extLst>
      <p:ext uri="{BB962C8B-B14F-4D97-AF65-F5344CB8AC3E}">
        <p14:creationId xmlns:p14="http://schemas.microsoft.com/office/powerpoint/2010/main" val="1625631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F153E0E2-7332-4B83-A38D-C38534E5B681}"/>
              </a:ext>
            </a:extLst>
          </p:cNvPr>
          <p:cNvPicPr>
            <a:picLocks noChangeAspect="1"/>
          </p:cNvPicPr>
          <p:nvPr/>
        </p:nvPicPr>
        <p:blipFill>
          <a:blip r:embed="rId3"/>
          <a:stretch>
            <a:fillRect/>
          </a:stretch>
        </p:blipFill>
        <p:spPr>
          <a:xfrm>
            <a:off x="0" y="816409"/>
            <a:ext cx="12192000" cy="910000"/>
          </a:xfrm>
          <a:prstGeom prst="rect">
            <a:avLst/>
          </a:prstGeom>
        </p:spPr>
      </p:pic>
      <p:sp>
        <p:nvSpPr>
          <p:cNvPr id="6" name="AutoShape 2" descr="Image result for request"/>
          <p:cNvSpPr>
            <a:spLocks noChangeAspect="1" noChangeArrowheads="1"/>
          </p:cNvSpPr>
          <p:nvPr/>
        </p:nvSpPr>
        <p:spPr bwMode="auto">
          <a:xfrm>
            <a:off x="3387362" y="66012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orbel"/>
              <a:ea typeface="+mn-ea"/>
              <a:cs typeface="+mn-cs"/>
            </a:endParaRPr>
          </a:p>
        </p:txBody>
      </p:sp>
      <p:sp>
        <p:nvSpPr>
          <p:cNvPr id="12" name="TextBox 11">
            <a:extLst>
              <a:ext uri="{FF2B5EF4-FFF2-40B4-BE49-F238E27FC236}">
                <a16:creationId xmlns:a16="http://schemas.microsoft.com/office/drawing/2014/main" xmlns="" id="{DCF3405A-37E4-4B65-B4A4-020C0B58C2B8}"/>
              </a:ext>
            </a:extLst>
          </p:cNvPr>
          <p:cNvSpPr txBox="1"/>
          <p:nvPr/>
        </p:nvSpPr>
        <p:spPr>
          <a:xfrm>
            <a:off x="0" y="0"/>
            <a:ext cx="12192000" cy="1015663"/>
          </a:xfrm>
          <a:prstGeom prst="rect">
            <a:avLst/>
          </a:prstGeom>
          <a:solidFill>
            <a:srgbClr val="002060"/>
          </a:solidFill>
          <a:ln w="5715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What Are the Temporary Changes?</a:t>
            </a:r>
            <a:endParaRPr kumimoji="0" lang="en-US" sz="6000" b="1"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2" name="Table 3">
            <a:extLst>
              <a:ext uri="{FF2B5EF4-FFF2-40B4-BE49-F238E27FC236}">
                <a16:creationId xmlns:a16="http://schemas.microsoft.com/office/drawing/2014/main" xmlns="" id="{608E045D-D709-4572-B1B8-2DECA8F3DBF8}"/>
              </a:ext>
            </a:extLst>
          </p:cNvPr>
          <p:cNvGraphicFramePr>
            <a:graphicFrameLocks noGrp="1"/>
          </p:cNvGraphicFramePr>
          <p:nvPr>
            <p:extLst>
              <p:ext uri="{D42A27DB-BD31-4B8C-83A1-F6EECF244321}">
                <p14:modId xmlns:p14="http://schemas.microsoft.com/office/powerpoint/2010/main" val="703503024"/>
              </p:ext>
            </p:extLst>
          </p:nvPr>
        </p:nvGraphicFramePr>
        <p:xfrm>
          <a:off x="96410" y="1832072"/>
          <a:ext cx="11905089" cy="4074628"/>
        </p:xfrm>
        <a:graphic>
          <a:graphicData uri="http://schemas.openxmlformats.org/drawingml/2006/table">
            <a:tbl>
              <a:tblPr firstRow="1" bandRow="1">
                <a:tableStyleId>{93296810-A885-4BE3-A3E7-6D5BEEA58F35}</a:tableStyleId>
              </a:tblPr>
              <a:tblGrid>
                <a:gridCol w="2593243">
                  <a:extLst>
                    <a:ext uri="{9D8B030D-6E8A-4147-A177-3AD203B41FA5}">
                      <a16:colId xmlns:a16="http://schemas.microsoft.com/office/drawing/2014/main" xmlns="" val="2837813715"/>
                    </a:ext>
                  </a:extLst>
                </a:gridCol>
                <a:gridCol w="3814017">
                  <a:extLst>
                    <a:ext uri="{9D8B030D-6E8A-4147-A177-3AD203B41FA5}">
                      <a16:colId xmlns:a16="http://schemas.microsoft.com/office/drawing/2014/main" xmlns="" val="3845778743"/>
                    </a:ext>
                  </a:extLst>
                </a:gridCol>
                <a:gridCol w="5497829">
                  <a:extLst>
                    <a:ext uri="{9D8B030D-6E8A-4147-A177-3AD203B41FA5}">
                      <a16:colId xmlns:a16="http://schemas.microsoft.com/office/drawing/2014/main" xmlns="" val="4241698249"/>
                    </a:ext>
                  </a:extLst>
                </a:gridCol>
              </a:tblGrid>
              <a:tr h="603104">
                <a:tc>
                  <a:txBody>
                    <a:bodyPr/>
                    <a:lstStyle/>
                    <a:p>
                      <a:pPr algn="ctr"/>
                      <a:r>
                        <a:rPr lang="en-US" sz="2800" dirty="0">
                          <a:solidFill>
                            <a:schemeClr val="tx1"/>
                          </a:solidFill>
                          <a:latin typeface="Times New Roman" panose="02020603050405020304" pitchFamily="18" charset="0"/>
                          <a:cs typeface="Times New Roman" panose="02020603050405020304" pitchFamily="18" charset="0"/>
                        </a:rPr>
                        <a:t>RTW Program</a:t>
                      </a:r>
                    </a:p>
                  </a:txBody>
                  <a:tcPr/>
                </a:tc>
                <a:tc>
                  <a:txBody>
                    <a:bodyPr/>
                    <a:lstStyle/>
                    <a:p>
                      <a:pPr algn="ctr"/>
                      <a:r>
                        <a:rPr lang="en-US" sz="2800" dirty="0">
                          <a:solidFill>
                            <a:schemeClr val="tx1"/>
                          </a:solidFill>
                          <a:latin typeface="Times New Roman" panose="02020603050405020304" pitchFamily="18" charset="0"/>
                          <a:cs typeface="Times New Roman" panose="02020603050405020304" pitchFamily="18" charset="0"/>
                        </a:rPr>
                        <a:t>Permanent Rules</a:t>
                      </a:r>
                    </a:p>
                  </a:txBody>
                  <a:tcPr/>
                </a:tc>
                <a:tc>
                  <a:txBody>
                    <a:bodyPr/>
                    <a:lstStyle/>
                    <a:p>
                      <a:pPr algn="ctr"/>
                      <a:r>
                        <a:rPr lang="en-US" sz="2800" dirty="0">
                          <a:solidFill>
                            <a:schemeClr val="tx1"/>
                          </a:solidFill>
                          <a:latin typeface="Times New Roman" panose="02020603050405020304" pitchFamily="18" charset="0"/>
                          <a:cs typeface="Times New Roman" panose="02020603050405020304" pitchFamily="18" charset="0"/>
                        </a:rPr>
                        <a:t>Temporary Changes</a:t>
                      </a:r>
                    </a:p>
                  </a:txBody>
                  <a:tcPr/>
                </a:tc>
                <a:extLst>
                  <a:ext uri="{0D108BD9-81ED-4DB2-BD59-A6C34878D82A}">
                    <a16:rowId xmlns:a16="http://schemas.microsoft.com/office/drawing/2014/main" xmlns="" val="3184851947"/>
                  </a:ext>
                </a:extLst>
              </a:tr>
              <a:tr h="919225">
                <a:tc>
                  <a:txBody>
                    <a:bodyPr/>
                    <a:lstStyle/>
                    <a:p>
                      <a:r>
                        <a:rPr lang="en-US" sz="2400" dirty="0">
                          <a:solidFill>
                            <a:srgbClr val="002060"/>
                          </a:solidFill>
                          <a:latin typeface="Times New Roman" panose="02020603050405020304" pitchFamily="18" charset="0"/>
                          <a:cs typeface="Times New Roman" panose="02020603050405020304" pitchFamily="18" charset="0"/>
                        </a:rPr>
                        <a:t>Part time</a:t>
                      </a:r>
                    </a:p>
                  </a:txBody>
                  <a:tcPr/>
                </a:tc>
                <a:tc>
                  <a:txBody>
                    <a:bodyPr/>
                    <a:lstStyle/>
                    <a:p>
                      <a:r>
                        <a:rPr lang="en-US" sz="2400" dirty="0">
                          <a:solidFill>
                            <a:srgbClr val="002060"/>
                          </a:solidFill>
                          <a:latin typeface="Times New Roman" panose="02020603050405020304" pitchFamily="18" charset="0"/>
                          <a:cs typeface="Times New Roman" panose="02020603050405020304" pitchFamily="18" charset="0"/>
                        </a:rPr>
                        <a:t>3-month break, day and wage limits</a:t>
                      </a:r>
                    </a:p>
                  </a:txBody>
                  <a:tcPr/>
                </a:tc>
                <a:tc>
                  <a:txBody>
                    <a:bodyPr/>
                    <a:lstStyle/>
                    <a:p>
                      <a:r>
                        <a:rPr lang="en-US" sz="2400" dirty="0">
                          <a:solidFill>
                            <a:srgbClr val="002060"/>
                          </a:solidFill>
                          <a:latin typeface="Times New Roman" panose="02020603050405020304" pitchFamily="18" charset="0"/>
                          <a:cs typeface="Times New Roman" panose="02020603050405020304" pitchFamily="18" charset="0"/>
                        </a:rPr>
                        <a:t>1-month break if school district position, no other changes</a:t>
                      </a:r>
                    </a:p>
                  </a:txBody>
                  <a:tcPr/>
                </a:tc>
                <a:extLst>
                  <a:ext uri="{0D108BD9-81ED-4DB2-BD59-A6C34878D82A}">
                    <a16:rowId xmlns:a16="http://schemas.microsoft.com/office/drawing/2014/main" xmlns="" val="496417339"/>
                  </a:ext>
                </a:extLst>
              </a:tr>
              <a:tr h="906379">
                <a:tc>
                  <a:txBody>
                    <a:bodyPr/>
                    <a:lstStyle/>
                    <a:p>
                      <a:r>
                        <a:rPr lang="en-US" sz="2400" dirty="0">
                          <a:solidFill>
                            <a:srgbClr val="002060"/>
                          </a:solidFill>
                          <a:latin typeface="Times New Roman" panose="02020603050405020304" pitchFamily="18" charset="0"/>
                          <a:cs typeface="Times New Roman" panose="02020603050405020304" pitchFamily="18" charset="0"/>
                        </a:rPr>
                        <a:t>Full time</a:t>
                      </a:r>
                    </a:p>
                  </a:txBody>
                  <a:tcPr/>
                </a:tc>
                <a:tc>
                  <a:txBody>
                    <a:bodyPr/>
                    <a:lstStyle/>
                    <a:p>
                      <a:r>
                        <a:rPr lang="en-US" sz="2400" dirty="0">
                          <a:solidFill>
                            <a:srgbClr val="002060"/>
                          </a:solidFill>
                          <a:latin typeface="Times New Roman" panose="02020603050405020304" pitchFamily="18" charset="0"/>
                          <a:cs typeface="Times New Roman" panose="02020603050405020304" pitchFamily="18" charset="0"/>
                        </a:rPr>
                        <a:t>3- or 12-month break, wage limits</a:t>
                      </a:r>
                    </a:p>
                  </a:txBody>
                  <a:tcPr/>
                </a:tc>
                <a:tc>
                  <a:txBody>
                    <a:bodyPr/>
                    <a:lstStyle/>
                    <a:p>
                      <a:r>
                        <a:rPr lang="en-US" sz="2400" dirty="0">
                          <a:solidFill>
                            <a:srgbClr val="002060"/>
                          </a:solidFill>
                          <a:latin typeface="Times New Roman" panose="02020603050405020304" pitchFamily="18" charset="0"/>
                          <a:cs typeface="Times New Roman" panose="02020603050405020304" pitchFamily="18" charset="0"/>
                        </a:rPr>
                        <a:t>1-month break if school district position, no other changes</a:t>
                      </a:r>
                    </a:p>
                  </a:txBody>
                  <a:tcPr/>
                </a:tc>
                <a:extLst>
                  <a:ext uri="{0D108BD9-81ED-4DB2-BD59-A6C34878D82A}">
                    <a16:rowId xmlns:a16="http://schemas.microsoft.com/office/drawing/2014/main" xmlns="" val="2464152538"/>
                  </a:ext>
                </a:extLst>
              </a:tr>
              <a:tr h="768005">
                <a:tc>
                  <a:txBody>
                    <a:bodyPr/>
                    <a:lstStyle/>
                    <a:p>
                      <a:r>
                        <a:rPr lang="en-US" sz="2400" dirty="0">
                          <a:solidFill>
                            <a:srgbClr val="002060"/>
                          </a:solidFill>
                          <a:latin typeface="Times New Roman" panose="02020603050405020304" pitchFamily="18" charset="0"/>
                          <a:cs typeface="Times New Roman" panose="02020603050405020304" pitchFamily="18" charset="0"/>
                        </a:rPr>
                        <a:t>Critical shortage</a:t>
                      </a:r>
                    </a:p>
                    <a:p>
                      <a:r>
                        <a:rPr lang="en-US" sz="2400" dirty="0">
                          <a:solidFill>
                            <a:srgbClr val="002060"/>
                          </a:solidFill>
                          <a:latin typeface="Times New Roman" panose="02020603050405020304" pitchFamily="18" charset="0"/>
                          <a:cs typeface="Times New Roman" panose="02020603050405020304" pitchFamily="18" charset="0"/>
                        </a:rPr>
                        <a:t>part time</a:t>
                      </a:r>
                    </a:p>
                  </a:txBody>
                  <a:tcPr/>
                </a:tc>
                <a:tc>
                  <a:txBody>
                    <a:bodyPr/>
                    <a:lstStyle/>
                    <a:p>
                      <a:r>
                        <a:rPr lang="en-US" sz="2400" dirty="0">
                          <a:solidFill>
                            <a:srgbClr val="002060"/>
                          </a:solidFill>
                          <a:latin typeface="Times New Roman" panose="02020603050405020304" pitchFamily="18" charset="0"/>
                          <a:cs typeface="Times New Roman" panose="02020603050405020304" pitchFamily="18" charset="0"/>
                        </a:rPr>
                        <a:t>3-month break, day limits, employer limits</a:t>
                      </a:r>
                    </a:p>
                  </a:txBody>
                  <a:tcPr/>
                </a:tc>
                <a:tc>
                  <a:txBody>
                    <a:bodyPr/>
                    <a:lstStyle/>
                    <a:p>
                      <a:r>
                        <a:rPr lang="en-US" sz="2400" dirty="0">
                          <a:solidFill>
                            <a:srgbClr val="002060"/>
                          </a:solidFill>
                          <a:latin typeface="Times New Roman" panose="02020603050405020304" pitchFamily="18" charset="0"/>
                          <a:cs typeface="Times New Roman" panose="02020603050405020304" pitchFamily="18" charset="0"/>
                        </a:rPr>
                        <a:t>1-month break if school district position, employer limits increased, no other change</a:t>
                      </a:r>
                    </a:p>
                  </a:txBody>
                  <a:tcPr/>
                </a:tc>
                <a:extLst>
                  <a:ext uri="{0D108BD9-81ED-4DB2-BD59-A6C34878D82A}">
                    <a16:rowId xmlns:a16="http://schemas.microsoft.com/office/drawing/2014/main" xmlns="" val="1271497162"/>
                  </a:ext>
                </a:extLst>
              </a:tr>
              <a:tr h="654426">
                <a:tc>
                  <a:txBody>
                    <a:bodyPr/>
                    <a:lstStyle/>
                    <a:p>
                      <a:r>
                        <a:rPr lang="en-US" sz="2400" dirty="0">
                          <a:solidFill>
                            <a:srgbClr val="002060"/>
                          </a:solidFill>
                          <a:latin typeface="Times New Roman" panose="02020603050405020304" pitchFamily="18" charset="0"/>
                          <a:cs typeface="Times New Roman" panose="02020603050405020304" pitchFamily="18" charset="0"/>
                        </a:rPr>
                        <a:t>Critical shortage</a:t>
                      </a:r>
                    </a:p>
                    <a:p>
                      <a:r>
                        <a:rPr lang="en-US" sz="2400" dirty="0">
                          <a:solidFill>
                            <a:srgbClr val="002060"/>
                          </a:solidFill>
                          <a:latin typeface="Times New Roman" panose="02020603050405020304" pitchFamily="18" charset="0"/>
                          <a:cs typeface="Times New Roman" panose="02020603050405020304" pitchFamily="18" charset="0"/>
                        </a:rPr>
                        <a:t>full time</a:t>
                      </a:r>
                    </a:p>
                  </a:txBody>
                  <a:tcPr/>
                </a:tc>
                <a:tc>
                  <a:txBody>
                    <a:bodyPr/>
                    <a:lstStyle/>
                    <a:p>
                      <a:r>
                        <a:rPr lang="en-US" sz="2400" dirty="0">
                          <a:solidFill>
                            <a:srgbClr val="002060"/>
                          </a:solidFill>
                          <a:latin typeface="Times New Roman" panose="02020603050405020304" pitchFamily="18" charset="0"/>
                          <a:cs typeface="Times New Roman" panose="02020603050405020304" pitchFamily="18" charset="0"/>
                        </a:rPr>
                        <a:t>3- or 12-month break, employer limits</a:t>
                      </a:r>
                    </a:p>
                  </a:txBody>
                  <a:tcPr/>
                </a:tc>
                <a:tc>
                  <a:txBody>
                    <a:bodyPr/>
                    <a:lstStyle/>
                    <a:p>
                      <a:r>
                        <a:rPr lang="en-US" sz="2400" dirty="0">
                          <a:solidFill>
                            <a:srgbClr val="002060"/>
                          </a:solidFill>
                          <a:latin typeface="Times New Roman" panose="02020603050405020304" pitchFamily="18" charset="0"/>
                          <a:cs typeface="Times New Roman" panose="02020603050405020304" pitchFamily="18" charset="0"/>
                        </a:rPr>
                        <a:t>1-month break if school district position, employer limits increased</a:t>
                      </a:r>
                    </a:p>
                  </a:txBody>
                  <a:tcPr/>
                </a:tc>
                <a:extLst>
                  <a:ext uri="{0D108BD9-81ED-4DB2-BD59-A6C34878D82A}">
                    <a16:rowId xmlns:a16="http://schemas.microsoft.com/office/drawing/2014/main" xmlns="" val="3170066786"/>
                  </a:ext>
                </a:extLst>
              </a:tr>
            </a:tbl>
          </a:graphicData>
        </a:graphic>
      </p:graphicFrame>
      <p:sp>
        <p:nvSpPr>
          <p:cNvPr id="8" name="TextBox 7">
            <a:extLst>
              <a:ext uri="{FF2B5EF4-FFF2-40B4-BE49-F238E27FC236}">
                <a16:creationId xmlns:a16="http://schemas.microsoft.com/office/drawing/2014/main" xmlns="" id="{840B7A5A-CD7D-4BE9-8979-D664B710A51C}"/>
              </a:ext>
            </a:extLst>
          </p:cNvPr>
          <p:cNvSpPr txBox="1"/>
          <p:nvPr/>
        </p:nvSpPr>
        <p:spPr>
          <a:xfrm>
            <a:off x="976223" y="5906700"/>
            <a:ext cx="1023955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Breaks in service for reciprocity retirees must be met for each system.</a:t>
            </a:r>
          </a:p>
        </p:txBody>
      </p:sp>
      <p:pic>
        <p:nvPicPr>
          <p:cNvPr id="11" name="Picture 2">
            <a:extLst>
              <a:ext uri="{FF2B5EF4-FFF2-40B4-BE49-F238E27FC236}">
                <a16:creationId xmlns:a16="http://schemas.microsoft.com/office/drawing/2014/main" xmlns="" id="{0B1BE263-7336-4C9C-86A2-47FE6257481E}"/>
              </a:ext>
            </a:extLst>
          </p:cNvPr>
          <p:cNvPicPr>
            <a:picLocks noChangeAspect="1" noChangeArrowheads="1"/>
          </p:cNvPicPr>
          <p:nvPr/>
        </p:nvPicPr>
        <p:blipFill>
          <a:blip r:embed="rId4" cstate="print">
            <a:alphaModFix amt="15000"/>
            <a:extLst>
              <a:ext uri="{28A0092B-C50C-407E-A947-70E740481C1C}">
                <a14:useLocalDpi xmlns:a14="http://schemas.microsoft.com/office/drawing/2010/main" val="0"/>
              </a:ext>
            </a:extLst>
          </a:blip>
          <a:srcRect/>
          <a:stretch>
            <a:fillRect/>
          </a:stretch>
        </p:blipFill>
        <p:spPr bwMode="auto">
          <a:xfrm>
            <a:off x="11125201" y="5638800"/>
            <a:ext cx="689868" cy="91000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0410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B4AAA070-E20B-4F24-9B80-8F016D736A92}"/>
              </a:ext>
            </a:extLst>
          </p:cNvPr>
          <p:cNvPicPr>
            <a:picLocks noChangeAspect="1"/>
          </p:cNvPicPr>
          <p:nvPr/>
        </p:nvPicPr>
        <p:blipFill>
          <a:blip r:embed="rId3"/>
          <a:stretch>
            <a:fillRect/>
          </a:stretch>
        </p:blipFill>
        <p:spPr>
          <a:xfrm>
            <a:off x="0" y="816409"/>
            <a:ext cx="12192000" cy="910000"/>
          </a:xfrm>
          <a:prstGeom prst="rect">
            <a:avLst/>
          </a:prstGeom>
        </p:spPr>
      </p:pic>
      <p:sp>
        <p:nvSpPr>
          <p:cNvPr id="6" name="AutoShape 2" descr="Image result for request"/>
          <p:cNvSpPr>
            <a:spLocks noChangeAspect="1" noChangeArrowheads="1"/>
          </p:cNvSpPr>
          <p:nvPr/>
        </p:nvSpPr>
        <p:spPr bwMode="auto">
          <a:xfrm>
            <a:off x="2783681" y="748904"/>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orbel"/>
              <a:ea typeface="+mn-ea"/>
              <a:cs typeface="+mn-cs"/>
            </a:endParaRPr>
          </a:p>
        </p:txBody>
      </p:sp>
      <p:sp>
        <p:nvSpPr>
          <p:cNvPr id="12" name="TextBox 11">
            <a:extLst>
              <a:ext uri="{FF2B5EF4-FFF2-40B4-BE49-F238E27FC236}">
                <a16:creationId xmlns:a16="http://schemas.microsoft.com/office/drawing/2014/main" xmlns="" id="{DCF3405A-37E4-4B65-B4A4-020C0B58C2B8}"/>
              </a:ext>
            </a:extLst>
          </p:cNvPr>
          <p:cNvSpPr txBox="1"/>
          <p:nvPr/>
        </p:nvSpPr>
        <p:spPr>
          <a:xfrm>
            <a:off x="0" y="0"/>
            <a:ext cx="12192000" cy="1015663"/>
          </a:xfrm>
          <a:prstGeom prst="rect">
            <a:avLst/>
          </a:prstGeom>
          <a:solidFill>
            <a:srgbClr val="002060"/>
          </a:solidFill>
          <a:ln w="57150">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What Are the Temporary Changes?</a:t>
            </a:r>
            <a:endParaRPr kumimoji="0" lang="en-US" sz="6000" b="1"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pic>
        <p:nvPicPr>
          <p:cNvPr id="14" name="Picture 2">
            <a:extLst>
              <a:ext uri="{FF2B5EF4-FFF2-40B4-BE49-F238E27FC236}">
                <a16:creationId xmlns:a16="http://schemas.microsoft.com/office/drawing/2014/main" xmlns="" id="{3327E2B3-13DB-4DD5-84C7-77540CFE67A5}"/>
              </a:ext>
            </a:extLst>
          </p:cNvPr>
          <p:cNvPicPr>
            <a:picLocks noChangeAspect="1" noChangeArrowheads="1"/>
          </p:cNvPicPr>
          <p:nvPr/>
        </p:nvPicPr>
        <p:blipFill>
          <a:blip r:embed="rId4" cstate="print">
            <a:alphaModFix amt="15000"/>
            <a:extLst>
              <a:ext uri="{28A0092B-C50C-407E-A947-70E740481C1C}">
                <a14:useLocalDpi xmlns:a14="http://schemas.microsoft.com/office/drawing/2010/main" val="0"/>
              </a:ext>
            </a:extLst>
          </a:blip>
          <a:srcRect/>
          <a:stretch>
            <a:fillRect/>
          </a:stretch>
        </p:blipFill>
        <p:spPr bwMode="auto">
          <a:xfrm>
            <a:off x="11125201" y="5638800"/>
            <a:ext cx="689868" cy="91000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xmlns="" id="{ACB309AB-E400-4388-8C4F-3F47A5C0C443}"/>
              </a:ext>
            </a:extLst>
          </p:cNvPr>
          <p:cNvSpPr txBox="1"/>
          <p:nvPr/>
        </p:nvSpPr>
        <p:spPr>
          <a:xfrm>
            <a:off x="661927" y="2375143"/>
            <a:ext cx="10868146" cy="184665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Districts allowed to hire additional retirees for critical shortage. Under the permanent rules, the number of these positions is more strictly limited. </a:t>
            </a:r>
          </a:p>
        </p:txBody>
      </p:sp>
      <p:sp>
        <p:nvSpPr>
          <p:cNvPr id="8" name="TextBox 7">
            <a:extLst>
              <a:ext uri="{FF2B5EF4-FFF2-40B4-BE49-F238E27FC236}">
                <a16:creationId xmlns:a16="http://schemas.microsoft.com/office/drawing/2014/main" xmlns="" id="{BFC6C736-79A3-2386-B2ED-F5291821E240}"/>
              </a:ext>
            </a:extLst>
          </p:cNvPr>
          <p:cNvSpPr txBox="1"/>
          <p:nvPr/>
        </p:nvSpPr>
        <p:spPr>
          <a:xfrm>
            <a:off x="212430" y="5013354"/>
            <a:ext cx="117671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Return to work, including which program is used, is at the employer’s discretion.</a:t>
            </a:r>
          </a:p>
        </p:txBody>
      </p:sp>
    </p:spTree>
    <p:extLst>
      <p:ext uri="{BB962C8B-B14F-4D97-AF65-F5344CB8AC3E}">
        <p14:creationId xmlns:p14="http://schemas.microsoft.com/office/powerpoint/2010/main" val="1959212136"/>
      </p:ext>
    </p:extLst>
  </p:cSld>
  <p:clrMapOvr>
    <a:masterClrMapping/>
  </p:clrMapOvr>
</p:sld>
</file>

<file path=ppt/theme/theme1.xml><?xml version="1.0" encoding="utf-8"?>
<a:theme xmlns:a="http://schemas.openxmlformats.org/drawingml/2006/main" name="13_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8_Delux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3.xml><?xml version="1.0" encoding="utf-8"?>
<a:theme xmlns:a="http://schemas.openxmlformats.org/drawingml/2006/main" name="19_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13594</TotalTime>
  <Words>819</Words>
  <Application>Microsoft Office PowerPoint</Application>
  <PresentationFormat>Widescreen</PresentationFormat>
  <Paragraphs>148</Paragraphs>
  <Slides>15</Slides>
  <Notes>15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Arial</vt:lpstr>
      <vt:lpstr>Calibri</vt:lpstr>
      <vt:lpstr>Cambria</vt:lpstr>
      <vt:lpstr>Corbel</vt:lpstr>
      <vt:lpstr>Times New Roman</vt:lpstr>
      <vt:lpstr>Wingdings 2</vt:lpstr>
      <vt:lpstr>13_Deluxe</vt:lpstr>
      <vt:lpstr>8_Deluxe</vt:lpstr>
      <vt:lpstr>19_Deluxe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TRS IJC Education Presentation 20220607</dc:title>
  <dc:creator>Gregory Hall (TRS)</dc:creator>
  <cp:lastModifiedBy>Allen, Maurya (LRC)</cp:lastModifiedBy>
  <cp:revision>225</cp:revision>
  <cp:lastPrinted>2019-11-22T15:21:04Z</cp:lastPrinted>
  <dcterms:created xsi:type="dcterms:W3CDTF">2019-08-22T15:30:39Z</dcterms:created>
  <dcterms:modified xsi:type="dcterms:W3CDTF">2022-06-06T17:55:16Z</dcterms:modified>
</cp:coreProperties>
</file>