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1932" r:id="rId2"/>
    <p:sldId id="1925" r:id="rId3"/>
    <p:sldId id="1931" r:id="rId4"/>
    <p:sldId id="258" r:id="rId5"/>
    <p:sldId id="25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jasonattard\Documents\Terrace%20metrics\Sample%20deidentified%20matrix%20Carroll%20County%20High%20School%202018-J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jasonattard\Documents\Terrace%20metrics\Sample%20deidentified%20matrix%20Carroll%20County%20High%20School%202018-JA.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jasonattard\Documents\Terrace%20metrics\Sample%20deidentified%20matrix%20Carroll%20County%20High%20School%202018-JA.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jasonattard\Documents\Terrace%20metrics\Sample%20deidentified%20matrix%20Carroll%20County%20High%20School%202018-JA.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jasonattard\Documents\Terrace%20metrics\Sample%20deidentified%20matrix%20Carroll%20County%20High%20School%202018-JA.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jasonattard\Documents\Terrace%20metrics\Sample%20deidentified%20matrix%20Carroll%20County%20High%20School%202018-J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B93B38"/>
              </a:solidFill>
              <a:ln w="19050">
                <a:solidFill>
                  <a:schemeClr val="lt1"/>
                </a:solidFill>
              </a:ln>
              <a:effectLst/>
            </c:spPr>
            <c:extLst>
              <c:ext xmlns:c16="http://schemas.microsoft.com/office/drawing/2014/chart" uri="{C3380CC4-5D6E-409C-BE32-E72D297353CC}">
                <c16:uniqueId val="{00000001-9203-4CE0-88F0-B1612FF8A7D4}"/>
              </c:ext>
            </c:extLst>
          </c:dPt>
          <c:dPt>
            <c:idx val="1"/>
            <c:bubble3D val="0"/>
            <c:spPr>
              <a:solidFill>
                <a:srgbClr val="EE9943"/>
              </a:solidFill>
              <a:ln w="19050">
                <a:solidFill>
                  <a:schemeClr val="lt1"/>
                </a:solidFill>
              </a:ln>
              <a:effectLst/>
            </c:spPr>
            <c:extLst>
              <c:ext xmlns:c16="http://schemas.microsoft.com/office/drawing/2014/chart" uri="{C3380CC4-5D6E-409C-BE32-E72D297353CC}">
                <c16:uniqueId val="{00000003-9203-4CE0-88F0-B1612FF8A7D4}"/>
              </c:ext>
            </c:extLst>
          </c:dPt>
          <c:dPt>
            <c:idx val="2"/>
            <c:bubble3D val="0"/>
            <c:spPr>
              <a:solidFill>
                <a:srgbClr val="9DB966"/>
              </a:solidFill>
              <a:ln w="19050">
                <a:solidFill>
                  <a:schemeClr val="lt1"/>
                </a:solidFill>
              </a:ln>
              <a:effectLst/>
            </c:spPr>
            <c:extLst>
              <c:ext xmlns:c16="http://schemas.microsoft.com/office/drawing/2014/chart" uri="{C3380CC4-5D6E-409C-BE32-E72D297353CC}">
                <c16:uniqueId val="{00000005-9203-4CE0-88F0-B1612FF8A7D4}"/>
              </c:ext>
            </c:extLst>
          </c:dPt>
          <c:dPt>
            <c:idx val="3"/>
            <c:bubble3D val="0"/>
            <c:spPr>
              <a:solidFill>
                <a:srgbClr val="227360"/>
              </a:solidFill>
              <a:ln w="19050">
                <a:solidFill>
                  <a:schemeClr val="lt1"/>
                </a:solidFill>
              </a:ln>
              <a:effectLst/>
            </c:spPr>
            <c:extLst>
              <c:ext xmlns:c16="http://schemas.microsoft.com/office/drawing/2014/chart" uri="{C3380CC4-5D6E-409C-BE32-E72D297353CC}">
                <c16:uniqueId val="{00000007-9203-4CE0-88F0-B1612FF8A7D4}"/>
              </c:ext>
            </c:extLst>
          </c:dPt>
          <c:dLbls>
            <c:dLbl>
              <c:idx val="0"/>
              <c:layout>
                <c:manualLayout>
                  <c:x val="-0.13976592592592599"/>
                  <c:y val="0.16873118279569899"/>
                </c:manualLayout>
              </c:layout>
              <c:spPr>
                <a:no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6938"/>
                      <c:h val="0.12398476702509"/>
                    </c:manualLayout>
                  </c15:layout>
                </c:ext>
                <c:ext xmlns:c16="http://schemas.microsoft.com/office/drawing/2014/chart" uri="{C3380CC4-5D6E-409C-BE32-E72D297353CC}">
                  <c16:uniqueId val="{00000001-9203-4CE0-88F0-B1612FF8A7D4}"/>
                </c:ext>
              </c:extLst>
            </c:dLbl>
            <c:dLbl>
              <c:idx val="3"/>
              <c:layout>
                <c:manualLayout>
                  <c:x val="9.6652592592592595E-2"/>
                  <c:y val="0.17268727598566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203-4CE0-88F0-B1612FF8A7D4}"/>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Sheet6!$A$16:$A$19</c:f>
              <c:strCache>
                <c:ptCount val="4"/>
                <c:pt idx="0">
                  <c:v>At risk</c:v>
                </c:pt>
                <c:pt idx="1">
                  <c:v>Sub-optimal</c:v>
                </c:pt>
                <c:pt idx="2">
                  <c:v>Average</c:v>
                </c:pt>
                <c:pt idx="3">
                  <c:v>Optimal</c:v>
                </c:pt>
              </c:strCache>
            </c:strRef>
          </c:cat>
          <c:val>
            <c:numRef>
              <c:f>Sheet6!$B$16:$B$19</c:f>
              <c:numCache>
                <c:formatCode>General</c:formatCode>
                <c:ptCount val="4"/>
                <c:pt idx="0">
                  <c:v>17</c:v>
                </c:pt>
                <c:pt idx="1">
                  <c:v>55</c:v>
                </c:pt>
                <c:pt idx="2">
                  <c:v>20</c:v>
                </c:pt>
                <c:pt idx="3">
                  <c:v>8</c:v>
                </c:pt>
              </c:numCache>
            </c:numRef>
          </c:val>
          <c:extLst>
            <c:ext xmlns:c16="http://schemas.microsoft.com/office/drawing/2014/chart" uri="{C3380CC4-5D6E-409C-BE32-E72D297353CC}">
              <c16:uniqueId val="{00000008-9203-4CE0-88F0-B1612FF8A7D4}"/>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B93B38"/>
              </a:solidFill>
              <a:ln w="19050">
                <a:solidFill>
                  <a:schemeClr val="lt1"/>
                </a:solidFill>
              </a:ln>
              <a:effectLst/>
            </c:spPr>
            <c:extLst>
              <c:ext xmlns:c16="http://schemas.microsoft.com/office/drawing/2014/chart" uri="{C3380CC4-5D6E-409C-BE32-E72D297353CC}">
                <c16:uniqueId val="{00000001-E915-4A59-B20A-27E2DB2EEAB2}"/>
              </c:ext>
            </c:extLst>
          </c:dPt>
          <c:dPt>
            <c:idx val="1"/>
            <c:bubble3D val="0"/>
            <c:spPr>
              <a:solidFill>
                <a:srgbClr val="EE9943">
                  <a:alpha val="99000"/>
                </a:srgbClr>
              </a:solidFill>
              <a:ln w="19050">
                <a:solidFill>
                  <a:schemeClr val="lt1"/>
                </a:solidFill>
              </a:ln>
              <a:effectLst/>
            </c:spPr>
            <c:extLst>
              <c:ext xmlns:c16="http://schemas.microsoft.com/office/drawing/2014/chart" uri="{C3380CC4-5D6E-409C-BE32-E72D297353CC}">
                <c16:uniqueId val="{00000003-E915-4A59-B20A-27E2DB2EEAB2}"/>
              </c:ext>
            </c:extLst>
          </c:dPt>
          <c:dPt>
            <c:idx val="2"/>
            <c:bubble3D val="0"/>
            <c:spPr>
              <a:solidFill>
                <a:srgbClr val="9DB966"/>
              </a:solidFill>
              <a:ln w="19050">
                <a:solidFill>
                  <a:schemeClr val="lt1"/>
                </a:solidFill>
              </a:ln>
              <a:effectLst/>
            </c:spPr>
            <c:extLst>
              <c:ext xmlns:c16="http://schemas.microsoft.com/office/drawing/2014/chart" uri="{C3380CC4-5D6E-409C-BE32-E72D297353CC}">
                <c16:uniqueId val="{00000005-E915-4A59-B20A-27E2DB2EEAB2}"/>
              </c:ext>
            </c:extLst>
          </c:dPt>
          <c:dPt>
            <c:idx val="3"/>
            <c:bubble3D val="0"/>
            <c:spPr>
              <a:solidFill>
                <a:srgbClr val="227360"/>
              </a:solidFill>
              <a:ln w="19050">
                <a:solidFill>
                  <a:schemeClr val="lt1"/>
                </a:solidFill>
              </a:ln>
              <a:effectLst/>
            </c:spPr>
            <c:extLst>
              <c:ext xmlns:c16="http://schemas.microsoft.com/office/drawing/2014/chart" uri="{C3380CC4-5D6E-409C-BE32-E72D297353CC}">
                <c16:uniqueId val="{00000007-E915-4A59-B20A-27E2DB2EEAB2}"/>
              </c:ext>
            </c:extLst>
          </c:dPt>
          <c:dLbls>
            <c:dLbl>
              <c:idx val="0"/>
              <c:layout>
                <c:manualLayout>
                  <c:x val="-0.126583703703704"/>
                  <c:y val="0.18754569892473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915-4A59-B20A-27E2DB2EEAB2}"/>
                </c:ext>
              </c:extLst>
            </c:dLbl>
            <c:dLbl>
              <c:idx val="3"/>
              <c:layout>
                <c:manualLayout>
                  <c:x val="0.14034148148148101"/>
                  <c:y val="0.1801747311827960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915-4A59-B20A-27E2DB2EEAB2}"/>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Sheet6!$A$16:$A$19</c:f>
              <c:strCache>
                <c:ptCount val="4"/>
                <c:pt idx="0">
                  <c:v>At risk</c:v>
                </c:pt>
                <c:pt idx="1">
                  <c:v>Sub-optimal</c:v>
                </c:pt>
                <c:pt idx="2">
                  <c:v>Average</c:v>
                </c:pt>
                <c:pt idx="3">
                  <c:v>Optimal</c:v>
                </c:pt>
              </c:strCache>
            </c:strRef>
          </c:cat>
          <c:val>
            <c:numRef>
              <c:f>Sheet6!$E$16:$E$19</c:f>
              <c:numCache>
                <c:formatCode>General</c:formatCode>
                <c:ptCount val="4"/>
                <c:pt idx="0">
                  <c:v>12</c:v>
                </c:pt>
                <c:pt idx="1">
                  <c:v>33</c:v>
                </c:pt>
                <c:pt idx="2">
                  <c:v>40</c:v>
                </c:pt>
                <c:pt idx="3">
                  <c:v>15</c:v>
                </c:pt>
              </c:numCache>
            </c:numRef>
          </c:val>
          <c:extLst>
            <c:ext xmlns:c16="http://schemas.microsoft.com/office/drawing/2014/chart" uri="{C3380CC4-5D6E-409C-BE32-E72D297353CC}">
              <c16:uniqueId val="{00000008-E915-4A59-B20A-27E2DB2EEAB2}"/>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B93B38"/>
              </a:solidFill>
              <a:ln w="19050">
                <a:solidFill>
                  <a:schemeClr val="lt1"/>
                </a:solidFill>
              </a:ln>
              <a:effectLst/>
            </c:spPr>
            <c:extLst>
              <c:ext xmlns:c16="http://schemas.microsoft.com/office/drawing/2014/chart" uri="{C3380CC4-5D6E-409C-BE32-E72D297353CC}">
                <c16:uniqueId val="{00000001-1F3B-477A-AEA9-71CAD7B7C7DD}"/>
              </c:ext>
            </c:extLst>
          </c:dPt>
          <c:dPt>
            <c:idx val="1"/>
            <c:bubble3D val="0"/>
            <c:spPr>
              <a:solidFill>
                <a:srgbClr val="EE9943"/>
              </a:solidFill>
              <a:ln w="19050">
                <a:solidFill>
                  <a:schemeClr val="lt1"/>
                </a:solidFill>
              </a:ln>
              <a:effectLst/>
            </c:spPr>
            <c:extLst>
              <c:ext xmlns:c16="http://schemas.microsoft.com/office/drawing/2014/chart" uri="{C3380CC4-5D6E-409C-BE32-E72D297353CC}">
                <c16:uniqueId val="{00000003-1F3B-477A-AEA9-71CAD7B7C7DD}"/>
              </c:ext>
            </c:extLst>
          </c:dPt>
          <c:dPt>
            <c:idx val="2"/>
            <c:bubble3D val="0"/>
            <c:spPr>
              <a:solidFill>
                <a:srgbClr val="9DB966"/>
              </a:solidFill>
              <a:ln w="19050">
                <a:solidFill>
                  <a:schemeClr val="lt1"/>
                </a:solidFill>
              </a:ln>
              <a:effectLst/>
            </c:spPr>
            <c:extLst>
              <c:ext xmlns:c16="http://schemas.microsoft.com/office/drawing/2014/chart" uri="{C3380CC4-5D6E-409C-BE32-E72D297353CC}">
                <c16:uniqueId val="{00000005-1F3B-477A-AEA9-71CAD7B7C7DD}"/>
              </c:ext>
            </c:extLst>
          </c:dPt>
          <c:dPt>
            <c:idx val="3"/>
            <c:bubble3D val="0"/>
            <c:spPr>
              <a:solidFill>
                <a:srgbClr val="227360"/>
              </a:solidFill>
              <a:ln w="19050">
                <a:solidFill>
                  <a:schemeClr val="lt1"/>
                </a:solidFill>
              </a:ln>
              <a:effectLst/>
            </c:spPr>
            <c:extLst>
              <c:ext xmlns:c16="http://schemas.microsoft.com/office/drawing/2014/chart" uri="{C3380CC4-5D6E-409C-BE32-E72D297353CC}">
                <c16:uniqueId val="{00000007-1F3B-477A-AEA9-71CAD7B7C7DD}"/>
              </c:ext>
            </c:extLst>
          </c:dPt>
          <c:dLbls>
            <c:dLbl>
              <c:idx val="0"/>
              <c:layout>
                <c:manualLayout>
                  <c:x val="-0.14505333333333301"/>
                  <c:y val="0.17974551971326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F3B-477A-AEA9-71CAD7B7C7DD}"/>
                </c:ext>
              </c:extLst>
            </c:dLbl>
            <c:dLbl>
              <c:idx val="3"/>
              <c:layout>
                <c:manualLayout>
                  <c:x val="7.2255555555555503E-2"/>
                  <c:y val="0.1527016129032260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F3B-477A-AEA9-71CAD7B7C7DD}"/>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Sheet6!$A$2:$A$5</c:f>
              <c:strCache>
                <c:ptCount val="4"/>
                <c:pt idx="0">
                  <c:v>At risk</c:v>
                </c:pt>
                <c:pt idx="1">
                  <c:v>Sub-optimal</c:v>
                </c:pt>
                <c:pt idx="2">
                  <c:v>Average</c:v>
                </c:pt>
                <c:pt idx="3">
                  <c:v>Optimal</c:v>
                </c:pt>
              </c:strCache>
            </c:strRef>
          </c:cat>
          <c:val>
            <c:numRef>
              <c:f>Sheet6!$B$2:$B$5</c:f>
              <c:numCache>
                <c:formatCode>General</c:formatCode>
                <c:ptCount val="4"/>
                <c:pt idx="0">
                  <c:v>15</c:v>
                </c:pt>
                <c:pt idx="1">
                  <c:v>61</c:v>
                </c:pt>
                <c:pt idx="2">
                  <c:v>18</c:v>
                </c:pt>
                <c:pt idx="3">
                  <c:v>6</c:v>
                </c:pt>
              </c:numCache>
            </c:numRef>
          </c:val>
          <c:extLst>
            <c:ext xmlns:c16="http://schemas.microsoft.com/office/drawing/2014/chart" uri="{C3380CC4-5D6E-409C-BE32-E72D297353CC}">
              <c16:uniqueId val="{00000008-1F3B-477A-AEA9-71CAD7B7C7D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B93B38"/>
              </a:solidFill>
              <a:ln w="19050">
                <a:solidFill>
                  <a:schemeClr val="lt1"/>
                </a:solidFill>
              </a:ln>
              <a:effectLst/>
            </c:spPr>
            <c:extLst>
              <c:ext xmlns:c16="http://schemas.microsoft.com/office/drawing/2014/chart" uri="{C3380CC4-5D6E-409C-BE32-E72D297353CC}">
                <c16:uniqueId val="{00000001-6411-4F58-A60E-D69FB3C97315}"/>
              </c:ext>
            </c:extLst>
          </c:dPt>
          <c:dPt>
            <c:idx val="1"/>
            <c:bubble3D val="0"/>
            <c:spPr>
              <a:solidFill>
                <a:srgbClr val="EE9943"/>
              </a:solidFill>
              <a:ln w="19050">
                <a:solidFill>
                  <a:schemeClr val="lt1"/>
                </a:solidFill>
              </a:ln>
              <a:effectLst/>
            </c:spPr>
            <c:extLst>
              <c:ext xmlns:c16="http://schemas.microsoft.com/office/drawing/2014/chart" uri="{C3380CC4-5D6E-409C-BE32-E72D297353CC}">
                <c16:uniqueId val="{00000003-6411-4F58-A60E-D69FB3C97315}"/>
              </c:ext>
            </c:extLst>
          </c:dPt>
          <c:dPt>
            <c:idx val="2"/>
            <c:bubble3D val="0"/>
            <c:spPr>
              <a:solidFill>
                <a:srgbClr val="9DB966"/>
              </a:solidFill>
              <a:ln w="19050">
                <a:solidFill>
                  <a:schemeClr val="lt1"/>
                </a:solidFill>
              </a:ln>
              <a:effectLst/>
            </c:spPr>
            <c:extLst>
              <c:ext xmlns:c16="http://schemas.microsoft.com/office/drawing/2014/chart" uri="{C3380CC4-5D6E-409C-BE32-E72D297353CC}">
                <c16:uniqueId val="{00000005-6411-4F58-A60E-D69FB3C97315}"/>
              </c:ext>
            </c:extLst>
          </c:dPt>
          <c:dPt>
            <c:idx val="3"/>
            <c:bubble3D val="0"/>
            <c:spPr>
              <a:solidFill>
                <a:srgbClr val="227360"/>
              </a:solidFill>
              <a:ln w="19050">
                <a:solidFill>
                  <a:schemeClr val="lt1"/>
                </a:solidFill>
              </a:ln>
              <a:effectLst/>
            </c:spPr>
            <c:extLst>
              <c:ext xmlns:c16="http://schemas.microsoft.com/office/drawing/2014/chart" uri="{C3380CC4-5D6E-409C-BE32-E72D297353CC}">
                <c16:uniqueId val="{00000007-6411-4F58-A60E-D69FB3C97315}"/>
              </c:ext>
            </c:extLst>
          </c:dPt>
          <c:dLbls>
            <c:dLbl>
              <c:idx val="0"/>
              <c:layout>
                <c:manualLayout>
                  <c:x val="-0.108723703703704"/>
                  <c:y val="0.1691397849462369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411-4F58-A60E-D69FB3C97315}"/>
                </c:ext>
              </c:extLst>
            </c:dLbl>
            <c:dLbl>
              <c:idx val="3"/>
              <c:layout>
                <c:manualLayout>
                  <c:x val="5.07296296296295E-2"/>
                  <c:y val="0.1765546594982080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411-4F58-A60E-D69FB3C97315}"/>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Sheet6!$A$9:$A$12</c:f>
              <c:strCache>
                <c:ptCount val="4"/>
                <c:pt idx="0">
                  <c:v>At risk</c:v>
                </c:pt>
                <c:pt idx="1">
                  <c:v>Sub-optimal</c:v>
                </c:pt>
                <c:pt idx="2">
                  <c:v>Average</c:v>
                </c:pt>
                <c:pt idx="3">
                  <c:v>Optimal</c:v>
                </c:pt>
              </c:strCache>
            </c:strRef>
          </c:cat>
          <c:val>
            <c:numRef>
              <c:f>Sheet6!$B$9:$B$12</c:f>
              <c:numCache>
                <c:formatCode>General</c:formatCode>
                <c:ptCount val="4"/>
                <c:pt idx="0">
                  <c:v>10</c:v>
                </c:pt>
                <c:pt idx="1">
                  <c:v>62</c:v>
                </c:pt>
                <c:pt idx="2">
                  <c:v>23</c:v>
                </c:pt>
                <c:pt idx="3">
                  <c:v>5</c:v>
                </c:pt>
              </c:numCache>
            </c:numRef>
          </c:val>
          <c:extLst>
            <c:ext xmlns:c16="http://schemas.microsoft.com/office/drawing/2014/chart" uri="{C3380CC4-5D6E-409C-BE32-E72D297353CC}">
              <c16:uniqueId val="{00000008-6411-4F58-A60E-D69FB3C97315}"/>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B93B38"/>
              </a:solidFill>
              <a:ln w="19050">
                <a:solidFill>
                  <a:schemeClr val="lt1"/>
                </a:solidFill>
              </a:ln>
              <a:effectLst/>
            </c:spPr>
            <c:extLst>
              <c:ext xmlns:c16="http://schemas.microsoft.com/office/drawing/2014/chart" uri="{C3380CC4-5D6E-409C-BE32-E72D297353CC}">
                <c16:uniqueId val="{00000001-9E1E-4CB4-AEDF-CD3548CE0422}"/>
              </c:ext>
            </c:extLst>
          </c:dPt>
          <c:dPt>
            <c:idx val="1"/>
            <c:bubble3D val="0"/>
            <c:spPr>
              <a:solidFill>
                <a:srgbClr val="EE9943"/>
              </a:solidFill>
              <a:ln w="19050">
                <a:solidFill>
                  <a:schemeClr val="lt1"/>
                </a:solidFill>
              </a:ln>
              <a:effectLst/>
            </c:spPr>
            <c:extLst>
              <c:ext xmlns:c16="http://schemas.microsoft.com/office/drawing/2014/chart" uri="{C3380CC4-5D6E-409C-BE32-E72D297353CC}">
                <c16:uniqueId val="{00000003-9E1E-4CB4-AEDF-CD3548CE0422}"/>
              </c:ext>
            </c:extLst>
          </c:dPt>
          <c:dPt>
            <c:idx val="2"/>
            <c:bubble3D val="0"/>
            <c:spPr>
              <a:solidFill>
                <a:srgbClr val="9DB966"/>
              </a:solidFill>
              <a:ln w="19050">
                <a:solidFill>
                  <a:schemeClr val="lt1"/>
                </a:solidFill>
              </a:ln>
              <a:effectLst/>
            </c:spPr>
            <c:extLst>
              <c:ext xmlns:c16="http://schemas.microsoft.com/office/drawing/2014/chart" uri="{C3380CC4-5D6E-409C-BE32-E72D297353CC}">
                <c16:uniqueId val="{00000005-9E1E-4CB4-AEDF-CD3548CE0422}"/>
              </c:ext>
            </c:extLst>
          </c:dPt>
          <c:dPt>
            <c:idx val="3"/>
            <c:bubble3D val="0"/>
            <c:spPr>
              <a:solidFill>
                <a:srgbClr val="227360"/>
              </a:solidFill>
              <a:ln w="19050">
                <a:solidFill>
                  <a:schemeClr val="lt1"/>
                </a:solidFill>
              </a:ln>
              <a:effectLst/>
            </c:spPr>
            <c:extLst>
              <c:ext xmlns:c16="http://schemas.microsoft.com/office/drawing/2014/chart" uri="{C3380CC4-5D6E-409C-BE32-E72D297353CC}">
                <c16:uniqueId val="{00000007-9E1E-4CB4-AEDF-CD3548CE0422}"/>
              </c:ext>
            </c:extLst>
          </c:dPt>
          <c:dLbls>
            <c:dLbl>
              <c:idx val="0"/>
              <c:layout>
                <c:manualLayout>
                  <c:x val="-6.8437777777777806E-2"/>
                  <c:y val="0.17268727598566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E1E-4CB4-AEDF-CD3548CE0422}"/>
                </c:ext>
              </c:extLst>
            </c:dLbl>
            <c:dLbl>
              <c:idx val="3"/>
              <c:layout>
                <c:manualLayout>
                  <c:x val="0.140637037037037"/>
                  <c:y val="0.17388037634408601"/>
                </c:manualLayout>
              </c:layout>
              <c:dLblPos val="bestFit"/>
              <c:showLegendKey val="0"/>
              <c:showVal val="0"/>
              <c:showCatName val="0"/>
              <c:showSerName val="0"/>
              <c:showPercent val="1"/>
              <c:showBubbleSize val="0"/>
              <c:extLst>
                <c:ext xmlns:c15="http://schemas.microsoft.com/office/drawing/2012/chart" uri="{CE6537A1-D6FC-4f65-9D91-7224C49458BB}">
                  <c15:layout>
                    <c:manualLayout>
                      <c:w val="0.16938"/>
                      <c:h val="0.112604838709677"/>
                    </c:manualLayout>
                  </c15:layout>
                </c:ext>
                <c:ext xmlns:c16="http://schemas.microsoft.com/office/drawing/2014/chart" uri="{C3380CC4-5D6E-409C-BE32-E72D297353CC}">
                  <c16:uniqueId val="{00000007-9E1E-4CB4-AEDF-CD3548CE0422}"/>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Sheet6!$A$2:$A$5</c:f>
              <c:strCache>
                <c:ptCount val="4"/>
                <c:pt idx="0">
                  <c:v>At risk</c:v>
                </c:pt>
                <c:pt idx="1">
                  <c:v>Sub-optimal</c:v>
                </c:pt>
                <c:pt idx="2">
                  <c:v>Average</c:v>
                </c:pt>
                <c:pt idx="3">
                  <c:v>Optimal</c:v>
                </c:pt>
              </c:strCache>
            </c:strRef>
          </c:cat>
          <c:val>
            <c:numRef>
              <c:f>Sheet6!$E$2:$E$5</c:f>
              <c:numCache>
                <c:formatCode>General</c:formatCode>
                <c:ptCount val="4"/>
                <c:pt idx="0">
                  <c:v>8</c:v>
                </c:pt>
                <c:pt idx="1">
                  <c:v>39</c:v>
                </c:pt>
                <c:pt idx="2">
                  <c:v>40</c:v>
                </c:pt>
                <c:pt idx="3">
                  <c:v>13</c:v>
                </c:pt>
              </c:numCache>
            </c:numRef>
          </c:val>
          <c:extLst>
            <c:ext xmlns:c16="http://schemas.microsoft.com/office/drawing/2014/chart" uri="{C3380CC4-5D6E-409C-BE32-E72D297353CC}">
              <c16:uniqueId val="{00000008-9E1E-4CB4-AEDF-CD3548CE0422}"/>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B93B38"/>
              </a:solidFill>
              <a:ln w="19050">
                <a:solidFill>
                  <a:schemeClr val="lt1"/>
                </a:solidFill>
              </a:ln>
              <a:effectLst/>
            </c:spPr>
            <c:extLst>
              <c:ext xmlns:c16="http://schemas.microsoft.com/office/drawing/2014/chart" uri="{C3380CC4-5D6E-409C-BE32-E72D297353CC}">
                <c16:uniqueId val="{00000001-ED9C-40DB-9C86-B96DF9B389ED}"/>
              </c:ext>
            </c:extLst>
          </c:dPt>
          <c:dPt>
            <c:idx val="1"/>
            <c:bubble3D val="0"/>
            <c:spPr>
              <a:solidFill>
                <a:srgbClr val="EE9943"/>
              </a:solidFill>
              <a:ln w="19050">
                <a:solidFill>
                  <a:schemeClr val="lt1"/>
                </a:solidFill>
              </a:ln>
              <a:effectLst/>
            </c:spPr>
            <c:extLst>
              <c:ext xmlns:c16="http://schemas.microsoft.com/office/drawing/2014/chart" uri="{C3380CC4-5D6E-409C-BE32-E72D297353CC}">
                <c16:uniqueId val="{00000003-ED9C-40DB-9C86-B96DF9B389ED}"/>
              </c:ext>
            </c:extLst>
          </c:dPt>
          <c:dPt>
            <c:idx val="2"/>
            <c:bubble3D val="0"/>
            <c:spPr>
              <a:solidFill>
                <a:srgbClr val="9DB966"/>
              </a:solidFill>
              <a:ln w="19050">
                <a:solidFill>
                  <a:schemeClr val="lt1"/>
                </a:solidFill>
              </a:ln>
              <a:effectLst/>
            </c:spPr>
            <c:extLst>
              <c:ext xmlns:c16="http://schemas.microsoft.com/office/drawing/2014/chart" uri="{C3380CC4-5D6E-409C-BE32-E72D297353CC}">
                <c16:uniqueId val="{00000005-ED9C-40DB-9C86-B96DF9B389ED}"/>
              </c:ext>
            </c:extLst>
          </c:dPt>
          <c:dPt>
            <c:idx val="3"/>
            <c:bubble3D val="0"/>
            <c:spPr>
              <a:solidFill>
                <a:srgbClr val="227360"/>
              </a:solidFill>
              <a:ln w="19050">
                <a:solidFill>
                  <a:schemeClr val="lt1"/>
                </a:solidFill>
              </a:ln>
              <a:effectLst/>
            </c:spPr>
            <c:extLst>
              <c:ext xmlns:c16="http://schemas.microsoft.com/office/drawing/2014/chart" uri="{C3380CC4-5D6E-409C-BE32-E72D297353CC}">
                <c16:uniqueId val="{00000007-ED9C-40DB-9C86-B96DF9B389ED}"/>
              </c:ext>
            </c:extLst>
          </c:dPt>
          <c:dLbls>
            <c:dLbl>
              <c:idx val="0"/>
              <c:layout>
                <c:manualLayout>
                  <c:x val="-3.4632592592592597E-2"/>
                  <c:y val="0.1640815412186379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D9C-40DB-9C86-B96DF9B389ED}"/>
                </c:ext>
              </c:extLst>
            </c:dLbl>
            <c:dLbl>
              <c:idx val="3"/>
              <c:layout>
                <c:manualLayout>
                  <c:x val="0.108717037037037"/>
                  <c:y val="0.18620967741935501"/>
                </c:manualLayout>
              </c:layout>
              <c:spPr>
                <a:no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6938"/>
                      <c:h val="0.14674462365591401"/>
                    </c:manualLayout>
                  </c15:layout>
                </c:ext>
                <c:ext xmlns:c16="http://schemas.microsoft.com/office/drawing/2014/chart" uri="{C3380CC4-5D6E-409C-BE32-E72D297353CC}">
                  <c16:uniqueId val="{00000007-ED9C-40DB-9C86-B96DF9B389ED}"/>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Sheet6!$A$9:$A$12</c:f>
              <c:strCache>
                <c:ptCount val="4"/>
                <c:pt idx="0">
                  <c:v>At risk</c:v>
                </c:pt>
                <c:pt idx="1">
                  <c:v>Sub-optimal</c:v>
                </c:pt>
                <c:pt idx="2">
                  <c:v>Average</c:v>
                </c:pt>
                <c:pt idx="3">
                  <c:v>Optimal</c:v>
                </c:pt>
              </c:strCache>
            </c:strRef>
          </c:cat>
          <c:val>
            <c:numRef>
              <c:f>Sheet6!$E$9:$E$12</c:f>
              <c:numCache>
                <c:formatCode>General</c:formatCode>
                <c:ptCount val="4"/>
                <c:pt idx="0">
                  <c:v>6</c:v>
                </c:pt>
                <c:pt idx="1">
                  <c:v>42</c:v>
                </c:pt>
                <c:pt idx="2">
                  <c:v>42</c:v>
                </c:pt>
                <c:pt idx="3">
                  <c:v>10</c:v>
                </c:pt>
              </c:numCache>
            </c:numRef>
          </c:val>
          <c:extLst>
            <c:ext xmlns:c16="http://schemas.microsoft.com/office/drawing/2014/chart" uri="{C3380CC4-5D6E-409C-BE32-E72D297353CC}">
              <c16:uniqueId val="{00000008-ED9C-40DB-9C86-B96DF9B389E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03862-E252-4055-AC24-6E8857C3704C}" type="datetimeFigureOut">
              <a:rPr lang="en-US" smtClean="0"/>
              <a:t>7/13/2022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C67C4-D722-46F4-B352-F59CA19350D7}" type="slidenum">
              <a:rPr lang="en-US" smtClean="0"/>
              <a:t>‹#›</a:t>
            </a:fld>
            <a:endParaRPr lang="en-US"/>
          </a:p>
        </p:txBody>
      </p:sp>
    </p:spTree>
    <p:extLst>
      <p:ext uri="{BB962C8B-B14F-4D97-AF65-F5344CB8AC3E}">
        <p14:creationId xmlns:p14="http://schemas.microsoft.com/office/powerpoint/2010/main" val="110146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080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On the left is a student, family member, faculty, or staff member who needs mental health care.  On the right is a highly qualified mental health care provider.</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problem?  All of the obstacles and barriers that prevent them from getting connected.</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Data shows that only 18% if people who try to navigate these barriers on their own are able to get connected.  82% give up in frustration and never receive help.</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Our team has become experts in navigating insurance for families and get around the long wait times to secure an intake appointment.  We shrink the wait times from 3 months or longer to around 72 hours.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Dealing with social stigma is at the forefront of what we do and we tackle this by finding the tightest cultural identity match with providers who speak their preferred language or other specialization match.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Students, families, faculty, and staff can anonymously and confidentially seek mental health care</a:t>
            </a:r>
          </a:p>
          <a:p>
            <a:endParaRPr lang="en-US" dirty="0"/>
          </a:p>
        </p:txBody>
      </p:sp>
      <p:sp>
        <p:nvSpPr>
          <p:cNvPr id="4" name="Slide Number Placeholder 3"/>
          <p:cNvSpPr>
            <a:spLocks noGrp="1"/>
          </p:cNvSpPr>
          <p:nvPr>
            <p:ph type="sldNum" sz="quarter" idx="5"/>
          </p:nvPr>
        </p:nvSpPr>
        <p:spPr/>
        <p:txBody>
          <a:bodyPr/>
          <a:lstStyle/>
          <a:p>
            <a:fld id="{B12243A5-1E7C-42A8-AE72-9C8CFB3DF73E}" type="slidenum">
              <a:rPr lang="en-US" smtClean="0"/>
              <a:t>5</a:t>
            </a:fld>
            <a:endParaRPr lang="en-US"/>
          </a:p>
        </p:txBody>
      </p:sp>
    </p:spTree>
    <p:extLst>
      <p:ext uri="{BB962C8B-B14F-4D97-AF65-F5344CB8AC3E}">
        <p14:creationId xmlns:p14="http://schemas.microsoft.com/office/powerpoint/2010/main" val="3957758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53BA-E256-59CC-93FB-1D992327D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B009CD-2D67-1592-7A21-0ED00DD59C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7B01F2-C5DE-EBC8-B486-CAFDB98CA704}"/>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5" name="Footer Placeholder 4">
            <a:extLst>
              <a:ext uri="{FF2B5EF4-FFF2-40B4-BE49-F238E27FC236}">
                <a16:creationId xmlns:a16="http://schemas.microsoft.com/office/drawing/2014/main" id="{E6D8B561-4328-4DF5-93C9-80167D793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ABE06-A678-AD05-42FB-F5711F502B0F}"/>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1613231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3444-5767-2FF6-9928-D94698B9B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0DCA6-FFEB-2095-E15F-76B053570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1F81B-99DC-0E91-059B-9620D5953181}"/>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5" name="Footer Placeholder 4">
            <a:extLst>
              <a:ext uri="{FF2B5EF4-FFF2-40B4-BE49-F238E27FC236}">
                <a16:creationId xmlns:a16="http://schemas.microsoft.com/office/drawing/2014/main" id="{9DB7AE90-A395-3F15-8778-58E50CACF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21AE7-D861-2FCD-8089-966A4D185F53}"/>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3887805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D54B6B-FEAA-B8ED-BE84-46E7E78C9F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C27DAE-0F44-DDAE-5954-E9B9B84AD1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355A5-3692-DEBE-CC60-6816CC67DA4F}"/>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5" name="Footer Placeholder 4">
            <a:extLst>
              <a:ext uri="{FF2B5EF4-FFF2-40B4-BE49-F238E27FC236}">
                <a16:creationId xmlns:a16="http://schemas.microsoft.com/office/drawing/2014/main" id="{86B34282-2B0B-2959-A8EB-1AC0FF462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69812-9AF6-36A5-30EF-48170F0B3704}"/>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338036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AF22-EAD8-4A1D-1372-45A6E596A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48039B-023B-D193-031C-B133984FEB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95778-1F01-60DB-76A8-41B691289C13}"/>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5" name="Footer Placeholder 4">
            <a:extLst>
              <a:ext uri="{FF2B5EF4-FFF2-40B4-BE49-F238E27FC236}">
                <a16:creationId xmlns:a16="http://schemas.microsoft.com/office/drawing/2014/main" id="{1E33E711-B80D-22B4-059E-8B175DE48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DF315-9E5B-ED9D-94DF-EF78184BAC44}"/>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183202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6B84-13F1-217F-5386-0C0D195253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10321-609C-A0C4-65C1-E3B4EF6B3E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78764B-A0F2-6D1B-1766-63BE0A883D8A}"/>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5" name="Footer Placeholder 4">
            <a:extLst>
              <a:ext uri="{FF2B5EF4-FFF2-40B4-BE49-F238E27FC236}">
                <a16:creationId xmlns:a16="http://schemas.microsoft.com/office/drawing/2014/main" id="{71BB16C5-1EEB-1077-0553-458A1D88A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87B0C-20D9-B350-351D-74CC1C38E87E}"/>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266615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AEC48-3257-9C50-F655-B50E657737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1BED2-026B-F0EB-E283-4740798C72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C5B486-1C2E-D3F6-C2D5-2370BA0E7D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A6C98F-C7EC-7531-6E5C-1DDFDE164B5C}"/>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6" name="Footer Placeholder 5">
            <a:extLst>
              <a:ext uri="{FF2B5EF4-FFF2-40B4-BE49-F238E27FC236}">
                <a16:creationId xmlns:a16="http://schemas.microsoft.com/office/drawing/2014/main" id="{DE69EC44-18EF-C91E-0E2E-B1EA2916D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D9F2B-A090-FBE8-9A94-B93CA09CA350}"/>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2187134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8745-E640-CD8D-DE3F-4EB875E7D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FB296-ABA7-39E4-58D4-68937F509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F0CE6-9497-233D-B849-1B7E33F4A1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D42EEE-9777-F9DF-4FA5-A951A925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D45732-D349-EC67-C90A-72BD5AD4D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D7F09A-AC8B-7D55-BEDE-B19CA2C6CB30}"/>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8" name="Footer Placeholder 7">
            <a:extLst>
              <a:ext uri="{FF2B5EF4-FFF2-40B4-BE49-F238E27FC236}">
                <a16:creationId xmlns:a16="http://schemas.microsoft.com/office/drawing/2014/main" id="{F7B1142F-CC31-C713-F47E-853E769ED5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AEDE92-F3BC-1DC3-5082-164066555B16}"/>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315016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B22F-4C42-E84C-0F16-FB6455002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BBCC51-1851-EC64-0C8C-8ACC317FF0A0}"/>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4" name="Footer Placeholder 3">
            <a:extLst>
              <a:ext uri="{FF2B5EF4-FFF2-40B4-BE49-F238E27FC236}">
                <a16:creationId xmlns:a16="http://schemas.microsoft.com/office/drawing/2014/main" id="{D17811F9-D63F-0B91-42C7-F5F4D8745A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D25A32-C03F-1ECF-C07C-541056D330FB}"/>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245006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770A0-AE83-F4F7-7170-794BA2634E36}"/>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3" name="Footer Placeholder 2">
            <a:extLst>
              <a:ext uri="{FF2B5EF4-FFF2-40B4-BE49-F238E27FC236}">
                <a16:creationId xmlns:a16="http://schemas.microsoft.com/office/drawing/2014/main" id="{C262F37A-ABD0-10BB-87E9-AC3089BC0C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3AC9ED-432F-33A7-8E93-E9CBF1DF7915}"/>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325586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31D7-82DD-CDBF-29A8-55FDFF672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1A37E1-3690-D7BE-C215-D4D600F651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A40812-069C-4DD5-8414-EDC1A29C5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D96AD-7B4F-FA90-165B-2DC4FE72907F}"/>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6" name="Footer Placeholder 5">
            <a:extLst>
              <a:ext uri="{FF2B5EF4-FFF2-40B4-BE49-F238E27FC236}">
                <a16:creationId xmlns:a16="http://schemas.microsoft.com/office/drawing/2014/main" id="{CEBB968A-2F5E-E349-0134-3466E0D85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83AB9A-E36A-964A-678D-15CF80B2B8A3}"/>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274382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D4748-0EC0-3CD6-1C2A-D748C074C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5094D0-5EF0-EB79-9A58-A1A0C75C3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490935-FA2E-1195-B2BA-601775B7F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6663F-B47F-4673-968C-10FD4C7BE0A1}"/>
              </a:ext>
            </a:extLst>
          </p:cNvPr>
          <p:cNvSpPr>
            <a:spLocks noGrp="1"/>
          </p:cNvSpPr>
          <p:nvPr>
            <p:ph type="dt" sz="half" idx="10"/>
          </p:nvPr>
        </p:nvSpPr>
        <p:spPr/>
        <p:txBody>
          <a:bodyPr/>
          <a:lstStyle/>
          <a:p>
            <a:fld id="{4FCC862D-894A-49B7-A9B5-06399D400981}" type="datetimeFigureOut">
              <a:rPr lang="en-US" smtClean="0"/>
              <a:t>7/13/2022</a:t>
            </a:fld>
            <a:endParaRPr lang="en-US"/>
          </a:p>
        </p:txBody>
      </p:sp>
      <p:sp>
        <p:nvSpPr>
          <p:cNvPr id="6" name="Footer Placeholder 5">
            <a:extLst>
              <a:ext uri="{FF2B5EF4-FFF2-40B4-BE49-F238E27FC236}">
                <a16:creationId xmlns:a16="http://schemas.microsoft.com/office/drawing/2014/main" id="{47D52D13-9DF6-F5AE-FDB7-5B18C4468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98249-77D2-E503-60FE-9303FE253772}"/>
              </a:ext>
            </a:extLst>
          </p:cNvPr>
          <p:cNvSpPr>
            <a:spLocks noGrp="1"/>
          </p:cNvSpPr>
          <p:nvPr>
            <p:ph type="sldNum" sz="quarter" idx="12"/>
          </p:nvPr>
        </p:nvSpPr>
        <p:spPr/>
        <p:txBody>
          <a:bodyPr/>
          <a:lstStyle/>
          <a:p>
            <a:fld id="{66A9DA60-0F4A-442C-A73D-51B1376E89EC}" type="slidenum">
              <a:rPr lang="en-US" smtClean="0"/>
              <a:t>‹#›</a:t>
            </a:fld>
            <a:endParaRPr lang="en-US"/>
          </a:p>
        </p:txBody>
      </p:sp>
    </p:spTree>
    <p:extLst>
      <p:ext uri="{BB962C8B-B14F-4D97-AF65-F5344CB8AC3E}">
        <p14:creationId xmlns:p14="http://schemas.microsoft.com/office/powerpoint/2010/main" val="119625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D80345-6CCC-ED99-1908-D5B731F6F6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CD4CE-4008-26CB-8889-5E4259D6B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6D20F-92D6-673D-3486-2C1EF86482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C862D-894A-49B7-A9B5-06399D400981}" type="datetimeFigureOut">
              <a:rPr lang="en-US" smtClean="0"/>
              <a:t>7/13/2022</a:t>
            </a:fld>
            <a:endParaRPr lang="en-US"/>
          </a:p>
        </p:txBody>
      </p:sp>
      <p:sp>
        <p:nvSpPr>
          <p:cNvPr id="5" name="Footer Placeholder 4">
            <a:extLst>
              <a:ext uri="{FF2B5EF4-FFF2-40B4-BE49-F238E27FC236}">
                <a16:creationId xmlns:a16="http://schemas.microsoft.com/office/drawing/2014/main" id="{D5F569F9-4768-6874-0571-0B1F33A14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03FEA-608C-F462-276A-E43D83DA91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9DA60-0F4A-442C-A73D-51B1376E89EC}" type="slidenum">
              <a:rPr lang="en-US" smtClean="0"/>
              <a:t>‹#›</a:t>
            </a:fld>
            <a:endParaRPr lang="en-US"/>
          </a:p>
        </p:txBody>
      </p:sp>
    </p:spTree>
    <p:extLst>
      <p:ext uri="{BB962C8B-B14F-4D97-AF65-F5344CB8AC3E}">
        <p14:creationId xmlns:p14="http://schemas.microsoft.com/office/powerpoint/2010/main" val="2414449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03D37-86A8-C871-5320-FA91B52B1C7B}"/>
              </a:ext>
            </a:extLst>
          </p:cNvPr>
          <p:cNvSpPr>
            <a:spLocks noGrp="1"/>
          </p:cNvSpPr>
          <p:nvPr>
            <p:ph type="ctrTitle"/>
          </p:nvPr>
        </p:nvSpPr>
        <p:spPr>
          <a:xfrm>
            <a:off x="1524000" y="1376363"/>
            <a:ext cx="9144000" cy="2521594"/>
          </a:xfrm>
        </p:spPr>
        <p:txBody>
          <a:bodyPr>
            <a:normAutofit/>
          </a:bodyPr>
          <a:lstStyle/>
          <a:p>
            <a:r>
              <a:rPr lang="en-US" b="1" dirty="0">
                <a:effectLst>
                  <a:outerShdw blurRad="38100" dist="38100" dir="2700000" algn="tl">
                    <a:srgbClr val="000000">
                      <a:alpha val="43137"/>
                    </a:srgbClr>
                  </a:outerShdw>
                </a:effectLst>
              </a:rPr>
              <a:t>Prepared for the Interim Joint Committee on Education</a:t>
            </a:r>
          </a:p>
        </p:txBody>
      </p:sp>
      <p:sp>
        <p:nvSpPr>
          <p:cNvPr id="3" name="Subtitle 2">
            <a:extLst>
              <a:ext uri="{FF2B5EF4-FFF2-40B4-BE49-F238E27FC236}">
                <a16:creationId xmlns:a16="http://schemas.microsoft.com/office/drawing/2014/main" id="{F33BA43B-E371-59FA-EC09-31EFE4D871A7}"/>
              </a:ext>
            </a:extLst>
          </p:cNvPr>
          <p:cNvSpPr>
            <a:spLocks noGrp="1"/>
          </p:cNvSpPr>
          <p:nvPr>
            <p:ph type="subTitle" idx="1"/>
          </p:nvPr>
        </p:nvSpPr>
        <p:spPr>
          <a:xfrm>
            <a:off x="1524000" y="4617728"/>
            <a:ext cx="9144000" cy="944339"/>
          </a:xfrm>
        </p:spPr>
        <p:txBody>
          <a:bodyPr>
            <a:normAutofit/>
          </a:bodyPr>
          <a:lstStyle/>
          <a:p>
            <a:r>
              <a:rPr lang="en-US" dirty="0"/>
              <a:t>July 15, 2022</a:t>
            </a:r>
          </a:p>
          <a:p>
            <a:r>
              <a:rPr lang="en-US" dirty="0"/>
              <a:t>Capitol Annex, Room 154</a:t>
            </a:r>
          </a:p>
        </p:txBody>
      </p:sp>
      <p:cxnSp>
        <p:nvCxnSpPr>
          <p:cNvPr id="14" name="Straight Connector 13">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OME | nkyec">
            <a:extLst>
              <a:ext uri="{FF2B5EF4-FFF2-40B4-BE49-F238E27FC236}">
                <a16:creationId xmlns:a16="http://schemas.microsoft.com/office/drawing/2014/main" id="{0754803B-F49B-ED73-A1E5-2F2FF39A8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084" y="1056334"/>
            <a:ext cx="3091571" cy="48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163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92"/>
        <p:cNvGrpSpPr/>
        <p:nvPr/>
      </p:nvGrpSpPr>
      <p:grpSpPr>
        <a:xfrm>
          <a:off x="0" y="0"/>
          <a:ext cx="0" cy="0"/>
          <a:chOff x="0" y="0"/>
          <a:chExt cx="0" cy="0"/>
        </a:xfrm>
      </p:grpSpPr>
      <p:sp useBgFill="1">
        <p:nvSpPr>
          <p:cNvPr id="95" name="Rectangle 97">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a:extLst>
              <a:ext uri="{FF2B5EF4-FFF2-40B4-BE49-F238E27FC236}">
                <a16:creationId xmlns:a16="http://schemas.microsoft.com/office/drawing/2014/main" id="{D899DB36-34F4-466B-982E-004E275D977B}"/>
              </a:ext>
            </a:extLst>
          </p:cNvPr>
          <p:cNvPicPr>
            <a:picLocks noChangeAspect="1"/>
          </p:cNvPicPr>
          <p:nvPr/>
        </p:nvPicPr>
        <p:blipFill>
          <a:blip r:embed="rId3"/>
          <a:stretch>
            <a:fillRect/>
          </a:stretch>
        </p:blipFill>
        <p:spPr>
          <a:xfrm>
            <a:off x="392104" y="320040"/>
            <a:ext cx="11404744" cy="4305291"/>
          </a:xfrm>
          <a:prstGeom prst="rect">
            <a:avLst/>
          </a:prstGeom>
        </p:spPr>
      </p:pic>
      <p:sp>
        <p:nvSpPr>
          <p:cNvPr id="100" name="Rectangle 99">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Google Shape;93;p17"/>
          <p:cNvSpPr txBox="1"/>
          <p:nvPr/>
        </p:nvSpPr>
        <p:spPr>
          <a:xfrm>
            <a:off x="610786" y="4993184"/>
            <a:ext cx="3288368" cy="1344168"/>
          </a:xfrm>
          <a:prstGeom prst="rect">
            <a:avLst/>
          </a:prstGeom>
        </p:spPr>
        <p:txBody>
          <a:bodyPr spcFirstLastPara="1" vert="horz" lIns="91440" tIns="45720" rIns="91440" bIns="45720" rtlCol="0" anchor="ctr" anchorCtr="0">
            <a:normAutofit/>
          </a:bodyPr>
          <a:lstStyle/>
          <a:p>
            <a:pPr>
              <a:lnSpc>
                <a:spcPct val="90000"/>
              </a:lnSpc>
              <a:spcBef>
                <a:spcPct val="0"/>
              </a:spcBef>
              <a:spcAft>
                <a:spcPts val="600"/>
              </a:spcAft>
              <a:defRPr/>
            </a:pPr>
            <a:r>
              <a:rPr lang="en-US" sz="2600" b="1" kern="1200" dirty="0">
                <a:solidFill>
                  <a:schemeClr val="bg1"/>
                </a:solidFill>
                <a:ea typeface="+mj-ea"/>
                <a:cs typeface="+mj-cs"/>
              </a:rPr>
              <a:t>5-Year Longitudinal Regression Analyses</a:t>
            </a:r>
            <a:endParaRPr lang="en-US" altLang="en-US" sz="2600" b="1" kern="1200" dirty="0">
              <a:solidFill>
                <a:schemeClr val="bg1"/>
              </a:solidFill>
              <a:ea typeface="+mj-ea"/>
              <a:cs typeface="+mj-cs"/>
              <a:sym typeface="Arial"/>
            </a:endParaRPr>
          </a:p>
        </p:txBody>
      </p:sp>
      <p:cxnSp>
        <p:nvCxnSpPr>
          <p:cNvPr id="102" name="Straight Connector 101">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1">
            <a:extLst>
              <a:ext uri="{FF2B5EF4-FFF2-40B4-BE49-F238E27FC236}">
                <a16:creationId xmlns:a16="http://schemas.microsoft.com/office/drawing/2014/main" id="{4F46926B-0915-40B7-B81B-F901EC44142D}"/>
              </a:ext>
            </a:extLst>
          </p:cNvPr>
          <p:cNvSpPr txBox="1">
            <a:spLocks/>
          </p:cNvSpPr>
          <p:nvPr/>
        </p:nvSpPr>
        <p:spPr>
          <a:xfrm>
            <a:off x="4188376" y="5023095"/>
            <a:ext cx="6976872" cy="1344168"/>
          </a:xfrm>
          <a:prstGeom prst="rect">
            <a:avLst/>
          </a:prstGeom>
        </p:spPr>
        <p:txBody>
          <a:bodyPr vert="horz" lIns="91440" tIns="45720" rIns="91440" bIns="45720" rtlCol="0" anchor="ctr">
            <a:normAutofit/>
          </a:bodyPr>
          <a:lstStyle>
            <a:lvl1pPr marL="274320" indent="-192024" algn="l" rtl="0" eaLnBrk="1" latinLnBrk="0" hangingPunct="1">
              <a:spcBef>
                <a:spcPts val="300"/>
              </a:spcBef>
              <a:spcAft>
                <a:spcPts val="0"/>
              </a:spcAft>
              <a:buClr>
                <a:schemeClr val="accent1"/>
              </a:buClr>
              <a:buSzPct val="68000"/>
              <a:buFont typeface="Wingdings 3"/>
              <a:buChar char=""/>
              <a:defRPr kumimoji="0" sz="2025" kern="1200">
                <a:solidFill>
                  <a:schemeClr val="tx1"/>
                </a:solidFill>
                <a:latin typeface="+mn-lt"/>
                <a:ea typeface="+mn-ea"/>
                <a:cs typeface="+mn-cs"/>
              </a:defRPr>
            </a:lvl1pPr>
            <a:lvl2pPr marL="466344" indent="-171450" algn="l" rtl="0" eaLnBrk="1" latinLnBrk="0" hangingPunct="1">
              <a:spcBef>
                <a:spcPts val="243"/>
              </a:spcBef>
              <a:buClr>
                <a:schemeClr val="accent1"/>
              </a:buClr>
              <a:buFont typeface="Verdana"/>
              <a:buChar char="◦"/>
              <a:defRPr kumimoji="0" sz="1725" kern="1200">
                <a:solidFill>
                  <a:schemeClr val="tx1"/>
                </a:solidFill>
                <a:latin typeface="+mn-lt"/>
                <a:ea typeface="+mn-ea"/>
                <a:cs typeface="+mn-cs"/>
              </a:defRPr>
            </a:lvl2pPr>
            <a:lvl3pPr marL="644652" indent="-171450" algn="l" rtl="0" eaLnBrk="1" latinLnBrk="0" hangingPunct="1">
              <a:spcBef>
                <a:spcPts val="263"/>
              </a:spcBef>
              <a:buClr>
                <a:schemeClr val="accent2"/>
              </a:buClr>
              <a:buSzPct val="100000"/>
              <a:buFont typeface="Wingdings 2"/>
              <a:buChar char=""/>
              <a:defRPr kumimoji="0" sz="1575" kern="1200">
                <a:solidFill>
                  <a:schemeClr val="tx1"/>
                </a:solidFill>
                <a:latin typeface="+mn-lt"/>
                <a:ea typeface="+mn-ea"/>
                <a:cs typeface="+mn-cs"/>
              </a:defRPr>
            </a:lvl3pPr>
            <a:lvl4pPr marL="857250" indent="-171450" algn="l" rtl="0" eaLnBrk="1" latinLnBrk="0" hangingPunct="1">
              <a:spcBef>
                <a:spcPts val="263"/>
              </a:spcBef>
              <a:buClr>
                <a:schemeClr val="accent2"/>
              </a:buClr>
              <a:buFont typeface="Wingdings 2"/>
              <a:buChar char=""/>
              <a:defRPr kumimoji="0" sz="1425" kern="1200">
                <a:solidFill>
                  <a:schemeClr val="tx1"/>
                </a:solidFill>
                <a:latin typeface="+mn-lt"/>
                <a:ea typeface="+mn-ea"/>
                <a:cs typeface="+mn-cs"/>
              </a:defRPr>
            </a:lvl4pPr>
            <a:lvl5pPr marL="1028700" indent="-171450" algn="l" rtl="0" eaLnBrk="1" latinLnBrk="0" hangingPunct="1">
              <a:spcBef>
                <a:spcPts val="263"/>
              </a:spcBef>
              <a:buClr>
                <a:schemeClr val="accent2"/>
              </a:buClr>
              <a:buFont typeface="Wingdings 2"/>
              <a:buChar char=""/>
              <a:defRPr kumimoji="0" sz="1350"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a:lstStyle>
          <a:p>
            <a:pPr marL="0" indent="0">
              <a:lnSpc>
                <a:spcPct val="90000"/>
              </a:lnSpc>
              <a:buClr>
                <a:srgbClr val="2DA2BF"/>
              </a:buClr>
              <a:buNone/>
            </a:pPr>
            <a:r>
              <a:rPr lang="en-US" sz="1600" b="1" u="sng" dirty="0">
                <a:solidFill>
                  <a:schemeClr val="bg1"/>
                </a:solidFill>
              </a:rPr>
              <a:t>For Every Step Upward in the Continuum</a:t>
            </a:r>
            <a:endParaRPr lang="en-US" sz="1600" dirty="0">
              <a:solidFill>
                <a:schemeClr val="bg1"/>
              </a:solidFill>
            </a:endParaRPr>
          </a:p>
          <a:p>
            <a:pPr marL="331470" lvl="0" indent="-285750">
              <a:lnSpc>
                <a:spcPct val="90000"/>
              </a:lnSpc>
              <a:buClr>
                <a:srgbClr val="2DA2BF"/>
              </a:buClr>
              <a:buFont typeface="Wingdings" panose="05000000000000000000" pitchFamily="2" charset="2"/>
              <a:buChar char="§"/>
            </a:pPr>
            <a:r>
              <a:rPr lang="en-US" sz="1600" dirty="0">
                <a:solidFill>
                  <a:schemeClr val="bg1"/>
                </a:solidFill>
              </a:rPr>
              <a:t>GPA increases 15%</a:t>
            </a:r>
          </a:p>
          <a:p>
            <a:pPr marL="331470" lvl="0" indent="-285750">
              <a:lnSpc>
                <a:spcPct val="90000"/>
              </a:lnSpc>
              <a:buClr>
                <a:srgbClr val="2DA2BF"/>
              </a:buClr>
              <a:buFont typeface="Wingdings" panose="05000000000000000000" pitchFamily="2" charset="2"/>
              <a:buChar char="§"/>
            </a:pPr>
            <a:r>
              <a:rPr lang="en-US" sz="1600" dirty="0">
                <a:solidFill>
                  <a:schemeClr val="bg1"/>
                </a:solidFill>
              </a:rPr>
              <a:t>State standard test scores increase 9% </a:t>
            </a:r>
          </a:p>
          <a:p>
            <a:pPr marL="331470" lvl="0" indent="-285750">
              <a:lnSpc>
                <a:spcPct val="90000"/>
              </a:lnSpc>
              <a:buClr>
                <a:srgbClr val="2DA2BF"/>
              </a:buClr>
              <a:buFont typeface="Wingdings" panose="05000000000000000000" pitchFamily="2" charset="2"/>
              <a:buChar char="§"/>
            </a:pPr>
            <a:r>
              <a:rPr lang="en-US" sz="1600" dirty="0">
                <a:solidFill>
                  <a:schemeClr val="bg1"/>
                </a:solidFill>
              </a:rPr>
              <a:t>Significantly decreased rates of school suspensions, tardiness, and behavioral issues</a:t>
            </a:r>
          </a:p>
        </p:txBody>
      </p:sp>
      <p:sp>
        <p:nvSpPr>
          <p:cNvPr id="4" name="Content Placeholder 1">
            <a:extLst>
              <a:ext uri="{FF2B5EF4-FFF2-40B4-BE49-F238E27FC236}">
                <a16:creationId xmlns:a16="http://schemas.microsoft.com/office/drawing/2014/main" id="{3823BCD4-93BE-4F08-A322-876D3663BBCC}"/>
              </a:ext>
            </a:extLst>
          </p:cNvPr>
          <p:cNvSpPr txBox="1">
            <a:spLocks/>
          </p:cNvSpPr>
          <p:nvPr/>
        </p:nvSpPr>
        <p:spPr>
          <a:xfrm>
            <a:off x="0" y="1221965"/>
            <a:ext cx="11749616" cy="6457696"/>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487668" indent="-341367" defTabSz="1219170">
              <a:spcBef>
                <a:spcPts val="533"/>
              </a:spcBef>
              <a:buClr>
                <a:srgbClr val="2DA2BF"/>
              </a:buClr>
              <a:defRPr/>
            </a:pPr>
            <a:endParaRPr lang="en-US" sz="2933" dirty="0">
              <a:solidFill>
                <a:sysClr val="windowText" lastClr="000000"/>
              </a:solidFill>
              <a:latin typeface="Lucida Sans Unicode"/>
              <a:sym typeface="Arial"/>
            </a:endParaRPr>
          </a:p>
        </p:txBody>
      </p:sp>
    </p:spTree>
    <p:extLst>
      <p:ext uri="{BB962C8B-B14F-4D97-AF65-F5344CB8AC3E}">
        <p14:creationId xmlns:p14="http://schemas.microsoft.com/office/powerpoint/2010/main" val="4149706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51AD5FF-4905-4D92-BA3F-AF722E75AD16}"/>
              </a:ext>
            </a:extLst>
          </p:cNvPr>
          <p:cNvSpPr txBox="1"/>
          <p:nvPr/>
        </p:nvSpPr>
        <p:spPr>
          <a:xfrm>
            <a:off x="1654206" y="323569"/>
            <a:ext cx="8805333" cy="523220"/>
          </a:xfrm>
          <a:prstGeom prst="rect">
            <a:avLst/>
          </a:prstGeom>
          <a:noFill/>
        </p:spPr>
        <p:txBody>
          <a:bodyPr>
            <a:spAutoFit/>
          </a:bodyPr>
          <a:lstStyle/>
          <a:p>
            <a:pPr defTabSz="914377">
              <a:defRPr/>
            </a:pPr>
            <a:r>
              <a:rPr lang="en-GB" sz="1400" dirty="0">
                <a:solidFill>
                  <a:srgbClr val="BA3A34"/>
                </a:solidFill>
                <a:latin typeface="Lucida Sans Unicode"/>
              </a:rPr>
              <a:t> </a:t>
            </a:r>
          </a:p>
          <a:p>
            <a:pPr defTabSz="914377">
              <a:defRPr/>
            </a:pPr>
            <a:endParaRPr lang="en-GB" sz="1400" dirty="0">
              <a:solidFill>
                <a:srgbClr val="BA3A34"/>
              </a:solidFill>
              <a:latin typeface="Lucida Sans Unicode"/>
            </a:endParaRPr>
          </a:p>
        </p:txBody>
      </p:sp>
      <p:graphicFrame>
        <p:nvGraphicFramePr>
          <p:cNvPr id="31" name="Chart 30">
            <a:extLst>
              <a:ext uri="{FF2B5EF4-FFF2-40B4-BE49-F238E27FC236}">
                <a16:creationId xmlns:a16="http://schemas.microsoft.com/office/drawing/2014/main" id="{63C187EB-5AE1-4A3C-B360-C51C406C725E}"/>
              </a:ext>
            </a:extLst>
          </p:cNvPr>
          <p:cNvGraphicFramePr>
            <a:graphicFrameLocks/>
          </p:cNvGraphicFramePr>
          <p:nvPr>
            <p:extLst>
              <p:ext uri="{D42A27DB-BD31-4B8C-83A1-F6EECF244321}">
                <p14:modId xmlns:p14="http://schemas.microsoft.com/office/powerpoint/2010/main" val="1248150683"/>
              </p:ext>
            </p:extLst>
          </p:nvPr>
        </p:nvGraphicFramePr>
        <p:xfrm>
          <a:off x="1880159" y="4615609"/>
          <a:ext cx="1800000" cy="148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Chart 33">
            <a:extLst>
              <a:ext uri="{FF2B5EF4-FFF2-40B4-BE49-F238E27FC236}">
                <a16:creationId xmlns:a16="http://schemas.microsoft.com/office/drawing/2014/main" id="{5D9389BA-ADFB-4E97-B240-74BADFA27D30}"/>
              </a:ext>
            </a:extLst>
          </p:cNvPr>
          <p:cNvGraphicFramePr>
            <a:graphicFrameLocks/>
          </p:cNvGraphicFramePr>
          <p:nvPr/>
        </p:nvGraphicFramePr>
        <p:xfrm>
          <a:off x="4698248" y="4563663"/>
          <a:ext cx="1800000" cy="1488000"/>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Box 34">
            <a:extLst>
              <a:ext uri="{FF2B5EF4-FFF2-40B4-BE49-F238E27FC236}">
                <a16:creationId xmlns:a16="http://schemas.microsoft.com/office/drawing/2014/main" id="{1B03DC56-FD06-4C67-BDCA-77EC9A0E898B}"/>
              </a:ext>
            </a:extLst>
          </p:cNvPr>
          <p:cNvSpPr txBox="1"/>
          <p:nvPr/>
        </p:nvSpPr>
        <p:spPr>
          <a:xfrm>
            <a:off x="7755418" y="581958"/>
            <a:ext cx="2954031" cy="5344989"/>
          </a:xfrm>
          <a:prstGeom prst="rect">
            <a:avLst/>
          </a:prstGeom>
          <a:noFill/>
        </p:spPr>
        <p:txBody>
          <a:bodyPr wrap="square">
            <a:spAutoFit/>
          </a:bodyPr>
          <a:lstStyle/>
          <a:p>
            <a:pPr defTabSz="914377">
              <a:defRPr/>
            </a:pPr>
            <a:r>
              <a:rPr lang="en-GB" sz="2000" b="1" dirty="0">
                <a:solidFill>
                  <a:prstClr val="black"/>
                </a:solidFill>
                <a:latin typeface="Calibri" panose="020F0502020204030204" pitchFamily="34" charset="0"/>
                <a:cs typeface="Calibri" panose="020F0502020204030204" pitchFamily="34" charset="0"/>
              </a:rPr>
              <a:t>Result Highlights</a:t>
            </a:r>
            <a:r>
              <a:rPr lang="en-GB" sz="2000" dirty="0">
                <a:solidFill>
                  <a:prstClr val="black"/>
                </a:solidFill>
                <a:latin typeface="Calibri" panose="020F0502020204030204" pitchFamily="34" charset="0"/>
                <a:cs typeface="Calibri" panose="020F0502020204030204" pitchFamily="34" charset="0"/>
              </a:rPr>
              <a:t> </a:t>
            </a:r>
          </a:p>
          <a:p>
            <a:pPr defTabSz="914377">
              <a:defRPr/>
            </a:pPr>
            <a:endParaRPr lang="en-GB" sz="1400" dirty="0">
              <a:solidFill>
                <a:prstClr val="black"/>
              </a:solidFill>
              <a:latin typeface="Calibri" panose="020F0502020204030204" pitchFamily="34" charset="0"/>
              <a:cs typeface="Calibri" panose="020F0502020204030204" pitchFamily="34" charset="0"/>
            </a:endParaRPr>
          </a:p>
          <a:p>
            <a:pPr defTabSz="914377">
              <a:defRPr/>
            </a:pPr>
            <a:r>
              <a:rPr lang="en-GB" sz="1400" b="1" dirty="0">
                <a:solidFill>
                  <a:prstClr val="black"/>
                </a:solidFill>
                <a:latin typeface="Calibri" panose="020F0502020204030204" pitchFamily="34" charset="0"/>
                <a:cs typeface="Calibri" panose="020F0502020204030204" pitchFamily="34" charset="0"/>
              </a:rPr>
              <a:t>All categories showed an </a:t>
            </a:r>
            <a:r>
              <a:rPr lang="en-GB" sz="1400" b="1" dirty="0">
                <a:solidFill>
                  <a:srgbClr val="E13FE1"/>
                </a:solidFill>
                <a:latin typeface="Calibri" panose="020F0502020204030204" pitchFamily="34" charset="0"/>
                <a:cs typeface="Calibri" panose="020F0502020204030204" pitchFamily="34" charset="0"/>
              </a:rPr>
              <a:t>upwards improvement </a:t>
            </a:r>
            <a:r>
              <a:rPr lang="en-GB" sz="1400" b="1" dirty="0">
                <a:solidFill>
                  <a:prstClr val="black"/>
                </a:solidFill>
                <a:latin typeface="Calibri" panose="020F0502020204030204" pitchFamily="34" charset="0"/>
                <a:cs typeface="Calibri" panose="020F0502020204030204" pitchFamily="34" charset="0"/>
              </a:rPr>
              <a:t>over a 6-month period</a:t>
            </a:r>
          </a:p>
          <a:p>
            <a:pPr defTabSz="914377">
              <a:defRPr/>
            </a:pPr>
            <a:endParaRPr lang="en-GB" sz="1400" dirty="0">
              <a:solidFill>
                <a:prstClr val="black"/>
              </a:solidFill>
              <a:latin typeface="Calibri" panose="020F0502020204030204" pitchFamily="34" charset="0"/>
              <a:cs typeface="Calibri" panose="020F0502020204030204" pitchFamily="34" charset="0"/>
            </a:endParaRPr>
          </a:p>
          <a:p>
            <a:pPr defTabSz="914377">
              <a:defRPr/>
            </a:pPr>
            <a:r>
              <a:rPr lang="en-GB" sz="1400" b="1" dirty="0">
                <a:solidFill>
                  <a:prstClr val="black"/>
                </a:solidFill>
                <a:latin typeface="Calibri" panose="020F0502020204030204" pitchFamily="34" charset="0"/>
                <a:cs typeface="Calibri" panose="020F0502020204030204" pitchFamily="34" charset="0"/>
              </a:rPr>
              <a:t>The survey and action plan was </a:t>
            </a:r>
            <a:r>
              <a:rPr lang="en-GB" sz="1400" b="1" dirty="0">
                <a:solidFill>
                  <a:srgbClr val="E13FE1"/>
                </a:solidFill>
                <a:latin typeface="Calibri" panose="020F0502020204030204" pitchFamily="34" charset="0"/>
                <a:cs typeface="Calibri" panose="020F0502020204030204" pitchFamily="34" charset="0"/>
              </a:rPr>
              <a:t>effective in all age groups</a:t>
            </a:r>
          </a:p>
          <a:p>
            <a:pPr defTabSz="914377">
              <a:defRPr/>
            </a:pPr>
            <a:endParaRPr lang="en-GB" sz="1400" dirty="0">
              <a:solidFill>
                <a:prstClr val="black"/>
              </a:solidFill>
              <a:latin typeface="Calibri" panose="020F0502020204030204" pitchFamily="34" charset="0"/>
              <a:cs typeface="Calibri" panose="020F0502020204030204" pitchFamily="34" charset="0"/>
            </a:endParaRPr>
          </a:p>
          <a:p>
            <a:pPr defTabSz="914377">
              <a:defRPr/>
            </a:pPr>
            <a:r>
              <a:rPr lang="en-GB" sz="1400" b="1" dirty="0">
                <a:solidFill>
                  <a:prstClr val="black"/>
                </a:solidFill>
                <a:latin typeface="Calibri" panose="020F0502020204030204" pitchFamily="34" charset="0"/>
                <a:cs typeface="Calibri" panose="020F0502020204030204" pitchFamily="34" charset="0"/>
              </a:rPr>
              <a:t>In all three age groups the average and </a:t>
            </a:r>
            <a:r>
              <a:rPr lang="en-GB" sz="1400" b="1" dirty="0">
                <a:solidFill>
                  <a:srgbClr val="E13FE1"/>
                </a:solidFill>
                <a:latin typeface="Calibri" panose="020F0502020204030204" pitchFamily="34" charset="0"/>
                <a:cs typeface="Calibri" panose="020F0502020204030204" pitchFamily="34" charset="0"/>
              </a:rPr>
              <a:t>optimal categories increased to &gt;50% after just 6 months</a:t>
            </a:r>
          </a:p>
          <a:p>
            <a:pPr defTabSz="914377">
              <a:defRPr/>
            </a:pPr>
            <a:endParaRPr lang="en-GB" sz="1400" dirty="0">
              <a:solidFill>
                <a:prstClr val="black"/>
              </a:solidFill>
              <a:latin typeface="Calibri" panose="020F0502020204030204" pitchFamily="34" charset="0"/>
              <a:cs typeface="Calibri" panose="020F0502020204030204" pitchFamily="34" charset="0"/>
            </a:endParaRPr>
          </a:p>
          <a:p>
            <a:pPr defTabSz="914377">
              <a:defRPr/>
            </a:pPr>
            <a:r>
              <a:rPr lang="en-GB" sz="1400" b="1" dirty="0">
                <a:solidFill>
                  <a:prstClr val="black"/>
                </a:solidFill>
                <a:latin typeface="Calibri" panose="020F0502020204030204" pitchFamily="34" charset="0"/>
                <a:cs typeface="Calibri" panose="020F0502020204030204" pitchFamily="34" charset="0"/>
              </a:rPr>
              <a:t>The total number of </a:t>
            </a:r>
            <a:r>
              <a:rPr lang="en-GB" sz="1400" b="1" dirty="0">
                <a:solidFill>
                  <a:srgbClr val="E13FE1"/>
                </a:solidFill>
                <a:latin typeface="Calibri" panose="020F0502020204030204" pitchFamily="34" charset="0"/>
                <a:cs typeface="Calibri" panose="020F0502020204030204" pitchFamily="34" charset="0"/>
              </a:rPr>
              <a:t>‘At-risk’ students decreased by an average of 39% </a:t>
            </a:r>
            <a:r>
              <a:rPr lang="en-GB" sz="1400" b="1" dirty="0">
                <a:solidFill>
                  <a:prstClr val="black"/>
                </a:solidFill>
                <a:latin typeface="Calibri" panose="020F0502020204030204" pitchFamily="34" charset="0"/>
                <a:cs typeface="Calibri" panose="020F0502020204030204" pitchFamily="34" charset="0"/>
              </a:rPr>
              <a:t>across all age groups</a:t>
            </a:r>
          </a:p>
          <a:p>
            <a:pPr defTabSz="914377">
              <a:defRPr/>
            </a:pPr>
            <a:endParaRPr lang="en-US" sz="1400" dirty="0">
              <a:solidFill>
                <a:prstClr val="black">
                  <a:lumMod val="75000"/>
                  <a:lumOff val="25000"/>
                </a:prstClr>
              </a:solidFill>
              <a:latin typeface="Calibri" panose="020F0502020204030204" pitchFamily="34" charset="0"/>
              <a:cs typeface="Calibri" panose="020F0502020204030204" pitchFamily="34" charset="0"/>
            </a:endParaRPr>
          </a:p>
          <a:p>
            <a:pPr defTabSz="914377">
              <a:defRPr/>
            </a:pPr>
            <a:r>
              <a:rPr lang="en-US" sz="1400" dirty="0">
                <a:solidFill>
                  <a:prstClr val="black">
                    <a:lumMod val="75000"/>
                    <a:lumOff val="25000"/>
                  </a:prstClr>
                </a:solidFill>
                <a:latin typeface="Calibri" panose="020F0502020204030204" pitchFamily="34" charset="0"/>
                <a:cs typeface="Calibri" panose="020F0502020204030204" pitchFamily="34" charset="0"/>
              </a:rPr>
              <a:t>Following our analysis for one of our partners, </a:t>
            </a:r>
            <a:r>
              <a:rPr lang="en-US" sz="1400" b="1" dirty="0">
                <a:solidFill>
                  <a:srgbClr val="E13FE1"/>
                </a:solidFill>
                <a:latin typeface="Calibri" panose="020F0502020204030204" pitchFamily="34" charset="0"/>
                <a:cs typeface="Calibri" panose="020F0502020204030204" pitchFamily="34" charset="0"/>
              </a:rPr>
              <a:t>53% of targeted students met their growth goal</a:t>
            </a:r>
            <a:r>
              <a:rPr lang="en-US" sz="1400" b="1" dirty="0">
                <a:solidFill>
                  <a:srgbClr val="2DA2BF"/>
                </a:solidFill>
                <a:latin typeface="Calibri" panose="020F0502020204030204" pitchFamily="34" charset="0"/>
                <a:cs typeface="Calibri" panose="020F0502020204030204" pitchFamily="34" charset="0"/>
              </a:rPr>
              <a:t> </a:t>
            </a:r>
            <a:r>
              <a:rPr lang="en-US" sz="1400" dirty="0">
                <a:solidFill>
                  <a:prstClr val="black">
                    <a:lumMod val="75000"/>
                    <a:lumOff val="25000"/>
                  </a:prstClr>
                </a:solidFill>
                <a:latin typeface="Calibri" panose="020F0502020204030204" pitchFamily="34" charset="0"/>
                <a:cs typeface="Calibri" panose="020F0502020204030204" pitchFamily="34" charset="0"/>
              </a:rPr>
              <a:t>for Math Fall-to-Winter projected map growth; </a:t>
            </a:r>
            <a:r>
              <a:rPr lang="en-US" sz="1400" b="1" dirty="0">
                <a:solidFill>
                  <a:srgbClr val="E13FE1"/>
                </a:solidFill>
                <a:latin typeface="Calibri" panose="020F0502020204030204" pitchFamily="34" charset="0"/>
                <a:cs typeface="Calibri" panose="020F0502020204030204" pitchFamily="34" charset="0"/>
              </a:rPr>
              <a:t>59% of targeted students met their growth goal</a:t>
            </a:r>
            <a:r>
              <a:rPr lang="en-US" sz="1400" b="1" dirty="0">
                <a:solidFill>
                  <a:srgbClr val="2DA2BF"/>
                </a:solidFill>
                <a:latin typeface="Calibri" panose="020F0502020204030204" pitchFamily="34" charset="0"/>
                <a:cs typeface="Calibri" panose="020F0502020204030204" pitchFamily="34" charset="0"/>
              </a:rPr>
              <a:t> </a:t>
            </a:r>
            <a:r>
              <a:rPr lang="en-US" sz="1400" dirty="0">
                <a:solidFill>
                  <a:prstClr val="black">
                    <a:lumMod val="75000"/>
                    <a:lumOff val="25000"/>
                  </a:prstClr>
                </a:solidFill>
                <a:latin typeface="Calibri" panose="020F0502020204030204" pitchFamily="34" charset="0"/>
                <a:cs typeface="Calibri" panose="020F0502020204030204" pitchFamily="34" charset="0"/>
              </a:rPr>
              <a:t>for reading Fall-to-Winter projected MAP growth</a:t>
            </a:r>
          </a:p>
          <a:p>
            <a:pPr defTabSz="914377">
              <a:defRPr/>
            </a:pPr>
            <a:endParaRPr lang="en-GB" sz="1333" dirty="0">
              <a:solidFill>
                <a:prstClr val="black"/>
              </a:solidFill>
              <a:latin typeface="Lucida Sans Unicode"/>
            </a:endParaRPr>
          </a:p>
        </p:txBody>
      </p:sp>
      <p:grpSp>
        <p:nvGrpSpPr>
          <p:cNvPr id="4" name="Group 3">
            <a:extLst>
              <a:ext uri="{FF2B5EF4-FFF2-40B4-BE49-F238E27FC236}">
                <a16:creationId xmlns:a16="http://schemas.microsoft.com/office/drawing/2014/main" id="{B5E1DA9E-10AD-4356-8128-76B1F68F3C14}"/>
              </a:ext>
            </a:extLst>
          </p:cNvPr>
          <p:cNvGrpSpPr/>
          <p:nvPr/>
        </p:nvGrpSpPr>
        <p:grpSpPr>
          <a:xfrm>
            <a:off x="1845733" y="495411"/>
            <a:ext cx="5705030" cy="4847167"/>
            <a:chOff x="1817083" y="603682"/>
            <a:chExt cx="5705030" cy="4847167"/>
          </a:xfrm>
        </p:grpSpPr>
        <p:sp>
          <p:nvSpPr>
            <p:cNvPr id="23" name="TextBox 70">
              <a:extLst>
                <a:ext uri="{FF2B5EF4-FFF2-40B4-BE49-F238E27FC236}">
                  <a16:creationId xmlns:a16="http://schemas.microsoft.com/office/drawing/2014/main" id="{76E1BA4B-A95B-4F78-9477-9FF900B1FA90}"/>
                </a:ext>
              </a:extLst>
            </p:cNvPr>
            <p:cNvSpPr txBox="1">
              <a:spLocks noChangeArrowheads="1"/>
            </p:cNvSpPr>
            <p:nvPr/>
          </p:nvSpPr>
          <p:spPr bwMode="auto">
            <a:xfrm>
              <a:off x="1817083" y="616382"/>
              <a:ext cx="2063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boto" charset="0"/>
                </a:defRPr>
              </a:lvl1pPr>
              <a:lvl2pPr marL="742950" indent="-285750">
                <a:defRPr>
                  <a:solidFill>
                    <a:schemeClr val="tx1"/>
                  </a:solidFill>
                  <a:latin typeface="Roboto" charset="0"/>
                </a:defRPr>
              </a:lvl2pPr>
              <a:lvl3pPr marL="1143000" indent="-228600">
                <a:defRPr>
                  <a:solidFill>
                    <a:schemeClr val="tx1"/>
                  </a:solidFill>
                  <a:latin typeface="Roboto" charset="0"/>
                </a:defRPr>
              </a:lvl3pPr>
              <a:lvl4pPr marL="1600200" indent="-228600">
                <a:defRPr>
                  <a:solidFill>
                    <a:schemeClr val="tx1"/>
                  </a:solidFill>
                  <a:latin typeface="Roboto" charset="0"/>
                </a:defRPr>
              </a:lvl4pPr>
              <a:lvl5pPr marL="2057400" indent="-228600">
                <a:defRPr>
                  <a:solidFill>
                    <a:schemeClr val="tx1"/>
                  </a:solidFill>
                  <a:latin typeface="Roboto" charset="0"/>
                </a:defRPr>
              </a:lvl5pPr>
              <a:lvl6pPr marL="2514600" indent="-228600" eaLnBrk="0" fontAlgn="base" hangingPunct="0">
                <a:spcBef>
                  <a:spcPct val="0"/>
                </a:spcBef>
                <a:spcAft>
                  <a:spcPct val="0"/>
                </a:spcAft>
                <a:defRPr>
                  <a:solidFill>
                    <a:schemeClr val="tx1"/>
                  </a:solidFill>
                  <a:latin typeface="Roboto" charset="0"/>
                </a:defRPr>
              </a:lvl6pPr>
              <a:lvl7pPr marL="2971800" indent="-228600" eaLnBrk="0" fontAlgn="base" hangingPunct="0">
                <a:spcBef>
                  <a:spcPct val="0"/>
                </a:spcBef>
                <a:spcAft>
                  <a:spcPct val="0"/>
                </a:spcAft>
                <a:defRPr>
                  <a:solidFill>
                    <a:schemeClr val="tx1"/>
                  </a:solidFill>
                  <a:latin typeface="Roboto" charset="0"/>
                </a:defRPr>
              </a:lvl7pPr>
              <a:lvl8pPr marL="3429000" indent="-228600" eaLnBrk="0" fontAlgn="base" hangingPunct="0">
                <a:spcBef>
                  <a:spcPct val="0"/>
                </a:spcBef>
                <a:spcAft>
                  <a:spcPct val="0"/>
                </a:spcAft>
                <a:defRPr>
                  <a:solidFill>
                    <a:schemeClr val="tx1"/>
                  </a:solidFill>
                  <a:latin typeface="Roboto" charset="0"/>
                </a:defRPr>
              </a:lvl8pPr>
              <a:lvl9pPr marL="3886200" indent="-228600" eaLnBrk="0" fontAlgn="base" hangingPunct="0">
                <a:spcBef>
                  <a:spcPct val="0"/>
                </a:spcBef>
                <a:spcAft>
                  <a:spcPct val="0"/>
                </a:spcAft>
                <a:defRPr>
                  <a:solidFill>
                    <a:schemeClr val="tx1"/>
                  </a:solidFill>
                  <a:latin typeface="Roboto" charset="0"/>
                </a:defRPr>
              </a:lvl9pPr>
            </a:lstStyle>
            <a:p>
              <a:pPr algn="ctr" defTabSz="914377">
                <a:defRPr/>
              </a:pPr>
              <a:r>
                <a:rPr lang="en-US" altLang="en-US" sz="1600" dirty="0">
                  <a:solidFill>
                    <a:prstClr val="black"/>
                  </a:solidFill>
                  <a:latin typeface="Calibri" panose="020F0502020204030204" pitchFamily="34" charset="0"/>
                  <a:cs typeface="Calibri" panose="020F0502020204030204" pitchFamily="34" charset="0"/>
                </a:rPr>
                <a:t>Elementary school fall </a:t>
              </a:r>
            </a:p>
            <a:p>
              <a:pPr algn="ctr" defTabSz="914377">
                <a:defRPr/>
              </a:pPr>
              <a:r>
                <a:rPr lang="en-US" altLang="en-US" sz="1600" dirty="0">
                  <a:solidFill>
                    <a:prstClr val="black"/>
                  </a:solidFill>
                  <a:latin typeface="Calibri" panose="020F0502020204030204" pitchFamily="34" charset="0"/>
                  <a:cs typeface="Calibri" panose="020F0502020204030204" pitchFamily="34" charset="0"/>
                </a:rPr>
                <a:t>semester</a:t>
              </a:r>
            </a:p>
          </p:txBody>
        </p:sp>
        <p:sp>
          <p:nvSpPr>
            <p:cNvPr id="24" name="TextBox 71">
              <a:extLst>
                <a:ext uri="{FF2B5EF4-FFF2-40B4-BE49-F238E27FC236}">
                  <a16:creationId xmlns:a16="http://schemas.microsoft.com/office/drawing/2014/main" id="{2EAD7273-DE4E-4635-ABE6-866038351A30}"/>
                </a:ext>
              </a:extLst>
            </p:cNvPr>
            <p:cNvSpPr txBox="1">
              <a:spLocks noChangeArrowheads="1"/>
            </p:cNvSpPr>
            <p:nvPr/>
          </p:nvSpPr>
          <p:spPr bwMode="auto">
            <a:xfrm>
              <a:off x="4467063" y="603682"/>
              <a:ext cx="23244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boto" charset="0"/>
                </a:defRPr>
              </a:lvl1pPr>
              <a:lvl2pPr marL="742950" indent="-285750">
                <a:defRPr>
                  <a:solidFill>
                    <a:schemeClr val="tx1"/>
                  </a:solidFill>
                  <a:latin typeface="Roboto" charset="0"/>
                </a:defRPr>
              </a:lvl2pPr>
              <a:lvl3pPr marL="1143000" indent="-228600">
                <a:defRPr>
                  <a:solidFill>
                    <a:schemeClr val="tx1"/>
                  </a:solidFill>
                  <a:latin typeface="Roboto" charset="0"/>
                </a:defRPr>
              </a:lvl3pPr>
              <a:lvl4pPr marL="1600200" indent="-228600">
                <a:defRPr>
                  <a:solidFill>
                    <a:schemeClr val="tx1"/>
                  </a:solidFill>
                  <a:latin typeface="Roboto" charset="0"/>
                </a:defRPr>
              </a:lvl4pPr>
              <a:lvl5pPr marL="2057400" indent="-228600">
                <a:defRPr>
                  <a:solidFill>
                    <a:schemeClr val="tx1"/>
                  </a:solidFill>
                  <a:latin typeface="Roboto" charset="0"/>
                </a:defRPr>
              </a:lvl5pPr>
              <a:lvl6pPr marL="2514600" indent="-228600" eaLnBrk="0" fontAlgn="base" hangingPunct="0">
                <a:spcBef>
                  <a:spcPct val="0"/>
                </a:spcBef>
                <a:spcAft>
                  <a:spcPct val="0"/>
                </a:spcAft>
                <a:defRPr>
                  <a:solidFill>
                    <a:schemeClr val="tx1"/>
                  </a:solidFill>
                  <a:latin typeface="Roboto" charset="0"/>
                </a:defRPr>
              </a:lvl6pPr>
              <a:lvl7pPr marL="2971800" indent="-228600" eaLnBrk="0" fontAlgn="base" hangingPunct="0">
                <a:spcBef>
                  <a:spcPct val="0"/>
                </a:spcBef>
                <a:spcAft>
                  <a:spcPct val="0"/>
                </a:spcAft>
                <a:defRPr>
                  <a:solidFill>
                    <a:schemeClr val="tx1"/>
                  </a:solidFill>
                  <a:latin typeface="Roboto" charset="0"/>
                </a:defRPr>
              </a:lvl7pPr>
              <a:lvl8pPr marL="3429000" indent="-228600" eaLnBrk="0" fontAlgn="base" hangingPunct="0">
                <a:spcBef>
                  <a:spcPct val="0"/>
                </a:spcBef>
                <a:spcAft>
                  <a:spcPct val="0"/>
                </a:spcAft>
                <a:defRPr>
                  <a:solidFill>
                    <a:schemeClr val="tx1"/>
                  </a:solidFill>
                  <a:latin typeface="Roboto" charset="0"/>
                </a:defRPr>
              </a:lvl8pPr>
              <a:lvl9pPr marL="3886200" indent="-228600" eaLnBrk="0" fontAlgn="base" hangingPunct="0">
                <a:spcBef>
                  <a:spcPct val="0"/>
                </a:spcBef>
                <a:spcAft>
                  <a:spcPct val="0"/>
                </a:spcAft>
                <a:defRPr>
                  <a:solidFill>
                    <a:schemeClr val="tx1"/>
                  </a:solidFill>
                  <a:latin typeface="Roboto" charset="0"/>
                </a:defRPr>
              </a:lvl9pPr>
            </a:lstStyle>
            <a:p>
              <a:pPr algn="ctr" defTabSz="914377">
                <a:defRPr/>
              </a:pPr>
              <a:r>
                <a:rPr lang="en-US" altLang="en-US" sz="1600" dirty="0">
                  <a:solidFill>
                    <a:prstClr val="black"/>
                  </a:solidFill>
                  <a:latin typeface="Calibri" panose="020F0502020204030204" pitchFamily="34" charset="0"/>
                  <a:cs typeface="Calibri" panose="020F0502020204030204" pitchFamily="34" charset="0"/>
                </a:rPr>
                <a:t>Elementary school spring </a:t>
              </a:r>
            </a:p>
            <a:p>
              <a:pPr algn="ctr" defTabSz="914377">
                <a:defRPr/>
              </a:pPr>
              <a:r>
                <a:rPr lang="en-US" altLang="en-US" sz="1600" dirty="0">
                  <a:solidFill>
                    <a:prstClr val="black"/>
                  </a:solidFill>
                  <a:latin typeface="Calibri" panose="020F0502020204030204" pitchFamily="34" charset="0"/>
                  <a:cs typeface="Calibri" panose="020F0502020204030204" pitchFamily="34" charset="0"/>
                </a:rPr>
                <a:t>semester</a:t>
              </a:r>
            </a:p>
          </p:txBody>
        </p:sp>
        <p:sp>
          <p:nvSpPr>
            <p:cNvPr id="25" name="TextBox 80">
              <a:extLst>
                <a:ext uri="{FF2B5EF4-FFF2-40B4-BE49-F238E27FC236}">
                  <a16:creationId xmlns:a16="http://schemas.microsoft.com/office/drawing/2014/main" id="{50388FC4-A9A7-471B-9FD0-CF731C40FE76}"/>
                </a:ext>
              </a:extLst>
            </p:cNvPr>
            <p:cNvSpPr txBox="1">
              <a:spLocks noChangeArrowheads="1"/>
            </p:cNvSpPr>
            <p:nvPr/>
          </p:nvSpPr>
          <p:spPr bwMode="auto">
            <a:xfrm>
              <a:off x="1927329" y="2378401"/>
              <a:ext cx="16970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boto" charset="0"/>
                </a:defRPr>
              </a:lvl1pPr>
              <a:lvl2pPr marL="742950" indent="-285750">
                <a:defRPr>
                  <a:solidFill>
                    <a:schemeClr val="tx1"/>
                  </a:solidFill>
                  <a:latin typeface="Roboto" charset="0"/>
                </a:defRPr>
              </a:lvl2pPr>
              <a:lvl3pPr marL="1143000" indent="-228600">
                <a:defRPr>
                  <a:solidFill>
                    <a:schemeClr val="tx1"/>
                  </a:solidFill>
                  <a:latin typeface="Roboto" charset="0"/>
                </a:defRPr>
              </a:lvl3pPr>
              <a:lvl4pPr marL="1600200" indent="-228600">
                <a:defRPr>
                  <a:solidFill>
                    <a:schemeClr val="tx1"/>
                  </a:solidFill>
                  <a:latin typeface="Roboto" charset="0"/>
                </a:defRPr>
              </a:lvl4pPr>
              <a:lvl5pPr marL="2057400" indent="-228600">
                <a:defRPr>
                  <a:solidFill>
                    <a:schemeClr val="tx1"/>
                  </a:solidFill>
                  <a:latin typeface="Roboto" charset="0"/>
                </a:defRPr>
              </a:lvl5pPr>
              <a:lvl6pPr marL="2514600" indent="-228600" eaLnBrk="0" fontAlgn="base" hangingPunct="0">
                <a:spcBef>
                  <a:spcPct val="0"/>
                </a:spcBef>
                <a:spcAft>
                  <a:spcPct val="0"/>
                </a:spcAft>
                <a:defRPr>
                  <a:solidFill>
                    <a:schemeClr val="tx1"/>
                  </a:solidFill>
                  <a:latin typeface="Roboto" charset="0"/>
                </a:defRPr>
              </a:lvl6pPr>
              <a:lvl7pPr marL="2971800" indent="-228600" eaLnBrk="0" fontAlgn="base" hangingPunct="0">
                <a:spcBef>
                  <a:spcPct val="0"/>
                </a:spcBef>
                <a:spcAft>
                  <a:spcPct val="0"/>
                </a:spcAft>
                <a:defRPr>
                  <a:solidFill>
                    <a:schemeClr val="tx1"/>
                  </a:solidFill>
                  <a:latin typeface="Roboto" charset="0"/>
                </a:defRPr>
              </a:lvl7pPr>
              <a:lvl8pPr marL="3429000" indent="-228600" eaLnBrk="0" fontAlgn="base" hangingPunct="0">
                <a:spcBef>
                  <a:spcPct val="0"/>
                </a:spcBef>
                <a:spcAft>
                  <a:spcPct val="0"/>
                </a:spcAft>
                <a:defRPr>
                  <a:solidFill>
                    <a:schemeClr val="tx1"/>
                  </a:solidFill>
                  <a:latin typeface="Roboto" charset="0"/>
                </a:defRPr>
              </a:lvl8pPr>
              <a:lvl9pPr marL="3886200" indent="-228600" eaLnBrk="0" fontAlgn="base" hangingPunct="0">
                <a:spcBef>
                  <a:spcPct val="0"/>
                </a:spcBef>
                <a:spcAft>
                  <a:spcPct val="0"/>
                </a:spcAft>
                <a:defRPr>
                  <a:solidFill>
                    <a:schemeClr val="tx1"/>
                  </a:solidFill>
                  <a:latin typeface="Roboto" charset="0"/>
                </a:defRPr>
              </a:lvl9pPr>
            </a:lstStyle>
            <a:p>
              <a:pPr algn="ctr" defTabSz="914377">
                <a:defRPr/>
              </a:pPr>
              <a:r>
                <a:rPr lang="en-US" altLang="en-US" sz="1600" dirty="0">
                  <a:solidFill>
                    <a:prstClr val="black"/>
                  </a:solidFill>
                  <a:latin typeface="Calibri" panose="020F0502020204030204" pitchFamily="34" charset="0"/>
                  <a:cs typeface="Calibri" panose="020F0502020204030204" pitchFamily="34" charset="0"/>
                </a:rPr>
                <a:t>Middle school fall </a:t>
              </a:r>
            </a:p>
            <a:p>
              <a:pPr algn="ctr" defTabSz="914377">
                <a:defRPr/>
              </a:pPr>
              <a:r>
                <a:rPr lang="en-US" altLang="en-US" sz="1600" dirty="0">
                  <a:solidFill>
                    <a:prstClr val="black"/>
                  </a:solidFill>
                  <a:latin typeface="Calibri" panose="020F0502020204030204" pitchFamily="34" charset="0"/>
                  <a:cs typeface="Calibri" panose="020F0502020204030204" pitchFamily="34" charset="0"/>
                </a:rPr>
                <a:t>semester</a:t>
              </a:r>
            </a:p>
          </p:txBody>
        </p:sp>
        <p:sp>
          <p:nvSpPr>
            <p:cNvPr id="26" name="TextBox 82">
              <a:extLst>
                <a:ext uri="{FF2B5EF4-FFF2-40B4-BE49-F238E27FC236}">
                  <a16:creationId xmlns:a16="http://schemas.microsoft.com/office/drawing/2014/main" id="{40B787F6-DAE8-45DE-AD5C-7D32BF82C4A6}"/>
                </a:ext>
              </a:extLst>
            </p:cNvPr>
            <p:cNvSpPr txBox="1">
              <a:spLocks noChangeArrowheads="1"/>
            </p:cNvSpPr>
            <p:nvPr/>
          </p:nvSpPr>
          <p:spPr bwMode="auto">
            <a:xfrm>
              <a:off x="4753904" y="4185082"/>
              <a:ext cx="175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boto" charset="0"/>
                </a:defRPr>
              </a:lvl1pPr>
              <a:lvl2pPr marL="742950" indent="-285750">
                <a:defRPr>
                  <a:solidFill>
                    <a:schemeClr val="tx1"/>
                  </a:solidFill>
                  <a:latin typeface="Roboto" charset="0"/>
                </a:defRPr>
              </a:lvl2pPr>
              <a:lvl3pPr marL="1143000" indent="-228600">
                <a:defRPr>
                  <a:solidFill>
                    <a:schemeClr val="tx1"/>
                  </a:solidFill>
                  <a:latin typeface="Roboto" charset="0"/>
                </a:defRPr>
              </a:lvl3pPr>
              <a:lvl4pPr marL="1600200" indent="-228600">
                <a:defRPr>
                  <a:solidFill>
                    <a:schemeClr val="tx1"/>
                  </a:solidFill>
                  <a:latin typeface="Roboto" charset="0"/>
                </a:defRPr>
              </a:lvl4pPr>
              <a:lvl5pPr marL="2057400" indent="-228600">
                <a:defRPr>
                  <a:solidFill>
                    <a:schemeClr val="tx1"/>
                  </a:solidFill>
                  <a:latin typeface="Roboto" charset="0"/>
                </a:defRPr>
              </a:lvl5pPr>
              <a:lvl6pPr marL="2514600" indent="-228600" eaLnBrk="0" fontAlgn="base" hangingPunct="0">
                <a:spcBef>
                  <a:spcPct val="0"/>
                </a:spcBef>
                <a:spcAft>
                  <a:spcPct val="0"/>
                </a:spcAft>
                <a:defRPr>
                  <a:solidFill>
                    <a:schemeClr val="tx1"/>
                  </a:solidFill>
                  <a:latin typeface="Roboto" charset="0"/>
                </a:defRPr>
              </a:lvl6pPr>
              <a:lvl7pPr marL="2971800" indent="-228600" eaLnBrk="0" fontAlgn="base" hangingPunct="0">
                <a:spcBef>
                  <a:spcPct val="0"/>
                </a:spcBef>
                <a:spcAft>
                  <a:spcPct val="0"/>
                </a:spcAft>
                <a:defRPr>
                  <a:solidFill>
                    <a:schemeClr val="tx1"/>
                  </a:solidFill>
                  <a:latin typeface="Roboto" charset="0"/>
                </a:defRPr>
              </a:lvl7pPr>
              <a:lvl8pPr marL="3429000" indent="-228600" eaLnBrk="0" fontAlgn="base" hangingPunct="0">
                <a:spcBef>
                  <a:spcPct val="0"/>
                </a:spcBef>
                <a:spcAft>
                  <a:spcPct val="0"/>
                </a:spcAft>
                <a:defRPr>
                  <a:solidFill>
                    <a:schemeClr val="tx1"/>
                  </a:solidFill>
                  <a:latin typeface="Roboto" charset="0"/>
                </a:defRPr>
              </a:lvl8pPr>
              <a:lvl9pPr marL="3886200" indent="-228600" eaLnBrk="0" fontAlgn="base" hangingPunct="0">
                <a:spcBef>
                  <a:spcPct val="0"/>
                </a:spcBef>
                <a:spcAft>
                  <a:spcPct val="0"/>
                </a:spcAft>
                <a:defRPr>
                  <a:solidFill>
                    <a:schemeClr val="tx1"/>
                  </a:solidFill>
                  <a:latin typeface="Roboto" charset="0"/>
                </a:defRPr>
              </a:lvl9pPr>
            </a:lstStyle>
            <a:p>
              <a:pPr algn="ctr" defTabSz="914377">
                <a:defRPr/>
              </a:pPr>
              <a:r>
                <a:rPr lang="en-US" altLang="en-US" sz="1600" dirty="0">
                  <a:solidFill>
                    <a:prstClr val="black"/>
                  </a:solidFill>
                  <a:latin typeface="Calibri" panose="020F0502020204030204" pitchFamily="34" charset="0"/>
                  <a:cs typeface="Calibri" panose="020F0502020204030204" pitchFamily="34" charset="0"/>
                </a:rPr>
                <a:t>High school spring </a:t>
              </a:r>
            </a:p>
            <a:p>
              <a:pPr algn="ctr" defTabSz="914377">
                <a:defRPr/>
              </a:pPr>
              <a:r>
                <a:rPr lang="en-US" altLang="en-US" sz="1600" dirty="0">
                  <a:solidFill>
                    <a:prstClr val="black"/>
                  </a:solidFill>
                  <a:latin typeface="Calibri" panose="020F0502020204030204" pitchFamily="34" charset="0"/>
                  <a:cs typeface="Calibri" panose="020F0502020204030204" pitchFamily="34" charset="0"/>
                </a:rPr>
                <a:t>semester</a:t>
              </a:r>
            </a:p>
          </p:txBody>
        </p:sp>
        <p:sp>
          <p:nvSpPr>
            <p:cNvPr id="27" name="TextBox 83">
              <a:extLst>
                <a:ext uri="{FF2B5EF4-FFF2-40B4-BE49-F238E27FC236}">
                  <a16:creationId xmlns:a16="http://schemas.microsoft.com/office/drawing/2014/main" id="{73BC5FA3-2DB8-430B-8058-CE37158A7993}"/>
                </a:ext>
              </a:extLst>
            </p:cNvPr>
            <p:cNvSpPr txBox="1">
              <a:spLocks noChangeArrowheads="1"/>
            </p:cNvSpPr>
            <p:nvPr/>
          </p:nvSpPr>
          <p:spPr bwMode="auto">
            <a:xfrm>
              <a:off x="4664268" y="2440949"/>
              <a:ext cx="19575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boto" charset="0"/>
                </a:defRPr>
              </a:lvl1pPr>
              <a:lvl2pPr marL="742950" indent="-285750">
                <a:defRPr>
                  <a:solidFill>
                    <a:schemeClr val="tx1"/>
                  </a:solidFill>
                  <a:latin typeface="Roboto" charset="0"/>
                </a:defRPr>
              </a:lvl2pPr>
              <a:lvl3pPr marL="1143000" indent="-228600">
                <a:defRPr>
                  <a:solidFill>
                    <a:schemeClr val="tx1"/>
                  </a:solidFill>
                  <a:latin typeface="Roboto" charset="0"/>
                </a:defRPr>
              </a:lvl3pPr>
              <a:lvl4pPr marL="1600200" indent="-228600">
                <a:defRPr>
                  <a:solidFill>
                    <a:schemeClr val="tx1"/>
                  </a:solidFill>
                  <a:latin typeface="Roboto" charset="0"/>
                </a:defRPr>
              </a:lvl4pPr>
              <a:lvl5pPr marL="2057400" indent="-228600">
                <a:defRPr>
                  <a:solidFill>
                    <a:schemeClr val="tx1"/>
                  </a:solidFill>
                  <a:latin typeface="Roboto" charset="0"/>
                </a:defRPr>
              </a:lvl5pPr>
              <a:lvl6pPr marL="2514600" indent="-228600" eaLnBrk="0" fontAlgn="base" hangingPunct="0">
                <a:spcBef>
                  <a:spcPct val="0"/>
                </a:spcBef>
                <a:spcAft>
                  <a:spcPct val="0"/>
                </a:spcAft>
                <a:defRPr>
                  <a:solidFill>
                    <a:schemeClr val="tx1"/>
                  </a:solidFill>
                  <a:latin typeface="Roboto" charset="0"/>
                </a:defRPr>
              </a:lvl6pPr>
              <a:lvl7pPr marL="2971800" indent="-228600" eaLnBrk="0" fontAlgn="base" hangingPunct="0">
                <a:spcBef>
                  <a:spcPct val="0"/>
                </a:spcBef>
                <a:spcAft>
                  <a:spcPct val="0"/>
                </a:spcAft>
                <a:defRPr>
                  <a:solidFill>
                    <a:schemeClr val="tx1"/>
                  </a:solidFill>
                  <a:latin typeface="Roboto" charset="0"/>
                </a:defRPr>
              </a:lvl7pPr>
              <a:lvl8pPr marL="3429000" indent="-228600" eaLnBrk="0" fontAlgn="base" hangingPunct="0">
                <a:spcBef>
                  <a:spcPct val="0"/>
                </a:spcBef>
                <a:spcAft>
                  <a:spcPct val="0"/>
                </a:spcAft>
                <a:defRPr>
                  <a:solidFill>
                    <a:schemeClr val="tx1"/>
                  </a:solidFill>
                  <a:latin typeface="Roboto" charset="0"/>
                </a:defRPr>
              </a:lvl8pPr>
              <a:lvl9pPr marL="3886200" indent="-228600" eaLnBrk="0" fontAlgn="base" hangingPunct="0">
                <a:spcBef>
                  <a:spcPct val="0"/>
                </a:spcBef>
                <a:spcAft>
                  <a:spcPct val="0"/>
                </a:spcAft>
                <a:defRPr>
                  <a:solidFill>
                    <a:schemeClr val="tx1"/>
                  </a:solidFill>
                  <a:latin typeface="Roboto" charset="0"/>
                </a:defRPr>
              </a:lvl9pPr>
            </a:lstStyle>
            <a:p>
              <a:pPr algn="ctr" defTabSz="914377">
                <a:defRPr/>
              </a:pPr>
              <a:r>
                <a:rPr lang="en-US" altLang="en-US" sz="1600" dirty="0">
                  <a:solidFill>
                    <a:prstClr val="black"/>
                  </a:solidFill>
                  <a:latin typeface="Calibri" panose="020F0502020204030204" pitchFamily="34" charset="0"/>
                  <a:cs typeface="Calibri" panose="020F0502020204030204" pitchFamily="34" charset="0"/>
                </a:rPr>
                <a:t>Middle school spring </a:t>
              </a:r>
            </a:p>
            <a:p>
              <a:pPr algn="ctr" defTabSz="914377">
                <a:defRPr/>
              </a:pPr>
              <a:r>
                <a:rPr lang="en-US" altLang="en-US" sz="1600" dirty="0">
                  <a:solidFill>
                    <a:prstClr val="black"/>
                  </a:solidFill>
                  <a:latin typeface="Calibri" panose="020F0502020204030204" pitchFamily="34" charset="0"/>
                  <a:cs typeface="Calibri" panose="020F0502020204030204" pitchFamily="34" charset="0"/>
                </a:rPr>
                <a:t>semester</a:t>
              </a:r>
            </a:p>
          </p:txBody>
        </p:sp>
        <p:sp>
          <p:nvSpPr>
            <p:cNvPr id="28" name="TextBox 84">
              <a:extLst>
                <a:ext uri="{FF2B5EF4-FFF2-40B4-BE49-F238E27FC236}">
                  <a16:creationId xmlns:a16="http://schemas.microsoft.com/office/drawing/2014/main" id="{CE9CCE0D-D22F-4954-9B19-CA0206CB3E0B}"/>
                </a:ext>
              </a:extLst>
            </p:cNvPr>
            <p:cNvSpPr txBox="1">
              <a:spLocks noChangeArrowheads="1"/>
            </p:cNvSpPr>
            <p:nvPr/>
          </p:nvSpPr>
          <p:spPr bwMode="auto">
            <a:xfrm>
              <a:off x="2026665" y="4212599"/>
              <a:ext cx="149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boto" charset="0"/>
                </a:defRPr>
              </a:lvl1pPr>
              <a:lvl2pPr marL="742950" indent="-285750">
                <a:defRPr>
                  <a:solidFill>
                    <a:schemeClr val="tx1"/>
                  </a:solidFill>
                  <a:latin typeface="Roboto" charset="0"/>
                </a:defRPr>
              </a:lvl2pPr>
              <a:lvl3pPr marL="1143000" indent="-228600">
                <a:defRPr>
                  <a:solidFill>
                    <a:schemeClr val="tx1"/>
                  </a:solidFill>
                  <a:latin typeface="Roboto" charset="0"/>
                </a:defRPr>
              </a:lvl3pPr>
              <a:lvl4pPr marL="1600200" indent="-228600">
                <a:defRPr>
                  <a:solidFill>
                    <a:schemeClr val="tx1"/>
                  </a:solidFill>
                  <a:latin typeface="Roboto" charset="0"/>
                </a:defRPr>
              </a:lvl4pPr>
              <a:lvl5pPr marL="2057400" indent="-228600">
                <a:defRPr>
                  <a:solidFill>
                    <a:schemeClr val="tx1"/>
                  </a:solidFill>
                  <a:latin typeface="Roboto" charset="0"/>
                </a:defRPr>
              </a:lvl5pPr>
              <a:lvl6pPr marL="2514600" indent="-228600" eaLnBrk="0" fontAlgn="base" hangingPunct="0">
                <a:spcBef>
                  <a:spcPct val="0"/>
                </a:spcBef>
                <a:spcAft>
                  <a:spcPct val="0"/>
                </a:spcAft>
                <a:defRPr>
                  <a:solidFill>
                    <a:schemeClr val="tx1"/>
                  </a:solidFill>
                  <a:latin typeface="Roboto" charset="0"/>
                </a:defRPr>
              </a:lvl6pPr>
              <a:lvl7pPr marL="2971800" indent="-228600" eaLnBrk="0" fontAlgn="base" hangingPunct="0">
                <a:spcBef>
                  <a:spcPct val="0"/>
                </a:spcBef>
                <a:spcAft>
                  <a:spcPct val="0"/>
                </a:spcAft>
                <a:defRPr>
                  <a:solidFill>
                    <a:schemeClr val="tx1"/>
                  </a:solidFill>
                  <a:latin typeface="Roboto" charset="0"/>
                </a:defRPr>
              </a:lvl7pPr>
              <a:lvl8pPr marL="3429000" indent="-228600" eaLnBrk="0" fontAlgn="base" hangingPunct="0">
                <a:spcBef>
                  <a:spcPct val="0"/>
                </a:spcBef>
                <a:spcAft>
                  <a:spcPct val="0"/>
                </a:spcAft>
                <a:defRPr>
                  <a:solidFill>
                    <a:schemeClr val="tx1"/>
                  </a:solidFill>
                  <a:latin typeface="Roboto" charset="0"/>
                </a:defRPr>
              </a:lvl8pPr>
              <a:lvl9pPr marL="3886200" indent="-228600" eaLnBrk="0" fontAlgn="base" hangingPunct="0">
                <a:spcBef>
                  <a:spcPct val="0"/>
                </a:spcBef>
                <a:spcAft>
                  <a:spcPct val="0"/>
                </a:spcAft>
                <a:defRPr>
                  <a:solidFill>
                    <a:schemeClr val="tx1"/>
                  </a:solidFill>
                  <a:latin typeface="Roboto" charset="0"/>
                </a:defRPr>
              </a:lvl9pPr>
            </a:lstStyle>
            <a:p>
              <a:pPr algn="ctr" defTabSz="914377">
                <a:defRPr/>
              </a:pPr>
              <a:r>
                <a:rPr lang="en-US" altLang="en-US" sz="1600" dirty="0">
                  <a:solidFill>
                    <a:prstClr val="black"/>
                  </a:solidFill>
                  <a:latin typeface="Calibri" panose="020F0502020204030204" pitchFamily="34" charset="0"/>
                  <a:cs typeface="Calibri" panose="020F0502020204030204" pitchFamily="34" charset="0"/>
                </a:rPr>
                <a:t>High school fall </a:t>
              </a:r>
            </a:p>
            <a:p>
              <a:pPr algn="ctr" defTabSz="914377">
                <a:defRPr/>
              </a:pPr>
              <a:r>
                <a:rPr lang="en-US" altLang="en-US" sz="1600" dirty="0">
                  <a:solidFill>
                    <a:prstClr val="black"/>
                  </a:solidFill>
                  <a:latin typeface="Calibri" panose="020F0502020204030204" pitchFamily="34" charset="0"/>
                  <a:cs typeface="Calibri" panose="020F0502020204030204" pitchFamily="34" charset="0"/>
                </a:rPr>
                <a:t>semester</a:t>
              </a:r>
            </a:p>
          </p:txBody>
        </p:sp>
        <p:graphicFrame>
          <p:nvGraphicFramePr>
            <p:cNvPr id="29" name="Chart 28">
              <a:extLst>
                <a:ext uri="{FF2B5EF4-FFF2-40B4-BE49-F238E27FC236}">
                  <a16:creationId xmlns:a16="http://schemas.microsoft.com/office/drawing/2014/main" id="{4595EE85-741C-499B-8B78-81D202EF9973}"/>
                </a:ext>
              </a:extLst>
            </p:cNvPr>
            <p:cNvGraphicFramePr>
              <a:graphicFrameLocks/>
            </p:cNvGraphicFramePr>
            <p:nvPr/>
          </p:nvGraphicFramePr>
          <p:xfrm>
            <a:off x="1876116" y="1005204"/>
            <a:ext cx="1800000" cy="148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1F496F79-512E-48F6-A002-2184C3F147F2}"/>
                </a:ext>
              </a:extLst>
            </p:cNvPr>
            <p:cNvGraphicFramePr>
              <a:graphicFrameLocks/>
            </p:cNvGraphicFramePr>
            <p:nvPr/>
          </p:nvGraphicFramePr>
          <p:xfrm>
            <a:off x="1876116" y="2797167"/>
            <a:ext cx="1800000" cy="148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31">
              <a:extLst>
                <a:ext uri="{FF2B5EF4-FFF2-40B4-BE49-F238E27FC236}">
                  <a16:creationId xmlns:a16="http://schemas.microsoft.com/office/drawing/2014/main" id="{8F1CB364-AE04-400B-AFD5-4B0C49175204}"/>
                </a:ext>
              </a:extLst>
            </p:cNvPr>
            <p:cNvGraphicFramePr>
              <a:graphicFrameLocks/>
            </p:cNvGraphicFramePr>
            <p:nvPr/>
          </p:nvGraphicFramePr>
          <p:xfrm>
            <a:off x="4717329" y="994799"/>
            <a:ext cx="1800000" cy="148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Chart 32">
              <a:extLst>
                <a:ext uri="{FF2B5EF4-FFF2-40B4-BE49-F238E27FC236}">
                  <a16:creationId xmlns:a16="http://schemas.microsoft.com/office/drawing/2014/main" id="{9E1AD61A-5146-4371-8A4C-CC9743E538FE}"/>
                </a:ext>
              </a:extLst>
            </p:cNvPr>
            <p:cNvGraphicFramePr>
              <a:graphicFrameLocks/>
            </p:cNvGraphicFramePr>
            <p:nvPr/>
          </p:nvGraphicFramePr>
          <p:xfrm>
            <a:off x="4682308" y="2833252"/>
            <a:ext cx="1800000" cy="1488000"/>
          </p:xfrm>
          <a:graphic>
            <a:graphicData uri="http://schemas.openxmlformats.org/drawingml/2006/chart">
              <c:chart xmlns:c="http://schemas.openxmlformats.org/drawingml/2006/chart" xmlns:r="http://schemas.openxmlformats.org/officeDocument/2006/relationships" r:id="rId7"/>
            </a:graphicData>
          </a:graphic>
        </p:graphicFrame>
        <p:sp>
          <p:nvSpPr>
            <p:cNvPr id="36" name="Freeform 222">
              <a:extLst>
                <a:ext uri="{FF2B5EF4-FFF2-40B4-BE49-F238E27FC236}">
                  <a16:creationId xmlns:a16="http://schemas.microsoft.com/office/drawing/2014/main" id="{8D7B4A79-3C8A-4C95-A17A-20BD06A5EE41}"/>
                </a:ext>
              </a:extLst>
            </p:cNvPr>
            <p:cNvSpPr>
              <a:spLocks noEditPoints="1"/>
            </p:cNvSpPr>
            <p:nvPr/>
          </p:nvSpPr>
          <p:spPr bwMode="auto">
            <a:xfrm>
              <a:off x="7278757" y="1283455"/>
              <a:ext cx="241300" cy="24765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E13FE1"/>
            </a:solidFill>
            <a:ln>
              <a:noFill/>
            </a:ln>
          </p:spPr>
          <p:txBody>
            <a:bodyPr lIns="34299" tIns="17149" rIns="34299" bIns="17149"/>
            <a:lstStyle/>
            <a:p>
              <a:pPr defTabSz="914377">
                <a:defRPr/>
              </a:pPr>
              <a:endParaRPr lang="en-US" sz="1651" dirty="0">
                <a:solidFill>
                  <a:prstClr val="black"/>
                </a:solidFill>
                <a:latin typeface="Lucida Sans Unicode"/>
              </a:endParaRPr>
            </a:p>
          </p:txBody>
        </p:sp>
        <p:sp>
          <p:nvSpPr>
            <p:cNvPr id="37" name="Freeform 222">
              <a:extLst>
                <a:ext uri="{FF2B5EF4-FFF2-40B4-BE49-F238E27FC236}">
                  <a16:creationId xmlns:a16="http://schemas.microsoft.com/office/drawing/2014/main" id="{1D8EB5C7-A738-4290-A3F7-B76B5E11F8E1}"/>
                </a:ext>
              </a:extLst>
            </p:cNvPr>
            <p:cNvSpPr>
              <a:spLocks noEditPoints="1"/>
            </p:cNvSpPr>
            <p:nvPr/>
          </p:nvSpPr>
          <p:spPr bwMode="auto">
            <a:xfrm>
              <a:off x="7280813" y="1931262"/>
              <a:ext cx="241300" cy="249767"/>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E13FE1"/>
            </a:solidFill>
            <a:ln>
              <a:noFill/>
            </a:ln>
          </p:spPr>
          <p:txBody>
            <a:bodyPr lIns="34299" tIns="17149" rIns="34299" bIns="17149"/>
            <a:lstStyle/>
            <a:p>
              <a:pPr defTabSz="914377">
                <a:defRPr/>
              </a:pPr>
              <a:endParaRPr lang="en-US" sz="1651" dirty="0">
                <a:solidFill>
                  <a:prstClr val="black"/>
                </a:solidFill>
                <a:latin typeface="Lucida Sans Unicode"/>
              </a:endParaRPr>
            </a:p>
          </p:txBody>
        </p:sp>
        <p:sp>
          <p:nvSpPr>
            <p:cNvPr id="38" name="Freeform 222">
              <a:extLst>
                <a:ext uri="{FF2B5EF4-FFF2-40B4-BE49-F238E27FC236}">
                  <a16:creationId xmlns:a16="http://schemas.microsoft.com/office/drawing/2014/main" id="{86775EDE-B05E-40B7-A98B-4D7CEACCF195}"/>
                </a:ext>
              </a:extLst>
            </p:cNvPr>
            <p:cNvSpPr>
              <a:spLocks noEditPoints="1"/>
            </p:cNvSpPr>
            <p:nvPr/>
          </p:nvSpPr>
          <p:spPr bwMode="auto">
            <a:xfrm>
              <a:off x="7278757" y="2682266"/>
              <a:ext cx="241300" cy="249767"/>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E13FE1"/>
            </a:solidFill>
            <a:ln>
              <a:noFill/>
            </a:ln>
          </p:spPr>
          <p:txBody>
            <a:bodyPr lIns="34299" tIns="17149" rIns="34299" bIns="17149"/>
            <a:lstStyle/>
            <a:p>
              <a:pPr defTabSz="914377">
                <a:defRPr/>
              </a:pPr>
              <a:endParaRPr lang="en-US" sz="1651" dirty="0">
                <a:solidFill>
                  <a:prstClr val="black"/>
                </a:solidFill>
                <a:latin typeface="Lucida Sans Unicode"/>
              </a:endParaRPr>
            </a:p>
          </p:txBody>
        </p:sp>
        <p:sp>
          <p:nvSpPr>
            <p:cNvPr id="39" name="Freeform 222">
              <a:extLst>
                <a:ext uri="{FF2B5EF4-FFF2-40B4-BE49-F238E27FC236}">
                  <a16:creationId xmlns:a16="http://schemas.microsoft.com/office/drawing/2014/main" id="{5F0D6A89-B522-40F9-A368-8193F6FC0DBD}"/>
                </a:ext>
              </a:extLst>
            </p:cNvPr>
            <p:cNvSpPr>
              <a:spLocks noEditPoints="1"/>
            </p:cNvSpPr>
            <p:nvPr/>
          </p:nvSpPr>
          <p:spPr bwMode="auto">
            <a:xfrm>
              <a:off x="7276641" y="3469789"/>
              <a:ext cx="243417" cy="249767"/>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E13FE1"/>
            </a:solidFill>
            <a:ln>
              <a:noFill/>
            </a:ln>
          </p:spPr>
          <p:txBody>
            <a:bodyPr lIns="34299" tIns="17149" rIns="34299" bIns="17149"/>
            <a:lstStyle/>
            <a:p>
              <a:pPr defTabSz="914377">
                <a:defRPr/>
              </a:pPr>
              <a:endParaRPr lang="en-US" sz="1651" dirty="0">
                <a:solidFill>
                  <a:prstClr val="black"/>
                </a:solidFill>
                <a:latin typeface="Lucida Sans Unicode"/>
              </a:endParaRPr>
            </a:p>
          </p:txBody>
        </p:sp>
        <p:sp>
          <p:nvSpPr>
            <p:cNvPr id="40" name="Arrow: Right 39">
              <a:extLst>
                <a:ext uri="{FF2B5EF4-FFF2-40B4-BE49-F238E27FC236}">
                  <a16:creationId xmlns:a16="http://schemas.microsoft.com/office/drawing/2014/main" id="{1E7D554C-BB0B-4653-AD8D-03E28C0ABA97}"/>
                </a:ext>
              </a:extLst>
            </p:cNvPr>
            <p:cNvSpPr/>
            <p:nvPr/>
          </p:nvSpPr>
          <p:spPr>
            <a:xfrm>
              <a:off x="3430087" y="1549833"/>
              <a:ext cx="1509184" cy="3259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sz="2400" dirty="0">
                <a:solidFill>
                  <a:prstClr val="white"/>
                </a:solidFill>
                <a:latin typeface="Lucida Sans Unicode"/>
              </a:endParaRPr>
            </a:p>
          </p:txBody>
        </p:sp>
        <p:sp>
          <p:nvSpPr>
            <p:cNvPr id="41" name="Arrow: Right 40">
              <a:extLst>
                <a:ext uri="{FF2B5EF4-FFF2-40B4-BE49-F238E27FC236}">
                  <a16:creationId xmlns:a16="http://schemas.microsoft.com/office/drawing/2014/main" id="{BAE989B7-AF4B-4028-BB6F-524D14883022}"/>
                </a:ext>
              </a:extLst>
            </p:cNvPr>
            <p:cNvSpPr/>
            <p:nvPr/>
          </p:nvSpPr>
          <p:spPr>
            <a:xfrm>
              <a:off x="3415273" y="3414615"/>
              <a:ext cx="1511300" cy="3259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sz="2400" dirty="0">
                <a:solidFill>
                  <a:prstClr val="white"/>
                </a:solidFill>
                <a:latin typeface="Lucida Sans Unicode"/>
              </a:endParaRPr>
            </a:p>
          </p:txBody>
        </p:sp>
        <p:sp>
          <p:nvSpPr>
            <p:cNvPr id="42" name="Arrow: Right 41">
              <a:extLst>
                <a:ext uri="{FF2B5EF4-FFF2-40B4-BE49-F238E27FC236}">
                  <a16:creationId xmlns:a16="http://schemas.microsoft.com/office/drawing/2014/main" id="{E9335FA0-43E6-40E3-B276-E195AA58C62E}"/>
                </a:ext>
              </a:extLst>
            </p:cNvPr>
            <p:cNvSpPr/>
            <p:nvPr/>
          </p:nvSpPr>
          <p:spPr>
            <a:xfrm>
              <a:off x="3430087" y="5127000"/>
              <a:ext cx="1509184" cy="323849"/>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sz="2400" dirty="0">
                <a:solidFill>
                  <a:prstClr val="white"/>
                </a:solidFill>
                <a:latin typeface="Lucida Sans Unicode"/>
              </a:endParaRPr>
            </a:p>
          </p:txBody>
        </p:sp>
        <p:sp>
          <p:nvSpPr>
            <p:cNvPr id="43" name="Freeform 222">
              <a:extLst>
                <a:ext uri="{FF2B5EF4-FFF2-40B4-BE49-F238E27FC236}">
                  <a16:creationId xmlns:a16="http://schemas.microsoft.com/office/drawing/2014/main" id="{DF615341-8FBD-4203-959D-1AD042F0E48B}"/>
                </a:ext>
              </a:extLst>
            </p:cNvPr>
            <p:cNvSpPr>
              <a:spLocks noEditPoints="1"/>
            </p:cNvSpPr>
            <p:nvPr/>
          </p:nvSpPr>
          <p:spPr bwMode="auto">
            <a:xfrm>
              <a:off x="7278757" y="4533586"/>
              <a:ext cx="241300" cy="249767"/>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E13FE1"/>
            </a:solidFill>
            <a:ln>
              <a:noFill/>
            </a:ln>
          </p:spPr>
          <p:txBody>
            <a:bodyPr lIns="34299" tIns="17149" rIns="34299" bIns="17149"/>
            <a:lstStyle/>
            <a:p>
              <a:pPr defTabSz="914377">
                <a:defRPr/>
              </a:pPr>
              <a:endParaRPr lang="en-US" sz="1651" dirty="0">
                <a:solidFill>
                  <a:prstClr val="black"/>
                </a:solidFill>
                <a:latin typeface="Lucida Sans Unicode"/>
              </a:endParaRPr>
            </a:p>
          </p:txBody>
        </p:sp>
      </p:grpSp>
      <p:sp>
        <p:nvSpPr>
          <p:cNvPr id="45" name="Google Shape;93;p17">
            <a:extLst>
              <a:ext uri="{FF2B5EF4-FFF2-40B4-BE49-F238E27FC236}">
                <a16:creationId xmlns:a16="http://schemas.microsoft.com/office/drawing/2014/main" id="{BEF2A9C0-7268-43F2-BE11-A9FE328168DA}"/>
              </a:ext>
            </a:extLst>
          </p:cNvPr>
          <p:cNvSpPr txBox="1"/>
          <p:nvPr/>
        </p:nvSpPr>
        <p:spPr>
          <a:xfrm>
            <a:off x="0" y="6111466"/>
            <a:ext cx="12192000" cy="615499"/>
          </a:xfrm>
          <a:prstGeom prst="rect">
            <a:avLst/>
          </a:prstGeom>
          <a:solidFill>
            <a:schemeClr val="tx1"/>
          </a:solidFill>
          <a:ln>
            <a:noFill/>
          </a:ln>
        </p:spPr>
        <p:txBody>
          <a:bodyPr spcFirstLastPara="1" wrap="square" lIns="121900" tIns="60933" rIns="121900" bIns="60933" anchor="t" anchorCtr="0">
            <a:spAutoFit/>
          </a:bodyPr>
          <a:lstStyle/>
          <a:p>
            <a:pPr algn="ctr" defTabSz="1219170">
              <a:buClr>
                <a:srgbClr val="000000"/>
              </a:buClr>
              <a:defRPr/>
            </a:pPr>
            <a:r>
              <a:rPr lang="en-US" sz="3200" b="1" kern="0" dirty="0">
                <a:solidFill>
                  <a:schemeClr val="bg1"/>
                </a:solidFill>
                <a:highlight>
                  <a:srgbClr val="000000"/>
                </a:highlight>
                <a:latin typeface="Arial"/>
                <a:cs typeface="Arial"/>
                <a:sym typeface="Arial"/>
              </a:rPr>
              <a:t>Example of Year to Year Monitoring</a:t>
            </a:r>
            <a:endParaRPr sz="3200" kern="0" dirty="0">
              <a:solidFill>
                <a:schemeClr val="bg1"/>
              </a:solidFill>
              <a:highlight>
                <a:srgbClr val="000000"/>
              </a:highlight>
              <a:latin typeface="Arial"/>
              <a:cs typeface="Arial"/>
              <a:sym typeface="Arial"/>
            </a:endParaRPr>
          </a:p>
        </p:txBody>
      </p:sp>
    </p:spTree>
    <p:extLst>
      <p:ext uri="{BB962C8B-B14F-4D97-AF65-F5344CB8AC3E}">
        <p14:creationId xmlns:p14="http://schemas.microsoft.com/office/powerpoint/2010/main" val="215711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AB7783-FB9C-78E2-DC9A-AB4B5EB9921D}"/>
              </a:ext>
            </a:extLst>
          </p:cNvPr>
          <p:cNvPicPr>
            <a:picLocks noChangeAspect="1"/>
          </p:cNvPicPr>
          <p:nvPr/>
        </p:nvPicPr>
        <p:blipFill>
          <a:blip r:embed="rId2"/>
          <a:stretch>
            <a:fillRect/>
          </a:stretch>
        </p:blipFill>
        <p:spPr>
          <a:xfrm>
            <a:off x="1272230" y="-314325"/>
            <a:ext cx="9176695" cy="7743825"/>
          </a:xfrm>
          <a:prstGeom prst="rect">
            <a:avLst/>
          </a:prstGeom>
        </p:spPr>
      </p:pic>
    </p:spTree>
    <p:extLst>
      <p:ext uri="{BB962C8B-B14F-4D97-AF65-F5344CB8AC3E}">
        <p14:creationId xmlns:p14="http://schemas.microsoft.com/office/powerpoint/2010/main" val="2592499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3908A2E-BB78-4C48-2A23-A3EECB85E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06" y="445458"/>
            <a:ext cx="11582400" cy="6667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B17E37B-7D77-13B3-5252-A3DB5272819D}"/>
              </a:ext>
            </a:extLst>
          </p:cNvPr>
          <p:cNvSpPr/>
          <p:nvPr/>
        </p:nvSpPr>
        <p:spPr>
          <a:xfrm>
            <a:off x="3719744" y="523783"/>
            <a:ext cx="4394446" cy="257452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413EE13-A74A-C164-F00F-2C92E7205534}"/>
              </a:ext>
            </a:extLst>
          </p:cNvPr>
          <p:cNvSpPr txBox="1"/>
          <p:nvPr/>
        </p:nvSpPr>
        <p:spPr>
          <a:xfrm>
            <a:off x="869950" y="941034"/>
            <a:ext cx="10452100" cy="1323439"/>
          </a:xfrm>
          <a:prstGeom prst="rect">
            <a:avLst/>
          </a:prstGeom>
          <a:solidFill>
            <a:schemeClr val="tx1"/>
          </a:solidFill>
        </p:spPr>
        <p:txBody>
          <a:bodyPr wrap="square" rtlCol="0">
            <a:spAutoFit/>
          </a:bodyPr>
          <a:lstStyle/>
          <a:p>
            <a:r>
              <a:rPr lang="en-US" sz="8000" dirty="0">
                <a:solidFill>
                  <a:schemeClr val="bg1"/>
                </a:solidFill>
                <a:highlight>
                  <a:srgbClr val="000000"/>
                </a:highlight>
              </a:rPr>
              <a:t>What’s the problem?</a:t>
            </a:r>
          </a:p>
        </p:txBody>
      </p:sp>
    </p:spTree>
    <p:extLst>
      <p:ext uri="{BB962C8B-B14F-4D97-AF65-F5344CB8AC3E}">
        <p14:creationId xmlns:p14="http://schemas.microsoft.com/office/powerpoint/2010/main" val="736663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02 - color">
    <a:dk1>
      <a:srgbClr val="262626"/>
    </a:dk1>
    <a:lt1>
      <a:srgbClr val="FFFFFF"/>
    </a:lt1>
    <a:dk2>
      <a:srgbClr val="262626"/>
    </a:dk2>
    <a:lt2>
      <a:srgbClr val="F2F2F2"/>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Roboto">
    <a:majorFont>
      <a:latin typeface="Roboto"/>
      <a:ea typeface=""/>
      <a:cs typeface="Rob"/>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02 - color">
    <a:dk1>
      <a:srgbClr val="262626"/>
    </a:dk1>
    <a:lt1>
      <a:srgbClr val="FFFFFF"/>
    </a:lt1>
    <a:dk2>
      <a:srgbClr val="262626"/>
    </a:dk2>
    <a:lt2>
      <a:srgbClr val="F2F2F2"/>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Roboto">
    <a:majorFont>
      <a:latin typeface="Roboto"/>
      <a:ea typeface=""/>
      <a:cs typeface="Rob"/>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02 - color">
    <a:dk1>
      <a:srgbClr val="262626"/>
    </a:dk1>
    <a:lt1>
      <a:srgbClr val="FFFFFF"/>
    </a:lt1>
    <a:dk2>
      <a:srgbClr val="262626"/>
    </a:dk2>
    <a:lt2>
      <a:srgbClr val="F2F2F2"/>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Roboto">
    <a:majorFont>
      <a:latin typeface="Roboto"/>
      <a:ea typeface=""/>
      <a:cs typeface="Rob"/>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02 - color">
    <a:dk1>
      <a:srgbClr val="262626"/>
    </a:dk1>
    <a:lt1>
      <a:srgbClr val="FFFFFF"/>
    </a:lt1>
    <a:dk2>
      <a:srgbClr val="262626"/>
    </a:dk2>
    <a:lt2>
      <a:srgbClr val="F2F2F2"/>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Roboto">
    <a:majorFont>
      <a:latin typeface="Roboto"/>
      <a:ea typeface=""/>
      <a:cs typeface="Rob"/>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02 - color">
    <a:dk1>
      <a:srgbClr val="262626"/>
    </a:dk1>
    <a:lt1>
      <a:srgbClr val="FFFFFF"/>
    </a:lt1>
    <a:dk2>
      <a:srgbClr val="262626"/>
    </a:dk2>
    <a:lt2>
      <a:srgbClr val="F2F2F2"/>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Roboto">
    <a:majorFont>
      <a:latin typeface="Roboto"/>
      <a:ea typeface=""/>
      <a:cs typeface="Rob"/>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02 - color">
    <a:dk1>
      <a:srgbClr val="262626"/>
    </a:dk1>
    <a:lt1>
      <a:srgbClr val="FFFFFF"/>
    </a:lt1>
    <a:dk2>
      <a:srgbClr val="262626"/>
    </a:dk2>
    <a:lt2>
      <a:srgbClr val="F2F2F2"/>
    </a:lt2>
    <a:accent1>
      <a:srgbClr val="176490"/>
    </a:accent1>
    <a:accent2>
      <a:srgbClr val="0187AC"/>
    </a:accent2>
    <a:accent3>
      <a:srgbClr val="1AA4BE"/>
    </a:accent3>
    <a:accent4>
      <a:srgbClr val="52C3CB"/>
    </a:accent4>
    <a:accent5>
      <a:srgbClr val="42BDC6"/>
    </a:accent5>
    <a:accent6>
      <a:srgbClr val="168EA6"/>
    </a:accent6>
    <a:hlink>
      <a:srgbClr val="FFFFFF"/>
    </a:hlink>
    <a:folHlink>
      <a:srgbClr val="595959"/>
    </a:folHlink>
  </a:clrScheme>
  <a:fontScheme name="Roboto">
    <a:majorFont>
      <a:latin typeface="Roboto"/>
      <a:ea typeface=""/>
      <a:cs typeface="Rob"/>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TotalTime>
  <Words>360</Words>
  <Application>Microsoft Office PowerPoint</Application>
  <PresentationFormat>Widescreen</PresentationFormat>
  <Paragraphs>41</Paragraphs>
  <Slides>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Calibri Light</vt:lpstr>
      <vt:lpstr>Lucida Sans Unicode</vt:lpstr>
      <vt:lpstr>Tw Cen MT</vt:lpstr>
      <vt:lpstr>Wingdings</vt:lpstr>
      <vt:lpstr>Wingdings 3</vt:lpstr>
      <vt:lpstr>Office Theme</vt:lpstr>
      <vt:lpstr>Prepared for the Interim Joint Committee on Education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dc:creator>
  <cp:lastModifiedBy>Wanda Darland</cp:lastModifiedBy>
  <cp:revision>4</cp:revision>
  <dcterms:created xsi:type="dcterms:W3CDTF">2022-06-15T13:31:53Z</dcterms:created>
  <dcterms:modified xsi:type="dcterms:W3CDTF">2022-07-13T13:43:15Z</dcterms:modified>
</cp:coreProperties>
</file>