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7010400" cy="9296400"/>
  <p:embeddedFontLst>
    <p:embeddedFont>
      <p:font typeface="Calibri" panose="020F050202020403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Libre Franklin" pitchFamily="2" charset="0"/>
      <p:regular r:id="rId24"/>
      <p:bold r:id="rId25"/>
      <p:italic r:id="rId26"/>
      <p:boldItalic r:id="rId27"/>
    </p:embeddedFont>
    <p:embeddedFont>
      <p:font typeface="Libre Franklin ExtraBold" pitchFamily="2" charset="0"/>
      <p:bold r:id="rId28"/>
      <p:boldItalic r:id="rId29"/>
    </p:embeddedFont>
    <p:embeddedFont>
      <p:font typeface="Libre Franklin Medium" pitchFamily="2" charset="0"/>
      <p:regular r:id="rId30"/>
      <p:bold r:id="rId31"/>
      <p:italic r:id="rId32"/>
      <p:boldItalic r:id="rId33"/>
    </p:embeddedFont>
    <p:embeddedFont>
      <p:font typeface="Libre Franklin SemiBold" pitchFamily="2"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guide id="3" pos="3936">
          <p15:clr>
            <a:srgbClr val="9AA0A6"/>
          </p15:clr>
        </p15:guide>
        <p15:guide id="4" orient="horz" pos="225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zr2Zi2t729hYRVB0kDZzI+F/L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9183A-734D-4622-5F67-E53416D947E1}" name="Peace, Sarah - Office of Teaching and Learning" initials="PSOoTaL" userId="S::sarah.peace@education.ky.gov::6af79f7c-26c6-4199-b8eb-69eeb1e7ae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3" clrIdx="0"/>
  <p:cmAuthor id="1" name="Lauren Gallicchio" initials="" lastIdx="1" clrIdx="1"/>
  <p:cmAuthor id="2" name="Caryn David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26258-56E0-47B2-BB86-041EDD3503BA}" v="2" dt="2022-10-27T19:56:10.284"/>
  </p1510:revLst>
</p1510:revInfo>
</file>

<file path=ppt/tableStyles.xml><?xml version="1.0" encoding="utf-8"?>
<a:tblStyleLst xmlns:a="http://schemas.openxmlformats.org/drawingml/2006/main" def="{74F2E057-5CE3-4581-9481-90C9FEE5FF3D}">
  <a:tblStyle styleId="{74F2E057-5CE3-4581-9481-90C9FEE5FF3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9" autoAdjust="0"/>
  </p:normalViewPr>
  <p:slideViewPr>
    <p:cSldViewPr snapToGrid="0">
      <p:cViewPr varScale="1">
        <p:scale>
          <a:sx n="70" d="100"/>
          <a:sy n="70" d="100"/>
        </p:scale>
        <p:origin x="1066" y="62"/>
      </p:cViewPr>
      <p:guideLst>
        <p:guide orient="horz" pos="2160"/>
        <p:guide pos="3840"/>
        <p:guide pos="3936"/>
        <p:guide orient="horz" pos="2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68959863111144"/>
          <c:y val="0.25730045752229952"/>
          <c:w val="0.53972657197974983"/>
          <c:h val="0.65277563594940957"/>
        </c:manualLayout>
      </c:layout>
      <c:pieChart>
        <c:varyColors val="1"/>
        <c:ser>
          <c:idx val="0"/>
          <c:order val="0"/>
          <c:tx>
            <c:strRef>
              <c:f>Sheet1!$B$1</c:f>
              <c:strCache>
                <c:ptCount val="1"/>
                <c:pt idx="0">
                  <c:v>Respondent Roles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F3-401A-A652-9476BE444F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AF3-401A-A652-9476BE444F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AF3-401A-A652-9476BE444F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CAF3-401A-A652-9476BE444FB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AF3-401A-A652-9476BE444FB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CAF3-401A-A652-9476BE444F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6-CAF3-401A-A652-9476BE444FB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AF3-401A-A652-9476BE444FB6}"/>
              </c:ext>
            </c:extLst>
          </c:dPt>
          <c:dLbls>
            <c:dLbl>
              <c:idx val="0"/>
              <c:layout>
                <c:manualLayout>
                  <c:x val="2.4451940472389785E-2"/>
                  <c:y val="2.45227661594407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F3-401A-A652-9476BE444FB6}"/>
                </c:ext>
              </c:extLst>
            </c:dLbl>
            <c:dLbl>
              <c:idx val="1"/>
              <c:layout>
                <c:manualLayout>
                  <c:x val="-7.335582141716937E-2"/>
                  <c:y val="1.362375897746716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095969228011806"/>
                      <c:h val="0.12065200950444918"/>
                    </c:manualLayout>
                  </c15:layout>
                </c:ext>
                <c:ext xmlns:c16="http://schemas.microsoft.com/office/drawing/2014/chart" uri="{C3380CC4-5D6E-409C-BE32-E72D297353CC}">
                  <c16:uniqueId val="{00000002-CAF3-401A-A652-9476BE444FB6}"/>
                </c:ext>
              </c:extLst>
            </c:dLbl>
            <c:dLbl>
              <c:idx val="2"/>
              <c:layout>
                <c:manualLayout>
                  <c:x val="-0.10225356924817547"/>
                  <c:y val="-2.17980143639474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F3-401A-A652-9476BE444FB6}"/>
                </c:ext>
              </c:extLst>
            </c:dLbl>
            <c:dLbl>
              <c:idx val="3"/>
              <c:dLblPos val="outEnd"/>
              <c:showLegendKey val="0"/>
              <c:showVal val="0"/>
              <c:showCatName val="1"/>
              <c:showSerName val="0"/>
              <c:showPercent val="1"/>
              <c:showBubbleSize val="0"/>
              <c:extLst>
                <c:ext xmlns:c15="http://schemas.microsoft.com/office/drawing/2012/chart" uri="{CE6537A1-D6FC-4f65-9D91-7224C49458BB}">
                  <c15:layout>
                    <c:manualLayout>
                      <c:w val="0.26265829874705243"/>
                      <c:h val="0.12065200950444918"/>
                    </c:manualLayout>
                  </c15:layout>
                </c:ext>
                <c:ext xmlns:c16="http://schemas.microsoft.com/office/drawing/2014/chart" uri="{C3380CC4-5D6E-409C-BE32-E72D297353CC}">
                  <c16:uniqueId val="{00000004-CAF3-401A-A652-9476BE444FB6}"/>
                </c:ext>
              </c:extLst>
            </c:dLbl>
            <c:dLbl>
              <c:idx val="4"/>
              <c:layout>
                <c:manualLayout>
                  <c:x val="-0.13559712443779789"/>
                  <c:y val="-4.08712769324014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346850688084957"/>
                      <c:h val="0.1581445942104388"/>
                    </c:manualLayout>
                  </c15:layout>
                </c:ext>
                <c:ext xmlns:c16="http://schemas.microsoft.com/office/drawing/2014/chart" uri="{C3380CC4-5D6E-409C-BE32-E72D297353CC}">
                  <c16:uniqueId val="{00000005-CAF3-401A-A652-9476BE444FB6}"/>
                </c:ext>
              </c:extLst>
            </c:dLbl>
            <c:dLbl>
              <c:idx val="5"/>
              <c:layout>
                <c:manualLayout>
                  <c:x val="-8.8915972140540769E-2"/>
                  <c:y val="-0.13759985839872563"/>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877266311562179"/>
                      <c:h val="0.15933297217856779"/>
                    </c:manualLayout>
                  </c15:layout>
                </c:ext>
                <c:ext xmlns:c16="http://schemas.microsoft.com/office/drawing/2014/chart" uri="{C3380CC4-5D6E-409C-BE32-E72D297353CC}">
                  <c16:uniqueId val="{00000008-CAF3-401A-A652-9476BE444FB6}"/>
                </c:ext>
              </c:extLst>
            </c:dLbl>
            <c:dLbl>
              <c:idx val="6"/>
              <c:layout>
                <c:manualLayout>
                  <c:x val="1.1114518396540813E-2"/>
                  <c:y val="-9.26415610467767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AF3-401A-A652-9476BE444FB6}"/>
                </c:ext>
              </c:extLst>
            </c:dLbl>
            <c:dLbl>
              <c:idx val="7"/>
              <c:layout>
                <c:manualLayout>
                  <c:x val="9.1139050851634651E-2"/>
                  <c:y val="-3.26970215459211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AF3-401A-A652-9476BE444FB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rgbClr val="757575"/>
                  </a:solidFill>
                  <a:round/>
                </a:ln>
                <a:effectLst/>
              </c:spPr>
            </c:leaderLines>
            <c:extLst>
              <c:ext xmlns:c15="http://schemas.microsoft.com/office/drawing/2012/chart" uri="{CE6537A1-D6FC-4f65-9D91-7224C49458BB}"/>
            </c:extLst>
          </c:dLbls>
          <c:cat>
            <c:strRef>
              <c:f>Sheet1!$A$2:$A$9</c:f>
              <c:strCache>
                <c:ptCount val="8"/>
                <c:pt idx="0">
                  <c:v>Teacher</c:v>
                </c:pt>
                <c:pt idx="1">
                  <c:v>Retired Teacher</c:v>
                </c:pt>
                <c:pt idx="2">
                  <c:v>Administrator</c:v>
                </c:pt>
                <c:pt idx="3">
                  <c:v>Parent/Guardian</c:v>
                </c:pt>
                <c:pt idx="4">
                  <c:v>Institution of Higher Education</c:v>
                </c:pt>
                <c:pt idx="5">
                  <c:v>Business and Community</c:v>
                </c:pt>
                <c:pt idx="6">
                  <c:v>Student</c:v>
                </c:pt>
                <c:pt idx="7">
                  <c:v>Other</c:v>
                </c:pt>
              </c:strCache>
            </c:strRef>
          </c:cat>
          <c:val>
            <c:numRef>
              <c:f>Sheet1!$B$2:$B$9</c:f>
              <c:numCache>
                <c:formatCode>General</c:formatCode>
                <c:ptCount val="8"/>
                <c:pt idx="0">
                  <c:v>276</c:v>
                </c:pt>
                <c:pt idx="1">
                  <c:v>7</c:v>
                </c:pt>
                <c:pt idx="2">
                  <c:v>29</c:v>
                </c:pt>
                <c:pt idx="3">
                  <c:v>31</c:v>
                </c:pt>
                <c:pt idx="4">
                  <c:v>5</c:v>
                </c:pt>
                <c:pt idx="5">
                  <c:v>14</c:v>
                </c:pt>
                <c:pt idx="6">
                  <c:v>2</c:v>
                </c:pt>
                <c:pt idx="7">
                  <c:v>36</c:v>
                </c:pt>
              </c:numCache>
            </c:numRef>
          </c:val>
          <c:extLst>
            <c:ext xmlns:c16="http://schemas.microsoft.com/office/drawing/2014/chart" uri="{C3380CC4-5D6E-409C-BE32-E72D297353CC}">
              <c16:uniqueId val="{00000000-CAF3-401A-A652-9476BE444FB6}"/>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686a3e8ff3_1_70:notes"/>
          <p:cNvSpPr txBox="1">
            <a:spLocks noGrp="1"/>
          </p:cNvSpPr>
          <p:nvPr>
            <p:ph type="body" idx="1"/>
          </p:nvPr>
        </p:nvSpPr>
        <p:spPr>
          <a:xfrm>
            <a:off x="701040" y="4415790"/>
            <a:ext cx="5608320" cy="418338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g1686a3e8ff3_1_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fd8f212c9_2_158: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gffd8f212c9_2_1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fd8f212c9_2_16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gffd8f212c9_2_1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fd8f212c9_2_16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gffd8f212c9_2_1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ffd8f212c9_2_182: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ffd8f212c9_2_1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fd8f212c9_6_7: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dirty="0"/>
          </a:p>
        </p:txBody>
      </p:sp>
      <p:sp>
        <p:nvSpPr>
          <p:cNvPr id="96" name="Google Shape;96;gffd8f212c9_6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fd8f212c9_2_19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02" name="Google Shape;102;gffd8f212c9_2_1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6876cc733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6876cc733d_0_0:notes"/>
          <p:cNvSpPr txBox="1">
            <a:spLocks noGrp="1"/>
          </p:cNvSpPr>
          <p:nvPr>
            <p:ph type="body" idx="1"/>
          </p:nvPr>
        </p:nvSpPr>
        <p:spPr>
          <a:xfrm>
            <a:off x="701040" y="4473892"/>
            <a:ext cx="5608200" cy="36606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g16876cc733d_0_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fd8f212c9_2_14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1200"/>
              </a:spcBef>
              <a:spcAft>
                <a:spcPts val="0"/>
              </a:spcAft>
              <a:buSzPts val="1400"/>
              <a:buNone/>
            </a:pPr>
            <a:endParaRPr dirty="0"/>
          </a:p>
        </p:txBody>
      </p:sp>
      <p:sp>
        <p:nvSpPr>
          <p:cNvPr id="117" name="Google Shape;117;gffd8f212c9_2_1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fd8f212c9_2_15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24" name="Google Shape;124;gffd8f212c9_2_1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fd8f212c9_6_10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gffd8f212c9_6_1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701040" y="4473892"/>
            <a:ext cx="5608320" cy="3660458"/>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38" name="Google Shape;13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fd8f212c9_2_154: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gffd8f212c9_2_1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1686a3e8ff3_1_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1686a3e8ff3_1_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g1686a3e8ff3_1_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1686a3e8ff3_1_5"/>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00778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686a3e8ff3_1_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7780"/>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g1686a3e8ff3_1_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686a3e8ff3_1_54"/>
          <p:cNvSpPr>
            <a:spLocks noGrp="1"/>
          </p:cNvSpPr>
          <p:nvPr>
            <p:ph type="pic" idx="2"/>
          </p:nvPr>
        </p:nvSpPr>
        <p:spPr>
          <a:xfrm>
            <a:off x="5183188" y="987425"/>
            <a:ext cx="6172200" cy="4873625"/>
          </a:xfrm>
          <a:prstGeom prst="rect">
            <a:avLst/>
          </a:prstGeom>
          <a:noFill/>
          <a:ln>
            <a:noFill/>
          </a:ln>
        </p:spPr>
      </p:sp>
      <p:sp>
        <p:nvSpPr>
          <p:cNvPr id="72" name="Google Shape;72;g1686a3e8ff3_1_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g1686a3e8ff3_1_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686a3e8ff3_1_5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5" name="Google Shape;75;g1686a3e8ff3_1_54"/>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g1686a3e8ff3_1_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1686a3e8ff3_1_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g1686a3e8ff3_1_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1686a3e8ff3_1_6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1686a3e8ff3_1_60"/>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g1686a3e8ff3_1_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1686a3e8ff3_1_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g1686a3e8ff3_1_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1686a3e8ff3_1_65"/>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1686a3e8ff3_1_65"/>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1686a3e8ff3_1_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686a3e8ff3_1_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686a3e8ff3_1_4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dk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 name="Google Shape;24;g1686a3e8ff3_1_40"/>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1686a3e8ff3_1_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686a3e8ff3_1_11"/>
          <p:cNvSpPr txBox="1">
            <a:spLocks noGrp="1"/>
          </p:cNvSpPr>
          <p:nvPr>
            <p:ph type="title"/>
          </p:nvPr>
        </p:nvSpPr>
        <p:spPr>
          <a:xfrm>
            <a:off x="838200" y="-150721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1686a3e8ff3_1_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dk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 name="Google Shape;29;g1686a3e8ff3_1_11"/>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g1686a3e8ff3_1_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1686a3e8ff3_1_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1686a3e8ff3_1_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686a3e8ff3_1_15"/>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 name="Google Shape;35;g1686a3e8ff3_1_15"/>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g1686a3e8ff3_1_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686a3e8ff3_1_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g1686a3e8ff3_1_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1686a3e8ff3_1_20"/>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686a3e8ff3_1_20"/>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g1686a3e8ff3_1_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1686a3e8ff3_1_4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dk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5" name="Google Shape;45;g1686a3e8ff3_1_44"/>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lt1"/>
                </a:solidFill>
                <a:latin typeface="Libre Franklin"/>
                <a:ea typeface="Libre Franklin"/>
                <a:cs typeface="Libre Franklin"/>
                <a:sym typeface="Libre Franklin"/>
              </a:rPr>
              <a:t>‹#›</a:t>
            </a:fld>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g1686a3e8ff3_1_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1686a3e8ff3_1_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1686a3e8ff3_1_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1686a3e8ff3_1_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686a3e8ff3_1_2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2" name="Google Shape;52;g1686a3e8ff3_1_26"/>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g1686a3e8ff3_1_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1686a3e8ff3_1_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g1686a3e8ff3_1_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g1686a3e8ff3_1_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g1686a3e8ff3_1_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g1686a3e8ff3_1_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686a3e8ff3_1_3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a:lnSpc>
                <a:spcPct val="100000"/>
              </a:lnSpc>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1" name="Google Shape;61;g1686a3e8ff3_1_32"/>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g1686a3e8ff3_1_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686a3e8ff3_1_47"/>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g1686a3e8ff3_1_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g1686a3e8ff3_1_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686a3e8ff3_1_47"/>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1686a3e8ff3_1_47"/>
          <p:cNvSpPr txBox="1"/>
          <p:nvPr/>
        </p:nvSpPr>
        <p:spPr>
          <a:xfrm>
            <a:off x="11353800" y="90280"/>
            <a:ext cx="607256"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000" b="0" i="0" u="none" strike="noStrike" cap="none">
                <a:solidFill>
                  <a:schemeClr val="dk1"/>
                </a:solidFill>
                <a:latin typeface="Libre Franklin"/>
                <a:ea typeface="Libre Franklin"/>
                <a:cs typeface="Libre Franklin"/>
                <a:sym typeface="Libre Franklin"/>
              </a:rPr>
              <a:t>‹#›</a:t>
            </a:fld>
            <a:endParaRPr sz="1000" b="0" i="0" u="none" strike="noStrike" cap="none">
              <a:solidFill>
                <a:schemeClr val="dk1"/>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g1686a3e8ff3_1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686a3e8ff3_1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g1686a3e8ff3_1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g1686a3e8ff3_1_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686a3e8ff3_1_70"/>
          <p:cNvSpPr txBox="1">
            <a:spLocks noGrp="1"/>
          </p:cNvSpPr>
          <p:nvPr>
            <p:ph type="ctrTitle"/>
          </p:nvPr>
        </p:nvSpPr>
        <p:spPr>
          <a:xfrm>
            <a:off x="2451471" y="1041300"/>
            <a:ext cx="9270058"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sz="4400" dirty="0"/>
              <a:t>“Kentucky Academic Standards </a:t>
            </a:r>
            <a:br>
              <a:rPr lang="en-US" sz="4400" dirty="0"/>
            </a:br>
            <a:r>
              <a:rPr lang="en-US" sz="4400" dirty="0"/>
              <a:t>for Social Studies”</a:t>
            </a:r>
            <a:endParaRPr sz="4400" dirty="0"/>
          </a:p>
        </p:txBody>
      </p:sp>
      <p:sp>
        <p:nvSpPr>
          <p:cNvPr id="93" name="Google Shape;93;g1686a3e8ff3_1_70"/>
          <p:cNvSpPr txBox="1">
            <a:spLocks noGrp="1"/>
          </p:cNvSpPr>
          <p:nvPr>
            <p:ph type="subTitle" idx="1"/>
          </p:nvPr>
        </p:nvSpPr>
        <p:spPr>
          <a:xfrm>
            <a:off x="2514500" y="3581388"/>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SzPts val="2400"/>
              <a:buNone/>
            </a:pPr>
            <a:r>
              <a:rPr lang="en-US" dirty="0"/>
              <a:t>Interim Joint Committee on Education</a:t>
            </a:r>
            <a:endParaRPr dirty="0"/>
          </a:p>
          <a:p>
            <a:pPr marL="457200" lvl="0" indent="-406400" algn="ctr" rtl="0">
              <a:lnSpc>
                <a:spcPct val="90000"/>
              </a:lnSpc>
              <a:spcBef>
                <a:spcPts val="1000"/>
              </a:spcBef>
              <a:spcAft>
                <a:spcPts val="0"/>
              </a:spcAft>
              <a:buSzPts val="2400"/>
              <a:buNone/>
            </a:pPr>
            <a:r>
              <a:rPr lang="en-US" dirty="0"/>
              <a:t>November 1, 2022</a:t>
            </a:r>
            <a:endParaRPr dirty="0"/>
          </a:p>
          <a:p>
            <a:pPr marL="457200" lvl="0" indent="-406400" algn="ctr" rtl="0">
              <a:lnSpc>
                <a:spcPct val="90000"/>
              </a:lnSpc>
              <a:spcBef>
                <a:spcPts val="1000"/>
              </a:spcBef>
              <a:spcAft>
                <a:spcPts val="0"/>
              </a:spcAft>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ffd8f212c9_2_158"/>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KAS K–5 Standard</a:t>
            </a:r>
            <a:endParaRPr/>
          </a:p>
        </p:txBody>
      </p:sp>
      <p:graphicFrame>
        <p:nvGraphicFramePr>
          <p:cNvPr id="153" name="Google Shape;153;gffd8f212c9_2_158" descr="Table describes the concepts/practices, the standard and the disciplinary clarification for the K-5 standard. "/>
          <p:cNvGraphicFramePr/>
          <p:nvPr>
            <p:extLst>
              <p:ext uri="{D42A27DB-BD31-4B8C-83A1-F6EECF244321}">
                <p14:modId xmlns:p14="http://schemas.microsoft.com/office/powerpoint/2010/main" val="3530808981"/>
              </p:ext>
            </p:extLst>
          </p:nvPr>
        </p:nvGraphicFramePr>
        <p:xfrm>
          <a:off x="555786" y="1811020"/>
          <a:ext cx="11212950" cy="3235980"/>
        </p:xfrm>
        <a:graphic>
          <a:graphicData uri="http://schemas.openxmlformats.org/drawingml/2006/table">
            <a:tbl>
              <a:tblPr firstRow="1" bandRow="1">
                <a:noFill/>
                <a:tableStyleId>{74F2E057-5CE3-4581-9481-90C9FEE5FF3D}</a:tableStyleId>
              </a:tblPr>
              <a:tblGrid>
                <a:gridCol w="2118950">
                  <a:extLst>
                    <a:ext uri="{9D8B030D-6E8A-4147-A177-3AD203B41FA5}">
                      <a16:colId xmlns:a16="http://schemas.microsoft.com/office/drawing/2014/main" val="20000"/>
                    </a:ext>
                  </a:extLst>
                </a:gridCol>
                <a:gridCol w="4580800">
                  <a:extLst>
                    <a:ext uri="{9D8B030D-6E8A-4147-A177-3AD203B41FA5}">
                      <a16:colId xmlns:a16="http://schemas.microsoft.com/office/drawing/2014/main" val="20001"/>
                    </a:ext>
                  </a:extLst>
                </a:gridCol>
                <a:gridCol w="45132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a:latin typeface="Libre Franklin SemiBold"/>
                          <a:ea typeface="Libre Franklin SemiBold"/>
                          <a:cs typeface="Libre Franklin SemiBold"/>
                          <a:sym typeface="Libre Franklin SemiBold"/>
                        </a:rPr>
                        <a:t>Concept and Practice</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Libre Franklin SemiBold"/>
                          <a:ea typeface="Libre Franklin SemiBold"/>
                          <a:cs typeface="Libre Franklin SemiBold"/>
                          <a:sym typeface="Libre Franklin SemiBold"/>
                        </a:rPr>
                        <a:t>Standard</a:t>
                      </a:r>
                      <a:endParaRPr dirty="0"/>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Libre Franklin SemiBold"/>
                          <a:ea typeface="Libre Franklin SemiBold"/>
                          <a:cs typeface="Libre Franklin SemiBold"/>
                          <a:sym typeface="Libre Franklin SemiBold"/>
                        </a:rPr>
                        <a:t>Disciplinary Clarifications </a:t>
                      </a:r>
                      <a:endParaRPr/>
                    </a:p>
                  </a:txBody>
                  <a:tcPr marL="91450" marR="91450" marT="45725" marB="45725">
                    <a:solidFill>
                      <a:srgbClr val="D8D8D8"/>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latin typeface="Libre Franklin Medium"/>
                          <a:ea typeface="Libre Franklin Medium"/>
                          <a:cs typeface="Libre Franklin Medium"/>
                          <a:sym typeface="Libre Franklin Medium"/>
                        </a:rPr>
                        <a:t>H: Change and Continuity</a:t>
                      </a:r>
                      <a:endParaRPr/>
                    </a:p>
                  </a:txBody>
                  <a:tcPr marL="91450" marR="91450" marT="45725" marB="45725">
                    <a:solidFill>
                      <a:srgbClr val="E6B8F5"/>
                    </a:solidFill>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Libre Franklin Medium"/>
                          <a:ea typeface="Libre Franklin Medium"/>
                          <a:cs typeface="Libre Franklin Medium"/>
                          <a:sym typeface="Libre Franklin Medium"/>
                        </a:rPr>
                        <a:t>5.H.CH.1 Describe the impact of fundamental documents on the development of the United States.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None/>
                      </a:pPr>
                      <a:endParaRPr sz="1400" b="0" i="0" u="none" strike="noStrike" cap="none">
                        <a:solidFill>
                          <a:srgbClr val="000000"/>
                        </a:solidFill>
                        <a:latin typeface="Libre Franklin Medium"/>
                        <a:ea typeface="Libre Franklin Medium"/>
                        <a:cs typeface="Libre Franklin Medium"/>
                        <a:sym typeface="Libre Franklin Medium"/>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Libre Franklin Medium"/>
                          <a:ea typeface="Libre Franklin Medium"/>
                          <a:cs typeface="Libre Franklin Medium"/>
                          <a:sym typeface="Libre Franklin Medium"/>
                        </a:rPr>
                        <a:t>The founding documents, including, but not limited to, the Declaration of Independence, U.S. Constitution, and Bill of Rights, established the United States government and presented the philosophical, traditional, and political foundations on which the nation was built. New political ideologies influenced the democratic principles that guided the founding of the nation and formation of the government. Certain groups, including women, African Americans, and American Indians, did not receive equal rights or representation. Protections for slavery were embedded in the founding documents.</a:t>
                      </a:r>
                      <a:endParaRPr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fd8f212c9_2_162"/>
          <p:cNvSpPr txBox="1">
            <a:spLocks noGrp="1"/>
          </p:cNvSpPr>
          <p:nvPr>
            <p:ph type="title"/>
          </p:nvPr>
        </p:nvSpPr>
        <p:spPr>
          <a:xfrm>
            <a:off x="311300" y="63249"/>
            <a:ext cx="10515600" cy="9386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50000"/>
              <a:buNone/>
            </a:pPr>
            <a:r>
              <a:rPr lang="en-US" sz="3600" dirty="0"/>
              <a:t>NEW 8th Grade Standard</a:t>
            </a:r>
            <a:endParaRPr sz="3600" dirty="0"/>
          </a:p>
        </p:txBody>
      </p:sp>
      <p:sp>
        <p:nvSpPr>
          <p:cNvPr id="159" name="Google Shape;159;gffd8f212c9_2_162"/>
          <p:cNvSpPr txBox="1">
            <a:spLocks noGrp="1"/>
          </p:cNvSpPr>
          <p:nvPr>
            <p:ph type="body" idx="1"/>
          </p:nvPr>
        </p:nvSpPr>
        <p:spPr>
          <a:xfrm>
            <a:off x="311300" y="1001949"/>
            <a:ext cx="11705700" cy="4790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dirty="0">
                <a:latin typeface="Libre Franklin SemiBold"/>
                <a:ea typeface="Libre Franklin SemiBold"/>
                <a:cs typeface="Libre Franklin SemiBold"/>
                <a:sym typeface="Libre Franklin SemiBold"/>
              </a:rPr>
              <a:t>8.H.CH.6 Analyze the impact of fundamental documents and speeches on the development of the United States from 1600 to 1877 that shall include but are not limited to the following:</a:t>
            </a:r>
            <a:endParaRPr sz="1800" dirty="0">
              <a:latin typeface="Libre Franklin SemiBold"/>
              <a:ea typeface="Libre Franklin SemiBold"/>
              <a:cs typeface="Libre Franklin SemiBold"/>
              <a:sym typeface="Libre Franklin SemiBold"/>
            </a:endParaRPr>
          </a:p>
          <a:p>
            <a:pPr marL="457200" lvl="0" indent="-342900" algn="l" rtl="0">
              <a:lnSpc>
                <a:spcPct val="100000"/>
              </a:lnSpc>
              <a:spcBef>
                <a:spcPts val="600"/>
              </a:spcBef>
              <a:spcAft>
                <a:spcPts val="0"/>
              </a:spcAft>
              <a:buSzPts val="1800"/>
              <a:buChar char="•"/>
            </a:pPr>
            <a:r>
              <a:rPr lang="en-US" sz="1400" dirty="0"/>
              <a:t>The Mayflower Compact</a:t>
            </a:r>
            <a:endParaRPr sz="1400" dirty="0"/>
          </a:p>
          <a:p>
            <a:pPr marL="457200" lvl="0" indent="-342900" algn="l" rtl="0">
              <a:lnSpc>
                <a:spcPct val="100000"/>
              </a:lnSpc>
              <a:spcBef>
                <a:spcPts val="200"/>
              </a:spcBef>
              <a:spcAft>
                <a:spcPts val="0"/>
              </a:spcAft>
              <a:buSzPts val="1800"/>
              <a:buChar char="•"/>
            </a:pPr>
            <a:r>
              <a:rPr lang="en-US" sz="1400" dirty="0"/>
              <a:t>The Declaration of Independence</a:t>
            </a:r>
            <a:endParaRPr sz="1400" dirty="0"/>
          </a:p>
          <a:p>
            <a:pPr marL="457200" lvl="0" indent="-342900" algn="l" rtl="0">
              <a:lnSpc>
                <a:spcPct val="100000"/>
              </a:lnSpc>
              <a:spcBef>
                <a:spcPts val="200"/>
              </a:spcBef>
              <a:spcAft>
                <a:spcPts val="0"/>
              </a:spcAft>
              <a:buSzPts val="1800"/>
              <a:buChar char="•"/>
            </a:pPr>
            <a:r>
              <a:rPr lang="en-US" sz="1400" dirty="0"/>
              <a:t>The Constitution of the United States</a:t>
            </a:r>
            <a:endParaRPr sz="1400" dirty="0"/>
          </a:p>
          <a:p>
            <a:pPr marL="457200" lvl="0" indent="-342900" algn="l" rtl="0">
              <a:lnSpc>
                <a:spcPct val="100000"/>
              </a:lnSpc>
              <a:spcBef>
                <a:spcPts val="200"/>
              </a:spcBef>
              <a:spcAft>
                <a:spcPts val="0"/>
              </a:spcAft>
              <a:buSzPts val="1800"/>
              <a:buChar char="•"/>
            </a:pPr>
            <a:r>
              <a:rPr lang="en-US" sz="1400" dirty="0"/>
              <a:t>The Federalist No. 1 (Alexander Hamilton)</a:t>
            </a:r>
            <a:endParaRPr sz="1400" dirty="0"/>
          </a:p>
          <a:p>
            <a:pPr marL="457200" lvl="0" indent="-342900" algn="l" rtl="0">
              <a:lnSpc>
                <a:spcPct val="100000"/>
              </a:lnSpc>
              <a:spcBef>
                <a:spcPts val="200"/>
              </a:spcBef>
              <a:spcAft>
                <a:spcPts val="0"/>
              </a:spcAft>
              <a:buSzPts val="1800"/>
              <a:buChar char="•"/>
            </a:pPr>
            <a:r>
              <a:rPr lang="en-US" sz="1400" dirty="0"/>
              <a:t>The Federalist Nos. 10 and 51 (James Madison)</a:t>
            </a:r>
            <a:endParaRPr sz="1400" dirty="0"/>
          </a:p>
          <a:p>
            <a:pPr marL="457200" lvl="0" indent="-342900" algn="l" rtl="0">
              <a:lnSpc>
                <a:spcPct val="100000"/>
              </a:lnSpc>
              <a:spcBef>
                <a:spcPts val="200"/>
              </a:spcBef>
              <a:spcAft>
                <a:spcPts val="0"/>
              </a:spcAft>
              <a:buSzPts val="1800"/>
              <a:buChar char="•"/>
            </a:pPr>
            <a:r>
              <a:rPr lang="en-US" sz="1400" dirty="0"/>
              <a:t>The June 8, 1789, speech on amendments to the Constitution of the United States by James Madison</a:t>
            </a:r>
            <a:endParaRPr sz="1400" dirty="0"/>
          </a:p>
          <a:p>
            <a:pPr marL="457200" lvl="0" indent="-342900" algn="l" rtl="0">
              <a:lnSpc>
                <a:spcPct val="100000"/>
              </a:lnSpc>
              <a:spcBef>
                <a:spcPts val="200"/>
              </a:spcBef>
              <a:spcAft>
                <a:spcPts val="0"/>
              </a:spcAft>
              <a:buSzPts val="1800"/>
              <a:buChar char="•"/>
            </a:pPr>
            <a:r>
              <a:rPr lang="en-US" sz="1400" dirty="0"/>
              <a:t>The first ten (10) amendments to the Constitution of the United States, also known as the Bill of Rights</a:t>
            </a:r>
            <a:endParaRPr sz="1400" dirty="0"/>
          </a:p>
          <a:p>
            <a:pPr marL="457200" lvl="0" indent="-342900" algn="l" rtl="0">
              <a:lnSpc>
                <a:spcPct val="100000"/>
              </a:lnSpc>
              <a:spcBef>
                <a:spcPts val="200"/>
              </a:spcBef>
              <a:spcAft>
                <a:spcPts val="0"/>
              </a:spcAft>
              <a:buSzPts val="1800"/>
              <a:buChar char="•"/>
            </a:pPr>
            <a:r>
              <a:rPr lang="en-US" sz="1400" dirty="0"/>
              <a:t>The 1796 Farewell Address by George Washington</a:t>
            </a:r>
            <a:endParaRPr sz="1400" dirty="0"/>
          </a:p>
          <a:p>
            <a:pPr marL="457200" lvl="0" indent="-342900" algn="l" rtl="0">
              <a:lnSpc>
                <a:spcPct val="100000"/>
              </a:lnSpc>
              <a:spcBef>
                <a:spcPts val="200"/>
              </a:spcBef>
              <a:spcAft>
                <a:spcPts val="0"/>
              </a:spcAft>
              <a:buSzPts val="1800"/>
              <a:buChar char="•"/>
            </a:pPr>
            <a:r>
              <a:rPr lang="en-US" sz="1400" dirty="0"/>
              <a:t>The United States Supreme Court opinion in Marbury v. Madison, 5 U.S. 137 (1803)</a:t>
            </a:r>
            <a:endParaRPr sz="1400" dirty="0"/>
          </a:p>
          <a:p>
            <a:pPr marL="457200" lvl="0" indent="-342900" algn="l" rtl="0">
              <a:lnSpc>
                <a:spcPct val="100000"/>
              </a:lnSpc>
              <a:spcBef>
                <a:spcPts val="200"/>
              </a:spcBef>
              <a:spcAft>
                <a:spcPts val="0"/>
              </a:spcAft>
              <a:buSzPts val="1800"/>
              <a:buChar char="•"/>
            </a:pPr>
            <a:r>
              <a:rPr lang="en-US" sz="1400" dirty="0"/>
              <a:t>The Monroe Doctrine by James Monroe</a:t>
            </a:r>
            <a:endParaRPr sz="1400" dirty="0"/>
          </a:p>
          <a:p>
            <a:pPr marL="457200" lvl="0" indent="-342900" algn="l" rtl="0">
              <a:lnSpc>
                <a:spcPct val="100000"/>
              </a:lnSpc>
              <a:spcBef>
                <a:spcPts val="200"/>
              </a:spcBef>
              <a:spcAft>
                <a:spcPts val="0"/>
              </a:spcAft>
              <a:buSzPts val="1800"/>
              <a:buChar char="•"/>
            </a:pPr>
            <a:r>
              <a:rPr lang="en-US" sz="1400" dirty="0"/>
              <a:t>What to the Slave is the Fourth of July? speech by Frederick Douglass</a:t>
            </a:r>
            <a:endParaRPr sz="1400" dirty="0"/>
          </a:p>
          <a:p>
            <a:pPr marL="457200" lvl="0" indent="-342900" algn="l" rtl="0">
              <a:lnSpc>
                <a:spcPct val="100000"/>
              </a:lnSpc>
              <a:spcBef>
                <a:spcPts val="200"/>
              </a:spcBef>
              <a:spcAft>
                <a:spcPts val="0"/>
              </a:spcAft>
              <a:buSzPts val="1800"/>
              <a:buChar char="•"/>
            </a:pPr>
            <a:r>
              <a:rPr lang="en-US" sz="1400" dirty="0"/>
              <a:t>The United States Supreme Court opinion in Dred Scott v. Sanford, 60 U.S. 393 (1857)</a:t>
            </a:r>
            <a:endParaRPr sz="1400" dirty="0"/>
          </a:p>
          <a:p>
            <a:pPr marL="457200" lvl="0" indent="-342900" algn="l" rtl="0">
              <a:lnSpc>
                <a:spcPct val="100000"/>
              </a:lnSpc>
              <a:spcBef>
                <a:spcPts val="200"/>
              </a:spcBef>
              <a:spcAft>
                <a:spcPts val="0"/>
              </a:spcAft>
              <a:buSzPts val="1800"/>
              <a:buChar char="•"/>
            </a:pPr>
            <a:r>
              <a:rPr lang="en-US" sz="1400" dirty="0"/>
              <a:t>Final Emancipation Proclamation by Abraham Lincoln</a:t>
            </a:r>
            <a:endParaRPr sz="1400" dirty="0"/>
          </a:p>
          <a:p>
            <a:pPr marL="457200" lvl="0" indent="-342900" algn="l" rtl="0">
              <a:lnSpc>
                <a:spcPct val="100000"/>
              </a:lnSpc>
              <a:spcBef>
                <a:spcPts val="200"/>
              </a:spcBef>
              <a:spcAft>
                <a:spcPts val="0"/>
              </a:spcAft>
              <a:buSzPts val="1800"/>
              <a:buChar char="•"/>
            </a:pPr>
            <a:r>
              <a:rPr lang="en-US" sz="1400" dirty="0"/>
              <a:t>The Gettysburg Address by Abraham Lincoln</a:t>
            </a:r>
            <a:endParaRPr sz="1400" dirty="0"/>
          </a:p>
          <a:p>
            <a:pPr marL="457200" lvl="0" indent="-342900" algn="l" rtl="0">
              <a:lnSpc>
                <a:spcPct val="100000"/>
              </a:lnSpc>
              <a:spcBef>
                <a:spcPts val="200"/>
              </a:spcBef>
              <a:spcAft>
                <a:spcPts val="200"/>
              </a:spcAft>
              <a:buSzPts val="1800"/>
              <a:buChar char="•"/>
            </a:pPr>
            <a:r>
              <a:rPr lang="en-US" sz="1400" dirty="0"/>
              <a:t>Declaration of Rights of the Women of the United States by Susan B. Anthony, Matilda Joslyn Gage, and Elizabeth Cady Stanton</a:t>
            </a: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fd8f212c9_2_1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dirty="0"/>
              <a:t>NEW High School Standard</a:t>
            </a:r>
            <a:endParaRPr dirty="0"/>
          </a:p>
        </p:txBody>
      </p:sp>
      <p:sp>
        <p:nvSpPr>
          <p:cNvPr id="165" name="Google Shape;165;gffd8f212c9_2_166"/>
          <p:cNvSpPr txBox="1">
            <a:spLocks noGrp="1"/>
          </p:cNvSpPr>
          <p:nvPr>
            <p:ph type="body" idx="1"/>
          </p:nvPr>
        </p:nvSpPr>
        <p:spPr>
          <a:xfrm>
            <a:off x="838199" y="1591235"/>
            <a:ext cx="11035553" cy="4585728"/>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800"/>
              <a:buNone/>
            </a:pPr>
            <a:r>
              <a:rPr lang="en-US" sz="1800" dirty="0">
                <a:latin typeface="Libre Franklin SemiBold"/>
                <a:ea typeface="Libre Franklin SemiBold"/>
                <a:cs typeface="Libre Franklin SemiBold"/>
                <a:sym typeface="Libre Franklin SemiBold"/>
              </a:rPr>
              <a:t>HS.UH.CH.7 Evaluate the impact of fundamental documents and speeches on the development of the United States from 1877 to present that shall include but are not limited to the following:</a:t>
            </a:r>
            <a:endParaRPr dirty="0"/>
          </a:p>
          <a:p>
            <a:pPr marL="457200" lvl="0" indent="-342900" algn="l" rtl="0">
              <a:lnSpc>
                <a:spcPct val="100000"/>
              </a:lnSpc>
              <a:spcBef>
                <a:spcPts val="600"/>
              </a:spcBef>
              <a:spcAft>
                <a:spcPts val="0"/>
              </a:spcAft>
              <a:buSzPts val="1800"/>
              <a:buChar char="•"/>
            </a:pPr>
            <a:r>
              <a:rPr lang="en-US" sz="1400" dirty="0"/>
              <a:t>The September 18, 1985, Atlanta Exposition Address by Booker T. Washington</a:t>
            </a:r>
            <a:endParaRPr dirty="0"/>
          </a:p>
          <a:p>
            <a:pPr marL="457200" lvl="0" indent="-342900" algn="l" rtl="0">
              <a:lnSpc>
                <a:spcPct val="100000"/>
              </a:lnSpc>
              <a:spcBef>
                <a:spcPts val="200"/>
              </a:spcBef>
              <a:spcAft>
                <a:spcPts val="0"/>
              </a:spcAft>
              <a:buSzPts val="1800"/>
              <a:buChar char="•"/>
            </a:pPr>
            <a:r>
              <a:rPr lang="en-US" sz="1400" i="1" dirty="0"/>
              <a:t>Of Booker T. Washington and Others </a:t>
            </a:r>
            <a:r>
              <a:rPr lang="en-US" sz="1400" dirty="0"/>
              <a:t>by W.E.B. Du </a:t>
            </a:r>
            <a:r>
              <a:rPr lang="en-US" sz="1400" dirty="0" err="1"/>
              <a:t>Bois</a:t>
            </a:r>
            <a:endParaRPr dirty="0"/>
          </a:p>
          <a:p>
            <a:pPr marL="457200" lvl="0" indent="-342900" algn="l" rtl="0">
              <a:lnSpc>
                <a:spcPct val="100000"/>
              </a:lnSpc>
              <a:spcBef>
                <a:spcPts val="200"/>
              </a:spcBef>
              <a:spcAft>
                <a:spcPts val="0"/>
              </a:spcAft>
              <a:buSzPts val="1800"/>
              <a:buChar char="•"/>
            </a:pPr>
            <a:r>
              <a:rPr lang="en-US" sz="1400" dirty="0"/>
              <a:t>The United States Supreme Court opinion in Plessy v. Ferguson, 163 U.S. 537 (1896)</a:t>
            </a:r>
            <a:endParaRPr dirty="0"/>
          </a:p>
          <a:p>
            <a:pPr marL="457200" lvl="0" indent="-342900" algn="l" rtl="0">
              <a:lnSpc>
                <a:spcPct val="100000"/>
              </a:lnSpc>
              <a:spcBef>
                <a:spcPts val="200"/>
              </a:spcBef>
              <a:spcAft>
                <a:spcPts val="0"/>
              </a:spcAft>
              <a:buSzPts val="1800"/>
              <a:buChar char="•"/>
            </a:pPr>
            <a:r>
              <a:rPr lang="en-US" sz="1400" dirty="0"/>
              <a:t>The August 31, 1910, New Nationalism speech by Theodore Roosevelt</a:t>
            </a:r>
            <a:endParaRPr dirty="0"/>
          </a:p>
          <a:p>
            <a:pPr marL="457200" lvl="0" indent="-342900" algn="l" rtl="0">
              <a:lnSpc>
                <a:spcPct val="100000"/>
              </a:lnSpc>
              <a:spcBef>
                <a:spcPts val="200"/>
              </a:spcBef>
              <a:spcAft>
                <a:spcPts val="0"/>
              </a:spcAft>
              <a:buSzPts val="1800"/>
              <a:buChar char="•"/>
            </a:pPr>
            <a:r>
              <a:rPr lang="en-US" sz="1400" dirty="0"/>
              <a:t>The January 11, 1944, State of the Union Address by Franklin D. Roosevelt</a:t>
            </a:r>
            <a:endParaRPr dirty="0"/>
          </a:p>
          <a:p>
            <a:pPr marL="457200" lvl="0" indent="-342900" algn="l" rtl="0">
              <a:lnSpc>
                <a:spcPct val="100000"/>
              </a:lnSpc>
              <a:spcBef>
                <a:spcPts val="200"/>
              </a:spcBef>
              <a:spcAft>
                <a:spcPts val="0"/>
              </a:spcAft>
              <a:buSzPts val="1800"/>
              <a:buChar char="•"/>
            </a:pPr>
            <a:r>
              <a:rPr lang="en-US" sz="1400" dirty="0"/>
              <a:t>The United States Supreme Court opinions in Brown v. Board of Education of Topeka, 347 U.S. 483 (1954) and Brown v. Board of Education of Topeka, 349 U.S. 294 (1955)</a:t>
            </a:r>
            <a:endParaRPr dirty="0"/>
          </a:p>
          <a:p>
            <a:pPr marL="457200" lvl="0" indent="-342900" algn="l" rtl="0">
              <a:lnSpc>
                <a:spcPct val="100000"/>
              </a:lnSpc>
              <a:spcBef>
                <a:spcPts val="200"/>
              </a:spcBef>
              <a:spcAft>
                <a:spcPts val="0"/>
              </a:spcAft>
              <a:buSzPts val="1800"/>
              <a:buChar char="•"/>
            </a:pPr>
            <a:r>
              <a:rPr lang="en-US" sz="1400" dirty="0"/>
              <a:t>Letter from Birmingham Jail by Martin Luther King, Jr.</a:t>
            </a:r>
            <a:endParaRPr dirty="0"/>
          </a:p>
          <a:p>
            <a:pPr marL="457200" lvl="0" indent="-342900" algn="l" rtl="0">
              <a:lnSpc>
                <a:spcPct val="100000"/>
              </a:lnSpc>
              <a:spcBef>
                <a:spcPts val="200"/>
              </a:spcBef>
              <a:spcAft>
                <a:spcPts val="0"/>
              </a:spcAft>
              <a:buSzPts val="1800"/>
              <a:buChar char="•"/>
            </a:pPr>
            <a:r>
              <a:rPr lang="en-US" sz="1400" dirty="0"/>
              <a:t>The August 28, 1963, I Have a Dream speech by Martin Luther King, Jr.</a:t>
            </a:r>
            <a:endParaRPr dirty="0"/>
          </a:p>
          <a:p>
            <a:pPr marL="457200" lvl="0" indent="-342900" algn="l" rtl="0">
              <a:lnSpc>
                <a:spcPct val="100000"/>
              </a:lnSpc>
              <a:spcBef>
                <a:spcPts val="200"/>
              </a:spcBef>
              <a:spcAft>
                <a:spcPts val="200"/>
              </a:spcAft>
              <a:buSzPts val="1800"/>
              <a:buChar char="•"/>
            </a:pPr>
            <a:r>
              <a:rPr lang="en-US" sz="1400" i="1" dirty="0"/>
              <a:t>A Time for Choosing </a:t>
            </a:r>
            <a:r>
              <a:rPr lang="en-US" sz="1400" dirty="0"/>
              <a:t>by Ronald Reagan</a:t>
            </a:r>
            <a:endParaRPr dirty="0"/>
          </a:p>
        </p:txBody>
      </p:sp>
      <p:sp>
        <p:nvSpPr>
          <p:cNvPr id="166" name="Google Shape;166;gffd8f212c9_2_166"/>
          <p:cNvSpPr txBox="1">
            <a:spLocks noGrp="1"/>
          </p:cNvSpPr>
          <p:nvPr>
            <p:ph type="sldNum" idx="12"/>
          </p:nvPr>
        </p:nvSpPr>
        <p:spPr>
          <a:xfrm>
            <a:off x="11507788" y="6313488"/>
            <a:ext cx="684212"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ffd8f212c9_2_182"/>
          <p:cNvSpPr txBox="1">
            <a:spLocks noGrp="1"/>
          </p:cNvSpPr>
          <p:nvPr>
            <p:ph type="title" idx="4294967295"/>
          </p:nvPr>
        </p:nvSpPr>
        <p:spPr>
          <a:xfrm>
            <a:off x="522515" y="1845600"/>
            <a:ext cx="8618706" cy="1583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72B62"/>
              </a:buClr>
              <a:buSzPts val="4400"/>
              <a:buFont typeface="Georgia"/>
              <a:buNone/>
            </a:pPr>
            <a:r>
              <a:rPr lang="en-US" sz="4000" dirty="0">
                <a:latin typeface="Arial"/>
                <a:ea typeface="Arial"/>
                <a:cs typeface="Arial"/>
                <a:sym typeface="Arial"/>
              </a:rPr>
              <a:t>Draft “Kentucky Academic Standards </a:t>
            </a:r>
            <a:br>
              <a:rPr lang="en-US" sz="4000" dirty="0">
                <a:latin typeface="Arial"/>
                <a:ea typeface="Arial"/>
                <a:cs typeface="Arial"/>
                <a:sym typeface="Arial"/>
              </a:rPr>
            </a:br>
            <a:r>
              <a:rPr lang="en-US" sz="4000" dirty="0">
                <a:latin typeface="Arial"/>
                <a:ea typeface="Arial"/>
                <a:cs typeface="Arial"/>
                <a:sym typeface="Arial"/>
              </a:rPr>
              <a:t>for Social Studies”</a:t>
            </a:r>
            <a:endParaRPr sz="3600" i="1" u="none" strike="noStrike" cap="none" dirty="0"/>
          </a:p>
        </p:txBody>
      </p:sp>
      <p:sp>
        <p:nvSpPr>
          <p:cNvPr id="172" name="Google Shape;172;gffd8f212c9_2_182"/>
          <p:cNvSpPr txBox="1">
            <a:spLocks noGrp="1"/>
          </p:cNvSpPr>
          <p:nvPr>
            <p:ph type="body" idx="4294967295"/>
          </p:nvPr>
        </p:nvSpPr>
        <p:spPr>
          <a:xfrm>
            <a:off x="649513" y="3071988"/>
            <a:ext cx="7319681" cy="21123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1000"/>
              </a:spcBef>
              <a:spcAft>
                <a:spcPts val="0"/>
              </a:spcAft>
              <a:buSzPts val="3600"/>
              <a:buNone/>
            </a:pPr>
            <a:endParaRPr sz="2250" b="0" i="0" u="none" strike="noStrike" cap="none" dirty="0">
              <a:solidFill>
                <a:srgbClr val="007780"/>
              </a:solidFill>
              <a:latin typeface="Source Sans Pro"/>
              <a:ea typeface="Source Sans Pro"/>
              <a:cs typeface="Source Sans Pro"/>
              <a:sym typeface="Source Sans Pro"/>
            </a:endParaRPr>
          </a:p>
          <a:p>
            <a:pPr marL="0" marR="0" lvl="0" indent="0" algn="ctr" rtl="0">
              <a:lnSpc>
                <a:spcPct val="80000"/>
              </a:lnSpc>
              <a:spcBef>
                <a:spcPts val="1000"/>
              </a:spcBef>
              <a:spcAft>
                <a:spcPts val="0"/>
              </a:spcAft>
              <a:buSzPts val="3600"/>
              <a:buNone/>
            </a:pPr>
            <a:r>
              <a:rPr lang="en-US" sz="4000" dirty="0">
                <a:solidFill>
                  <a:srgbClr val="007780"/>
                </a:solidFill>
              </a:rPr>
              <a:t>Questions?</a:t>
            </a:r>
            <a:endParaRPr sz="4000" b="0" i="0" u="none" strike="noStrike" cap="none" dirty="0">
              <a:solidFill>
                <a:srgbClr val="00778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ffd8f212c9_6_7"/>
          <p:cNvSpPr txBox="1"/>
          <p:nvPr/>
        </p:nvSpPr>
        <p:spPr>
          <a:xfrm>
            <a:off x="711200" y="997015"/>
            <a:ext cx="6025322" cy="5378365"/>
          </a:xfrm>
          <a:prstGeom prst="rect">
            <a:avLst/>
          </a:prstGeom>
          <a:noFill/>
          <a:ln>
            <a:noFill/>
          </a:ln>
        </p:spPr>
        <p:txBody>
          <a:bodyPr spcFirstLastPara="1" wrap="square" lIns="91425" tIns="91425" rIns="91425" bIns="91425" anchor="t" anchorCtr="0">
            <a:spAutoFit/>
          </a:bodyPr>
          <a:lstStyle/>
          <a:p>
            <a:pPr marL="76200" marR="0" lvl="0" indent="0" algn="l" rtl="0">
              <a:lnSpc>
                <a:spcPct val="125000"/>
              </a:lnSpc>
              <a:spcBef>
                <a:spcPts val="1000"/>
              </a:spcBef>
              <a:spcAft>
                <a:spcPts val="0"/>
              </a:spcAft>
              <a:buClr>
                <a:schemeClr val="dk1"/>
              </a:buClr>
              <a:buSzPts val="2400"/>
              <a:buFont typeface="Arial"/>
              <a:buNone/>
            </a:pPr>
            <a:endParaRPr sz="2000" b="0" i="0" u="none" strike="noStrike" cap="none" dirty="0">
              <a:solidFill>
                <a:srgbClr val="3F3F3F"/>
              </a:solidFill>
              <a:latin typeface="Libre Franklin"/>
              <a:ea typeface="Libre Franklin"/>
              <a:cs typeface="Libre Franklin"/>
              <a:sym typeface="Libre Franklin"/>
            </a:endParaRPr>
          </a:p>
          <a:p>
            <a:pPr marL="76200" marR="0" lvl="0" indent="0" algn="l" rtl="0">
              <a:lnSpc>
                <a:spcPct val="125000"/>
              </a:lnSpc>
              <a:spcBef>
                <a:spcPts val="1000"/>
              </a:spcBef>
              <a:spcAft>
                <a:spcPts val="0"/>
              </a:spcAft>
              <a:buClr>
                <a:schemeClr val="dk1"/>
              </a:buClr>
              <a:buSzPts val="2400"/>
              <a:buFont typeface="Arial"/>
              <a:buNone/>
            </a:pPr>
            <a:r>
              <a:rPr lang="en-US" sz="2300" b="0" i="0" u="none" strike="noStrike" cap="none" dirty="0">
                <a:solidFill>
                  <a:srgbClr val="3F3F3F"/>
                </a:solidFill>
                <a:latin typeface="Libre Franklin"/>
                <a:ea typeface="Libre Franklin"/>
                <a:cs typeface="Libre Franklin"/>
                <a:sym typeface="Libre Franklin"/>
              </a:rPr>
              <a:t>Per (3)(a), the “Kentucky Department of Education shall incorporate fundamental American documents and speeches into the grade-level appropriate middle and high school social studies academic standards and align corresponding assessments” by July 1, 2023. </a:t>
            </a:r>
            <a:endParaRPr sz="2300" b="0" i="0" u="none" strike="noStrike" cap="none" dirty="0">
              <a:solidFill>
                <a:srgbClr val="3F3F3F"/>
              </a:solidFill>
              <a:latin typeface="Libre Franklin"/>
              <a:ea typeface="Libre Franklin"/>
              <a:cs typeface="Libre Franklin"/>
              <a:sym typeface="Libre Franklin"/>
            </a:endParaRPr>
          </a:p>
          <a:p>
            <a:pPr marL="76200" marR="0" lvl="0" indent="0" algn="l" rtl="0">
              <a:lnSpc>
                <a:spcPct val="125000"/>
              </a:lnSpc>
              <a:spcBef>
                <a:spcPts val="1000"/>
              </a:spcBef>
              <a:spcAft>
                <a:spcPts val="0"/>
              </a:spcAft>
              <a:buClr>
                <a:schemeClr val="dk1"/>
              </a:buClr>
              <a:buSzPts val="2400"/>
              <a:buFont typeface="Arial"/>
              <a:buNone/>
            </a:pPr>
            <a:r>
              <a:rPr lang="en-US" sz="2300" b="0" i="0" u="none" strike="noStrike" cap="none" dirty="0">
                <a:solidFill>
                  <a:srgbClr val="3F3F3F"/>
                </a:solidFill>
                <a:latin typeface="Libre Franklin"/>
                <a:ea typeface="Libre Franklin"/>
                <a:cs typeface="Libre Franklin"/>
                <a:sym typeface="Libre Franklin"/>
              </a:rPr>
              <a:t>(b) The revision shall not “delay or otherwise impact the existing schedule</a:t>
            </a:r>
            <a:br>
              <a:rPr lang="en-US" sz="2300" b="0" i="0" u="none" strike="noStrike" cap="none" dirty="0">
                <a:solidFill>
                  <a:srgbClr val="3F3F3F"/>
                </a:solidFill>
                <a:latin typeface="Libre Franklin"/>
                <a:ea typeface="Libre Franklin"/>
                <a:cs typeface="Libre Franklin"/>
                <a:sym typeface="Libre Franklin"/>
              </a:rPr>
            </a:br>
            <a:r>
              <a:rPr lang="en-US" sz="2300" b="0" i="0" u="none" strike="noStrike" cap="none" dirty="0">
                <a:solidFill>
                  <a:srgbClr val="3F3F3F"/>
                </a:solidFill>
                <a:latin typeface="Libre Franklin"/>
                <a:ea typeface="Libre Franklin"/>
                <a:cs typeface="Libre Franklin"/>
                <a:sym typeface="Libre Franklin"/>
              </a:rPr>
              <a:t>as set forth in KRS 158.6453(2).” </a:t>
            </a:r>
            <a:endParaRPr sz="1400" b="0" i="0" u="none" strike="noStrike" cap="none" dirty="0">
              <a:solidFill>
                <a:srgbClr val="000000"/>
              </a:solidFill>
              <a:latin typeface="Libre Franklin"/>
              <a:ea typeface="Libre Franklin"/>
              <a:cs typeface="Libre Franklin"/>
              <a:sym typeface="Libre Franklin"/>
            </a:endParaRPr>
          </a:p>
        </p:txBody>
      </p:sp>
      <p:sp>
        <p:nvSpPr>
          <p:cNvPr id="99" name="Google Shape;99;gffd8f212c9_6_7"/>
          <p:cNvSpPr txBox="1">
            <a:spLocks noGrp="1"/>
          </p:cNvSpPr>
          <p:nvPr>
            <p:ph type="title"/>
          </p:nvPr>
        </p:nvSpPr>
        <p:spPr>
          <a:xfrm>
            <a:off x="838200" y="535947"/>
            <a:ext cx="10515600" cy="922137"/>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accent1"/>
              </a:buClr>
              <a:buSzPts val="3600"/>
              <a:buFont typeface="Calibri"/>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KRS 158.196</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ffd8f212c9_2_194"/>
          <p:cNvSpPr txBox="1">
            <a:spLocks noGrp="1"/>
          </p:cNvSpPr>
          <p:nvPr>
            <p:ph type="title"/>
          </p:nvPr>
        </p:nvSpPr>
        <p:spPr>
          <a:xfrm>
            <a:off x="370074" y="158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600" dirty="0"/>
              <a:t>Fundamental Documents and Speeches</a:t>
            </a:r>
            <a:br>
              <a:rPr lang="en-US" sz="3600" dirty="0"/>
            </a:br>
            <a:r>
              <a:rPr lang="en-US" sz="2000" dirty="0"/>
              <a:t>KRS 158.196(3)(a)</a:t>
            </a:r>
            <a:endParaRPr sz="3600" dirty="0"/>
          </a:p>
        </p:txBody>
      </p:sp>
      <p:sp>
        <p:nvSpPr>
          <p:cNvPr id="105" name="Google Shape;105;gffd8f212c9_2_194"/>
          <p:cNvSpPr txBox="1">
            <a:spLocks noGrp="1"/>
          </p:cNvSpPr>
          <p:nvPr>
            <p:ph type="body" idx="4294967295"/>
          </p:nvPr>
        </p:nvSpPr>
        <p:spPr>
          <a:xfrm>
            <a:off x="339300" y="1406549"/>
            <a:ext cx="3474720" cy="4498800"/>
          </a:xfrm>
          <a:prstGeom prst="rect">
            <a:avLst/>
          </a:prstGeom>
          <a:noFill/>
          <a:ln>
            <a:noFill/>
          </a:ln>
        </p:spPr>
        <p:txBody>
          <a:bodyPr spcFirstLastPara="1" wrap="square" lIns="0" tIns="0" rIns="0" bIns="0" anchor="t" anchorCtr="0">
            <a:noAutofit/>
          </a:bodyPr>
          <a:lstStyle/>
          <a:p>
            <a:pPr marL="247650" lvl="0" indent="-171450" algn="l" rtl="0">
              <a:lnSpc>
                <a:spcPct val="100000"/>
              </a:lnSpc>
              <a:spcBef>
                <a:spcPts val="0"/>
              </a:spcBef>
              <a:spcAft>
                <a:spcPts val="0"/>
              </a:spcAft>
              <a:buClr>
                <a:srgbClr val="007780"/>
              </a:buClr>
              <a:buSzPts val="1200"/>
              <a:buFont typeface="Noto Sans Symbols"/>
              <a:buChar char="■"/>
            </a:pPr>
            <a:r>
              <a:rPr lang="en-US" sz="1200" dirty="0"/>
              <a:t>The Mayflower Compact</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Declaration of Independence</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 The Constitution of the United States</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Federalist No. 1 (Alexander Hamilton)</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Federalist Nos. 10 and 51 (James Madison)</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June 8, 1789, speech on amendments to the Constitution of the United States by James Madison</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first ten (10) amendments to the Constitution of the United States, also known as the Bill of Rights</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1796 Farewell Address by George Washington</a:t>
            </a:r>
            <a:endParaRPr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United States Supreme Court opinion in Marbury v. Madison, 5 U.S. 137 (1803)</a:t>
            </a:r>
            <a:endParaRPr dirty="0"/>
          </a:p>
          <a:p>
            <a:pPr marL="247650" lvl="0" indent="-95250" algn="l" rtl="0">
              <a:lnSpc>
                <a:spcPct val="100000"/>
              </a:lnSpc>
              <a:spcBef>
                <a:spcPts val="1200"/>
              </a:spcBef>
              <a:spcAft>
                <a:spcPts val="0"/>
              </a:spcAft>
              <a:buClr>
                <a:srgbClr val="007780"/>
              </a:buClr>
              <a:buSzPts val="1200"/>
              <a:buFont typeface="Noto Sans Symbols"/>
              <a:buNone/>
            </a:pPr>
            <a:endParaRPr sz="1200" dirty="0"/>
          </a:p>
          <a:p>
            <a:pPr marL="457200" lvl="0" indent="-228600" algn="l" rtl="0">
              <a:lnSpc>
                <a:spcPct val="125000"/>
              </a:lnSpc>
              <a:spcBef>
                <a:spcPts val="2200"/>
              </a:spcBef>
              <a:spcAft>
                <a:spcPts val="0"/>
              </a:spcAft>
              <a:buClr>
                <a:schemeClr val="dk1"/>
              </a:buClr>
              <a:buSzPts val="2400"/>
              <a:buNone/>
            </a:pPr>
            <a:endParaRPr sz="1200" dirty="0"/>
          </a:p>
        </p:txBody>
      </p:sp>
      <p:sp>
        <p:nvSpPr>
          <p:cNvPr id="106" name="Google Shape;106;gffd8f212c9_2_194"/>
          <p:cNvSpPr txBox="1">
            <a:spLocks noGrp="1"/>
          </p:cNvSpPr>
          <p:nvPr>
            <p:ph type="body" idx="4294967295"/>
          </p:nvPr>
        </p:nvSpPr>
        <p:spPr>
          <a:xfrm>
            <a:off x="4109190" y="1406549"/>
            <a:ext cx="3474720" cy="4498800"/>
          </a:xfrm>
          <a:prstGeom prst="rect">
            <a:avLst/>
          </a:prstGeom>
          <a:noFill/>
          <a:ln>
            <a:noFill/>
          </a:ln>
        </p:spPr>
        <p:txBody>
          <a:bodyPr spcFirstLastPara="1" wrap="square" lIns="0" tIns="0" rIns="0" bIns="0" anchor="t" anchorCtr="0">
            <a:noAutofit/>
          </a:bodyPr>
          <a:lstStyle/>
          <a:p>
            <a:pPr marL="247650" lvl="0" indent="-171450" algn="l" rtl="0">
              <a:lnSpc>
                <a:spcPct val="100000"/>
              </a:lnSpc>
              <a:spcBef>
                <a:spcPts val="0"/>
              </a:spcBef>
              <a:spcAft>
                <a:spcPts val="0"/>
              </a:spcAft>
              <a:buClr>
                <a:srgbClr val="007780"/>
              </a:buClr>
              <a:buSzPts val="1200"/>
              <a:buFont typeface="Noto Sans Symbols"/>
              <a:buChar char="■"/>
            </a:pPr>
            <a:r>
              <a:rPr lang="en-US" sz="1200" dirty="0"/>
              <a:t>The Monroe Doctrine by James Monroe</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What to the Slave is the Fourth of July? speech by Frederick  Douglass</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United States Supreme Court opinion in Dred Scott v. Sandford, 60 U.S. 393 (1857)</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Final Emancipation Proclamation by Abraham Lincoln</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Gettysburg Address by Abraham Lincoln</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Declaration of Rights of the Women of the United States by Susan B. Anthony, Matilda Joslyn Gage, and Elizabeth Cady Stanton</a:t>
            </a:r>
            <a:endParaRPr sz="1200" dirty="0"/>
          </a:p>
          <a:p>
            <a:pPr marL="247650" lvl="0" indent="-171450" algn="l" rtl="0">
              <a:lnSpc>
                <a:spcPct val="100000"/>
              </a:lnSpc>
              <a:spcBef>
                <a:spcPts val="1200"/>
              </a:spcBef>
              <a:spcAft>
                <a:spcPts val="0"/>
              </a:spcAft>
              <a:buClr>
                <a:srgbClr val="007780"/>
              </a:buClr>
              <a:buSzPts val="1200"/>
              <a:buFont typeface="Noto Sans Symbols"/>
              <a:buChar char="■"/>
            </a:pPr>
            <a:r>
              <a:rPr lang="en-US" sz="1200" dirty="0"/>
              <a:t>The September 18, 1895, Atlanta Exposition Address by Booker T. Washington</a:t>
            </a:r>
            <a:endParaRPr sz="1200" dirty="0"/>
          </a:p>
          <a:p>
            <a:pPr marL="247650" lvl="0" indent="-171450" algn="l" rtl="0">
              <a:lnSpc>
                <a:spcPct val="90000"/>
              </a:lnSpc>
              <a:spcBef>
                <a:spcPts val="2200"/>
              </a:spcBef>
              <a:spcAft>
                <a:spcPts val="0"/>
              </a:spcAft>
              <a:buClr>
                <a:srgbClr val="007780"/>
              </a:buClr>
              <a:buSzPts val="1200"/>
              <a:buFont typeface="Noto Sans Symbols"/>
              <a:buChar char="■"/>
            </a:pPr>
            <a:r>
              <a:rPr lang="en-US" sz="1200" i="1" dirty="0"/>
              <a:t>Of Booker T. Washington and Others </a:t>
            </a:r>
            <a:r>
              <a:rPr lang="en-US" sz="1200" dirty="0"/>
              <a:t>by W.E.B. Du </a:t>
            </a:r>
            <a:r>
              <a:rPr lang="en-US" sz="1200" dirty="0" err="1"/>
              <a:t>Bois</a:t>
            </a:r>
            <a:endParaRPr sz="1200" dirty="0"/>
          </a:p>
          <a:p>
            <a:pPr marL="457200" lvl="0" indent="-228600" algn="l" rtl="0">
              <a:lnSpc>
                <a:spcPct val="125000"/>
              </a:lnSpc>
              <a:spcBef>
                <a:spcPts val="2200"/>
              </a:spcBef>
              <a:spcAft>
                <a:spcPts val="0"/>
              </a:spcAft>
              <a:buClr>
                <a:schemeClr val="dk1"/>
              </a:buClr>
              <a:buSzPts val="2400"/>
              <a:buNone/>
            </a:pPr>
            <a:endParaRPr sz="1200" dirty="0"/>
          </a:p>
        </p:txBody>
      </p:sp>
      <p:sp>
        <p:nvSpPr>
          <p:cNvPr id="107" name="Google Shape;107;gffd8f212c9_2_194"/>
          <p:cNvSpPr txBox="1"/>
          <p:nvPr/>
        </p:nvSpPr>
        <p:spPr>
          <a:xfrm>
            <a:off x="7879080" y="1406549"/>
            <a:ext cx="3474720" cy="4124166"/>
          </a:xfrm>
          <a:prstGeom prst="rect">
            <a:avLst/>
          </a:prstGeom>
          <a:noFill/>
          <a:ln>
            <a:noFill/>
          </a:ln>
        </p:spPr>
        <p:txBody>
          <a:bodyPr spcFirstLastPara="1" wrap="square" lIns="91425" tIns="45700" rIns="91425" bIns="45700" anchor="t" anchorCtr="0">
            <a:spAutoFit/>
          </a:bodyPr>
          <a:lstStyle/>
          <a:p>
            <a:pPr marL="247650" marR="0" lvl="0" indent="-171450" algn="l" rtl="0">
              <a:lnSpc>
                <a:spcPct val="100000"/>
              </a:lnSpc>
              <a:spcBef>
                <a:spcPts val="0"/>
              </a:spcBef>
              <a:spcAft>
                <a:spcPts val="0"/>
              </a:spcAft>
              <a:buClr>
                <a:srgbClr val="007780"/>
              </a:buClr>
              <a:buSzPts val="1200"/>
              <a:buFont typeface="Noto Sans Symbols"/>
              <a:buChar char="■"/>
            </a:pPr>
            <a:r>
              <a:rPr lang="en-US" sz="1200" b="0" i="0" u="none" strike="noStrike" cap="none">
                <a:solidFill>
                  <a:srgbClr val="102649"/>
                </a:solidFill>
                <a:latin typeface="Libre Franklin"/>
                <a:ea typeface="Libre Franklin"/>
                <a:cs typeface="Libre Franklin"/>
                <a:sym typeface="Libre Franklin"/>
              </a:rPr>
              <a:t>The United States Supreme Court opinion in Plessy v. Ferguson, 163 U.S. 537 (1896)</a:t>
            </a:r>
            <a:endParaRPr/>
          </a:p>
          <a:p>
            <a:pPr marL="247650" marR="0" lvl="0" indent="-171450" algn="l" rtl="0">
              <a:lnSpc>
                <a:spcPct val="100000"/>
              </a:lnSpc>
              <a:spcBef>
                <a:spcPts val="1200"/>
              </a:spcBef>
              <a:spcAft>
                <a:spcPts val="0"/>
              </a:spcAft>
              <a:buClr>
                <a:srgbClr val="007780"/>
              </a:buClr>
              <a:buSzPts val="1200"/>
              <a:buFont typeface="Noto Sans Symbols"/>
              <a:buChar char="■"/>
            </a:pPr>
            <a:r>
              <a:rPr lang="en-US" sz="1200" b="0" i="0" u="none" strike="noStrike" cap="none">
                <a:solidFill>
                  <a:srgbClr val="102649"/>
                </a:solidFill>
                <a:latin typeface="Libre Franklin"/>
                <a:ea typeface="Libre Franklin"/>
                <a:cs typeface="Libre Franklin"/>
                <a:sym typeface="Libre Franklin"/>
              </a:rPr>
              <a:t>The August 31, 1910, New Nationalism speech by Theodore Roosevelt</a:t>
            </a:r>
            <a:endParaRPr sz="1200" b="0" i="0" u="none" strike="noStrike" cap="none">
              <a:solidFill>
                <a:srgbClr val="102649"/>
              </a:solidFill>
              <a:latin typeface="Libre Franklin"/>
              <a:ea typeface="Libre Franklin"/>
              <a:cs typeface="Libre Franklin"/>
              <a:sym typeface="Libre Franklin"/>
            </a:endParaRPr>
          </a:p>
          <a:p>
            <a:pPr marL="247650" marR="0" lvl="0" indent="-171450" algn="l" rtl="0">
              <a:lnSpc>
                <a:spcPct val="100000"/>
              </a:lnSpc>
              <a:spcBef>
                <a:spcPts val="1200"/>
              </a:spcBef>
              <a:spcAft>
                <a:spcPts val="0"/>
              </a:spcAft>
              <a:buClr>
                <a:srgbClr val="007780"/>
              </a:buClr>
              <a:buSzPts val="1200"/>
              <a:buFont typeface="Noto Sans Symbols"/>
              <a:buChar char="■"/>
            </a:pPr>
            <a:r>
              <a:rPr lang="en-US" sz="1200" b="0" i="0" u="none" strike="noStrike" cap="none">
                <a:solidFill>
                  <a:srgbClr val="102649"/>
                </a:solidFill>
                <a:latin typeface="Libre Franklin"/>
                <a:ea typeface="Libre Franklin"/>
                <a:cs typeface="Libre Franklin"/>
                <a:sym typeface="Libre Franklin"/>
              </a:rPr>
              <a:t>The January 11, 1944, State of the Union Address by Franklin D.  Roosevelt</a:t>
            </a:r>
            <a:endParaRPr sz="1200" b="0" i="0" u="none" strike="noStrike" cap="none">
              <a:solidFill>
                <a:srgbClr val="102649"/>
              </a:solidFill>
              <a:latin typeface="Libre Franklin"/>
              <a:ea typeface="Libre Franklin"/>
              <a:cs typeface="Libre Franklin"/>
              <a:sym typeface="Libre Franklin"/>
            </a:endParaRPr>
          </a:p>
          <a:p>
            <a:pPr marL="247650" marR="0" lvl="0" indent="-171450" algn="l" rtl="0">
              <a:lnSpc>
                <a:spcPct val="100000"/>
              </a:lnSpc>
              <a:spcBef>
                <a:spcPts val="1200"/>
              </a:spcBef>
              <a:spcAft>
                <a:spcPts val="0"/>
              </a:spcAft>
              <a:buClr>
                <a:srgbClr val="007780"/>
              </a:buClr>
              <a:buSzPts val="1200"/>
              <a:buFont typeface="Noto Sans Symbols"/>
              <a:buChar char="■"/>
            </a:pPr>
            <a:r>
              <a:rPr lang="en-US" sz="1200" b="0" i="0" u="none" strike="noStrike" cap="none">
                <a:solidFill>
                  <a:srgbClr val="102649"/>
                </a:solidFill>
                <a:latin typeface="Libre Franklin"/>
                <a:ea typeface="Libre Franklin"/>
                <a:cs typeface="Libre Franklin"/>
                <a:sym typeface="Libre Franklin"/>
              </a:rPr>
              <a:t>The United States Supreme Court opinions in Brown v. Board of Education of Topeka, 347 U.S. 483 (1954) and Brown v. Board of Education of Topeka, 349 U.S. 294 (1955)</a:t>
            </a:r>
            <a:endParaRPr sz="1200" b="0" i="0" u="none" strike="noStrike" cap="none">
              <a:solidFill>
                <a:srgbClr val="102649"/>
              </a:solidFill>
              <a:latin typeface="Libre Franklin"/>
              <a:ea typeface="Libre Franklin"/>
              <a:cs typeface="Libre Franklin"/>
              <a:sym typeface="Libre Franklin"/>
            </a:endParaRPr>
          </a:p>
          <a:p>
            <a:pPr marL="247650" marR="0" lvl="0" indent="-171450" algn="l" rtl="0">
              <a:lnSpc>
                <a:spcPct val="100000"/>
              </a:lnSpc>
              <a:spcBef>
                <a:spcPts val="1200"/>
              </a:spcBef>
              <a:spcAft>
                <a:spcPts val="0"/>
              </a:spcAft>
              <a:buClr>
                <a:srgbClr val="007780"/>
              </a:buClr>
              <a:buSzPts val="1200"/>
              <a:buFont typeface="Noto Sans Symbols"/>
              <a:buChar char="■"/>
            </a:pPr>
            <a:r>
              <a:rPr lang="en-US" sz="1200" b="0" i="0" u="none" strike="noStrike" cap="none">
                <a:solidFill>
                  <a:srgbClr val="102649"/>
                </a:solidFill>
                <a:latin typeface="Libre Franklin"/>
                <a:ea typeface="Libre Franklin"/>
                <a:cs typeface="Libre Franklin"/>
                <a:sym typeface="Libre Franklin"/>
              </a:rPr>
              <a:t>Letter from Birmingham Jail by Martin Luther King, Jr.</a:t>
            </a:r>
            <a:endParaRPr sz="1200" b="0" i="0" u="none" strike="noStrike" cap="none">
              <a:solidFill>
                <a:srgbClr val="102649"/>
              </a:solidFill>
              <a:latin typeface="Libre Franklin"/>
              <a:ea typeface="Libre Franklin"/>
              <a:cs typeface="Libre Franklin"/>
              <a:sym typeface="Libre Franklin"/>
            </a:endParaRPr>
          </a:p>
          <a:p>
            <a:pPr marL="247650" marR="0" lvl="0" indent="-171450" algn="l" rtl="0">
              <a:lnSpc>
                <a:spcPct val="100000"/>
              </a:lnSpc>
              <a:spcBef>
                <a:spcPts val="1200"/>
              </a:spcBef>
              <a:spcAft>
                <a:spcPts val="0"/>
              </a:spcAft>
              <a:buClr>
                <a:srgbClr val="007780"/>
              </a:buClr>
              <a:buSzPts val="1200"/>
              <a:buFont typeface="Noto Sans Symbols"/>
              <a:buChar char="■"/>
            </a:pPr>
            <a:r>
              <a:rPr lang="en-US" sz="1200" b="0" i="0" u="none" strike="noStrike" cap="none">
                <a:solidFill>
                  <a:srgbClr val="102649"/>
                </a:solidFill>
                <a:latin typeface="Libre Franklin"/>
                <a:ea typeface="Libre Franklin"/>
                <a:cs typeface="Libre Franklin"/>
                <a:sym typeface="Libre Franklin"/>
              </a:rPr>
              <a:t>The August 28, 1963, I Have a Dream speech by Martin Luther King, Jr. </a:t>
            </a:r>
            <a:endParaRPr sz="1200" b="0" i="0" u="none" strike="noStrike" cap="none">
              <a:solidFill>
                <a:srgbClr val="102649"/>
              </a:solidFill>
              <a:latin typeface="Libre Franklin"/>
              <a:ea typeface="Libre Franklin"/>
              <a:cs typeface="Libre Franklin"/>
              <a:sym typeface="Libre Franklin"/>
            </a:endParaRPr>
          </a:p>
          <a:p>
            <a:pPr marL="247650" marR="0" lvl="0" indent="-171450" algn="l" rtl="0">
              <a:lnSpc>
                <a:spcPct val="100000"/>
              </a:lnSpc>
              <a:spcBef>
                <a:spcPts val="1200"/>
              </a:spcBef>
              <a:spcAft>
                <a:spcPts val="1200"/>
              </a:spcAft>
              <a:buClr>
                <a:srgbClr val="007780"/>
              </a:buClr>
              <a:buSzPts val="1200"/>
              <a:buFont typeface="Noto Sans Symbols"/>
              <a:buChar char="■"/>
            </a:pPr>
            <a:r>
              <a:rPr lang="en-US" sz="1200" b="0" i="1" u="none" strike="noStrike" cap="none">
                <a:solidFill>
                  <a:srgbClr val="102649"/>
                </a:solidFill>
                <a:latin typeface="Libre Franklin"/>
                <a:ea typeface="Libre Franklin"/>
                <a:cs typeface="Libre Franklin"/>
                <a:sym typeface="Libre Franklin"/>
              </a:rPr>
              <a:t>A Time for Choosing </a:t>
            </a:r>
            <a:r>
              <a:rPr lang="en-US" sz="1200" b="0" i="0" u="none" strike="noStrike" cap="none">
                <a:solidFill>
                  <a:srgbClr val="102649"/>
                </a:solidFill>
                <a:latin typeface="Libre Franklin"/>
                <a:ea typeface="Libre Franklin"/>
                <a:cs typeface="Libre Franklin"/>
                <a:sym typeface="Libre Franklin"/>
              </a:rPr>
              <a:t>by Ronald Reagan</a:t>
            </a:r>
            <a:endParaRPr sz="1200" b="0" i="0" u="none" strike="noStrike" cap="none">
              <a:solidFill>
                <a:srgbClr val="102649"/>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6876cc733d_0_0"/>
          <p:cNvSpPr txBox="1">
            <a:spLocks noGrp="1"/>
          </p:cNvSpPr>
          <p:nvPr>
            <p:ph type="title"/>
          </p:nvPr>
        </p:nvSpPr>
        <p:spPr>
          <a:xfrm>
            <a:off x="838200" y="19430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200" dirty="0"/>
              <a:t>KRS 158.196 Implementation Timeline </a:t>
            </a:r>
            <a:endParaRPr dirty="0"/>
          </a:p>
        </p:txBody>
      </p:sp>
      <p:sp>
        <p:nvSpPr>
          <p:cNvPr id="114" name="Google Shape;114;g16876cc733d_0_0"/>
          <p:cNvSpPr txBox="1">
            <a:spLocks noGrp="1"/>
          </p:cNvSpPr>
          <p:nvPr>
            <p:ph type="body" idx="1"/>
          </p:nvPr>
        </p:nvSpPr>
        <p:spPr>
          <a:xfrm>
            <a:off x="838200" y="1379189"/>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April 2022: </a:t>
            </a:r>
            <a:r>
              <a:rPr lang="en-US" sz="1400" i="1" dirty="0">
                <a:solidFill>
                  <a:schemeClr val="dk1"/>
                </a:solidFill>
              </a:rPr>
              <a:t>Senate Bill 1 (2022) signed into law.</a:t>
            </a:r>
            <a:endParaRPr dirty="0"/>
          </a:p>
          <a:p>
            <a:pPr marL="0" lvl="0" indent="0" algn="l" rtl="0">
              <a:lnSpc>
                <a:spcPct val="100000"/>
              </a:lnSpc>
              <a:spcBef>
                <a:spcPts val="1000"/>
              </a:spcBef>
              <a:spcAft>
                <a:spcPts val="0"/>
              </a:spcAft>
              <a:buClr>
                <a:schemeClr val="dk1"/>
              </a:buClr>
              <a:buSzPts val="1100"/>
              <a:buFont typeface="Arial"/>
              <a:buNone/>
            </a:pPr>
            <a:r>
              <a:rPr lang="en-US" sz="1400" b="1" dirty="0">
                <a:solidFill>
                  <a:schemeClr val="dk1"/>
                </a:solidFill>
                <a:latin typeface="Libre Franklin SemiBold"/>
                <a:ea typeface="Libre Franklin SemiBold"/>
                <a:cs typeface="Libre Franklin SemiBold"/>
                <a:sym typeface="Libre Franklin SemiBold"/>
              </a:rPr>
              <a:t>June 2022:</a:t>
            </a:r>
            <a:r>
              <a:rPr lang="en-US" sz="1400" i="1" dirty="0">
                <a:solidFill>
                  <a:schemeClr val="dk1"/>
                </a:solidFill>
                <a:latin typeface="Libre Franklin SemiBold"/>
                <a:ea typeface="Libre Franklin SemiBold"/>
                <a:cs typeface="Libre Franklin SemiBold"/>
                <a:sym typeface="Libre Franklin SemiBold"/>
              </a:rPr>
              <a:t> </a:t>
            </a:r>
            <a:r>
              <a:rPr lang="en-US" sz="1400" i="1" dirty="0">
                <a:solidFill>
                  <a:schemeClr val="dk1"/>
                </a:solidFill>
              </a:rPr>
              <a:t>Committees reconvened for standards and assessments Review Committee (RC) and Advisory Panels (APs).</a:t>
            </a:r>
            <a:endParaRPr dirty="0"/>
          </a:p>
          <a:p>
            <a:pPr marL="0" lvl="0" indent="0" algn="l" rtl="0">
              <a:lnSpc>
                <a:spcPct val="100000"/>
              </a:lnSpc>
              <a:spcBef>
                <a:spcPts val="100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July 2022: </a:t>
            </a:r>
            <a:r>
              <a:rPr lang="en-US" sz="1400" i="1" dirty="0">
                <a:solidFill>
                  <a:schemeClr val="dk1"/>
                </a:solidFill>
              </a:rPr>
              <a:t>APs consider requirements of KRS 158.196 and propose/recommend changes to standards. RC reviews APs recommendations on standards and makes decisions on moving forward.</a:t>
            </a:r>
            <a:endParaRPr dirty="0"/>
          </a:p>
          <a:p>
            <a:pPr marL="0" lvl="0" indent="0" algn="l" rtl="0">
              <a:lnSpc>
                <a:spcPct val="100000"/>
              </a:lnSpc>
              <a:spcBef>
                <a:spcPts val="100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September 2022: </a:t>
            </a:r>
            <a:r>
              <a:rPr lang="en-US" sz="1400" i="1" dirty="0">
                <a:solidFill>
                  <a:schemeClr val="dk1"/>
                </a:solidFill>
              </a:rPr>
              <a:t>Public comment sought on recommended revisions to standards (by a third party).</a:t>
            </a:r>
            <a:endParaRPr dirty="0"/>
          </a:p>
          <a:p>
            <a:pPr marL="0" lvl="0" indent="0" algn="l" rtl="0">
              <a:lnSpc>
                <a:spcPct val="100000"/>
              </a:lnSpc>
              <a:spcBef>
                <a:spcPts val="100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October 2022: </a:t>
            </a:r>
            <a:r>
              <a:rPr lang="en-US" sz="1400" i="1" dirty="0">
                <a:solidFill>
                  <a:schemeClr val="dk1"/>
                </a:solidFill>
              </a:rPr>
              <a:t>APs respond to comments and finalize proposed revisions to standards. RC reviews and approves the final proposal of standards and sends it to the commissioner.</a:t>
            </a:r>
            <a:endParaRPr dirty="0"/>
          </a:p>
          <a:p>
            <a:pPr marL="0" lvl="0" indent="0" algn="l" rtl="0">
              <a:lnSpc>
                <a:spcPct val="100000"/>
              </a:lnSpc>
              <a:spcBef>
                <a:spcPts val="100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November 2022:</a:t>
            </a:r>
            <a:r>
              <a:rPr lang="en-US" sz="1400" i="1" dirty="0">
                <a:solidFill>
                  <a:schemeClr val="dk1"/>
                </a:solidFill>
                <a:latin typeface="Libre Franklin SemiBold"/>
                <a:ea typeface="Libre Franklin SemiBold"/>
                <a:cs typeface="Libre Franklin SemiBold"/>
                <a:sym typeface="Libre Franklin SemiBold"/>
              </a:rPr>
              <a:t> </a:t>
            </a:r>
            <a:r>
              <a:rPr lang="en-US" sz="1400" i="1" dirty="0">
                <a:solidFill>
                  <a:schemeClr val="dk1"/>
                </a:solidFill>
              </a:rPr>
              <a:t>The commissioner presents feedback and recommended revisions to the Interim Joint Committee on Education.</a:t>
            </a:r>
            <a:r>
              <a:rPr lang="en-US" sz="1400" i="1" dirty="0">
                <a:solidFill>
                  <a:schemeClr val="dk1"/>
                </a:solidFill>
                <a:highlight>
                  <a:srgbClr val="00FF00"/>
                </a:highlight>
              </a:rPr>
              <a:t> </a:t>
            </a:r>
          </a:p>
          <a:p>
            <a:pPr marL="0" lvl="0" indent="0" algn="l" rtl="0">
              <a:lnSpc>
                <a:spcPct val="100000"/>
              </a:lnSpc>
              <a:spcBef>
                <a:spcPts val="1000"/>
              </a:spcBef>
              <a:spcAft>
                <a:spcPts val="0"/>
              </a:spcAft>
              <a:buClr>
                <a:schemeClr val="dk1"/>
              </a:buClr>
              <a:buSzPts val="1100"/>
              <a:buFont typeface="Arial"/>
              <a:buNone/>
            </a:pPr>
            <a:r>
              <a:rPr lang="en-US" sz="1400" i="1" dirty="0">
                <a:solidFill>
                  <a:schemeClr val="dk1"/>
                </a:solidFill>
              </a:rPr>
              <a:t>The commissioner provides a report to Standards and Assessment Process Review Committee (SAPRC). SAPRC determines whether the standards review process is sufficient/deficient.</a:t>
            </a:r>
          </a:p>
          <a:p>
            <a:pPr marL="0" lvl="0" indent="0" algn="l" rtl="0">
              <a:lnSpc>
                <a:spcPct val="100000"/>
              </a:lnSpc>
              <a:spcBef>
                <a:spcPts val="100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December 2022: </a:t>
            </a:r>
            <a:r>
              <a:rPr lang="en-US" sz="1400" i="1" dirty="0">
                <a:solidFill>
                  <a:schemeClr val="dk1"/>
                </a:solidFill>
              </a:rPr>
              <a:t>KBE reviews proposed changes to standards; if approved, regulatory change process begins.</a:t>
            </a:r>
            <a:endParaRPr sz="1400" i="1" strike="sngStrike" dirty="0">
              <a:solidFill>
                <a:srgbClr val="FF0000"/>
              </a:solidFill>
            </a:endParaRPr>
          </a:p>
          <a:p>
            <a:pPr marL="0" lvl="0" indent="0" algn="l" rtl="0">
              <a:lnSpc>
                <a:spcPct val="100000"/>
              </a:lnSpc>
              <a:spcBef>
                <a:spcPts val="1000"/>
              </a:spcBef>
              <a:spcAft>
                <a:spcPts val="0"/>
              </a:spcAft>
              <a:buClr>
                <a:schemeClr val="dk1"/>
              </a:buClr>
              <a:buSzPts val="1100"/>
              <a:buFont typeface="Arial"/>
              <a:buNone/>
            </a:pPr>
            <a:r>
              <a:rPr lang="en-US" sz="1400" dirty="0">
                <a:solidFill>
                  <a:schemeClr val="dk1"/>
                </a:solidFill>
                <a:latin typeface="Libre Franklin SemiBold"/>
                <a:ea typeface="Libre Franklin SemiBold"/>
                <a:cs typeface="Libre Franklin SemiBold"/>
                <a:sym typeface="Libre Franklin SemiBold"/>
              </a:rPr>
              <a:t>August 2023: </a:t>
            </a:r>
            <a:r>
              <a:rPr lang="en-US" sz="1400" i="1" dirty="0">
                <a:solidFill>
                  <a:schemeClr val="dk1"/>
                </a:solidFill>
              </a:rPr>
              <a:t>Revised standards are implemented in all schools.</a:t>
            </a:r>
            <a:endParaRPr sz="1400" dirty="0"/>
          </a:p>
          <a:p>
            <a:pPr marL="457200" lvl="0" indent="-228600" algn="l" rtl="0">
              <a:lnSpc>
                <a:spcPct val="90000"/>
              </a:lnSpc>
              <a:spcBef>
                <a:spcPts val="2000"/>
              </a:spcBef>
              <a:spcAft>
                <a:spcPts val="0"/>
              </a:spcAft>
              <a:buClr>
                <a:srgbClr val="102649"/>
              </a:buClr>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ffd8f212c9_2_146"/>
          <p:cNvSpPr txBox="1">
            <a:spLocks noGrp="1"/>
          </p:cNvSpPr>
          <p:nvPr>
            <p:ph type="title"/>
          </p:nvPr>
        </p:nvSpPr>
        <p:spPr>
          <a:xfrm>
            <a:off x="555771" y="257025"/>
            <a:ext cx="11483700" cy="132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Standards and Clarification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Statements</a:t>
            </a:r>
            <a:endParaRPr/>
          </a:p>
        </p:txBody>
      </p:sp>
      <p:graphicFrame>
        <p:nvGraphicFramePr>
          <p:cNvPr id="120" name="Google Shape;120;gffd8f212c9_2_146" descr="Table describes the concepts/practices, the standard and the disciplinary clarification statement for the History Disciplinary Strand. "/>
          <p:cNvGraphicFramePr/>
          <p:nvPr>
            <p:extLst>
              <p:ext uri="{D42A27DB-BD31-4B8C-83A1-F6EECF244321}">
                <p14:modId xmlns:p14="http://schemas.microsoft.com/office/powerpoint/2010/main" val="487731301"/>
              </p:ext>
            </p:extLst>
          </p:nvPr>
        </p:nvGraphicFramePr>
        <p:xfrm>
          <a:off x="488265" y="1917569"/>
          <a:ext cx="11215475" cy="3235980"/>
        </p:xfrm>
        <a:graphic>
          <a:graphicData uri="http://schemas.openxmlformats.org/drawingml/2006/table">
            <a:tbl>
              <a:tblPr firstRow="1" bandRow="1">
                <a:noFill/>
                <a:tableStyleId>{74F2E057-5CE3-4581-9481-90C9FEE5FF3D}</a:tableStyleId>
              </a:tblPr>
              <a:tblGrid>
                <a:gridCol w="2243050">
                  <a:extLst>
                    <a:ext uri="{9D8B030D-6E8A-4147-A177-3AD203B41FA5}">
                      <a16:colId xmlns:a16="http://schemas.microsoft.com/office/drawing/2014/main" val="20000"/>
                    </a:ext>
                  </a:extLst>
                </a:gridCol>
                <a:gridCol w="4459225">
                  <a:extLst>
                    <a:ext uri="{9D8B030D-6E8A-4147-A177-3AD203B41FA5}">
                      <a16:colId xmlns:a16="http://schemas.microsoft.com/office/drawing/2014/main" val="20001"/>
                    </a:ext>
                  </a:extLst>
                </a:gridCol>
                <a:gridCol w="45132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None/>
                      </a:pPr>
                      <a:r>
                        <a:rPr lang="en-US" sz="1400" u="none" strike="noStrike" cap="none" dirty="0">
                          <a:latin typeface="Libre Franklin SemiBold"/>
                          <a:ea typeface="Libre Franklin SemiBold"/>
                          <a:cs typeface="Libre Franklin SemiBold"/>
                          <a:sym typeface="Libre Franklin SemiBold"/>
                        </a:rPr>
                        <a:t>Concepts and Practices</a:t>
                      </a:r>
                      <a:endParaRPr dirty="0"/>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Libre Franklin SemiBold"/>
                          <a:ea typeface="Libre Franklin SemiBold"/>
                          <a:cs typeface="Libre Franklin SemiBold"/>
                          <a:sym typeface="Libre Franklin SemiBold"/>
                        </a:rPr>
                        <a:t>Standard</a:t>
                      </a:r>
                      <a:endParaRPr/>
                    </a:p>
                  </a:txBody>
                  <a:tcPr marL="91450" marR="91450" marT="45725" marB="45725">
                    <a:solidFill>
                      <a:srgbClr val="D8D8D8"/>
                    </a:solidFill>
                  </a:tcPr>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Libre Franklin SemiBold"/>
                          <a:ea typeface="Libre Franklin SemiBold"/>
                          <a:cs typeface="Libre Franklin SemiBold"/>
                          <a:sym typeface="Libre Franklin SemiBold"/>
                        </a:rPr>
                        <a:t>Disciplinary Clarifications</a:t>
                      </a:r>
                      <a:endParaRPr/>
                    </a:p>
                  </a:txBody>
                  <a:tcPr marL="91450" marR="91450" marT="45725" marB="45725">
                    <a:solidFill>
                      <a:srgbClr val="D8D8D8"/>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latin typeface="Libre Franklin Medium"/>
                          <a:ea typeface="Libre Franklin Medium"/>
                          <a:cs typeface="Libre Franklin Medium"/>
                          <a:sym typeface="Libre Franklin Medium"/>
                        </a:rPr>
                        <a:t>H: Change and Continuity</a:t>
                      </a:r>
                      <a:endParaRPr/>
                    </a:p>
                  </a:txBody>
                  <a:tcPr marL="91450" marR="91450" marT="45725" marB="45725">
                    <a:solidFill>
                      <a:srgbClr val="E6B8F5"/>
                    </a:solidFill>
                  </a:tcPr>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Libre Franklin Medium"/>
                          <a:ea typeface="Libre Franklin Medium"/>
                          <a:cs typeface="Libre Franklin Medium"/>
                          <a:sym typeface="Libre Franklin Medium"/>
                        </a:rPr>
                        <a:t>5.H.CH.1 Describe the impact of fundamental documents on the development of the United States.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Libre Franklin Medium"/>
                        <a:ea typeface="Libre Franklin Medium"/>
                        <a:cs typeface="Libre Franklin Medium"/>
                        <a:sym typeface="Libre Franklin Medium"/>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Libre Franklin Medium"/>
                          <a:ea typeface="Libre Franklin Medium"/>
                          <a:cs typeface="Libre Franklin Medium"/>
                          <a:sym typeface="Libre Franklin Medium"/>
                        </a:rPr>
                        <a:t>The founding documents, including, but not limited to, the Declaration of Independence, U.S. Constitution, and Bill of Rights, established the United States government and presented the philosophical, traditional, and political foundations on which the nation was built. New political ideologies influenced the democratic principles that guided the founding of the nation and formation of the government. Certain groups, including women, African Americans, and American Indians, did not receive equal rights or representation. Protections for slavery were embedded in the founding documents.</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21" name="Google Shape;121;gffd8f212c9_2_146"/>
          <p:cNvSpPr txBox="1"/>
          <p:nvPr/>
        </p:nvSpPr>
        <p:spPr>
          <a:xfrm>
            <a:off x="555771" y="1365855"/>
            <a:ext cx="107123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Libre Franklin ExtraBold"/>
                <a:ea typeface="Libre Franklin ExtraBold"/>
                <a:cs typeface="Libre Franklin ExtraBold"/>
                <a:sym typeface="Libre Franklin ExtraBold"/>
              </a:rPr>
              <a:t>History Disciplinary Strand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ffd8f212c9_2_1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Public Comment Highlights</a:t>
            </a:r>
            <a:endParaRPr/>
          </a:p>
        </p:txBody>
      </p:sp>
      <p:sp>
        <p:nvSpPr>
          <p:cNvPr id="127" name="Google Shape;127;gffd8f212c9_2_1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fd8f212c9_6_106"/>
          <p:cNvSpPr txBox="1">
            <a:spLocks noGrp="1"/>
          </p:cNvSpPr>
          <p:nvPr>
            <p:ph type="title"/>
          </p:nvPr>
        </p:nvSpPr>
        <p:spPr>
          <a:xfrm>
            <a:off x="838200" y="118549"/>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400"/>
              <a:buNone/>
            </a:pPr>
            <a:r>
              <a:rPr lang="en-US" sz="3600" dirty="0"/>
              <a:t>Public Comment Period: Survey Details and Respondent Roles </a:t>
            </a:r>
            <a:endParaRPr sz="3600" dirty="0"/>
          </a:p>
        </p:txBody>
      </p:sp>
      <p:sp>
        <p:nvSpPr>
          <p:cNvPr id="133" name="Google Shape;133;gffd8f212c9_6_106"/>
          <p:cNvSpPr txBox="1"/>
          <p:nvPr/>
        </p:nvSpPr>
        <p:spPr>
          <a:xfrm>
            <a:off x="6595650" y="1028629"/>
            <a:ext cx="4900773" cy="8309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102649"/>
                </a:solidFill>
                <a:latin typeface="Libre Franklin SemiBold"/>
                <a:ea typeface="Libre Franklin SemiBold"/>
                <a:cs typeface="Libre Franklin SemiBold"/>
                <a:sym typeface="Libre Franklin SemiBold"/>
              </a:rPr>
              <a:t>400 Respondents Total </a:t>
            </a:r>
            <a:endParaRPr/>
          </a:p>
          <a:p>
            <a:pPr marL="0" marR="0" lvl="0" indent="0" algn="ctr" rtl="0">
              <a:lnSpc>
                <a:spcPct val="100000"/>
              </a:lnSpc>
              <a:spcBef>
                <a:spcPts val="1200"/>
              </a:spcBef>
              <a:spcAft>
                <a:spcPts val="0"/>
              </a:spcAft>
              <a:buClr>
                <a:srgbClr val="000000"/>
              </a:buClr>
              <a:buSzPts val="1600"/>
              <a:buFont typeface="Arial"/>
              <a:buNone/>
            </a:pPr>
            <a:r>
              <a:rPr lang="en-US" sz="1600" b="0" i="0" u="none" strike="noStrike" cap="none">
                <a:solidFill>
                  <a:srgbClr val="102649"/>
                </a:solidFill>
                <a:latin typeface="Libre Franklin SemiBold"/>
                <a:ea typeface="Libre Franklin SemiBold"/>
                <a:cs typeface="Libre Franklin SemiBold"/>
                <a:sym typeface="Libre Franklin SemiBol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Respondents represent 59% of all KY counties. </a:t>
            </a:r>
            <a:endParaRPr sz="1600" b="0" i="0" u="none" strike="noStrike" cap="none">
              <a:solidFill>
                <a:srgbClr val="102649"/>
              </a:solidFill>
              <a:latin typeface="Libre Franklin SemiBold"/>
              <a:ea typeface="Libre Franklin SemiBold"/>
              <a:cs typeface="Libre Franklin SemiBold"/>
              <a:sym typeface="Libre Franklin SemiBold"/>
            </a:endParaRPr>
          </a:p>
        </p:txBody>
      </p:sp>
      <p:graphicFrame>
        <p:nvGraphicFramePr>
          <p:cNvPr id="134" name="Google Shape;134;gffd8f212c9_6_106" descr="Number of public responses received by role. "/>
          <p:cNvGraphicFramePr/>
          <p:nvPr>
            <p:extLst>
              <p:ext uri="{D42A27DB-BD31-4B8C-83A1-F6EECF244321}">
                <p14:modId xmlns:p14="http://schemas.microsoft.com/office/powerpoint/2010/main" val="3264518452"/>
              </p:ext>
            </p:extLst>
          </p:nvPr>
        </p:nvGraphicFramePr>
        <p:xfrm>
          <a:off x="7457701" y="1898859"/>
          <a:ext cx="3460500" cy="3458140"/>
        </p:xfrm>
        <a:graphic>
          <a:graphicData uri="http://schemas.openxmlformats.org/drawingml/2006/table">
            <a:tbl>
              <a:tblPr>
                <a:noFill/>
                <a:tableStyleId>{74F2E057-5CE3-4581-9481-90C9FEE5FF3D}</a:tableStyleId>
              </a:tblPr>
              <a:tblGrid>
                <a:gridCol w="2284800">
                  <a:extLst>
                    <a:ext uri="{9D8B030D-6E8A-4147-A177-3AD203B41FA5}">
                      <a16:colId xmlns:a16="http://schemas.microsoft.com/office/drawing/2014/main" val="20000"/>
                    </a:ext>
                  </a:extLst>
                </a:gridCol>
                <a:gridCol w="1175700">
                  <a:extLst>
                    <a:ext uri="{9D8B030D-6E8A-4147-A177-3AD203B41FA5}">
                      <a16:colId xmlns:a16="http://schemas.microsoft.com/office/drawing/2014/main" val="20001"/>
                    </a:ext>
                  </a:extLst>
                </a:gridCol>
              </a:tblGrid>
              <a:tr h="3533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solidFill>
                            <a:schemeClr val="lt1"/>
                          </a:solidFill>
                          <a:latin typeface="Libre Franklin SemiBold"/>
                          <a:ea typeface="Libre Franklin SemiBold"/>
                          <a:cs typeface="Libre Franklin SemiBold"/>
                          <a:sym typeface="Libre Franklin SemiBold"/>
                        </a:rPr>
                        <a:t>Role</a:t>
                      </a:r>
                      <a:endParaRPr sz="1200" b="1" u="none" strike="noStrike" cap="none" dirty="0">
                        <a:solidFill>
                          <a:schemeClr val="lt1"/>
                        </a:solidFill>
                        <a:latin typeface="Libre Franklin SemiBold"/>
                        <a:ea typeface="Libre Franklin SemiBold"/>
                        <a:cs typeface="Libre Franklin SemiBold"/>
                        <a:sym typeface="Libre Franklin SemiBold"/>
                      </a:endParaRPr>
                    </a:p>
                  </a:txBody>
                  <a:tcPr marL="88325" marR="88325" marT="88325" marB="88325">
                    <a:solidFill>
                      <a:srgbClr val="00778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solidFill>
                            <a:schemeClr val="lt1"/>
                          </a:solidFill>
                          <a:latin typeface="Libre Franklin SemiBold"/>
                          <a:ea typeface="Libre Franklin SemiBold"/>
                          <a:cs typeface="Libre Franklin SemiBold"/>
                          <a:sym typeface="Libre Franklin SemiBold"/>
                        </a:rPr>
                        <a:t>Responses</a:t>
                      </a:r>
                      <a:endParaRPr sz="1200" b="0" u="none" strike="noStrike" cap="none" dirty="0">
                        <a:solidFill>
                          <a:schemeClr val="lt1"/>
                        </a:solidFill>
                        <a:latin typeface="Libre Franklin SemiBold"/>
                        <a:ea typeface="Libre Franklin SemiBold"/>
                        <a:cs typeface="Libre Franklin SemiBold"/>
                        <a:sym typeface="Libre Franklin SemiBold"/>
                      </a:endParaRPr>
                    </a:p>
                  </a:txBody>
                  <a:tcPr marL="88325" marR="88325" marT="88325" marB="88325">
                    <a:solidFill>
                      <a:srgbClr val="007780"/>
                    </a:solidFill>
                  </a:tcPr>
                </a:tc>
                <a:extLst>
                  <a:ext uri="{0D108BD9-81ED-4DB2-BD59-A6C34878D82A}">
                    <a16:rowId xmlns:a16="http://schemas.microsoft.com/office/drawing/2014/main" val="10000"/>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rgbClr val="242424"/>
                          </a:solidFill>
                          <a:latin typeface="Libre Franklin Medium"/>
                          <a:ea typeface="Libre Franklin Medium"/>
                          <a:cs typeface="Libre Franklin Medium"/>
                          <a:sym typeface="Libre Franklin Medium"/>
                        </a:rPr>
                        <a:t>Teacher</a:t>
                      </a:r>
                      <a:endParaRPr sz="1100" b="1" u="none" strike="noStrike" cap="none" dirty="0">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solidFill>
                            <a:srgbClr val="242424"/>
                          </a:solidFill>
                          <a:latin typeface="Libre Franklin Medium"/>
                          <a:ea typeface="Libre Franklin Medium"/>
                          <a:cs typeface="Libre Franklin Medium"/>
                          <a:sym typeface="Libre Franklin Medium"/>
                        </a:rPr>
                        <a:t>276</a:t>
                      </a:r>
                      <a:endParaRPr sz="1100" b="1" u="none" strike="noStrike" cap="none" dirty="0">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1"/>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rgbClr val="242424"/>
                          </a:solidFill>
                          <a:latin typeface="Libre Franklin Medium"/>
                          <a:ea typeface="Libre Franklin Medium"/>
                          <a:cs typeface="Libre Franklin Medium"/>
                          <a:sym typeface="Libre Franklin Medium"/>
                        </a:rPr>
                        <a:t>Retired Teacher</a:t>
                      </a:r>
                      <a:endParaRPr sz="1100" b="1" u="none" strike="noStrike" cap="none" dirty="0">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7</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2"/>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Administrator</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29</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3"/>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Parent/Guardian</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31</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4"/>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Institution of Higher Education</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5</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5"/>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Business and Community</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14</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6"/>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Student</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2</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7"/>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Other (Please specify.)</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36</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8"/>
                  </a:ext>
                </a:extLst>
              </a:tr>
              <a:tr h="33865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242424"/>
                          </a:solidFill>
                          <a:latin typeface="Libre Franklin Medium"/>
                          <a:ea typeface="Libre Franklin Medium"/>
                          <a:cs typeface="Libre Franklin Medium"/>
                          <a:sym typeface="Libre Franklin Medium"/>
                        </a:rPr>
                        <a:t>Total</a:t>
                      </a:r>
                      <a:endParaRPr sz="1100" b="1" u="none" strike="noStrike" cap="none">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solidFill>
                            <a:srgbClr val="242424"/>
                          </a:solidFill>
                          <a:latin typeface="Libre Franklin Medium"/>
                          <a:ea typeface="Libre Franklin Medium"/>
                          <a:cs typeface="Libre Franklin Medium"/>
                          <a:sym typeface="Libre Franklin Medium"/>
                        </a:rPr>
                        <a:t>400</a:t>
                      </a:r>
                      <a:endParaRPr sz="1100" b="1" u="none" strike="noStrike" cap="none" dirty="0">
                        <a:solidFill>
                          <a:srgbClr val="242424"/>
                        </a:solidFill>
                        <a:latin typeface="Libre Franklin Medium"/>
                        <a:ea typeface="Libre Franklin Medium"/>
                        <a:cs typeface="Libre Franklin Medium"/>
                        <a:sym typeface="Libre Franklin Medium"/>
                      </a:endParaRPr>
                    </a:p>
                  </a:txBody>
                  <a:tcPr marL="88325" marR="88325" marT="88325" marB="88325">
                    <a:solidFill>
                      <a:srgbClr val="DDEAF6"/>
                    </a:solidFill>
                  </a:tcPr>
                </a:tc>
                <a:extLst>
                  <a:ext uri="{0D108BD9-81ED-4DB2-BD59-A6C34878D82A}">
                    <a16:rowId xmlns:a16="http://schemas.microsoft.com/office/drawing/2014/main" val="10009"/>
                  </a:ext>
                </a:extLst>
              </a:tr>
            </a:tbl>
          </a:graphicData>
        </a:graphic>
      </p:graphicFrame>
      <p:graphicFrame>
        <p:nvGraphicFramePr>
          <p:cNvPr id="135" name="Google Shape;135;gffd8f212c9_6_106" descr="Participant Roles in a pie graph for the pubic comment period."/>
          <p:cNvGraphicFramePr/>
          <p:nvPr>
            <p:extLst>
              <p:ext uri="{D42A27DB-BD31-4B8C-83A1-F6EECF244321}">
                <p14:modId xmlns:p14="http://schemas.microsoft.com/office/powerpoint/2010/main" val="511402036"/>
              </p:ext>
            </p:extLst>
          </p:nvPr>
        </p:nvGraphicFramePr>
        <p:xfrm>
          <a:off x="531689" y="1180095"/>
          <a:ext cx="5713248" cy="4660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title"/>
          </p:nvPr>
        </p:nvSpPr>
        <p:spPr>
          <a:xfrm>
            <a:off x="838200" y="1390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None/>
            </a:pPr>
            <a:r>
              <a:rPr lang="en-US" sz="3600"/>
              <a:t>Summary of Public Feedback on Adjustments to Standards</a:t>
            </a:r>
            <a:endParaRPr sz="3600" b="0" i="0" u="none" strike="noStrike" cap="none">
              <a:solidFill>
                <a:srgbClr val="072B62"/>
              </a:solidFill>
            </a:endParaRPr>
          </a:p>
        </p:txBody>
      </p:sp>
      <p:pic>
        <p:nvPicPr>
          <p:cNvPr id="141" name="Google Shape;141;p1" descr="Graphic includes a percentage bar graph reflecting public comment on the adjustment to standards. The first bar shows that 74% agreed, 71% neutral, and 69% disagree. "/>
          <p:cNvPicPr preferRelativeResize="0"/>
          <p:nvPr/>
        </p:nvPicPr>
        <p:blipFill rotWithShape="1">
          <a:blip r:embed="rId3">
            <a:alphaModFix/>
          </a:blip>
          <a:srcRect l="2655" t="-1" r="11366" b="-1301"/>
          <a:stretch/>
        </p:blipFill>
        <p:spPr>
          <a:xfrm>
            <a:off x="2321169" y="1238964"/>
            <a:ext cx="7074040" cy="43800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ffd8f212c9_2_15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100"/>
              <a:buFont typeface="Arial"/>
              <a:buNone/>
            </a:pPr>
            <a:r>
              <a:rPr lang="en-US" sz="4000" dirty="0"/>
              <a:t>Review Committee (RC) and</a:t>
            </a:r>
            <a:br>
              <a:rPr lang="en-US" sz="4000" dirty="0"/>
            </a:br>
            <a:r>
              <a:rPr lang="en-US" sz="4000" dirty="0"/>
              <a:t>Advisory Panels (APs) </a:t>
            </a:r>
            <a:br>
              <a:rPr lang="en-US" sz="4000" dirty="0"/>
            </a:br>
            <a:r>
              <a:rPr lang="en-US" sz="4000" dirty="0"/>
              <a:t>Response to Public Comments</a:t>
            </a:r>
            <a:endParaRPr sz="4000" dirty="0"/>
          </a:p>
        </p:txBody>
      </p:sp>
      <p:sp>
        <p:nvSpPr>
          <p:cNvPr id="147" name="Google Shape;147;gffd8f212c9_2_15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1439</Words>
  <Application>Microsoft Office PowerPoint</Application>
  <PresentationFormat>Widescreen</PresentationFormat>
  <Paragraphs>124</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Libre Franklin</vt:lpstr>
      <vt:lpstr>Calibri</vt:lpstr>
      <vt:lpstr>Libre Franklin Medium</vt:lpstr>
      <vt:lpstr>Libre Franklin ExtraBold</vt:lpstr>
      <vt:lpstr>Arial</vt:lpstr>
      <vt:lpstr>Source Sans Pro</vt:lpstr>
      <vt:lpstr>Georgia</vt:lpstr>
      <vt:lpstr>Noto Sans Symbols</vt:lpstr>
      <vt:lpstr>Libre Franklin SemiBold</vt:lpstr>
      <vt:lpstr>Office Theme</vt:lpstr>
      <vt:lpstr>“Kentucky Academic Standards  for Social Studies”</vt:lpstr>
      <vt:lpstr>KRS 158.196</vt:lpstr>
      <vt:lpstr>Fundamental Documents and Speeches KRS 158.196(3)(a)</vt:lpstr>
      <vt:lpstr>KRS 158.196 Implementation Timeline </vt:lpstr>
      <vt:lpstr>Standards and Clarification Statements</vt:lpstr>
      <vt:lpstr>Public Comment Highlights</vt:lpstr>
      <vt:lpstr>Public Comment Period: Survey Details and Respondent Roles </vt:lpstr>
      <vt:lpstr>Summary of Public Feedback on Adjustments to Standards</vt:lpstr>
      <vt:lpstr>Review Committee (RC) and Advisory Panels (APs)  Response to Public Comments</vt:lpstr>
      <vt:lpstr>KAS K–5 Standard</vt:lpstr>
      <vt:lpstr>NEW 8th Grade Standard</vt:lpstr>
      <vt:lpstr>NEW High School Standard</vt:lpstr>
      <vt:lpstr>Draft “Kentucky Academic Standards  for Social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Academic Standards for  Social Studies</dc:title>
  <dc:creator>Fraker, Jennifer L - Office of Teaching and Learning</dc:creator>
  <cp:lastModifiedBy>Peace, Sarah - Office of Teaching and Learning</cp:lastModifiedBy>
  <cp:revision>6</cp:revision>
  <dcterms:modified xsi:type="dcterms:W3CDTF">2022-10-28T13:51:19Z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0x010100EB3DA3A0284D4449BB8965288973CD4C</vt:lpwstr>
  </property>
  <property fmtid="{D5CDD505-2E9C-101B-9397-08002B2CF9AE}" pid="3" name="MediaServiceImageTags">
    <vt:lpwstr/>
  </property>
</Properties>
</file>