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9" r:id="rId1"/>
  </p:sldMasterIdLst>
  <p:notesMasterIdLst>
    <p:notesMasterId r:id="rId26"/>
  </p:notesMasterIdLst>
  <p:sldIdLst>
    <p:sldId id="316" r:id="rId2"/>
    <p:sldId id="275" r:id="rId3"/>
    <p:sldId id="307" r:id="rId4"/>
    <p:sldId id="326" r:id="rId5"/>
    <p:sldId id="329" r:id="rId6"/>
    <p:sldId id="328" r:id="rId7"/>
    <p:sldId id="338" r:id="rId8"/>
    <p:sldId id="317" r:id="rId9"/>
    <p:sldId id="285" r:id="rId10"/>
    <p:sldId id="306" r:id="rId11"/>
    <p:sldId id="337" r:id="rId12"/>
    <p:sldId id="339" r:id="rId13"/>
    <p:sldId id="305" r:id="rId14"/>
    <p:sldId id="324" r:id="rId15"/>
    <p:sldId id="333" r:id="rId16"/>
    <p:sldId id="335" r:id="rId17"/>
    <p:sldId id="327" r:id="rId18"/>
    <p:sldId id="340" r:id="rId19"/>
    <p:sldId id="341" r:id="rId20"/>
    <p:sldId id="330" r:id="rId21"/>
    <p:sldId id="334" r:id="rId22"/>
    <p:sldId id="332" r:id="rId23"/>
    <p:sldId id="336"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1216"/>
    <a:srgbClr val="B01D23"/>
    <a:srgbClr val="FF0101"/>
    <a:srgbClr val="343821"/>
    <a:srgbClr val="436684"/>
    <a:srgbClr val="85715C"/>
    <a:srgbClr val="806A55"/>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5" autoAdjust="0"/>
    <p:restoredTop sz="90784" autoAdjust="0"/>
  </p:normalViewPr>
  <p:slideViewPr>
    <p:cSldViewPr snapToGrid="0">
      <p:cViewPr varScale="1">
        <p:scale>
          <a:sx n="108" d="100"/>
          <a:sy n="108" d="100"/>
        </p:scale>
        <p:origin x="424" y="184"/>
      </p:cViewPr>
      <p:guideLst/>
    </p:cSldViewPr>
  </p:slideViewPr>
  <p:outlineViewPr>
    <p:cViewPr>
      <p:scale>
        <a:sx n="33" d="100"/>
        <a:sy n="33" d="100"/>
      </p:scale>
      <p:origin x="0" y="-37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35182-25A7-7641-9728-C4D73A30F8B9}"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60744109-38B1-0949-8C6A-767E66555454}">
      <dgm:prSet phldrT="[Text]"/>
      <dgm:spPr>
        <a:solidFill>
          <a:srgbClr val="C00000"/>
        </a:solidFill>
      </dgm:spPr>
      <dgm:t>
        <a:bodyPr/>
        <a:lstStyle/>
        <a:p>
          <a:r>
            <a:rPr lang="en-US" dirty="0"/>
            <a:t>WKU/Nelson/ECTC develop career pathway</a:t>
          </a:r>
        </a:p>
        <a:p>
          <a:r>
            <a:rPr lang="en-US" dirty="0"/>
            <a:t>Fall 2022</a:t>
          </a:r>
        </a:p>
      </dgm:t>
    </dgm:pt>
    <dgm:pt modelId="{290F1A00-AAD5-0745-B84F-C357B5FA101D}" type="parTrans" cxnId="{6DF16CE0-A4E2-844E-B91D-87D0BB13BA85}">
      <dgm:prSet/>
      <dgm:spPr/>
      <dgm:t>
        <a:bodyPr/>
        <a:lstStyle/>
        <a:p>
          <a:endParaRPr lang="en-US"/>
        </a:p>
      </dgm:t>
    </dgm:pt>
    <dgm:pt modelId="{7016A989-8D64-3C42-8E8A-F2C3C811B65C}" type="sibTrans" cxnId="{6DF16CE0-A4E2-844E-B91D-87D0BB13BA85}">
      <dgm:prSet/>
      <dgm:spPr>
        <a:solidFill>
          <a:schemeClr val="tx1">
            <a:lumMod val="95000"/>
            <a:lumOff val="5000"/>
          </a:schemeClr>
        </a:solidFill>
      </dgm:spPr>
      <dgm:t>
        <a:bodyPr/>
        <a:lstStyle/>
        <a:p>
          <a:endParaRPr lang="en-US"/>
        </a:p>
      </dgm:t>
    </dgm:pt>
    <dgm:pt modelId="{244AC250-E325-2A42-A79E-727214DACA02}">
      <dgm:prSet phldrT="[Text]"/>
      <dgm:spPr>
        <a:solidFill>
          <a:srgbClr val="C00000"/>
        </a:solidFill>
      </dgm:spPr>
      <dgm:t>
        <a:bodyPr/>
        <a:lstStyle/>
        <a:p>
          <a:r>
            <a:rPr lang="en-US" dirty="0"/>
            <a:t>Nelson Registers with OEAS as Sponsor and K-12 Teacher Occupation</a:t>
          </a:r>
        </a:p>
        <a:p>
          <a:r>
            <a:rPr lang="en-US" dirty="0"/>
            <a:t>Spring 2023</a:t>
          </a:r>
        </a:p>
      </dgm:t>
    </dgm:pt>
    <dgm:pt modelId="{5E1CECC7-AD3E-4843-8252-866906952AD4}" type="parTrans" cxnId="{45B907A1-3A3D-3D4A-B1A4-C3B4BF65C04D}">
      <dgm:prSet/>
      <dgm:spPr/>
      <dgm:t>
        <a:bodyPr/>
        <a:lstStyle/>
        <a:p>
          <a:endParaRPr lang="en-US"/>
        </a:p>
      </dgm:t>
    </dgm:pt>
    <dgm:pt modelId="{1D50FB82-8A88-9349-B05E-4396E1DE87AE}" type="sibTrans" cxnId="{45B907A1-3A3D-3D4A-B1A4-C3B4BF65C04D}">
      <dgm:prSet/>
      <dgm:spPr>
        <a:solidFill>
          <a:schemeClr val="tx1"/>
        </a:solidFill>
      </dgm:spPr>
      <dgm:t>
        <a:bodyPr/>
        <a:lstStyle/>
        <a:p>
          <a:endParaRPr lang="en-US"/>
        </a:p>
      </dgm:t>
    </dgm:pt>
    <dgm:pt modelId="{EAF15AC3-AA48-DD43-ACAC-59EB02C9FCCE}">
      <dgm:prSet phldrT="[Text]"/>
      <dgm:spPr>
        <a:solidFill>
          <a:srgbClr val="C00000"/>
        </a:solidFill>
      </dgm:spPr>
      <dgm:t>
        <a:bodyPr/>
        <a:lstStyle/>
        <a:p>
          <a:r>
            <a:rPr lang="en-US" dirty="0"/>
            <a:t>Nelson/WKU Recruits, Reviews, Accepts Students (7)</a:t>
          </a:r>
        </a:p>
        <a:p>
          <a:r>
            <a:rPr lang="en-US" dirty="0"/>
            <a:t>Late Spring 2023</a:t>
          </a:r>
        </a:p>
      </dgm:t>
    </dgm:pt>
    <dgm:pt modelId="{EE7E4A57-644F-B549-90F6-6BA5EBFDEA00}" type="parTrans" cxnId="{13ADBF84-54A9-D242-9B29-D8D7C5395EDA}">
      <dgm:prSet/>
      <dgm:spPr/>
      <dgm:t>
        <a:bodyPr/>
        <a:lstStyle/>
        <a:p>
          <a:endParaRPr lang="en-US"/>
        </a:p>
      </dgm:t>
    </dgm:pt>
    <dgm:pt modelId="{265C750F-DE30-8642-923C-0C07D7FDAB28}" type="sibTrans" cxnId="{13ADBF84-54A9-D242-9B29-D8D7C5395EDA}">
      <dgm:prSet/>
      <dgm:spPr>
        <a:solidFill>
          <a:schemeClr val="tx1"/>
        </a:solidFill>
      </dgm:spPr>
      <dgm:t>
        <a:bodyPr/>
        <a:lstStyle/>
        <a:p>
          <a:endParaRPr lang="en-US"/>
        </a:p>
      </dgm:t>
    </dgm:pt>
    <dgm:pt modelId="{FE22F57B-EF23-A548-8BF3-E453CCAEEAC1}">
      <dgm:prSet phldrT="[Text]"/>
      <dgm:spPr>
        <a:solidFill>
          <a:srgbClr val="C00000"/>
        </a:solidFill>
      </dgm:spPr>
      <dgm:t>
        <a:bodyPr/>
        <a:lstStyle/>
        <a:p>
          <a:r>
            <a:rPr lang="en-US" dirty="0"/>
            <a:t>Nelson Students Begin Career Pathway &amp; Dual Credit Courses</a:t>
          </a:r>
        </a:p>
        <a:p>
          <a:r>
            <a:rPr lang="en-US" dirty="0"/>
            <a:t>Fall 2023</a:t>
          </a:r>
        </a:p>
      </dgm:t>
    </dgm:pt>
    <dgm:pt modelId="{36AB59D8-35F2-1343-B6D7-68FFFAE9D5CC}" type="parTrans" cxnId="{D37B9741-977E-5842-927F-49C1B383A23E}">
      <dgm:prSet/>
      <dgm:spPr/>
      <dgm:t>
        <a:bodyPr/>
        <a:lstStyle/>
        <a:p>
          <a:endParaRPr lang="en-US"/>
        </a:p>
      </dgm:t>
    </dgm:pt>
    <dgm:pt modelId="{7554A026-9020-2944-BF3E-A9177F9D397E}" type="sibTrans" cxnId="{D37B9741-977E-5842-927F-49C1B383A23E}">
      <dgm:prSet/>
      <dgm:spPr>
        <a:solidFill>
          <a:schemeClr val="tx1"/>
        </a:solidFill>
      </dgm:spPr>
      <dgm:t>
        <a:bodyPr/>
        <a:lstStyle/>
        <a:p>
          <a:endParaRPr lang="en-US"/>
        </a:p>
      </dgm:t>
    </dgm:pt>
    <dgm:pt modelId="{959C2F37-538C-534B-BBB1-81BAD61F6556}">
      <dgm:prSet phldrT="[Text]"/>
      <dgm:spPr>
        <a:solidFill>
          <a:srgbClr val="C00000"/>
        </a:solidFill>
      </dgm:spPr>
      <dgm:t>
        <a:bodyPr/>
        <a:lstStyle/>
        <a:p>
          <a:r>
            <a:rPr lang="en-US" dirty="0"/>
            <a:t>District Students Hired as Youth Apprentices, Take Dual Credit &amp; Continue Career Pathway</a:t>
          </a:r>
        </a:p>
      </dgm:t>
    </dgm:pt>
    <dgm:pt modelId="{DBEFDE47-4ADB-064F-93DA-E29FAED90C8D}" type="parTrans" cxnId="{6E1F0753-CA6D-8B48-8B73-B9BB876CBBEA}">
      <dgm:prSet/>
      <dgm:spPr/>
      <dgm:t>
        <a:bodyPr/>
        <a:lstStyle/>
        <a:p>
          <a:endParaRPr lang="en-US"/>
        </a:p>
      </dgm:t>
    </dgm:pt>
    <dgm:pt modelId="{172A2EB8-B1E9-8E4E-9975-6F25ECC0648E}" type="sibTrans" cxnId="{6E1F0753-CA6D-8B48-8B73-B9BB876CBBEA}">
      <dgm:prSet/>
      <dgm:spPr>
        <a:solidFill>
          <a:schemeClr val="tx1"/>
        </a:solidFill>
      </dgm:spPr>
      <dgm:t>
        <a:bodyPr/>
        <a:lstStyle/>
        <a:p>
          <a:endParaRPr lang="en-US"/>
        </a:p>
      </dgm:t>
    </dgm:pt>
    <dgm:pt modelId="{EB7D570C-1EB8-4843-A23D-D383A39070AA}">
      <dgm:prSet phldrT="[Text]"/>
      <dgm:spPr>
        <a:solidFill>
          <a:schemeClr val="bg2">
            <a:lumMod val="50000"/>
          </a:schemeClr>
        </a:solidFill>
      </dgm:spPr>
      <dgm:t>
        <a:bodyPr/>
        <a:lstStyle/>
        <a:p>
          <a:r>
            <a:rPr lang="en-US" dirty="0"/>
            <a:t>High School Graduation &amp; District Employs Student as Registered K-12 Teacher Apprentice</a:t>
          </a:r>
        </a:p>
      </dgm:t>
    </dgm:pt>
    <dgm:pt modelId="{A193F232-6D69-CF49-91DD-DDC6D638850D}" type="parTrans" cxnId="{2DB2CEB3-4867-FB4B-AEDC-D550908C0129}">
      <dgm:prSet/>
      <dgm:spPr/>
      <dgm:t>
        <a:bodyPr/>
        <a:lstStyle/>
        <a:p>
          <a:endParaRPr lang="en-US"/>
        </a:p>
      </dgm:t>
    </dgm:pt>
    <dgm:pt modelId="{9363CBE1-EC24-0548-8292-76AEFE8A3DC9}" type="sibTrans" cxnId="{2DB2CEB3-4867-FB4B-AEDC-D550908C0129}">
      <dgm:prSet/>
      <dgm:spPr>
        <a:solidFill>
          <a:schemeClr val="tx1"/>
        </a:solidFill>
      </dgm:spPr>
      <dgm:t>
        <a:bodyPr/>
        <a:lstStyle/>
        <a:p>
          <a:endParaRPr lang="en-US"/>
        </a:p>
      </dgm:t>
    </dgm:pt>
    <dgm:pt modelId="{FC9F1352-4A19-D143-9C43-79B42B65580B}">
      <dgm:prSet phldrT="[Text]"/>
      <dgm:spPr>
        <a:solidFill>
          <a:schemeClr val="bg2">
            <a:lumMod val="50000"/>
          </a:schemeClr>
        </a:solidFill>
      </dgm:spPr>
      <dgm:t>
        <a:bodyPr/>
        <a:lstStyle/>
        <a:p>
          <a:r>
            <a:rPr lang="en-US" dirty="0"/>
            <a:t>Teacher Apprentice Matriculates to EPP </a:t>
          </a:r>
        </a:p>
      </dgm:t>
    </dgm:pt>
    <dgm:pt modelId="{0861E131-B6B9-054F-A346-2177D5A9F2E5}" type="parTrans" cxnId="{F1CAA186-8179-F740-A79A-209E729FBCC1}">
      <dgm:prSet/>
      <dgm:spPr/>
      <dgm:t>
        <a:bodyPr/>
        <a:lstStyle/>
        <a:p>
          <a:endParaRPr lang="en-US"/>
        </a:p>
      </dgm:t>
    </dgm:pt>
    <dgm:pt modelId="{8385BAC8-B501-AF4A-BDC6-3BEE8FE66240}" type="sibTrans" cxnId="{F1CAA186-8179-F740-A79A-209E729FBCC1}">
      <dgm:prSet/>
      <dgm:spPr>
        <a:solidFill>
          <a:schemeClr val="tx1"/>
        </a:solidFill>
      </dgm:spPr>
      <dgm:t>
        <a:bodyPr/>
        <a:lstStyle/>
        <a:p>
          <a:endParaRPr lang="en-US"/>
        </a:p>
      </dgm:t>
    </dgm:pt>
    <dgm:pt modelId="{53C42C2C-1D99-834F-B9F2-1C24FAD74373}">
      <dgm:prSet phldrT="[Text]"/>
      <dgm:spPr>
        <a:solidFill>
          <a:schemeClr val="bg2">
            <a:lumMod val="50000"/>
          </a:schemeClr>
        </a:solidFill>
      </dgm:spPr>
      <dgm:t>
        <a:bodyPr/>
        <a:lstStyle/>
        <a:p>
          <a:r>
            <a:rPr lang="en-US" dirty="0"/>
            <a:t>Teacher Apprentice Works in District &amp;  Completes Upper Division Bachelor’s Requirements</a:t>
          </a:r>
        </a:p>
      </dgm:t>
    </dgm:pt>
    <dgm:pt modelId="{6EFA8FFA-9BC3-2942-A377-BBFBADDE11D4}" type="parTrans" cxnId="{DD49B02D-0484-BC4B-BC62-F8E8EC33EE29}">
      <dgm:prSet/>
      <dgm:spPr/>
      <dgm:t>
        <a:bodyPr/>
        <a:lstStyle/>
        <a:p>
          <a:endParaRPr lang="en-US"/>
        </a:p>
      </dgm:t>
    </dgm:pt>
    <dgm:pt modelId="{CFD84B6A-0C31-4C44-8292-0D2AA8CE6A3B}" type="sibTrans" cxnId="{DD49B02D-0484-BC4B-BC62-F8E8EC33EE29}">
      <dgm:prSet/>
      <dgm:spPr>
        <a:solidFill>
          <a:schemeClr val="tx1"/>
        </a:solidFill>
      </dgm:spPr>
      <dgm:t>
        <a:bodyPr/>
        <a:lstStyle/>
        <a:p>
          <a:endParaRPr lang="en-US"/>
        </a:p>
      </dgm:t>
    </dgm:pt>
    <dgm:pt modelId="{199992F4-BF26-C447-A993-E02B9D1A77DE}">
      <dgm:prSet phldrT="[Text]"/>
      <dgm:spPr>
        <a:solidFill>
          <a:schemeClr val="bg2">
            <a:lumMod val="50000"/>
          </a:schemeClr>
        </a:solidFill>
      </dgm:spPr>
      <dgm:t>
        <a:bodyPr/>
        <a:lstStyle/>
        <a:p>
          <a:r>
            <a:rPr lang="en-US" dirty="0"/>
            <a:t>Teacher Apprentice Earns Bachelor’s, Passes Licensure Exams, and Joins District Faculty</a:t>
          </a:r>
        </a:p>
      </dgm:t>
    </dgm:pt>
    <dgm:pt modelId="{7D55D356-4D46-F245-B3E8-B6A060378127}" type="parTrans" cxnId="{6A70EE10-653F-7F4E-8FCC-7C320D2ACAB6}">
      <dgm:prSet/>
      <dgm:spPr/>
      <dgm:t>
        <a:bodyPr/>
        <a:lstStyle/>
        <a:p>
          <a:endParaRPr lang="en-US"/>
        </a:p>
      </dgm:t>
    </dgm:pt>
    <dgm:pt modelId="{02CF2CC7-F9B2-7B44-886C-105D10B69C17}" type="sibTrans" cxnId="{6A70EE10-653F-7F4E-8FCC-7C320D2ACAB6}">
      <dgm:prSet/>
      <dgm:spPr/>
      <dgm:t>
        <a:bodyPr/>
        <a:lstStyle/>
        <a:p>
          <a:endParaRPr lang="en-US"/>
        </a:p>
      </dgm:t>
    </dgm:pt>
    <dgm:pt modelId="{900AA5F2-2351-4748-B006-CD76D4B3C6E0}" type="pres">
      <dgm:prSet presAssocID="{2BC35182-25A7-7641-9728-C4D73A30F8B9}" presName="Name0" presStyleCnt="0">
        <dgm:presLayoutVars>
          <dgm:dir/>
          <dgm:resizeHandles/>
        </dgm:presLayoutVars>
      </dgm:prSet>
      <dgm:spPr/>
    </dgm:pt>
    <dgm:pt modelId="{FBB51FB0-E3D7-DC40-9E83-A244C166F33C}" type="pres">
      <dgm:prSet presAssocID="{60744109-38B1-0949-8C6A-767E66555454}" presName="compNode" presStyleCnt="0"/>
      <dgm:spPr/>
    </dgm:pt>
    <dgm:pt modelId="{AB7FEAAF-3AA2-6741-8F59-D49AECC7268B}" type="pres">
      <dgm:prSet presAssocID="{60744109-38B1-0949-8C6A-767E66555454}" presName="dummyConnPt" presStyleCnt="0"/>
      <dgm:spPr/>
    </dgm:pt>
    <dgm:pt modelId="{841AE1B1-4579-3648-9480-F0C3D635E1B3}" type="pres">
      <dgm:prSet presAssocID="{60744109-38B1-0949-8C6A-767E66555454}" presName="node" presStyleLbl="node1" presStyleIdx="0" presStyleCnt="9">
        <dgm:presLayoutVars>
          <dgm:bulletEnabled val="1"/>
        </dgm:presLayoutVars>
      </dgm:prSet>
      <dgm:spPr/>
    </dgm:pt>
    <dgm:pt modelId="{5B27DE9C-367C-0240-8824-EF63DFCE2D14}" type="pres">
      <dgm:prSet presAssocID="{7016A989-8D64-3C42-8E8A-F2C3C811B65C}" presName="sibTrans" presStyleLbl="bgSibTrans2D1" presStyleIdx="0" presStyleCnt="8"/>
      <dgm:spPr/>
    </dgm:pt>
    <dgm:pt modelId="{9755FA5D-5900-C442-BE74-3D504CE8BDC3}" type="pres">
      <dgm:prSet presAssocID="{244AC250-E325-2A42-A79E-727214DACA02}" presName="compNode" presStyleCnt="0"/>
      <dgm:spPr/>
    </dgm:pt>
    <dgm:pt modelId="{CD120731-5EA9-B14F-8355-4543DDD48929}" type="pres">
      <dgm:prSet presAssocID="{244AC250-E325-2A42-A79E-727214DACA02}" presName="dummyConnPt" presStyleCnt="0"/>
      <dgm:spPr/>
    </dgm:pt>
    <dgm:pt modelId="{F3DF3BFD-E08D-F647-B06A-008ADAE6581F}" type="pres">
      <dgm:prSet presAssocID="{244AC250-E325-2A42-A79E-727214DACA02}" presName="node" presStyleLbl="node1" presStyleIdx="1" presStyleCnt="9">
        <dgm:presLayoutVars>
          <dgm:bulletEnabled val="1"/>
        </dgm:presLayoutVars>
      </dgm:prSet>
      <dgm:spPr/>
    </dgm:pt>
    <dgm:pt modelId="{F7C96FF1-882B-B147-86EE-1EF64A39E210}" type="pres">
      <dgm:prSet presAssocID="{1D50FB82-8A88-9349-B05E-4396E1DE87AE}" presName="sibTrans" presStyleLbl="bgSibTrans2D1" presStyleIdx="1" presStyleCnt="8"/>
      <dgm:spPr/>
    </dgm:pt>
    <dgm:pt modelId="{5F3D45F8-7006-764B-B7AB-D725591BFB43}" type="pres">
      <dgm:prSet presAssocID="{EAF15AC3-AA48-DD43-ACAC-59EB02C9FCCE}" presName="compNode" presStyleCnt="0"/>
      <dgm:spPr/>
    </dgm:pt>
    <dgm:pt modelId="{3F76F018-515D-CF4D-8D92-E628707C9752}" type="pres">
      <dgm:prSet presAssocID="{EAF15AC3-AA48-DD43-ACAC-59EB02C9FCCE}" presName="dummyConnPt" presStyleCnt="0"/>
      <dgm:spPr/>
    </dgm:pt>
    <dgm:pt modelId="{EC53E608-D564-294D-BFD9-4CE46F007521}" type="pres">
      <dgm:prSet presAssocID="{EAF15AC3-AA48-DD43-ACAC-59EB02C9FCCE}" presName="node" presStyleLbl="node1" presStyleIdx="2" presStyleCnt="9">
        <dgm:presLayoutVars>
          <dgm:bulletEnabled val="1"/>
        </dgm:presLayoutVars>
      </dgm:prSet>
      <dgm:spPr/>
    </dgm:pt>
    <dgm:pt modelId="{12471F78-365D-9343-A0C2-AE25691B9823}" type="pres">
      <dgm:prSet presAssocID="{265C750F-DE30-8642-923C-0C07D7FDAB28}" presName="sibTrans" presStyleLbl="bgSibTrans2D1" presStyleIdx="2" presStyleCnt="8"/>
      <dgm:spPr/>
    </dgm:pt>
    <dgm:pt modelId="{2951EBA6-3ADA-5B41-97D5-661512531D9E}" type="pres">
      <dgm:prSet presAssocID="{FE22F57B-EF23-A548-8BF3-E453CCAEEAC1}" presName="compNode" presStyleCnt="0"/>
      <dgm:spPr/>
    </dgm:pt>
    <dgm:pt modelId="{C73BC817-8146-8540-91B1-08AB18D0818C}" type="pres">
      <dgm:prSet presAssocID="{FE22F57B-EF23-A548-8BF3-E453CCAEEAC1}" presName="dummyConnPt" presStyleCnt="0"/>
      <dgm:spPr/>
    </dgm:pt>
    <dgm:pt modelId="{1F571B14-54C3-CA40-9C9F-6131E45AB4C8}" type="pres">
      <dgm:prSet presAssocID="{FE22F57B-EF23-A548-8BF3-E453CCAEEAC1}" presName="node" presStyleLbl="node1" presStyleIdx="3" presStyleCnt="9">
        <dgm:presLayoutVars>
          <dgm:bulletEnabled val="1"/>
        </dgm:presLayoutVars>
      </dgm:prSet>
      <dgm:spPr/>
    </dgm:pt>
    <dgm:pt modelId="{C91F2D77-4C8E-5046-84B8-50420DE54034}" type="pres">
      <dgm:prSet presAssocID="{7554A026-9020-2944-BF3E-A9177F9D397E}" presName="sibTrans" presStyleLbl="bgSibTrans2D1" presStyleIdx="3" presStyleCnt="8"/>
      <dgm:spPr/>
    </dgm:pt>
    <dgm:pt modelId="{0266DD78-F2E0-2D42-AF4E-F82281A45E98}" type="pres">
      <dgm:prSet presAssocID="{959C2F37-538C-534B-BBB1-81BAD61F6556}" presName="compNode" presStyleCnt="0"/>
      <dgm:spPr/>
    </dgm:pt>
    <dgm:pt modelId="{14788BC4-9AE1-5644-8C27-40376ED8D556}" type="pres">
      <dgm:prSet presAssocID="{959C2F37-538C-534B-BBB1-81BAD61F6556}" presName="dummyConnPt" presStyleCnt="0"/>
      <dgm:spPr/>
    </dgm:pt>
    <dgm:pt modelId="{A895D267-A49C-FA48-AB96-1F0E162981C2}" type="pres">
      <dgm:prSet presAssocID="{959C2F37-538C-534B-BBB1-81BAD61F6556}" presName="node" presStyleLbl="node1" presStyleIdx="4" presStyleCnt="9">
        <dgm:presLayoutVars>
          <dgm:bulletEnabled val="1"/>
        </dgm:presLayoutVars>
      </dgm:prSet>
      <dgm:spPr/>
    </dgm:pt>
    <dgm:pt modelId="{F971F60C-3035-7B48-8491-720E7EAFAD52}" type="pres">
      <dgm:prSet presAssocID="{172A2EB8-B1E9-8E4E-9975-6F25ECC0648E}" presName="sibTrans" presStyleLbl="bgSibTrans2D1" presStyleIdx="4" presStyleCnt="8"/>
      <dgm:spPr/>
    </dgm:pt>
    <dgm:pt modelId="{6202C7CE-D762-D44E-B278-EA0E2EFF8B0C}" type="pres">
      <dgm:prSet presAssocID="{EB7D570C-1EB8-4843-A23D-D383A39070AA}" presName="compNode" presStyleCnt="0"/>
      <dgm:spPr/>
    </dgm:pt>
    <dgm:pt modelId="{76FF9CD4-A734-CF4A-8DBE-5045B7374BD4}" type="pres">
      <dgm:prSet presAssocID="{EB7D570C-1EB8-4843-A23D-D383A39070AA}" presName="dummyConnPt" presStyleCnt="0"/>
      <dgm:spPr/>
    </dgm:pt>
    <dgm:pt modelId="{6DB353C9-90F6-014B-9B3A-274C7CEAC7A4}" type="pres">
      <dgm:prSet presAssocID="{EB7D570C-1EB8-4843-A23D-D383A39070AA}" presName="node" presStyleLbl="node1" presStyleIdx="5" presStyleCnt="9">
        <dgm:presLayoutVars>
          <dgm:bulletEnabled val="1"/>
        </dgm:presLayoutVars>
      </dgm:prSet>
      <dgm:spPr/>
    </dgm:pt>
    <dgm:pt modelId="{7725E706-A731-2740-9FE6-D3C57A2B5A5A}" type="pres">
      <dgm:prSet presAssocID="{9363CBE1-EC24-0548-8292-76AEFE8A3DC9}" presName="sibTrans" presStyleLbl="bgSibTrans2D1" presStyleIdx="5" presStyleCnt="8"/>
      <dgm:spPr/>
    </dgm:pt>
    <dgm:pt modelId="{7688701F-2839-DB4D-BE44-3A242115CE94}" type="pres">
      <dgm:prSet presAssocID="{FC9F1352-4A19-D143-9C43-79B42B65580B}" presName="compNode" presStyleCnt="0"/>
      <dgm:spPr/>
    </dgm:pt>
    <dgm:pt modelId="{88FD64F5-E20A-9B48-9472-8C9462AF792B}" type="pres">
      <dgm:prSet presAssocID="{FC9F1352-4A19-D143-9C43-79B42B65580B}" presName="dummyConnPt" presStyleCnt="0"/>
      <dgm:spPr/>
    </dgm:pt>
    <dgm:pt modelId="{412DCE9F-181F-F64E-BF9D-1FFFD231EBE1}" type="pres">
      <dgm:prSet presAssocID="{FC9F1352-4A19-D143-9C43-79B42B65580B}" presName="node" presStyleLbl="node1" presStyleIdx="6" presStyleCnt="9">
        <dgm:presLayoutVars>
          <dgm:bulletEnabled val="1"/>
        </dgm:presLayoutVars>
      </dgm:prSet>
      <dgm:spPr/>
    </dgm:pt>
    <dgm:pt modelId="{C790B7D9-3173-AE4D-9055-0DE410E27D07}" type="pres">
      <dgm:prSet presAssocID="{8385BAC8-B501-AF4A-BDC6-3BEE8FE66240}" presName="sibTrans" presStyleLbl="bgSibTrans2D1" presStyleIdx="6" presStyleCnt="8"/>
      <dgm:spPr/>
    </dgm:pt>
    <dgm:pt modelId="{02F40DE5-D3D5-4243-A7BA-B7FC57BB2526}" type="pres">
      <dgm:prSet presAssocID="{53C42C2C-1D99-834F-B9F2-1C24FAD74373}" presName="compNode" presStyleCnt="0"/>
      <dgm:spPr/>
    </dgm:pt>
    <dgm:pt modelId="{A372F592-9C98-0342-A2EC-E918DBB91141}" type="pres">
      <dgm:prSet presAssocID="{53C42C2C-1D99-834F-B9F2-1C24FAD74373}" presName="dummyConnPt" presStyleCnt="0"/>
      <dgm:spPr/>
    </dgm:pt>
    <dgm:pt modelId="{B959D2D6-0BF5-804F-A0FC-6DFAE0B25BC1}" type="pres">
      <dgm:prSet presAssocID="{53C42C2C-1D99-834F-B9F2-1C24FAD74373}" presName="node" presStyleLbl="node1" presStyleIdx="7" presStyleCnt="9">
        <dgm:presLayoutVars>
          <dgm:bulletEnabled val="1"/>
        </dgm:presLayoutVars>
      </dgm:prSet>
      <dgm:spPr/>
    </dgm:pt>
    <dgm:pt modelId="{8D577BE5-38C8-FA4C-AB9E-C2325DAA8E3F}" type="pres">
      <dgm:prSet presAssocID="{CFD84B6A-0C31-4C44-8292-0D2AA8CE6A3B}" presName="sibTrans" presStyleLbl="bgSibTrans2D1" presStyleIdx="7" presStyleCnt="8"/>
      <dgm:spPr/>
    </dgm:pt>
    <dgm:pt modelId="{D7856E08-D0D5-5447-9151-D5CA18EFA490}" type="pres">
      <dgm:prSet presAssocID="{199992F4-BF26-C447-A993-E02B9D1A77DE}" presName="compNode" presStyleCnt="0"/>
      <dgm:spPr/>
    </dgm:pt>
    <dgm:pt modelId="{F6995992-4E9B-584E-AFDD-0AB0660FBA31}" type="pres">
      <dgm:prSet presAssocID="{199992F4-BF26-C447-A993-E02B9D1A77DE}" presName="dummyConnPt" presStyleCnt="0"/>
      <dgm:spPr/>
    </dgm:pt>
    <dgm:pt modelId="{5F8ADD18-DEC6-8442-9A5E-EC39C749D01C}" type="pres">
      <dgm:prSet presAssocID="{199992F4-BF26-C447-A993-E02B9D1A77DE}" presName="node" presStyleLbl="node1" presStyleIdx="8" presStyleCnt="9">
        <dgm:presLayoutVars>
          <dgm:bulletEnabled val="1"/>
        </dgm:presLayoutVars>
      </dgm:prSet>
      <dgm:spPr/>
    </dgm:pt>
  </dgm:ptLst>
  <dgm:cxnLst>
    <dgm:cxn modelId="{1BBC9C03-E3A0-8D4B-9D1F-2603430175B9}" type="presOf" srcId="{265C750F-DE30-8642-923C-0C07D7FDAB28}" destId="{12471F78-365D-9343-A0C2-AE25691B9823}" srcOrd="0" destOrd="0" presId="urn:microsoft.com/office/officeart/2005/8/layout/bProcess4"/>
    <dgm:cxn modelId="{A83CCA03-CEBA-B145-A680-B4FC8897EAD1}" type="presOf" srcId="{2BC35182-25A7-7641-9728-C4D73A30F8B9}" destId="{900AA5F2-2351-4748-B006-CD76D4B3C6E0}" srcOrd="0" destOrd="0" presId="urn:microsoft.com/office/officeart/2005/8/layout/bProcess4"/>
    <dgm:cxn modelId="{13392A10-EDD5-AB47-B342-EE56B090EEB9}" type="presOf" srcId="{7016A989-8D64-3C42-8E8A-F2C3C811B65C}" destId="{5B27DE9C-367C-0240-8824-EF63DFCE2D14}" srcOrd="0" destOrd="0" presId="urn:microsoft.com/office/officeart/2005/8/layout/bProcess4"/>
    <dgm:cxn modelId="{6A70EE10-653F-7F4E-8FCC-7C320D2ACAB6}" srcId="{2BC35182-25A7-7641-9728-C4D73A30F8B9}" destId="{199992F4-BF26-C447-A993-E02B9D1A77DE}" srcOrd="8" destOrd="0" parTransId="{7D55D356-4D46-F245-B3E8-B6A060378127}" sibTransId="{02CF2CC7-F9B2-7B44-886C-105D10B69C17}"/>
    <dgm:cxn modelId="{2C6B301D-19FB-9048-A0C5-E2C50B07AA2E}" type="presOf" srcId="{CFD84B6A-0C31-4C44-8292-0D2AA8CE6A3B}" destId="{8D577BE5-38C8-FA4C-AB9E-C2325DAA8E3F}" srcOrd="0" destOrd="0" presId="urn:microsoft.com/office/officeart/2005/8/layout/bProcess4"/>
    <dgm:cxn modelId="{53D33F24-BFC2-5B45-9EBE-4FFF9E880298}" type="presOf" srcId="{EB7D570C-1EB8-4843-A23D-D383A39070AA}" destId="{6DB353C9-90F6-014B-9B3A-274C7CEAC7A4}" srcOrd="0" destOrd="0" presId="urn:microsoft.com/office/officeart/2005/8/layout/bProcess4"/>
    <dgm:cxn modelId="{4F2F402A-127F-B84D-B01F-432815620AC3}" type="presOf" srcId="{9363CBE1-EC24-0548-8292-76AEFE8A3DC9}" destId="{7725E706-A731-2740-9FE6-D3C57A2B5A5A}" srcOrd="0" destOrd="0" presId="urn:microsoft.com/office/officeart/2005/8/layout/bProcess4"/>
    <dgm:cxn modelId="{DD49B02D-0484-BC4B-BC62-F8E8EC33EE29}" srcId="{2BC35182-25A7-7641-9728-C4D73A30F8B9}" destId="{53C42C2C-1D99-834F-B9F2-1C24FAD74373}" srcOrd="7" destOrd="0" parTransId="{6EFA8FFA-9BC3-2942-A377-BBFBADDE11D4}" sibTransId="{CFD84B6A-0C31-4C44-8292-0D2AA8CE6A3B}"/>
    <dgm:cxn modelId="{20315C2F-62FF-8341-83F1-58492784D59A}" type="presOf" srcId="{53C42C2C-1D99-834F-B9F2-1C24FAD74373}" destId="{B959D2D6-0BF5-804F-A0FC-6DFAE0B25BC1}" srcOrd="0" destOrd="0" presId="urn:microsoft.com/office/officeart/2005/8/layout/bProcess4"/>
    <dgm:cxn modelId="{34964430-A783-E148-A4F1-3420CE5BD4DD}" type="presOf" srcId="{60744109-38B1-0949-8C6A-767E66555454}" destId="{841AE1B1-4579-3648-9480-F0C3D635E1B3}" srcOrd="0" destOrd="0" presId="urn:microsoft.com/office/officeart/2005/8/layout/bProcess4"/>
    <dgm:cxn modelId="{D37B9741-977E-5842-927F-49C1B383A23E}" srcId="{2BC35182-25A7-7641-9728-C4D73A30F8B9}" destId="{FE22F57B-EF23-A548-8BF3-E453CCAEEAC1}" srcOrd="3" destOrd="0" parTransId="{36AB59D8-35F2-1343-B6D7-68FFFAE9D5CC}" sibTransId="{7554A026-9020-2944-BF3E-A9177F9D397E}"/>
    <dgm:cxn modelId="{6E1F0753-CA6D-8B48-8B73-B9BB876CBBEA}" srcId="{2BC35182-25A7-7641-9728-C4D73A30F8B9}" destId="{959C2F37-538C-534B-BBB1-81BAD61F6556}" srcOrd="4" destOrd="0" parTransId="{DBEFDE47-4ADB-064F-93DA-E29FAED90C8D}" sibTransId="{172A2EB8-B1E9-8E4E-9975-6F25ECC0648E}"/>
    <dgm:cxn modelId="{6D5B5A6F-FD6C-3741-8281-DBCFD266C081}" type="presOf" srcId="{FE22F57B-EF23-A548-8BF3-E453CCAEEAC1}" destId="{1F571B14-54C3-CA40-9C9F-6131E45AB4C8}" srcOrd="0" destOrd="0" presId="urn:microsoft.com/office/officeart/2005/8/layout/bProcess4"/>
    <dgm:cxn modelId="{7AF31271-EB28-1D40-8188-ACE7ED842B68}" type="presOf" srcId="{1D50FB82-8A88-9349-B05E-4396E1DE87AE}" destId="{F7C96FF1-882B-B147-86EE-1EF64A39E210}" srcOrd="0" destOrd="0" presId="urn:microsoft.com/office/officeart/2005/8/layout/bProcess4"/>
    <dgm:cxn modelId="{75BB977A-A256-724A-AA71-09ED21FEA6A7}" type="presOf" srcId="{199992F4-BF26-C447-A993-E02B9D1A77DE}" destId="{5F8ADD18-DEC6-8442-9A5E-EC39C749D01C}" srcOrd="0" destOrd="0" presId="urn:microsoft.com/office/officeart/2005/8/layout/bProcess4"/>
    <dgm:cxn modelId="{6637907E-2AFD-E94E-821D-C9D1161AFB44}" type="presOf" srcId="{EAF15AC3-AA48-DD43-ACAC-59EB02C9FCCE}" destId="{EC53E608-D564-294D-BFD9-4CE46F007521}" srcOrd="0" destOrd="0" presId="urn:microsoft.com/office/officeart/2005/8/layout/bProcess4"/>
    <dgm:cxn modelId="{13ADBF84-54A9-D242-9B29-D8D7C5395EDA}" srcId="{2BC35182-25A7-7641-9728-C4D73A30F8B9}" destId="{EAF15AC3-AA48-DD43-ACAC-59EB02C9FCCE}" srcOrd="2" destOrd="0" parTransId="{EE7E4A57-644F-B549-90F6-6BA5EBFDEA00}" sibTransId="{265C750F-DE30-8642-923C-0C07D7FDAB28}"/>
    <dgm:cxn modelId="{F1CAA186-8179-F740-A79A-209E729FBCC1}" srcId="{2BC35182-25A7-7641-9728-C4D73A30F8B9}" destId="{FC9F1352-4A19-D143-9C43-79B42B65580B}" srcOrd="6" destOrd="0" parTransId="{0861E131-B6B9-054F-A346-2177D5A9F2E5}" sibTransId="{8385BAC8-B501-AF4A-BDC6-3BEE8FE66240}"/>
    <dgm:cxn modelId="{45B907A1-3A3D-3D4A-B1A4-C3B4BF65C04D}" srcId="{2BC35182-25A7-7641-9728-C4D73A30F8B9}" destId="{244AC250-E325-2A42-A79E-727214DACA02}" srcOrd="1" destOrd="0" parTransId="{5E1CECC7-AD3E-4843-8252-866906952AD4}" sibTransId="{1D50FB82-8A88-9349-B05E-4396E1DE87AE}"/>
    <dgm:cxn modelId="{2DB2CEB3-4867-FB4B-AEDC-D550908C0129}" srcId="{2BC35182-25A7-7641-9728-C4D73A30F8B9}" destId="{EB7D570C-1EB8-4843-A23D-D383A39070AA}" srcOrd="5" destOrd="0" parTransId="{A193F232-6D69-CF49-91DD-DDC6D638850D}" sibTransId="{9363CBE1-EC24-0548-8292-76AEFE8A3DC9}"/>
    <dgm:cxn modelId="{F2D7D4C5-EC06-A14B-AAC4-666259239182}" type="presOf" srcId="{959C2F37-538C-534B-BBB1-81BAD61F6556}" destId="{A895D267-A49C-FA48-AB96-1F0E162981C2}" srcOrd="0" destOrd="0" presId="urn:microsoft.com/office/officeart/2005/8/layout/bProcess4"/>
    <dgm:cxn modelId="{2BA897D9-A438-664C-9BC1-FB9D1733B91B}" type="presOf" srcId="{172A2EB8-B1E9-8E4E-9975-6F25ECC0648E}" destId="{F971F60C-3035-7B48-8491-720E7EAFAD52}" srcOrd="0" destOrd="0" presId="urn:microsoft.com/office/officeart/2005/8/layout/bProcess4"/>
    <dgm:cxn modelId="{3B8627DB-A867-E941-A916-6E40E1C317EA}" type="presOf" srcId="{7554A026-9020-2944-BF3E-A9177F9D397E}" destId="{C91F2D77-4C8E-5046-84B8-50420DE54034}" srcOrd="0" destOrd="0" presId="urn:microsoft.com/office/officeart/2005/8/layout/bProcess4"/>
    <dgm:cxn modelId="{6DF16CE0-A4E2-844E-B91D-87D0BB13BA85}" srcId="{2BC35182-25A7-7641-9728-C4D73A30F8B9}" destId="{60744109-38B1-0949-8C6A-767E66555454}" srcOrd="0" destOrd="0" parTransId="{290F1A00-AAD5-0745-B84F-C357B5FA101D}" sibTransId="{7016A989-8D64-3C42-8E8A-F2C3C811B65C}"/>
    <dgm:cxn modelId="{31992CED-2661-7245-876D-A68611FDA3BB}" type="presOf" srcId="{8385BAC8-B501-AF4A-BDC6-3BEE8FE66240}" destId="{C790B7D9-3173-AE4D-9055-0DE410E27D07}" srcOrd="0" destOrd="0" presId="urn:microsoft.com/office/officeart/2005/8/layout/bProcess4"/>
    <dgm:cxn modelId="{91EDD8F4-D921-A444-8739-F312DCA78D9F}" type="presOf" srcId="{FC9F1352-4A19-D143-9C43-79B42B65580B}" destId="{412DCE9F-181F-F64E-BF9D-1FFFD231EBE1}" srcOrd="0" destOrd="0" presId="urn:microsoft.com/office/officeart/2005/8/layout/bProcess4"/>
    <dgm:cxn modelId="{1AEF33FF-C59F-F145-8AC8-86830602C67A}" type="presOf" srcId="{244AC250-E325-2A42-A79E-727214DACA02}" destId="{F3DF3BFD-E08D-F647-B06A-008ADAE6581F}" srcOrd="0" destOrd="0" presId="urn:microsoft.com/office/officeart/2005/8/layout/bProcess4"/>
    <dgm:cxn modelId="{2BBB9D31-58C5-564A-8CEF-BB84230FE5F7}" type="presParOf" srcId="{900AA5F2-2351-4748-B006-CD76D4B3C6E0}" destId="{FBB51FB0-E3D7-DC40-9E83-A244C166F33C}" srcOrd="0" destOrd="0" presId="urn:microsoft.com/office/officeart/2005/8/layout/bProcess4"/>
    <dgm:cxn modelId="{3E895394-6803-1046-80AE-0337DC2278DF}" type="presParOf" srcId="{FBB51FB0-E3D7-DC40-9E83-A244C166F33C}" destId="{AB7FEAAF-3AA2-6741-8F59-D49AECC7268B}" srcOrd="0" destOrd="0" presId="urn:microsoft.com/office/officeart/2005/8/layout/bProcess4"/>
    <dgm:cxn modelId="{B6DC2826-34D9-FF4F-803C-A61D6C927D79}" type="presParOf" srcId="{FBB51FB0-E3D7-DC40-9E83-A244C166F33C}" destId="{841AE1B1-4579-3648-9480-F0C3D635E1B3}" srcOrd="1" destOrd="0" presId="urn:microsoft.com/office/officeart/2005/8/layout/bProcess4"/>
    <dgm:cxn modelId="{708B40E7-972E-974B-85D3-BD90206BE005}" type="presParOf" srcId="{900AA5F2-2351-4748-B006-CD76D4B3C6E0}" destId="{5B27DE9C-367C-0240-8824-EF63DFCE2D14}" srcOrd="1" destOrd="0" presId="urn:microsoft.com/office/officeart/2005/8/layout/bProcess4"/>
    <dgm:cxn modelId="{4D1D3C95-178C-1747-BB70-E34AC01033E3}" type="presParOf" srcId="{900AA5F2-2351-4748-B006-CD76D4B3C6E0}" destId="{9755FA5D-5900-C442-BE74-3D504CE8BDC3}" srcOrd="2" destOrd="0" presId="urn:microsoft.com/office/officeart/2005/8/layout/bProcess4"/>
    <dgm:cxn modelId="{79527355-2757-7540-9C37-B4D56B7FF28A}" type="presParOf" srcId="{9755FA5D-5900-C442-BE74-3D504CE8BDC3}" destId="{CD120731-5EA9-B14F-8355-4543DDD48929}" srcOrd="0" destOrd="0" presId="urn:microsoft.com/office/officeart/2005/8/layout/bProcess4"/>
    <dgm:cxn modelId="{A7514CA7-EC09-854B-A13E-C345FC68E6FB}" type="presParOf" srcId="{9755FA5D-5900-C442-BE74-3D504CE8BDC3}" destId="{F3DF3BFD-E08D-F647-B06A-008ADAE6581F}" srcOrd="1" destOrd="0" presId="urn:microsoft.com/office/officeart/2005/8/layout/bProcess4"/>
    <dgm:cxn modelId="{9E4F0698-45D0-6447-B3EF-879DEE32A61D}" type="presParOf" srcId="{900AA5F2-2351-4748-B006-CD76D4B3C6E0}" destId="{F7C96FF1-882B-B147-86EE-1EF64A39E210}" srcOrd="3" destOrd="0" presId="urn:microsoft.com/office/officeart/2005/8/layout/bProcess4"/>
    <dgm:cxn modelId="{7F86E40D-10ED-0B4A-868D-72F513A93D8E}" type="presParOf" srcId="{900AA5F2-2351-4748-B006-CD76D4B3C6E0}" destId="{5F3D45F8-7006-764B-B7AB-D725591BFB43}" srcOrd="4" destOrd="0" presId="urn:microsoft.com/office/officeart/2005/8/layout/bProcess4"/>
    <dgm:cxn modelId="{4CD1CE63-CA34-7542-9807-DE585F85B7DE}" type="presParOf" srcId="{5F3D45F8-7006-764B-B7AB-D725591BFB43}" destId="{3F76F018-515D-CF4D-8D92-E628707C9752}" srcOrd="0" destOrd="0" presId="urn:microsoft.com/office/officeart/2005/8/layout/bProcess4"/>
    <dgm:cxn modelId="{EEFEE60D-4DE8-C64A-B6BC-77C2BBAC81A0}" type="presParOf" srcId="{5F3D45F8-7006-764B-B7AB-D725591BFB43}" destId="{EC53E608-D564-294D-BFD9-4CE46F007521}" srcOrd="1" destOrd="0" presId="urn:microsoft.com/office/officeart/2005/8/layout/bProcess4"/>
    <dgm:cxn modelId="{B6230B8E-1E9B-C044-AA41-DB9393D7F2F9}" type="presParOf" srcId="{900AA5F2-2351-4748-B006-CD76D4B3C6E0}" destId="{12471F78-365D-9343-A0C2-AE25691B9823}" srcOrd="5" destOrd="0" presId="urn:microsoft.com/office/officeart/2005/8/layout/bProcess4"/>
    <dgm:cxn modelId="{EACB8A5F-2DA6-F645-8794-F1B893709303}" type="presParOf" srcId="{900AA5F2-2351-4748-B006-CD76D4B3C6E0}" destId="{2951EBA6-3ADA-5B41-97D5-661512531D9E}" srcOrd="6" destOrd="0" presId="urn:microsoft.com/office/officeart/2005/8/layout/bProcess4"/>
    <dgm:cxn modelId="{0F4F43BF-3D1F-3449-85F0-FCBECD5861D7}" type="presParOf" srcId="{2951EBA6-3ADA-5B41-97D5-661512531D9E}" destId="{C73BC817-8146-8540-91B1-08AB18D0818C}" srcOrd="0" destOrd="0" presId="urn:microsoft.com/office/officeart/2005/8/layout/bProcess4"/>
    <dgm:cxn modelId="{5124621D-B145-8A43-93BD-C9601526DB28}" type="presParOf" srcId="{2951EBA6-3ADA-5B41-97D5-661512531D9E}" destId="{1F571B14-54C3-CA40-9C9F-6131E45AB4C8}" srcOrd="1" destOrd="0" presId="urn:microsoft.com/office/officeart/2005/8/layout/bProcess4"/>
    <dgm:cxn modelId="{C8B6BA2C-D093-A14D-A63D-72D40A6B6606}" type="presParOf" srcId="{900AA5F2-2351-4748-B006-CD76D4B3C6E0}" destId="{C91F2D77-4C8E-5046-84B8-50420DE54034}" srcOrd="7" destOrd="0" presId="urn:microsoft.com/office/officeart/2005/8/layout/bProcess4"/>
    <dgm:cxn modelId="{128AB8C6-4EB5-9046-9824-FB3A38F094EA}" type="presParOf" srcId="{900AA5F2-2351-4748-B006-CD76D4B3C6E0}" destId="{0266DD78-F2E0-2D42-AF4E-F82281A45E98}" srcOrd="8" destOrd="0" presId="urn:microsoft.com/office/officeart/2005/8/layout/bProcess4"/>
    <dgm:cxn modelId="{99533DD0-777F-DC4E-99E5-14F4FF0DE316}" type="presParOf" srcId="{0266DD78-F2E0-2D42-AF4E-F82281A45E98}" destId="{14788BC4-9AE1-5644-8C27-40376ED8D556}" srcOrd="0" destOrd="0" presId="urn:microsoft.com/office/officeart/2005/8/layout/bProcess4"/>
    <dgm:cxn modelId="{F5819C6E-41BD-8F41-B2CB-D24E64BD335C}" type="presParOf" srcId="{0266DD78-F2E0-2D42-AF4E-F82281A45E98}" destId="{A895D267-A49C-FA48-AB96-1F0E162981C2}" srcOrd="1" destOrd="0" presId="urn:microsoft.com/office/officeart/2005/8/layout/bProcess4"/>
    <dgm:cxn modelId="{3836EEA2-B6A7-B445-AD31-5989BA031595}" type="presParOf" srcId="{900AA5F2-2351-4748-B006-CD76D4B3C6E0}" destId="{F971F60C-3035-7B48-8491-720E7EAFAD52}" srcOrd="9" destOrd="0" presId="urn:microsoft.com/office/officeart/2005/8/layout/bProcess4"/>
    <dgm:cxn modelId="{A1A23644-D60C-EB4F-8AF0-2DB93AB4C196}" type="presParOf" srcId="{900AA5F2-2351-4748-B006-CD76D4B3C6E0}" destId="{6202C7CE-D762-D44E-B278-EA0E2EFF8B0C}" srcOrd="10" destOrd="0" presId="urn:microsoft.com/office/officeart/2005/8/layout/bProcess4"/>
    <dgm:cxn modelId="{3AB06148-08B5-794F-B9F9-E5A56BC4E2F4}" type="presParOf" srcId="{6202C7CE-D762-D44E-B278-EA0E2EFF8B0C}" destId="{76FF9CD4-A734-CF4A-8DBE-5045B7374BD4}" srcOrd="0" destOrd="0" presId="urn:microsoft.com/office/officeart/2005/8/layout/bProcess4"/>
    <dgm:cxn modelId="{EBA60FFC-56FF-F746-B774-1F3F5BE8F4DB}" type="presParOf" srcId="{6202C7CE-D762-D44E-B278-EA0E2EFF8B0C}" destId="{6DB353C9-90F6-014B-9B3A-274C7CEAC7A4}" srcOrd="1" destOrd="0" presId="urn:microsoft.com/office/officeart/2005/8/layout/bProcess4"/>
    <dgm:cxn modelId="{AFF88641-294A-4B4F-889C-CEF87CC62779}" type="presParOf" srcId="{900AA5F2-2351-4748-B006-CD76D4B3C6E0}" destId="{7725E706-A731-2740-9FE6-D3C57A2B5A5A}" srcOrd="11" destOrd="0" presId="urn:microsoft.com/office/officeart/2005/8/layout/bProcess4"/>
    <dgm:cxn modelId="{0088ADFC-AE75-FC46-B12C-AADCB576A51F}" type="presParOf" srcId="{900AA5F2-2351-4748-B006-CD76D4B3C6E0}" destId="{7688701F-2839-DB4D-BE44-3A242115CE94}" srcOrd="12" destOrd="0" presId="urn:microsoft.com/office/officeart/2005/8/layout/bProcess4"/>
    <dgm:cxn modelId="{F54345D4-5303-934B-A8FE-9FDBF6C4928B}" type="presParOf" srcId="{7688701F-2839-DB4D-BE44-3A242115CE94}" destId="{88FD64F5-E20A-9B48-9472-8C9462AF792B}" srcOrd="0" destOrd="0" presId="urn:microsoft.com/office/officeart/2005/8/layout/bProcess4"/>
    <dgm:cxn modelId="{B371D850-3147-0A4E-A052-FBDFBB4D5D13}" type="presParOf" srcId="{7688701F-2839-DB4D-BE44-3A242115CE94}" destId="{412DCE9F-181F-F64E-BF9D-1FFFD231EBE1}" srcOrd="1" destOrd="0" presId="urn:microsoft.com/office/officeart/2005/8/layout/bProcess4"/>
    <dgm:cxn modelId="{F24D4EF5-930E-0247-A3B6-1AFEE50FF9DE}" type="presParOf" srcId="{900AA5F2-2351-4748-B006-CD76D4B3C6E0}" destId="{C790B7D9-3173-AE4D-9055-0DE410E27D07}" srcOrd="13" destOrd="0" presId="urn:microsoft.com/office/officeart/2005/8/layout/bProcess4"/>
    <dgm:cxn modelId="{55654C10-156F-8446-954A-D795D1B67176}" type="presParOf" srcId="{900AA5F2-2351-4748-B006-CD76D4B3C6E0}" destId="{02F40DE5-D3D5-4243-A7BA-B7FC57BB2526}" srcOrd="14" destOrd="0" presId="urn:microsoft.com/office/officeart/2005/8/layout/bProcess4"/>
    <dgm:cxn modelId="{2C8DF6B9-A7D9-B242-B1E1-478E6FF9A966}" type="presParOf" srcId="{02F40DE5-D3D5-4243-A7BA-B7FC57BB2526}" destId="{A372F592-9C98-0342-A2EC-E918DBB91141}" srcOrd="0" destOrd="0" presId="urn:microsoft.com/office/officeart/2005/8/layout/bProcess4"/>
    <dgm:cxn modelId="{4FD9AE3A-5B38-BB46-8D1E-6466EF60A0B0}" type="presParOf" srcId="{02F40DE5-D3D5-4243-A7BA-B7FC57BB2526}" destId="{B959D2D6-0BF5-804F-A0FC-6DFAE0B25BC1}" srcOrd="1" destOrd="0" presId="urn:microsoft.com/office/officeart/2005/8/layout/bProcess4"/>
    <dgm:cxn modelId="{4643AF45-CB11-6F4F-AD15-91102D2DD056}" type="presParOf" srcId="{900AA5F2-2351-4748-B006-CD76D4B3C6E0}" destId="{8D577BE5-38C8-FA4C-AB9E-C2325DAA8E3F}" srcOrd="15" destOrd="0" presId="urn:microsoft.com/office/officeart/2005/8/layout/bProcess4"/>
    <dgm:cxn modelId="{3B591A21-2DAC-CB4C-A254-F69F144ED8D3}" type="presParOf" srcId="{900AA5F2-2351-4748-B006-CD76D4B3C6E0}" destId="{D7856E08-D0D5-5447-9151-D5CA18EFA490}" srcOrd="16" destOrd="0" presId="urn:microsoft.com/office/officeart/2005/8/layout/bProcess4"/>
    <dgm:cxn modelId="{48062286-CF4A-3E4A-A883-873BACA2D1DF}" type="presParOf" srcId="{D7856E08-D0D5-5447-9151-D5CA18EFA490}" destId="{F6995992-4E9B-584E-AFDD-0AB0660FBA31}" srcOrd="0" destOrd="0" presId="urn:microsoft.com/office/officeart/2005/8/layout/bProcess4"/>
    <dgm:cxn modelId="{CA9C6BD1-EAFE-FB40-A842-1D86D33E9C71}" type="presParOf" srcId="{D7856E08-D0D5-5447-9151-D5CA18EFA490}" destId="{5F8ADD18-DEC6-8442-9A5E-EC39C749D01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C35182-25A7-7641-9728-C4D73A30F8B9}"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60744109-38B1-0949-8C6A-767E66555454}">
      <dgm:prSet phldrT="[Text]"/>
      <dgm:spPr>
        <a:solidFill>
          <a:srgbClr val="C00000"/>
        </a:solidFill>
      </dgm:spPr>
      <dgm:t>
        <a:bodyPr/>
        <a:lstStyle/>
        <a:p>
          <a:r>
            <a:rPr lang="en-US" dirty="0"/>
            <a:t>WKU/Grayson develop career pathway</a:t>
          </a:r>
        </a:p>
        <a:p>
          <a:r>
            <a:rPr lang="en-US" dirty="0"/>
            <a:t>Spring 2023</a:t>
          </a:r>
        </a:p>
      </dgm:t>
    </dgm:pt>
    <dgm:pt modelId="{290F1A00-AAD5-0745-B84F-C357B5FA101D}" type="parTrans" cxnId="{6DF16CE0-A4E2-844E-B91D-87D0BB13BA85}">
      <dgm:prSet/>
      <dgm:spPr/>
      <dgm:t>
        <a:bodyPr/>
        <a:lstStyle/>
        <a:p>
          <a:endParaRPr lang="en-US"/>
        </a:p>
      </dgm:t>
    </dgm:pt>
    <dgm:pt modelId="{7016A989-8D64-3C42-8E8A-F2C3C811B65C}" type="sibTrans" cxnId="{6DF16CE0-A4E2-844E-B91D-87D0BB13BA85}">
      <dgm:prSet/>
      <dgm:spPr>
        <a:solidFill>
          <a:schemeClr val="tx1">
            <a:lumMod val="95000"/>
            <a:lumOff val="5000"/>
          </a:schemeClr>
        </a:solidFill>
      </dgm:spPr>
      <dgm:t>
        <a:bodyPr/>
        <a:lstStyle/>
        <a:p>
          <a:endParaRPr lang="en-US"/>
        </a:p>
      </dgm:t>
    </dgm:pt>
    <dgm:pt modelId="{244AC250-E325-2A42-A79E-727214DACA02}">
      <dgm:prSet phldrT="[Text]"/>
      <dgm:spPr>
        <a:solidFill>
          <a:srgbClr val="C00000"/>
        </a:solidFill>
      </dgm:spPr>
      <dgm:t>
        <a:bodyPr/>
        <a:lstStyle/>
        <a:p>
          <a:r>
            <a:rPr lang="en-US" dirty="0"/>
            <a:t>Grayson Registers with OEAS as Sponsor and K-12 Teacher Occupation</a:t>
          </a:r>
        </a:p>
        <a:p>
          <a:r>
            <a:rPr lang="en-US" dirty="0"/>
            <a:t>Spring 2023</a:t>
          </a:r>
        </a:p>
      </dgm:t>
    </dgm:pt>
    <dgm:pt modelId="{5E1CECC7-AD3E-4843-8252-866906952AD4}" type="parTrans" cxnId="{45B907A1-3A3D-3D4A-B1A4-C3B4BF65C04D}">
      <dgm:prSet/>
      <dgm:spPr/>
      <dgm:t>
        <a:bodyPr/>
        <a:lstStyle/>
        <a:p>
          <a:endParaRPr lang="en-US"/>
        </a:p>
      </dgm:t>
    </dgm:pt>
    <dgm:pt modelId="{1D50FB82-8A88-9349-B05E-4396E1DE87AE}" type="sibTrans" cxnId="{45B907A1-3A3D-3D4A-B1A4-C3B4BF65C04D}">
      <dgm:prSet/>
      <dgm:spPr>
        <a:solidFill>
          <a:schemeClr val="tx1"/>
        </a:solidFill>
      </dgm:spPr>
      <dgm:t>
        <a:bodyPr/>
        <a:lstStyle/>
        <a:p>
          <a:endParaRPr lang="en-US"/>
        </a:p>
      </dgm:t>
    </dgm:pt>
    <dgm:pt modelId="{EAF15AC3-AA48-DD43-ACAC-59EB02C9FCCE}">
      <dgm:prSet phldrT="[Text]"/>
      <dgm:spPr>
        <a:solidFill>
          <a:srgbClr val="C00000"/>
        </a:solidFill>
      </dgm:spPr>
      <dgm:t>
        <a:bodyPr/>
        <a:lstStyle/>
        <a:p>
          <a:r>
            <a:rPr lang="en-US" dirty="0"/>
            <a:t>Grayson Recruits, Reviews, Accepts Students</a:t>
          </a:r>
        </a:p>
        <a:p>
          <a:r>
            <a:rPr lang="en-US" dirty="0"/>
            <a:t>Late Spring 2023</a:t>
          </a:r>
        </a:p>
      </dgm:t>
    </dgm:pt>
    <dgm:pt modelId="{EE7E4A57-644F-B549-90F6-6BA5EBFDEA00}" type="parTrans" cxnId="{13ADBF84-54A9-D242-9B29-D8D7C5395EDA}">
      <dgm:prSet/>
      <dgm:spPr/>
      <dgm:t>
        <a:bodyPr/>
        <a:lstStyle/>
        <a:p>
          <a:endParaRPr lang="en-US"/>
        </a:p>
      </dgm:t>
    </dgm:pt>
    <dgm:pt modelId="{265C750F-DE30-8642-923C-0C07D7FDAB28}" type="sibTrans" cxnId="{13ADBF84-54A9-D242-9B29-D8D7C5395EDA}">
      <dgm:prSet/>
      <dgm:spPr>
        <a:solidFill>
          <a:schemeClr val="tx1"/>
        </a:solidFill>
      </dgm:spPr>
      <dgm:t>
        <a:bodyPr/>
        <a:lstStyle/>
        <a:p>
          <a:endParaRPr lang="en-US"/>
        </a:p>
      </dgm:t>
    </dgm:pt>
    <dgm:pt modelId="{FE22F57B-EF23-A548-8BF3-E453CCAEEAC1}">
      <dgm:prSet phldrT="[Text]"/>
      <dgm:spPr>
        <a:solidFill>
          <a:srgbClr val="C00000"/>
        </a:solidFill>
      </dgm:spPr>
      <dgm:t>
        <a:bodyPr/>
        <a:lstStyle/>
        <a:p>
          <a:r>
            <a:rPr lang="en-US" dirty="0"/>
            <a:t>Grayson Students Begin Career Pathway &amp; WKU Courses at BG Campus</a:t>
          </a:r>
        </a:p>
        <a:p>
          <a:r>
            <a:rPr lang="en-US" dirty="0"/>
            <a:t>Fall 2023</a:t>
          </a:r>
        </a:p>
      </dgm:t>
    </dgm:pt>
    <dgm:pt modelId="{36AB59D8-35F2-1343-B6D7-68FFFAE9D5CC}" type="parTrans" cxnId="{D37B9741-977E-5842-927F-49C1B383A23E}">
      <dgm:prSet/>
      <dgm:spPr/>
      <dgm:t>
        <a:bodyPr/>
        <a:lstStyle/>
        <a:p>
          <a:endParaRPr lang="en-US"/>
        </a:p>
      </dgm:t>
    </dgm:pt>
    <dgm:pt modelId="{7554A026-9020-2944-BF3E-A9177F9D397E}" type="sibTrans" cxnId="{D37B9741-977E-5842-927F-49C1B383A23E}">
      <dgm:prSet/>
      <dgm:spPr>
        <a:solidFill>
          <a:schemeClr val="tx1"/>
        </a:solidFill>
      </dgm:spPr>
      <dgm:t>
        <a:bodyPr/>
        <a:lstStyle/>
        <a:p>
          <a:endParaRPr lang="en-US"/>
        </a:p>
      </dgm:t>
    </dgm:pt>
    <dgm:pt modelId="{959C2F37-538C-534B-BBB1-81BAD61F6556}">
      <dgm:prSet phldrT="[Text]"/>
      <dgm:spPr>
        <a:solidFill>
          <a:srgbClr val="C00000"/>
        </a:solidFill>
      </dgm:spPr>
      <dgm:t>
        <a:bodyPr/>
        <a:lstStyle/>
        <a:p>
          <a:r>
            <a:rPr lang="en-US" dirty="0"/>
            <a:t>District Employs Students as Registered K-12 Teacher Apprentice, Continue Coursework</a:t>
          </a:r>
        </a:p>
      </dgm:t>
    </dgm:pt>
    <dgm:pt modelId="{DBEFDE47-4ADB-064F-93DA-E29FAED90C8D}" type="parTrans" cxnId="{6E1F0753-CA6D-8B48-8B73-B9BB876CBBEA}">
      <dgm:prSet/>
      <dgm:spPr/>
      <dgm:t>
        <a:bodyPr/>
        <a:lstStyle/>
        <a:p>
          <a:endParaRPr lang="en-US"/>
        </a:p>
      </dgm:t>
    </dgm:pt>
    <dgm:pt modelId="{172A2EB8-B1E9-8E4E-9975-6F25ECC0648E}" type="sibTrans" cxnId="{6E1F0753-CA6D-8B48-8B73-B9BB876CBBEA}">
      <dgm:prSet/>
      <dgm:spPr>
        <a:solidFill>
          <a:schemeClr val="tx1"/>
        </a:solidFill>
      </dgm:spPr>
      <dgm:t>
        <a:bodyPr/>
        <a:lstStyle/>
        <a:p>
          <a:endParaRPr lang="en-US"/>
        </a:p>
      </dgm:t>
    </dgm:pt>
    <dgm:pt modelId="{EB7D570C-1EB8-4843-A23D-D383A39070AA}">
      <dgm:prSet phldrT="[Text]"/>
      <dgm:spPr>
        <a:solidFill>
          <a:schemeClr val="bg2">
            <a:lumMod val="50000"/>
          </a:schemeClr>
        </a:solidFill>
      </dgm:spPr>
      <dgm:t>
        <a:bodyPr/>
        <a:lstStyle/>
        <a:p>
          <a:r>
            <a:rPr lang="en-US" dirty="0"/>
            <a:t>Greyson Students Graduate</a:t>
          </a:r>
        </a:p>
      </dgm:t>
    </dgm:pt>
    <dgm:pt modelId="{A193F232-6D69-CF49-91DD-DDC6D638850D}" type="parTrans" cxnId="{2DB2CEB3-4867-FB4B-AEDC-D550908C0129}">
      <dgm:prSet/>
      <dgm:spPr/>
      <dgm:t>
        <a:bodyPr/>
        <a:lstStyle/>
        <a:p>
          <a:endParaRPr lang="en-US"/>
        </a:p>
      </dgm:t>
    </dgm:pt>
    <dgm:pt modelId="{9363CBE1-EC24-0548-8292-76AEFE8A3DC9}" type="sibTrans" cxnId="{2DB2CEB3-4867-FB4B-AEDC-D550908C0129}">
      <dgm:prSet/>
      <dgm:spPr>
        <a:solidFill>
          <a:schemeClr val="tx1"/>
        </a:solidFill>
      </dgm:spPr>
      <dgm:t>
        <a:bodyPr/>
        <a:lstStyle/>
        <a:p>
          <a:endParaRPr lang="en-US"/>
        </a:p>
      </dgm:t>
    </dgm:pt>
    <dgm:pt modelId="{FC9F1352-4A19-D143-9C43-79B42B65580B}">
      <dgm:prSet phldrT="[Text]"/>
      <dgm:spPr>
        <a:solidFill>
          <a:schemeClr val="bg2">
            <a:lumMod val="50000"/>
          </a:schemeClr>
        </a:solidFill>
      </dgm:spPr>
      <dgm:t>
        <a:bodyPr/>
        <a:lstStyle/>
        <a:p>
          <a:r>
            <a:rPr lang="en-US" dirty="0"/>
            <a:t>Teacher Apprentice matriculates to EPP </a:t>
          </a:r>
        </a:p>
      </dgm:t>
    </dgm:pt>
    <dgm:pt modelId="{0861E131-B6B9-054F-A346-2177D5A9F2E5}" type="parTrans" cxnId="{F1CAA186-8179-F740-A79A-209E729FBCC1}">
      <dgm:prSet/>
      <dgm:spPr/>
      <dgm:t>
        <a:bodyPr/>
        <a:lstStyle/>
        <a:p>
          <a:endParaRPr lang="en-US"/>
        </a:p>
      </dgm:t>
    </dgm:pt>
    <dgm:pt modelId="{8385BAC8-B501-AF4A-BDC6-3BEE8FE66240}" type="sibTrans" cxnId="{F1CAA186-8179-F740-A79A-209E729FBCC1}">
      <dgm:prSet/>
      <dgm:spPr>
        <a:solidFill>
          <a:schemeClr val="tx1"/>
        </a:solidFill>
      </dgm:spPr>
      <dgm:t>
        <a:bodyPr/>
        <a:lstStyle/>
        <a:p>
          <a:endParaRPr lang="en-US"/>
        </a:p>
      </dgm:t>
    </dgm:pt>
    <dgm:pt modelId="{53C42C2C-1D99-834F-B9F2-1C24FAD74373}">
      <dgm:prSet phldrT="[Text]"/>
      <dgm:spPr>
        <a:solidFill>
          <a:schemeClr val="bg2">
            <a:lumMod val="50000"/>
          </a:schemeClr>
        </a:solidFill>
      </dgm:spPr>
      <dgm:t>
        <a:bodyPr/>
        <a:lstStyle/>
        <a:p>
          <a:r>
            <a:rPr lang="en-US" dirty="0"/>
            <a:t>Teacher Apprentice Works in District &amp;  Completes Upper Division Bachelor’s Requirements</a:t>
          </a:r>
        </a:p>
      </dgm:t>
    </dgm:pt>
    <dgm:pt modelId="{6EFA8FFA-9BC3-2942-A377-BBFBADDE11D4}" type="parTrans" cxnId="{DD49B02D-0484-BC4B-BC62-F8E8EC33EE29}">
      <dgm:prSet/>
      <dgm:spPr/>
      <dgm:t>
        <a:bodyPr/>
        <a:lstStyle/>
        <a:p>
          <a:endParaRPr lang="en-US"/>
        </a:p>
      </dgm:t>
    </dgm:pt>
    <dgm:pt modelId="{CFD84B6A-0C31-4C44-8292-0D2AA8CE6A3B}" type="sibTrans" cxnId="{DD49B02D-0484-BC4B-BC62-F8E8EC33EE29}">
      <dgm:prSet/>
      <dgm:spPr>
        <a:solidFill>
          <a:schemeClr val="tx1"/>
        </a:solidFill>
      </dgm:spPr>
      <dgm:t>
        <a:bodyPr/>
        <a:lstStyle/>
        <a:p>
          <a:endParaRPr lang="en-US"/>
        </a:p>
      </dgm:t>
    </dgm:pt>
    <dgm:pt modelId="{199992F4-BF26-C447-A993-E02B9D1A77DE}">
      <dgm:prSet phldrT="[Text]"/>
      <dgm:spPr>
        <a:solidFill>
          <a:schemeClr val="bg2">
            <a:lumMod val="50000"/>
          </a:schemeClr>
        </a:solidFill>
      </dgm:spPr>
      <dgm:t>
        <a:bodyPr/>
        <a:lstStyle/>
        <a:p>
          <a:r>
            <a:rPr lang="en-US" dirty="0"/>
            <a:t>Teacher Apprentice Earns Bachelor’s, Passes Licensure Exams, and Joins District Faculty</a:t>
          </a:r>
        </a:p>
      </dgm:t>
    </dgm:pt>
    <dgm:pt modelId="{7D55D356-4D46-F245-B3E8-B6A060378127}" type="parTrans" cxnId="{6A70EE10-653F-7F4E-8FCC-7C320D2ACAB6}">
      <dgm:prSet/>
      <dgm:spPr/>
      <dgm:t>
        <a:bodyPr/>
        <a:lstStyle/>
        <a:p>
          <a:endParaRPr lang="en-US"/>
        </a:p>
      </dgm:t>
    </dgm:pt>
    <dgm:pt modelId="{02CF2CC7-F9B2-7B44-886C-105D10B69C17}" type="sibTrans" cxnId="{6A70EE10-653F-7F4E-8FCC-7C320D2ACAB6}">
      <dgm:prSet/>
      <dgm:spPr/>
      <dgm:t>
        <a:bodyPr/>
        <a:lstStyle/>
        <a:p>
          <a:endParaRPr lang="en-US"/>
        </a:p>
      </dgm:t>
    </dgm:pt>
    <dgm:pt modelId="{900AA5F2-2351-4748-B006-CD76D4B3C6E0}" type="pres">
      <dgm:prSet presAssocID="{2BC35182-25A7-7641-9728-C4D73A30F8B9}" presName="Name0" presStyleCnt="0">
        <dgm:presLayoutVars>
          <dgm:dir/>
          <dgm:resizeHandles/>
        </dgm:presLayoutVars>
      </dgm:prSet>
      <dgm:spPr/>
    </dgm:pt>
    <dgm:pt modelId="{FBB51FB0-E3D7-DC40-9E83-A244C166F33C}" type="pres">
      <dgm:prSet presAssocID="{60744109-38B1-0949-8C6A-767E66555454}" presName="compNode" presStyleCnt="0"/>
      <dgm:spPr/>
    </dgm:pt>
    <dgm:pt modelId="{AB7FEAAF-3AA2-6741-8F59-D49AECC7268B}" type="pres">
      <dgm:prSet presAssocID="{60744109-38B1-0949-8C6A-767E66555454}" presName="dummyConnPt" presStyleCnt="0"/>
      <dgm:spPr/>
    </dgm:pt>
    <dgm:pt modelId="{841AE1B1-4579-3648-9480-F0C3D635E1B3}" type="pres">
      <dgm:prSet presAssocID="{60744109-38B1-0949-8C6A-767E66555454}" presName="node" presStyleLbl="node1" presStyleIdx="0" presStyleCnt="9">
        <dgm:presLayoutVars>
          <dgm:bulletEnabled val="1"/>
        </dgm:presLayoutVars>
      </dgm:prSet>
      <dgm:spPr/>
    </dgm:pt>
    <dgm:pt modelId="{5B27DE9C-367C-0240-8824-EF63DFCE2D14}" type="pres">
      <dgm:prSet presAssocID="{7016A989-8D64-3C42-8E8A-F2C3C811B65C}" presName="sibTrans" presStyleLbl="bgSibTrans2D1" presStyleIdx="0" presStyleCnt="8"/>
      <dgm:spPr/>
    </dgm:pt>
    <dgm:pt modelId="{9755FA5D-5900-C442-BE74-3D504CE8BDC3}" type="pres">
      <dgm:prSet presAssocID="{244AC250-E325-2A42-A79E-727214DACA02}" presName="compNode" presStyleCnt="0"/>
      <dgm:spPr/>
    </dgm:pt>
    <dgm:pt modelId="{CD120731-5EA9-B14F-8355-4543DDD48929}" type="pres">
      <dgm:prSet presAssocID="{244AC250-E325-2A42-A79E-727214DACA02}" presName="dummyConnPt" presStyleCnt="0"/>
      <dgm:spPr/>
    </dgm:pt>
    <dgm:pt modelId="{F3DF3BFD-E08D-F647-B06A-008ADAE6581F}" type="pres">
      <dgm:prSet presAssocID="{244AC250-E325-2A42-A79E-727214DACA02}" presName="node" presStyleLbl="node1" presStyleIdx="1" presStyleCnt="9">
        <dgm:presLayoutVars>
          <dgm:bulletEnabled val="1"/>
        </dgm:presLayoutVars>
      </dgm:prSet>
      <dgm:spPr/>
    </dgm:pt>
    <dgm:pt modelId="{F7C96FF1-882B-B147-86EE-1EF64A39E210}" type="pres">
      <dgm:prSet presAssocID="{1D50FB82-8A88-9349-B05E-4396E1DE87AE}" presName="sibTrans" presStyleLbl="bgSibTrans2D1" presStyleIdx="1" presStyleCnt="8"/>
      <dgm:spPr/>
    </dgm:pt>
    <dgm:pt modelId="{5F3D45F8-7006-764B-B7AB-D725591BFB43}" type="pres">
      <dgm:prSet presAssocID="{EAF15AC3-AA48-DD43-ACAC-59EB02C9FCCE}" presName="compNode" presStyleCnt="0"/>
      <dgm:spPr/>
    </dgm:pt>
    <dgm:pt modelId="{3F76F018-515D-CF4D-8D92-E628707C9752}" type="pres">
      <dgm:prSet presAssocID="{EAF15AC3-AA48-DD43-ACAC-59EB02C9FCCE}" presName="dummyConnPt" presStyleCnt="0"/>
      <dgm:spPr/>
    </dgm:pt>
    <dgm:pt modelId="{EC53E608-D564-294D-BFD9-4CE46F007521}" type="pres">
      <dgm:prSet presAssocID="{EAF15AC3-AA48-DD43-ACAC-59EB02C9FCCE}" presName="node" presStyleLbl="node1" presStyleIdx="2" presStyleCnt="9">
        <dgm:presLayoutVars>
          <dgm:bulletEnabled val="1"/>
        </dgm:presLayoutVars>
      </dgm:prSet>
      <dgm:spPr/>
    </dgm:pt>
    <dgm:pt modelId="{12471F78-365D-9343-A0C2-AE25691B9823}" type="pres">
      <dgm:prSet presAssocID="{265C750F-DE30-8642-923C-0C07D7FDAB28}" presName="sibTrans" presStyleLbl="bgSibTrans2D1" presStyleIdx="2" presStyleCnt="8"/>
      <dgm:spPr/>
    </dgm:pt>
    <dgm:pt modelId="{2951EBA6-3ADA-5B41-97D5-661512531D9E}" type="pres">
      <dgm:prSet presAssocID="{FE22F57B-EF23-A548-8BF3-E453CCAEEAC1}" presName="compNode" presStyleCnt="0"/>
      <dgm:spPr/>
    </dgm:pt>
    <dgm:pt modelId="{C73BC817-8146-8540-91B1-08AB18D0818C}" type="pres">
      <dgm:prSet presAssocID="{FE22F57B-EF23-A548-8BF3-E453CCAEEAC1}" presName="dummyConnPt" presStyleCnt="0"/>
      <dgm:spPr/>
    </dgm:pt>
    <dgm:pt modelId="{1F571B14-54C3-CA40-9C9F-6131E45AB4C8}" type="pres">
      <dgm:prSet presAssocID="{FE22F57B-EF23-A548-8BF3-E453CCAEEAC1}" presName="node" presStyleLbl="node1" presStyleIdx="3" presStyleCnt="9">
        <dgm:presLayoutVars>
          <dgm:bulletEnabled val="1"/>
        </dgm:presLayoutVars>
      </dgm:prSet>
      <dgm:spPr/>
    </dgm:pt>
    <dgm:pt modelId="{C91F2D77-4C8E-5046-84B8-50420DE54034}" type="pres">
      <dgm:prSet presAssocID="{7554A026-9020-2944-BF3E-A9177F9D397E}" presName="sibTrans" presStyleLbl="bgSibTrans2D1" presStyleIdx="3" presStyleCnt="8"/>
      <dgm:spPr/>
    </dgm:pt>
    <dgm:pt modelId="{0266DD78-F2E0-2D42-AF4E-F82281A45E98}" type="pres">
      <dgm:prSet presAssocID="{959C2F37-538C-534B-BBB1-81BAD61F6556}" presName="compNode" presStyleCnt="0"/>
      <dgm:spPr/>
    </dgm:pt>
    <dgm:pt modelId="{14788BC4-9AE1-5644-8C27-40376ED8D556}" type="pres">
      <dgm:prSet presAssocID="{959C2F37-538C-534B-BBB1-81BAD61F6556}" presName="dummyConnPt" presStyleCnt="0"/>
      <dgm:spPr/>
    </dgm:pt>
    <dgm:pt modelId="{A895D267-A49C-FA48-AB96-1F0E162981C2}" type="pres">
      <dgm:prSet presAssocID="{959C2F37-538C-534B-BBB1-81BAD61F6556}" presName="node" presStyleLbl="node1" presStyleIdx="4" presStyleCnt="9">
        <dgm:presLayoutVars>
          <dgm:bulletEnabled val="1"/>
        </dgm:presLayoutVars>
      </dgm:prSet>
      <dgm:spPr/>
    </dgm:pt>
    <dgm:pt modelId="{F971F60C-3035-7B48-8491-720E7EAFAD52}" type="pres">
      <dgm:prSet presAssocID="{172A2EB8-B1E9-8E4E-9975-6F25ECC0648E}" presName="sibTrans" presStyleLbl="bgSibTrans2D1" presStyleIdx="4" presStyleCnt="8"/>
      <dgm:spPr/>
    </dgm:pt>
    <dgm:pt modelId="{6202C7CE-D762-D44E-B278-EA0E2EFF8B0C}" type="pres">
      <dgm:prSet presAssocID="{EB7D570C-1EB8-4843-A23D-D383A39070AA}" presName="compNode" presStyleCnt="0"/>
      <dgm:spPr/>
    </dgm:pt>
    <dgm:pt modelId="{76FF9CD4-A734-CF4A-8DBE-5045B7374BD4}" type="pres">
      <dgm:prSet presAssocID="{EB7D570C-1EB8-4843-A23D-D383A39070AA}" presName="dummyConnPt" presStyleCnt="0"/>
      <dgm:spPr/>
    </dgm:pt>
    <dgm:pt modelId="{6DB353C9-90F6-014B-9B3A-274C7CEAC7A4}" type="pres">
      <dgm:prSet presAssocID="{EB7D570C-1EB8-4843-A23D-D383A39070AA}" presName="node" presStyleLbl="node1" presStyleIdx="5" presStyleCnt="9">
        <dgm:presLayoutVars>
          <dgm:bulletEnabled val="1"/>
        </dgm:presLayoutVars>
      </dgm:prSet>
      <dgm:spPr/>
    </dgm:pt>
    <dgm:pt modelId="{7725E706-A731-2740-9FE6-D3C57A2B5A5A}" type="pres">
      <dgm:prSet presAssocID="{9363CBE1-EC24-0548-8292-76AEFE8A3DC9}" presName="sibTrans" presStyleLbl="bgSibTrans2D1" presStyleIdx="5" presStyleCnt="8"/>
      <dgm:spPr/>
    </dgm:pt>
    <dgm:pt modelId="{7688701F-2839-DB4D-BE44-3A242115CE94}" type="pres">
      <dgm:prSet presAssocID="{FC9F1352-4A19-D143-9C43-79B42B65580B}" presName="compNode" presStyleCnt="0"/>
      <dgm:spPr/>
    </dgm:pt>
    <dgm:pt modelId="{88FD64F5-E20A-9B48-9472-8C9462AF792B}" type="pres">
      <dgm:prSet presAssocID="{FC9F1352-4A19-D143-9C43-79B42B65580B}" presName="dummyConnPt" presStyleCnt="0"/>
      <dgm:spPr/>
    </dgm:pt>
    <dgm:pt modelId="{412DCE9F-181F-F64E-BF9D-1FFFD231EBE1}" type="pres">
      <dgm:prSet presAssocID="{FC9F1352-4A19-D143-9C43-79B42B65580B}" presName="node" presStyleLbl="node1" presStyleIdx="6" presStyleCnt="9">
        <dgm:presLayoutVars>
          <dgm:bulletEnabled val="1"/>
        </dgm:presLayoutVars>
      </dgm:prSet>
      <dgm:spPr/>
    </dgm:pt>
    <dgm:pt modelId="{C790B7D9-3173-AE4D-9055-0DE410E27D07}" type="pres">
      <dgm:prSet presAssocID="{8385BAC8-B501-AF4A-BDC6-3BEE8FE66240}" presName="sibTrans" presStyleLbl="bgSibTrans2D1" presStyleIdx="6" presStyleCnt="8"/>
      <dgm:spPr/>
    </dgm:pt>
    <dgm:pt modelId="{02F40DE5-D3D5-4243-A7BA-B7FC57BB2526}" type="pres">
      <dgm:prSet presAssocID="{53C42C2C-1D99-834F-B9F2-1C24FAD74373}" presName="compNode" presStyleCnt="0"/>
      <dgm:spPr/>
    </dgm:pt>
    <dgm:pt modelId="{A372F592-9C98-0342-A2EC-E918DBB91141}" type="pres">
      <dgm:prSet presAssocID="{53C42C2C-1D99-834F-B9F2-1C24FAD74373}" presName="dummyConnPt" presStyleCnt="0"/>
      <dgm:spPr/>
    </dgm:pt>
    <dgm:pt modelId="{B959D2D6-0BF5-804F-A0FC-6DFAE0B25BC1}" type="pres">
      <dgm:prSet presAssocID="{53C42C2C-1D99-834F-B9F2-1C24FAD74373}" presName="node" presStyleLbl="node1" presStyleIdx="7" presStyleCnt="9">
        <dgm:presLayoutVars>
          <dgm:bulletEnabled val="1"/>
        </dgm:presLayoutVars>
      </dgm:prSet>
      <dgm:spPr/>
    </dgm:pt>
    <dgm:pt modelId="{8D577BE5-38C8-FA4C-AB9E-C2325DAA8E3F}" type="pres">
      <dgm:prSet presAssocID="{CFD84B6A-0C31-4C44-8292-0D2AA8CE6A3B}" presName="sibTrans" presStyleLbl="bgSibTrans2D1" presStyleIdx="7" presStyleCnt="8"/>
      <dgm:spPr/>
    </dgm:pt>
    <dgm:pt modelId="{D7856E08-D0D5-5447-9151-D5CA18EFA490}" type="pres">
      <dgm:prSet presAssocID="{199992F4-BF26-C447-A993-E02B9D1A77DE}" presName="compNode" presStyleCnt="0"/>
      <dgm:spPr/>
    </dgm:pt>
    <dgm:pt modelId="{F6995992-4E9B-584E-AFDD-0AB0660FBA31}" type="pres">
      <dgm:prSet presAssocID="{199992F4-BF26-C447-A993-E02B9D1A77DE}" presName="dummyConnPt" presStyleCnt="0"/>
      <dgm:spPr/>
    </dgm:pt>
    <dgm:pt modelId="{5F8ADD18-DEC6-8442-9A5E-EC39C749D01C}" type="pres">
      <dgm:prSet presAssocID="{199992F4-BF26-C447-A993-E02B9D1A77DE}" presName="node" presStyleLbl="node1" presStyleIdx="8" presStyleCnt="9">
        <dgm:presLayoutVars>
          <dgm:bulletEnabled val="1"/>
        </dgm:presLayoutVars>
      </dgm:prSet>
      <dgm:spPr/>
    </dgm:pt>
  </dgm:ptLst>
  <dgm:cxnLst>
    <dgm:cxn modelId="{1BBC9C03-E3A0-8D4B-9D1F-2603430175B9}" type="presOf" srcId="{265C750F-DE30-8642-923C-0C07D7FDAB28}" destId="{12471F78-365D-9343-A0C2-AE25691B9823}" srcOrd="0" destOrd="0" presId="urn:microsoft.com/office/officeart/2005/8/layout/bProcess4"/>
    <dgm:cxn modelId="{A83CCA03-CEBA-B145-A680-B4FC8897EAD1}" type="presOf" srcId="{2BC35182-25A7-7641-9728-C4D73A30F8B9}" destId="{900AA5F2-2351-4748-B006-CD76D4B3C6E0}" srcOrd="0" destOrd="0" presId="urn:microsoft.com/office/officeart/2005/8/layout/bProcess4"/>
    <dgm:cxn modelId="{13392A10-EDD5-AB47-B342-EE56B090EEB9}" type="presOf" srcId="{7016A989-8D64-3C42-8E8A-F2C3C811B65C}" destId="{5B27DE9C-367C-0240-8824-EF63DFCE2D14}" srcOrd="0" destOrd="0" presId="urn:microsoft.com/office/officeart/2005/8/layout/bProcess4"/>
    <dgm:cxn modelId="{6A70EE10-653F-7F4E-8FCC-7C320D2ACAB6}" srcId="{2BC35182-25A7-7641-9728-C4D73A30F8B9}" destId="{199992F4-BF26-C447-A993-E02B9D1A77DE}" srcOrd="8" destOrd="0" parTransId="{7D55D356-4D46-F245-B3E8-B6A060378127}" sibTransId="{02CF2CC7-F9B2-7B44-886C-105D10B69C17}"/>
    <dgm:cxn modelId="{2C6B301D-19FB-9048-A0C5-E2C50B07AA2E}" type="presOf" srcId="{CFD84B6A-0C31-4C44-8292-0D2AA8CE6A3B}" destId="{8D577BE5-38C8-FA4C-AB9E-C2325DAA8E3F}" srcOrd="0" destOrd="0" presId="urn:microsoft.com/office/officeart/2005/8/layout/bProcess4"/>
    <dgm:cxn modelId="{53D33F24-BFC2-5B45-9EBE-4FFF9E880298}" type="presOf" srcId="{EB7D570C-1EB8-4843-A23D-D383A39070AA}" destId="{6DB353C9-90F6-014B-9B3A-274C7CEAC7A4}" srcOrd="0" destOrd="0" presId="urn:microsoft.com/office/officeart/2005/8/layout/bProcess4"/>
    <dgm:cxn modelId="{4F2F402A-127F-B84D-B01F-432815620AC3}" type="presOf" srcId="{9363CBE1-EC24-0548-8292-76AEFE8A3DC9}" destId="{7725E706-A731-2740-9FE6-D3C57A2B5A5A}" srcOrd="0" destOrd="0" presId="urn:microsoft.com/office/officeart/2005/8/layout/bProcess4"/>
    <dgm:cxn modelId="{DD49B02D-0484-BC4B-BC62-F8E8EC33EE29}" srcId="{2BC35182-25A7-7641-9728-C4D73A30F8B9}" destId="{53C42C2C-1D99-834F-B9F2-1C24FAD74373}" srcOrd="7" destOrd="0" parTransId="{6EFA8FFA-9BC3-2942-A377-BBFBADDE11D4}" sibTransId="{CFD84B6A-0C31-4C44-8292-0D2AA8CE6A3B}"/>
    <dgm:cxn modelId="{20315C2F-62FF-8341-83F1-58492784D59A}" type="presOf" srcId="{53C42C2C-1D99-834F-B9F2-1C24FAD74373}" destId="{B959D2D6-0BF5-804F-A0FC-6DFAE0B25BC1}" srcOrd="0" destOrd="0" presId="urn:microsoft.com/office/officeart/2005/8/layout/bProcess4"/>
    <dgm:cxn modelId="{34964430-A783-E148-A4F1-3420CE5BD4DD}" type="presOf" srcId="{60744109-38B1-0949-8C6A-767E66555454}" destId="{841AE1B1-4579-3648-9480-F0C3D635E1B3}" srcOrd="0" destOrd="0" presId="urn:microsoft.com/office/officeart/2005/8/layout/bProcess4"/>
    <dgm:cxn modelId="{D37B9741-977E-5842-927F-49C1B383A23E}" srcId="{2BC35182-25A7-7641-9728-C4D73A30F8B9}" destId="{FE22F57B-EF23-A548-8BF3-E453CCAEEAC1}" srcOrd="3" destOrd="0" parTransId="{36AB59D8-35F2-1343-B6D7-68FFFAE9D5CC}" sibTransId="{7554A026-9020-2944-BF3E-A9177F9D397E}"/>
    <dgm:cxn modelId="{6E1F0753-CA6D-8B48-8B73-B9BB876CBBEA}" srcId="{2BC35182-25A7-7641-9728-C4D73A30F8B9}" destId="{959C2F37-538C-534B-BBB1-81BAD61F6556}" srcOrd="4" destOrd="0" parTransId="{DBEFDE47-4ADB-064F-93DA-E29FAED90C8D}" sibTransId="{172A2EB8-B1E9-8E4E-9975-6F25ECC0648E}"/>
    <dgm:cxn modelId="{6D5B5A6F-FD6C-3741-8281-DBCFD266C081}" type="presOf" srcId="{FE22F57B-EF23-A548-8BF3-E453CCAEEAC1}" destId="{1F571B14-54C3-CA40-9C9F-6131E45AB4C8}" srcOrd="0" destOrd="0" presId="urn:microsoft.com/office/officeart/2005/8/layout/bProcess4"/>
    <dgm:cxn modelId="{7AF31271-EB28-1D40-8188-ACE7ED842B68}" type="presOf" srcId="{1D50FB82-8A88-9349-B05E-4396E1DE87AE}" destId="{F7C96FF1-882B-B147-86EE-1EF64A39E210}" srcOrd="0" destOrd="0" presId="urn:microsoft.com/office/officeart/2005/8/layout/bProcess4"/>
    <dgm:cxn modelId="{75BB977A-A256-724A-AA71-09ED21FEA6A7}" type="presOf" srcId="{199992F4-BF26-C447-A993-E02B9D1A77DE}" destId="{5F8ADD18-DEC6-8442-9A5E-EC39C749D01C}" srcOrd="0" destOrd="0" presId="urn:microsoft.com/office/officeart/2005/8/layout/bProcess4"/>
    <dgm:cxn modelId="{6637907E-2AFD-E94E-821D-C9D1161AFB44}" type="presOf" srcId="{EAF15AC3-AA48-DD43-ACAC-59EB02C9FCCE}" destId="{EC53E608-D564-294D-BFD9-4CE46F007521}" srcOrd="0" destOrd="0" presId="urn:microsoft.com/office/officeart/2005/8/layout/bProcess4"/>
    <dgm:cxn modelId="{13ADBF84-54A9-D242-9B29-D8D7C5395EDA}" srcId="{2BC35182-25A7-7641-9728-C4D73A30F8B9}" destId="{EAF15AC3-AA48-DD43-ACAC-59EB02C9FCCE}" srcOrd="2" destOrd="0" parTransId="{EE7E4A57-644F-B549-90F6-6BA5EBFDEA00}" sibTransId="{265C750F-DE30-8642-923C-0C07D7FDAB28}"/>
    <dgm:cxn modelId="{F1CAA186-8179-F740-A79A-209E729FBCC1}" srcId="{2BC35182-25A7-7641-9728-C4D73A30F8B9}" destId="{FC9F1352-4A19-D143-9C43-79B42B65580B}" srcOrd="6" destOrd="0" parTransId="{0861E131-B6B9-054F-A346-2177D5A9F2E5}" sibTransId="{8385BAC8-B501-AF4A-BDC6-3BEE8FE66240}"/>
    <dgm:cxn modelId="{45B907A1-3A3D-3D4A-B1A4-C3B4BF65C04D}" srcId="{2BC35182-25A7-7641-9728-C4D73A30F8B9}" destId="{244AC250-E325-2A42-A79E-727214DACA02}" srcOrd="1" destOrd="0" parTransId="{5E1CECC7-AD3E-4843-8252-866906952AD4}" sibTransId="{1D50FB82-8A88-9349-B05E-4396E1DE87AE}"/>
    <dgm:cxn modelId="{2DB2CEB3-4867-FB4B-AEDC-D550908C0129}" srcId="{2BC35182-25A7-7641-9728-C4D73A30F8B9}" destId="{EB7D570C-1EB8-4843-A23D-D383A39070AA}" srcOrd="5" destOrd="0" parTransId="{A193F232-6D69-CF49-91DD-DDC6D638850D}" sibTransId="{9363CBE1-EC24-0548-8292-76AEFE8A3DC9}"/>
    <dgm:cxn modelId="{F2D7D4C5-EC06-A14B-AAC4-666259239182}" type="presOf" srcId="{959C2F37-538C-534B-BBB1-81BAD61F6556}" destId="{A895D267-A49C-FA48-AB96-1F0E162981C2}" srcOrd="0" destOrd="0" presId="urn:microsoft.com/office/officeart/2005/8/layout/bProcess4"/>
    <dgm:cxn modelId="{2BA897D9-A438-664C-9BC1-FB9D1733B91B}" type="presOf" srcId="{172A2EB8-B1E9-8E4E-9975-6F25ECC0648E}" destId="{F971F60C-3035-7B48-8491-720E7EAFAD52}" srcOrd="0" destOrd="0" presId="urn:microsoft.com/office/officeart/2005/8/layout/bProcess4"/>
    <dgm:cxn modelId="{3B8627DB-A867-E941-A916-6E40E1C317EA}" type="presOf" srcId="{7554A026-9020-2944-BF3E-A9177F9D397E}" destId="{C91F2D77-4C8E-5046-84B8-50420DE54034}" srcOrd="0" destOrd="0" presId="urn:microsoft.com/office/officeart/2005/8/layout/bProcess4"/>
    <dgm:cxn modelId="{6DF16CE0-A4E2-844E-B91D-87D0BB13BA85}" srcId="{2BC35182-25A7-7641-9728-C4D73A30F8B9}" destId="{60744109-38B1-0949-8C6A-767E66555454}" srcOrd="0" destOrd="0" parTransId="{290F1A00-AAD5-0745-B84F-C357B5FA101D}" sibTransId="{7016A989-8D64-3C42-8E8A-F2C3C811B65C}"/>
    <dgm:cxn modelId="{31992CED-2661-7245-876D-A68611FDA3BB}" type="presOf" srcId="{8385BAC8-B501-AF4A-BDC6-3BEE8FE66240}" destId="{C790B7D9-3173-AE4D-9055-0DE410E27D07}" srcOrd="0" destOrd="0" presId="urn:microsoft.com/office/officeart/2005/8/layout/bProcess4"/>
    <dgm:cxn modelId="{91EDD8F4-D921-A444-8739-F312DCA78D9F}" type="presOf" srcId="{FC9F1352-4A19-D143-9C43-79B42B65580B}" destId="{412DCE9F-181F-F64E-BF9D-1FFFD231EBE1}" srcOrd="0" destOrd="0" presId="urn:microsoft.com/office/officeart/2005/8/layout/bProcess4"/>
    <dgm:cxn modelId="{1AEF33FF-C59F-F145-8AC8-86830602C67A}" type="presOf" srcId="{244AC250-E325-2A42-A79E-727214DACA02}" destId="{F3DF3BFD-E08D-F647-B06A-008ADAE6581F}" srcOrd="0" destOrd="0" presId="urn:microsoft.com/office/officeart/2005/8/layout/bProcess4"/>
    <dgm:cxn modelId="{2BBB9D31-58C5-564A-8CEF-BB84230FE5F7}" type="presParOf" srcId="{900AA5F2-2351-4748-B006-CD76D4B3C6E0}" destId="{FBB51FB0-E3D7-DC40-9E83-A244C166F33C}" srcOrd="0" destOrd="0" presId="urn:microsoft.com/office/officeart/2005/8/layout/bProcess4"/>
    <dgm:cxn modelId="{3E895394-6803-1046-80AE-0337DC2278DF}" type="presParOf" srcId="{FBB51FB0-E3D7-DC40-9E83-A244C166F33C}" destId="{AB7FEAAF-3AA2-6741-8F59-D49AECC7268B}" srcOrd="0" destOrd="0" presId="urn:microsoft.com/office/officeart/2005/8/layout/bProcess4"/>
    <dgm:cxn modelId="{B6DC2826-34D9-FF4F-803C-A61D6C927D79}" type="presParOf" srcId="{FBB51FB0-E3D7-DC40-9E83-A244C166F33C}" destId="{841AE1B1-4579-3648-9480-F0C3D635E1B3}" srcOrd="1" destOrd="0" presId="urn:microsoft.com/office/officeart/2005/8/layout/bProcess4"/>
    <dgm:cxn modelId="{708B40E7-972E-974B-85D3-BD90206BE005}" type="presParOf" srcId="{900AA5F2-2351-4748-B006-CD76D4B3C6E0}" destId="{5B27DE9C-367C-0240-8824-EF63DFCE2D14}" srcOrd="1" destOrd="0" presId="urn:microsoft.com/office/officeart/2005/8/layout/bProcess4"/>
    <dgm:cxn modelId="{4D1D3C95-178C-1747-BB70-E34AC01033E3}" type="presParOf" srcId="{900AA5F2-2351-4748-B006-CD76D4B3C6E0}" destId="{9755FA5D-5900-C442-BE74-3D504CE8BDC3}" srcOrd="2" destOrd="0" presId="urn:microsoft.com/office/officeart/2005/8/layout/bProcess4"/>
    <dgm:cxn modelId="{79527355-2757-7540-9C37-B4D56B7FF28A}" type="presParOf" srcId="{9755FA5D-5900-C442-BE74-3D504CE8BDC3}" destId="{CD120731-5EA9-B14F-8355-4543DDD48929}" srcOrd="0" destOrd="0" presId="urn:microsoft.com/office/officeart/2005/8/layout/bProcess4"/>
    <dgm:cxn modelId="{A7514CA7-EC09-854B-A13E-C345FC68E6FB}" type="presParOf" srcId="{9755FA5D-5900-C442-BE74-3D504CE8BDC3}" destId="{F3DF3BFD-E08D-F647-B06A-008ADAE6581F}" srcOrd="1" destOrd="0" presId="urn:microsoft.com/office/officeart/2005/8/layout/bProcess4"/>
    <dgm:cxn modelId="{9E4F0698-45D0-6447-B3EF-879DEE32A61D}" type="presParOf" srcId="{900AA5F2-2351-4748-B006-CD76D4B3C6E0}" destId="{F7C96FF1-882B-B147-86EE-1EF64A39E210}" srcOrd="3" destOrd="0" presId="urn:microsoft.com/office/officeart/2005/8/layout/bProcess4"/>
    <dgm:cxn modelId="{7F86E40D-10ED-0B4A-868D-72F513A93D8E}" type="presParOf" srcId="{900AA5F2-2351-4748-B006-CD76D4B3C6E0}" destId="{5F3D45F8-7006-764B-B7AB-D725591BFB43}" srcOrd="4" destOrd="0" presId="urn:microsoft.com/office/officeart/2005/8/layout/bProcess4"/>
    <dgm:cxn modelId="{4CD1CE63-CA34-7542-9807-DE585F85B7DE}" type="presParOf" srcId="{5F3D45F8-7006-764B-B7AB-D725591BFB43}" destId="{3F76F018-515D-CF4D-8D92-E628707C9752}" srcOrd="0" destOrd="0" presId="urn:microsoft.com/office/officeart/2005/8/layout/bProcess4"/>
    <dgm:cxn modelId="{EEFEE60D-4DE8-C64A-B6BC-77C2BBAC81A0}" type="presParOf" srcId="{5F3D45F8-7006-764B-B7AB-D725591BFB43}" destId="{EC53E608-D564-294D-BFD9-4CE46F007521}" srcOrd="1" destOrd="0" presId="urn:microsoft.com/office/officeart/2005/8/layout/bProcess4"/>
    <dgm:cxn modelId="{B6230B8E-1E9B-C044-AA41-DB9393D7F2F9}" type="presParOf" srcId="{900AA5F2-2351-4748-B006-CD76D4B3C6E0}" destId="{12471F78-365D-9343-A0C2-AE25691B9823}" srcOrd="5" destOrd="0" presId="urn:microsoft.com/office/officeart/2005/8/layout/bProcess4"/>
    <dgm:cxn modelId="{EACB8A5F-2DA6-F645-8794-F1B893709303}" type="presParOf" srcId="{900AA5F2-2351-4748-B006-CD76D4B3C6E0}" destId="{2951EBA6-3ADA-5B41-97D5-661512531D9E}" srcOrd="6" destOrd="0" presId="urn:microsoft.com/office/officeart/2005/8/layout/bProcess4"/>
    <dgm:cxn modelId="{0F4F43BF-3D1F-3449-85F0-FCBECD5861D7}" type="presParOf" srcId="{2951EBA6-3ADA-5B41-97D5-661512531D9E}" destId="{C73BC817-8146-8540-91B1-08AB18D0818C}" srcOrd="0" destOrd="0" presId="urn:microsoft.com/office/officeart/2005/8/layout/bProcess4"/>
    <dgm:cxn modelId="{5124621D-B145-8A43-93BD-C9601526DB28}" type="presParOf" srcId="{2951EBA6-3ADA-5B41-97D5-661512531D9E}" destId="{1F571B14-54C3-CA40-9C9F-6131E45AB4C8}" srcOrd="1" destOrd="0" presId="urn:microsoft.com/office/officeart/2005/8/layout/bProcess4"/>
    <dgm:cxn modelId="{C8B6BA2C-D093-A14D-A63D-72D40A6B6606}" type="presParOf" srcId="{900AA5F2-2351-4748-B006-CD76D4B3C6E0}" destId="{C91F2D77-4C8E-5046-84B8-50420DE54034}" srcOrd="7" destOrd="0" presId="urn:microsoft.com/office/officeart/2005/8/layout/bProcess4"/>
    <dgm:cxn modelId="{128AB8C6-4EB5-9046-9824-FB3A38F094EA}" type="presParOf" srcId="{900AA5F2-2351-4748-B006-CD76D4B3C6E0}" destId="{0266DD78-F2E0-2D42-AF4E-F82281A45E98}" srcOrd="8" destOrd="0" presId="urn:microsoft.com/office/officeart/2005/8/layout/bProcess4"/>
    <dgm:cxn modelId="{99533DD0-777F-DC4E-99E5-14F4FF0DE316}" type="presParOf" srcId="{0266DD78-F2E0-2D42-AF4E-F82281A45E98}" destId="{14788BC4-9AE1-5644-8C27-40376ED8D556}" srcOrd="0" destOrd="0" presId="urn:microsoft.com/office/officeart/2005/8/layout/bProcess4"/>
    <dgm:cxn modelId="{F5819C6E-41BD-8F41-B2CB-D24E64BD335C}" type="presParOf" srcId="{0266DD78-F2E0-2D42-AF4E-F82281A45E98}" destId="{A895D267-A49C-FA48-AB96-1F0E162981C2}" srcOrd="1" destOrd="0" presId="urn:microsoft.com/office/officeart/2005/8/layout/bProcess4"/>
    <dgm:cxn modelId="{3836EEA2-B6A7-B445-AD31-5989BA031595}" type="presParOf" srcId="{900AA5F2-2351-4748-B006-CD76D4B3C6E0}" destId="{F971F60C-3035-7B48-8491-720E7EAFAD52}" srcOrd="9" destOrd="0" presId="urn:microsoft.com/office/officeart/2005/8/layout/bProcess4"/>
    <dgm:cxn modelId="{A1A23644-D60C-EB4F-8AF0-2DB93AB4C196}" type="presParOf" srcId="{900AA5F2-2351-4748-B006-CD76D4B3C6E0}" destId="{6202C7CE-D762-D44E-B278-EA0E2EFF8B0C}" srcOrd="10" destOrd="0" presId="urn:microsoft.com/office/officeart/2005/8/layout/bProcess4"/>
    <dgm:cxn modelId="{3AB06148-08B5-794F-B9F9-E5A56BC4E2F4}" type="presParOf" srcId="{6202C7CE-D762-D44E-B278-EA0E2EFF8B0C}" destId="{76FF9CD4-A734-CF4A-8DBE-5045B7374BD4}" srcOrd="0" destOrd="0" presId="urn:microsoft.com/office/officeart/2005/8/layout/bProcess4"/>
    <dgm:cxn modelId="{EBA60FFC-56FF-F746-B774-1F3F5BE8F4DB}" type="presParOf" srcId="{6202C7CE-D762-D44E-B278-EA0E2EFF8B0C}" destId="{6DB353C9-90F6-014B-9B3A-274C7CEAC7A4}" srcOrd="1" destOrd="0" presId="urn:microsoft.com/office/officeart/2005/8/layout/bProcess4"/>
    <dgm:cxn modelId="{AFF88641-294A-4B4F-889C-CEF87CC62779}" type="presParOf" srcId="{900AA5F2-2351-4748-B006-CD76D4B3C6E0}" destId="{7725E706-A731-2740-9FE6-D3C57A2B5A5A}" srcOrd="11" destOrd="0" presId="urn:microsoft.com/office/officeart/2005/8/layout/bProcess4"/>
    <dgm:cxn modelId="{0088ADFC-AE75-FC46-B12C-AADCB576A51F}" type="presParOf" srcId="{900AA5F2-2351-4748-B006-CD76D4B3C6E0}" destId="{7688701F-2839-DB4D-BE44-3A242115CE94}" srcOrd="12" destOrd="0" presId="urn:microsoft.com/office/officeart/2005/8/layout/bProcess4"/>
    <dgm:cxn modelId="{F54345D4-5303-934B-A8FE-9FDBF6C4928B}" type="presParOf" srcId="{7688701F-2839-DB4D-BE44-3A242115CE94}" destId="{88FD64F5-E20A-9B48-9472-8C9462AF792B}" srcOrd="0" destOrd="0" presId="urn:microsoft.com/office/officeart/2005/8/layout/bProcess4"/>
    <dgm:cxn modelId="{B371D850-3147-0A4E-A052-FBDFBB4D5D13}" type="presParOf" srcId="{7688701F-2839-DB4D-BE44-3A242115CE94}" destId="{412DCE9F-181F-F64E-BF9D-1FFFD231EBE1}" srcOrd="1" destOrd="0" presId="urn:microsoft.com/office/officeart/2005/8/layout/bProcess4"/>
    <dgm:cxn modelId="{F24D4EF5-930E-0247-A3B6-1AFEE50FF9DE}" type="presParOf" srcId="{900AA5F2-2351-4748-B006-CD76D4B3C6E0}" destId="{C790B7D9-3173-AE4D-9055-0DE410E27D07}" srcOrd="13" destOrd="0" presId="urn:microsoft.com/office/officeart/2005/8/layout/bProcess4"/>
    <dgm:cxn modelId="{55654C10-156F-8446-954A-D795D1B67176}" type="presParOf" srcId="{900AA5F2-2351-4748-B006-CD76D4B3C6E0}" destId="{02F40DE5-D3D5-4243-A7BA-B7FC57BB2526}" srcOrd="14" destOrd="0" presId="urn:microsoft.com/office/officeart/2005/8/layout/bProcess4"/>
    <dgm:cxn modelId="{2C8DF6B9-A7D9-B242-B1E1-478E6FF9A966}" type="presParOf" srcId="{02F40DE5-D3D5-4243-A7BA-B7FC57BB2526}" destId="{A372F592-9C98-0342-A2EC-E918DBB91141}" srcOrd="0" destOrd="0" presId="urn:microsoft.com/office/officeart/2005/8/layout/bProcess4"/>
    <dgm:cxn modelId="{4FD9AE3A-5B38-BB46-8D1E-6466EF60A0B0}" type="presParOf" srcId="{02F40DE5-D3D5-4243-A7BA-B7FC57BB2526}" destId="{B959D2D6-0BF5-804F-A0FC-6DFAE0B25BC1}" srcOrd="1" destOrd="0" presId="urn:microsoft.com/office/officeart/2005/8/layout/bProcess4"/>
    <dgm:cxn modelId="{4643AF45-CB11-6F4F-AD15-91102D2DD056}" type="presParOf" srcId="{900AA5F2-2351-4748-B006-CD76D4B3C6E0}" destId="{8D577BE5-38C8-FA4C-AB9E-C2325DAA8E3F}" srcOrd="15" destOrd="0" presId="urn:microsoft.com/office/officeart/2005/8/layout/bProcess4"/>
    <dgm:cxn modelId="{3B591A21-2DAC-CB4C-A254-F69F144ED8D3}" type="presParOf" srcId="{900AA5F2-2351-4748-B006-CD76D4B3C6E0}" destId="{D7856E08-D0D5-5447-9151-D5CA18EFA490}" srcOrd="16" destOrd="0" presId="urn:microsoft.com/office/officeart/2005/8/layout/bProcess4"/>
    <dgm:cxn modelId="{48062286-CF4A-3E4A-A883-873BACA2D1DF}" type="presParOf" srcId="{D7856E08-D0D5-5447-9151-D5CA18EFA490}" destId="{F6995992-4E9B-584E-AFDD-0AB0660FBA31}" srcOrd="0" destOrd="0" presId="urn:microsoft.com/office/officeart/2005/8/layout/bProcess4"/>
    <dgm:cxn modelId="{CA9C6BD1-EAFE-FB40-A842-1D86D33E9C71}" type="presParOf" srcId="{D7856E08-D0D5-5447-9151-D5CA18EFA490}" destId="{5F8ADD18-DEC6-8442-9A5E-EC39C749D01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C35182-25A7-7641-9728-C4D73A30F8B9}"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60744109-38B1-0949-8C6A-767E66555454}">
      <dgm:prSet phldrT="[Text]"/>
      <dgm:spPr>
        <a:solidFill>
          <a:srgbClr val="B01D23"/>
        </a:solidFill>
      </dgm:spPr>
      <dgm:t>
        <a:bodyPr/>
        <a:lstStyle/>
        <a:p>
          <a:r>
            <a:rPr lang="en-US" dirty="0"/>
            <a:t>WKU/Hancock develop career pathway</a:t>
          </a:r>
        </a:p>
        <a:p>
          <a:r>
            <a:rPr lang="en-US" dirty="0"/>
            <a:t>Summer/Fall 2023</a:t>
          </a:r>
        </a:p>
      </dgm:t>
    </dgm:pt>
    <dgm:pt modelId="{290F1A00-AAD5-0745-B84F-C357B5FA101D}" type="parTrans" cxnId="{6DF16CE0-A4E2-844E-B91D-87D0BB13BA85}">
      <dgm:prSet/>
      <dgm:spPr/>
      <dgm:t>
        <a:bodyPr/>
        <a:lstStyle/>
        <a:p>
          <a:endParaRPr lang="en-US"/>
        </a:p>
      </dgm:t>
    </dgm:pt>
    <dgm:pt modelId="{7016A989-8D64-3C42-8E8A-F2C3C811B65C}" type="sibTrans" cxnId="{6DF16CE0-A4E2-844E-B91D-87D0BB13BA85}">
      <dgm:prSet/>
      <dgm:spPr>
        <a:solidFill>
          <a:schemeClr val="tx1">
            <a:lumMod val="95000"/>
            <a:lumOff val="5000"/>
          </a:schemeClr>
        </a:solidFill>
      </dgm:spPr>
      <dgm:t>
        <a:bodyPr/>
        <a:lstStyle/>
        <a:p>
          <a:endParaRPr lang="en-US"/>
        </a:p>
      </dgm:t>
    </dgm:pt>
    <dgm:pt modelId="{244AC250-E325-2A42-A79E-727214DACA02}">
      <dgm:prSet phldrT="[Text]"/>
      <dgm:spPr>
        <a:solidFill>
          <a:schemeClr val="bg2">
            <a:lumMod val="50000"/>
          </a:schemeClr>
        </a:solidFill>
      </dgm:spPr>
      <dgm:t>
        <a:bodyPr/>
        <a:lstStyle/>
        <a:p>
          <a:r>
            <a:rPr lang="en-US" dirty="0"/>
            <a:t>Hancock County  Registers with OEAS as Sponsor and K-12 Teacher Occupation</a:t>
          </a:r>
        </a:p>
        <a:p>
          <a:r>
            <a:rPr lang="en-US" dirty="0"/>
            <a:t>Fall 2023</a:t>
          </a:r>
        </a:p>
      </dgm:t>
    </dgm:pt>
    <dgm:pt modelId="{5E1CECC7-AD3E-4843-8252-866906952AD4}" type="parTrans" cxnId="{45B907A1-3A3D-3D4A-B1A4-C3B4BF65C04D}">
      <dgm:prSet/>
      <dgm:spPr/>
      <dgm:t>
        <a:bodyPr/>
        <a:lstStyle/>
        <a:p>
          <a:endParaRPr lang="en-US"/>
        </a:p>
      </dgm:t>
    </dgm:pt>
    <dgm:pt modelId="{1D50FB82-8A88-9349-B05E-4396E1DE87AE}" type="sibTrans" cxnId="{45B907A1-3A3D-3D4A-B1A4-C3B4BF65C04D}">
      <dgm:prSet/>
      <dgm:spPr>
        <a:solidFill>
          <a:schemeClr val="tx1"/>
        </a:solidFill>
      </dgm:spPr>
      <dgm:t>
        <a:bodyPr/>
        <a:lstStyle/>
        <a:p>
          <a:endParaRPr lang="en-US"/>
        </a:p>
      </dgm:t>
    </dgm:pt>
    <dgm:pt modelId="{EAF15AC3-AA48-DD43-ACAC-59EB02C9FCCE}">
      <dgm:prSet phldrT="[Text]"/>
      <dgm:spPr>
        <a:solidFill>
          <a:schemeClr val="bg2">
            <a:lumMod val="50000"/>
          </a:schemeClr>
        </a:solidFill>
      </dgm:spPr>
      <dgm:t>
        <a:bodyPr/>
        <a:lstStyle/>
        <a:p>
          <a:r>
            <a:rPr lang="en-US" dirty="0"/>
            <a:t>Hancock Recruits, Reviews, Accepts Students</a:t>
          </a:r>
        </a:p>
        <a:p>
          <a:r>
            <a:rPr lang="en-US" dirty="0"/>
            <a:t>Spring 2024</a:t>
          </a:r>
        </a:p>
      </dgm:t>
    </dgm:pt>
    <dgm:pt modelId="{EE7E4A57-644F-B549-90F6-6BA5EBFDEA00}" type="parTrans" cxnId="{13ADBF84-54A9-D242-9B29-D8D7C5395EDA}">
      <dgm:prSet/>
      <dgm:spPr/>
      <dgm:t>
        <a:bodyPr/>
        <a:lstStyle/>
        <a:p>
          <a:endParaRPr lang="en-US"/>
        </a:p>
      </dgm:t>
    </dgm:pt>
    <dgm:pt modelId="{265C750F-DE30-8642-923C-0C07D7FDAB28}" type="sibTrans" cxnId="{13ADBF84-54A9-D242-9B29-D8D7C5395EDA}">
      <dgm:prSet/>
      <dgm:spPr>
        <a:solidFill>
          <a:schemeClr val="tx1"/>
        </a:solidFill>
      </dgm:spPr>
      <dgm:t>
        <a:bodyPr/>
        <a:lstStyle/>
        <a:p>
          <a:endParaRPr lang="en-US"/>
        </a:p>
      </dgm:t>
    </dgm:pt>
    <dgm:pt modelId="{FE22F57B-EF23-A548-8BF3-E453CCAEEAC1}">
      <dgm:prSet phldrT="[Text]"/>
      <dgm:spPr>
        <a:solidFill>
          <a:schemeClr val="bg2">
            <a:lumMod val="50000"/>
          </a:schemeClr>
        </a:solidFill>
      </dgm:spPr>
      <dgm:t>
        <a:bodyPr/>
        <a:lstStyle/>
        <a:p>
          <a:r>
            <a:rPr lang="en-US" dirty="0"/>
            <a:t>Hancock Students Begin Career Pathway &amp; WKU Courses at BG Campus</a:t>
          </a:r>
        </a:p>
        <a:p>
          <a:r>
            <a:rPr lang="en-US" dirty="0"/>
            <a:t>Fall 2024</a:t>
          </a:r>
        </a:p>
      </dgm:t>
    </dgm:pt>
    <dgm:pt modelId="{36AB59D8-35F2-1343-B6D7-68FFFAE9D5CC}" type="parTrans" cxnId="{D37B9741-977E-5842-927F-49C1B383A23E}">
      <dgm:prSet/>
      <dgm:spPr/>
      <dgm:t>
        <a:bodyPr/>
        <a:lstStyle/>
        <a:p>
          <a:endParaRPr lang="en-US"/>
        </a:p>
      </dgm:t>
    </dgm:pt>
    <dgm:pt modelId="{7554A026-9020-2944-BF3E-A9177F9D397E}" type="sibTrans" cxnId="{D37B9741-977E-5842-927F-49C1B383A23E}">
      <dgm:prSet/>
      <dgm:spPr>
        <a:solidFill>
          <a:schemeClr val="tx1"/>
        </a:solidFill>
      </dgm:spPr>
      <dgm:t>
        <a:bodyPr/>
        <a:lstStyle/>
        <a:p>
          <a:endParaRPr lang="en-US"/>
        </a:p>
      </dgm:t>
    </dgm:pt>
    <dgm:pt modelId="{959C2F37-538C-534B-BBB1-81BAD61F6556}">
      <dgm:prSet phldrT="[Text]"/>
      <dgm:spPr>
        <a:solidFill>
          <a:schemeClr val="bg2">
            <a:lumMod val="50000"/>
          </a:schemeClr>
        </a:solidFill>
      </dgm:spPr>
      <dgm:t>
        <a:bodyPr/>
        <a:lstStyle/>
        <a:p>
          <a:r>
            <a:rPr lang="en-US" dirty="0"/>
            <a:t>Hancock Students Graduate</a:t>
          </a:r>
        </a:p>
      </dgm:t>
    </dgm:pt>
    <dgm:pt modelId="{DBEFDE47-4ADB-064F-93DA-E29FAED90C8D}" type="parTrans" cxnId="{6E1F0753-CA6D-8B48-8B73-B9BB876CBBEA}">
      <dgm:prSet/>
      <dgm:spPr/>
      <dgm:t>
        <a:bodyPr/>
        <a:lstStyle/>
        <a:p>
          <a:endParaRPr lang="en-US"/>
        </a:p>
      </dgm:t>
    </dgm:pt>
    <dgm:pt modelId="{172A2EB8-B1E9-8E4E-9975-6F25ECC0648E}" type="sibTrans" cxnId="{6E1F0753-CA6D-8B48-8B73-B9BB876CBBEA}">
      <dgm:prSet/>
      <dgm:spPr>
        <a:solidFill>
          <a:schemeClr val="tx1"/>
        </a:solidFill>
      </dgm:spPr>
      <dgm:t>
        <a:bodyPr/>
        <a:lstStyle/>
        <a:p>
          <a:endParaRPr lang="en-US"/>
        </a:p>
      </dgm:t>
    </dgm:pt>
    <dgm:pt modelId="{EB7D570C-1EB8-4843-A23D-D383A39070AA}">
      <dgm:prSet phldrT="[Text]"/>
      <dgm:spPr>
        <a:solidFill>
          <a:schemeClr val="bg2">
            <a:lumMod val="50000"/>
          </a:schemeClr>
        </a:solidFill>
      </dgm:spPr>
      <dgm:t>
        <a:bodyPr/>
        <a:lstStyle/>
        <a:p>
          <a:r>
            <a:rPr lang="en-US" dirty="0"/>
            <a:t>District Employs Student as Registered K-12 Teacher Apprentice</a:t>
          </a:r>
        </a:p>
      </dgm:t>
    </dgm:pt>
    <dgm:pt modelId="{A193F232-6D69-CF49-91DD-DDC6D638850D}" type="parTrans" cxnId="{2DB2CEB3-4867-FB4B-AEDC-D550908C0129}">
      <dgm:prSet/>
      <dgm:spPr/>
      <dgm:t>
        <a:bodyPr/>
        <a:lstStyle/>
        <a:p>
          <a:endParaRPr lang="en-US"/>
        </a:p>
      </dgm:t>
    </dgm:pt>
    <dgm:pt modelId="{9363CBE1-EC24-0548-8292-76AEFE8A3DC9}" type="sibTrans" cxnId="{2DB2CEB3-4867-FB4B-AEDC-D550908C0129}">
      <dgm:prSet/>
      <dgm:spPr>
        <a:solidFill>
          <a:schemeClr val="tx1"/>
        </a:solidFill>
      </dgm:spPr>
      <dgm:t>
        <a:bodyPr/>
        <a:lstStyle/>
        <a:p>
          <a:endParaRPr lang="en-US"/>
        </a:p>
      </dgm:t>
    </dgm:pt>
    <dgm:pt modelId="{FC9F1352-4A19-D143-9C43-79B42B65580B}">
      <dgm:prSet phldrT="[Text]"/>
      <dgm:spPr>
        <a:solidFill>
          <a:schemeClr val="bg2">
            <a:lumMod val="50000"/>
          </a:schemeClr>
        </a:solidFill>
      </dgm:spPr>
      <dgm:t>
        <a:bodyPr/>
        <a:lstStyle/>
        <a:p>
          <a:r>
            <a:rPr lang="en-US" dirty="0"/>
            <a:t>Teacher Apprentice Matriculates to EPP </a:t>
          </a:r>
        </a:p>
      </dgm:t>
    </dgm:pt>
    <dgm:pt modelId="{0861E131-B6B9-054F-A346-2177D5A9F2E5}" type="parTrans" cxnId="{F1CAA186-8179-F740-A79A-209E729FBCC1}">
      <dgm:prSet/>
      <dgm:spPr/>
      <dgm:t>
        <a:bodyPr/>
        <a:lstStyle/>
        <a:p>
          <a:endParaRPr lang="en-US"/>
        </a:p>
      </dgm:t>
    </dgm:pt>
    <dgm:pt modelId="{8385BAC8-B501-AF4A-BDC6-3BEE8FE66240}" type="sibTrans" cxnId="{F1CAA186-8179-F740-A79A-209E729FBCC1}">
      <dgm:prSet/>
      <dgm:spPr>
        <a:solidFill>
          <a:schemeClr val="tx1"/>
        </a:solidFill>
      </dgm:spPr>
      <dgm:t>
        <a:bodyPr/>
        <a:lstStyle/>
        <a:p>
          <a:endParaRPr lang="en-US"/>
        </a:p>
      </dgm:t>
    </dgm:pt>
    <dgm:pt modelId="{53C42C2C-1D99-834F-B9F2-1C24FAD74373}">
      <dgm:prSet phldrT="[Text]"/>
      <dgm:spPr>
        <a:solidFill>
          <a:schemeClr val="bg2">
            <a:lumMod val="50000"/>
          </a:schemeClr>
        </a:solidFill>
      </dgm:spPr>
      <dgm:t>
        <a:bodyPr/>
        <a:lstStyle/>
        <a:p>
          <a:r>
            <a:rPr lang="en-US" dirty="0"/>
            <a:t>Teacher Apprentice Works in District &amp;  Completes Upper Division Bachelor’s Requirements</a:t>
          </a:r>
        </a:p>
      </dgm:t>
    </dgm:pt>
    <dgm:pt modelId="{6EFA8FFA-9BC3-2942-A377-BBFBADDE11D4}" type="parTrans" cxnId="{DD49B02D-0484-BC4B-BC62-F8E8EC33EE29}">
      <dgm:prSet/>
      <dgm:spPr/>
      <dgm:t>
        <a:bodyPr/>
        <a:lstStyle/>
        <a:p>
          <a:endParaRPr lang="en-US"/>
        </a:p>
      </dgm:t>
    </dgm:pt>
    <dgm:pt modelId="{CFD84B6A-0C31-4C44-8292-0D2AA8CE6A3B}" type="sibTrans" cxnId="{DD49B02D-0484-BC4B-BC62-F8E8EC33EE29}">
      <dgm:prSet/>
      <dgm:spPr>
        <a:solidFill>
          <a:schemeClr val="tx1"/>
        </a:solidFill>
      </dgm:spPr>
      <dgm:t>
        <a:bodyPr/>
        <a:lstStyle/>
        <a:p>
          <a:endParaRPr lang="en-US"/>
        </a:p>
      </dgm:t>
    </dgm:pt>
    <dgm:pt modelId="{199992F4-BF26-C447-A993-E02B9D1A77DE}">
      <dgm:prSet phldrT="[Text]"/>
      <dgm:spPr>
        <a:solidFill>
          <a:schemeClr val="bg2">
            <a:lumMod val="50000"/>
          </a:schemeClr>
        </a:solidFill>
      </dgm:spPr>
      <dgm:t>
        <a:bodyPr/>
        <a:lstStyle/>
        <a:p>
          <a:r>
            <a:rPr lang="en-US" dirty="0"/>
            <a:t>Teacher Apprentice Earns Bachelor’s, Passes Licensure Exams, and Joins District Faculty</a:t>
          </a:r>
        </a:p>
      </dgm:t>
    </dgm:pt>
    <dgm:pt modelId="{7D55D356-4D46-F245-B3E8-B6A060378127}" type="parTrans" cxnId="{6A70EE10-653F-7F4E-8FCC-7C320D2ACAB6}">
      <dgm:prSet/>
      <dgm:spPr/>
      <dgm:t>
        <a:bodyPr/>
        <a:lstStyle/>
        <a:p>
          <a:endParaRPr lang="en-US"/>
        </a:p>
      </dgm:t>
    </dgm:pt>
    <dgm:pt modelId="{02CF2CC7-F9B2-7B44-886C-105D10B69C17}" type="sibTrans" cxnId="{6A70EE10-653F-7F4E-8FCC-7C320D2ACAB6}">
      <dgm:prSet/>
      <dgm:spPr/>
      <dgm:t>
        <a:bodyPr/>
        <a:lstStyle/>
        <a:p>
          <a:endParaRPr lang="en-US"/>
        </a:p>
      </dgm:t>
    </dgm:pt>
    <dgm:pt modelId="{900AA5F2-2351-4748-B006-CD76D4B3C6E0}" type="pres">
      <dgm:prSet presAssocID="{2BC35182-25A7-7641-9728-C4D73A30F8B9}" presName="Name0" presStyleCnt="0">
        <dgm:presLayoutVars>
          <dgm:dir/>
          <dgm:resizeHandles/>
        </dgm:presLayoutVars>
      </dgm:prSet>
      <dgm:spPr/>
    </dgm:pt>
    <dgm:pt modelId="{FBB51FB0-E3D7-DC40-9E83-A244C166F33C}" type="pres">
      <dgm:prSet presAssocID="{60744109-38B1-0949-8C6A-767E66555454}" presName="compNode" presStyleCnt="0"/>
      <dgm:spPr/>
    </dgm:pt>
    <dgm:pt modelId="{AB7FEAAF-3AA2-6741-8F59-D49AECC7268B}" type="pres">
      <dgm:prSet presAssocID="{60744109-38B1-0949-8C6A-767E66555454}" presName="dummyConnPt" presStyleCnt="0"/>
      <dgm:spPr/>
    </dgm:pt>
    <dgm:pt modelId="{841AE1B1-4579-3648-9480-F0C3D635E1B3}" type="pres">
      <dgm:prSet presAssocID="{60744109-38B1-0949-8C6A-767E66555454}" presName="node" presStyleLbl="node1" presStyleIdx="0" presStyleCnt="9">
        <dgm:presLayoutVars>
          <dgm:bulletEnabled val="1"/>
        </dgm:presLayoutVars>
      </dgm:prSet>
      <dgm:spPr/>
    </dgm:pt>
    <dgm:pt modelId="{5B27DE9C-367C-0240-8824-EF63DFCE2D14}" type="pres">
      <dgm:prSet presAssocID="{7016A989-8D64-3C42-8E8A-F2C3C811B65C}" presName="sibTrans" presStyleLbl="bgSibTrans2D1" presStyleIdx="0" presStyleCnt="8"/>
      <dgm:spPr/>
    </dgm:pt>
    <dgm:pt modelId="{9755FA5D-5900-C442-BE74-3D504CE8BDC3}" type="pres">
      <dgm:prSet presAssocID="{244AC250-E325-2A42-A79E-727214DACA02}" presName="compNode" presStyleCnt="0"/>
      <dgm:spPr/>
    </dgm:pt>
    <dgm:pt modelId="{CD120731-5EA9-B14F-8355-4543DDD48929}" type="pres">
      <dgm:prSet presAssocID="{244AC250-E325-2A42-A79E-727214DACA02}" presName="dummyConnPt" presStyleCnt="0"/>
      <dgm:spPr/>
    </dgm:pt>
    <dgm:pt modelId="{F3DF3BFD-E08D-F647-B06A-008ADAE6581F}" type="pres">
      <dgm:prSet presAssocID="{244AC250-E325-2A42-A79E-727214DACA02}" presName="node" presStyleLbl="node1" presStyleIdx="1" presStyleCnt="9">
        <dgm:presLayoutVars>
          <dgm:bulletEnabled val="1"/>
        </dgm:presLayoutVars>
      </dgm:prSet>
      <dgm:spPr/>
    </dgm:pt>
    <dgm:pt modelId="{F7C96FF1-882B-B147-86EE-1EF64A39E210}" type="pres">
      <dgm:prSet presAssocID="{1D50FB82-8A88-9349-B05E-4396E1DE87AE}" presName="sibTrans" presStyleLbl="bgSibTrans2D1" presStyleIdx="1" presStyleCnt="8"/>
      <dgm:spPr/>
    </dgm:pt>
    <dgm:pt modelId="{5F3D45F8-7006-764B-B7AB-D725591BFB43}" type="pres">
      <dgm:prSet presAssocID="{EAF15AC3-AA48-DD43-ACAC-59EB02C9FCCE}" presName="compNode" presStyleCnt="0"/>
      <dgm:spPr/>
    </dgm:pt>
    <dgm:pt modelId="{3F76F018-515D-CF4D-8D92-E628707C9752}" type="pres">
      <dgm:prSet presAssocID="{EAF15AC3-AA48-DD43-ACAC-59EB02C9FCCE}" presName="dummyConnPt" presStyleCnt="0"/>
      <dgm:spPr/>
    </dgm:pt>
    <dgm:pt modelId="{EC53E608-D564-294D-BFD9-4CE46F007521}" type="pres">
      <dgm:prSet presAssocID="{EAF15AC3-AA48-DD43-ACAC-59EB02C9FCCE}" presName="node" presStyleLbl="node1" presStyleIdx="2" presStyleCnt="9">
        <dgm:presLayoutVars>
          <dgm:bulletEnabled val="1"/>
        </dgm:presLayoutVars>
      </dgm:prSet>
      <dgm:spPr/>
    </dgm:pt>
    <dgm:pt modelId="{12471F78-365D-9343-A0C2-AE25691B9823}" type="pres">
      <dgm:prSet presAssocID="{265C750F-DE30-8642-923C-0C07D7FDAB28}" presName="sibTrans" presStyleLbl="bgSibTrans2D1" presStyleIdx="2" presStyleCnt="8"/>
      <dgm:spPr/>
    </dgm:pt>
    <dgm:pt modelId="{2951EBA6-3ADA-5B41-97D5-661512531D9E}" type="pres">
      <dgm:prSet presAssocID="{FE22F57B-EF23-A548-8BF3-E453CCAEEAC1}" presName="compNode" presStyleCnt="0"/>
      <dgm:spPr/>
    </dgm:pt>
    <dgm:pt modelId="{C73BC817-8146-8540-91B1-08AB18D0818C}" type="pres">
      <dgm:prSet presAssocID="{FE22F57B-EF23-A548-8BF3-E453CCAEEAC1}" presName="dummyConnPt" presStyleCnt="0"/>
      <dgm:spPr/>
    </dgm:pt>
    <dgm:pt modelId="{1F571B14-54C3-CA40-9C9F-6131E45AB4C8}" type="pres">
      <dgm:prSet presAssocID="{FE22F57B-EF23-A548-8BF3-E453CCAEEAC1}" presName="node" presStyleLbl="node1" presStyleIdx="3" presStyleCnt="9">
        <dgm:presLayoutVars>
          <dgm:bulletEnabled val="1"/>
        </dgm:presLayoutVars>
      </dgm:prSet>
      <dgm:spPr/>
    </dgm:pt>
    <dgm:pt modelId="{C91F2D77-4C8E-5046-84B8-50420DE54034}" type="pres">
      <dgm:prSet presAssocID="{7554A026-9020-2944-BF3E-A9177F9D397E}" presName="sibTrans" presStyleLbl="bgSibTrans2D1" presStyleIdx="3" presStyleCnt="8"/>
      <dgm:spPr/>
    </dgm:pt>
    <dgm:pt modelId="{0266DD78-F2E0-2D42-AF4E-F82281A45E98}" type="pres">
      <dgm:prSet presAssocID="{959C2F37-538C-534B-BBB1-81BAD61F6556}" presName="compNode" presStyleCnt="0"/>
      <dgm:spPr/>
    </dgm:pt>
    <dgm:pt modelId="{14788BC4-9AE1-5644-8C27-40376ED8D556}" type="pres">
      <dgm:prSet presAssocID="{959C2F37-538C-534B-BBB1-81BAD61F6556}" presName="dummyConnPt" presStyleCnt="0"/>
      <dgm:spPr/>
    </dgm:pt>
    <dgm:pt modelId="{A895D267-A49C-FA48-AB96-1F0E162981C2}" type="pres">
      <dgm:prSet presAssocID="{959C2F37-538C-534B-BBB1-81BAD61F6556}" presName="node" presStyleLbl="node1" presStyleIdx="4" presStyleCnt="9">
        <dgm:presLayoutVars>
          <dgm:bulletEnabled val="1"/>
        </dgm:presLayoutVars>
      </dgm:prSet>
      <dgm:spPr/>
    </dgm:pt>
    <dgm:pt modelId="{F971F60C-3035-7B48-8491-720E7EAFAD52}" type="pres">
      <dgm:prSet presAssocID="{172A2EB8-B1E9-8E4E-9975-6F25ECC0648E}" presName="sibTrans" presStyleLbl="bgSibTrans2D1" presStyleIdx="4" presStyleCnt="8"/>
      <dgm:spPr/>
    </dgm:pt>
    <dgm:pt modelId="{6202C7CE-D762-D44E-B278-EA0E2EFF8B0C}" type="pres">
      <dgm:prSet presAssocID="{EB7D570C-1EB8-4843-A23D-D383A39070AA}" presName="compNode" presStyleCnt="0"/>
      <dgm:spPr/>
    </dgm:pt>
    <dgm:pt modelId="{76FF9CD4-A734-CF4A-8DBE-5045B7374BD4}" type="pres">
      <dgm:prSet presAssocID="{EB7D570C-1EB8-4843-A23D-D383A39070AA}" presName="dummyConnPt" presStyleCnt="0"/>
      <dgm:spPr/>
    </dgm:pt>
    <dgm:pt modelId="{6DB353C9-90F6-014B-9B3A-274C7CEAC7A4}" type="pres">
      <dgm:prSet presAssocID="{EB7D570C-1EB8-4843-A23D-D383A39070AA}" presName="node" presStyleLbl="node1" presStyleIdx="5" presStyleCnt="9">
        <dgm:presLayoutVars>
          <dgm:bulletEnabled val="1"/>
        </dgm:presLayoutVars>
      </dgm:prSet>
      <dgm:spPr/>
    </dgm:pt>
    <dgm:pt modelId="{7725E706-A731-2740-9FE6-D3C57A2B5A5A}" type="pres">
      <dgm:prSet presAssocID="{9363CBE1-EC24-0548-8292-76AEFE8A3DC9}" presName="sibTrans" presStyleLbl="bgSibTrans2D1" presStyleIdx="5" presStyleCnt="8"/>
      <dgm:spPr/>
    </dgm:pt>
    <dgm:pt modelId="{7688701F-2839-DB4D-BE44-3A242115CE94}" type="pres">
      <dgm:prSet presAssocID="{FC9F1352-4A19-D143-9C43-79B42B65580B}" presName="compNode" presStyleCnt="0"/>
      <dgm:spPr/>
    </dgm:pt>
    <dgm:pt modelId="{88FD64F5-E20A-9B48-9472-8C9462AF792B}" type="pres">
      <dgm:prSet presAssocID="{FC9F1352-4A19-D143-9C43-79B42B65580B}" presName="dummyConnPt" presStyleCnt="0"/>
      <dgm:spPr/>
    </dgm:pt>
    <dgm:pt modelId="{412DCE9F-181F-F64E-BF9D-1FFFD231EBE1}" type="pres">
      <dgm:prSet presAssocID="{FC9F1352-4A19-D143-9C43-79B42B65580B}" presName="node" presStyleLbl="node1" presStyleIdx="6" presStyleCnt="9">
        <dgm:presLayoutVars>
          <dgm:bulletEnabled val="1"/>
        </dgm:presLayoutVars>
      </dgm:prSet>
      <dgm:spPr/>
    </dgm:pt>
    <dgm:pt modelId="{C790B7D9-3173-AE4D-9055-0DE410E27D07}" type="pres">
      <dgm:prSet presAssocID="{8385BAC8-B501-AF4A-BDC6-3BEE8FE66240}" presName="sibTrans" presStyleLbl="bgSibTrans2D1" presStyleIdx="6" presStyleCnt="8"/>
      <dgm:spPr/>
    </dgm:pt>
    <dgm:pt modelId="{02F40DE5-D3D5-4243-A7BA-B7FC57BB2526}" type="pres">
      <dgm:prSet presAssocID="{53C42C2C-1D99-834F-B9F2-1C24FAD74373}" presName="compNode" presStyleCnt="0"/>
      <dgm:spPr/>
    </dgm:pt>
    <dgm:pt modelId="{A372F592-9C98-0342-A2EC-E918DBB91141}" type="pres">
      <dgm:prSet presAssocID="{53C42C2C-1D99-834F-B9F2-1C24FAD74373}" presName="dummyConnPt" presStyleCnt="0"/>
      <dgm:spPr/>
    </dgm:pt>
    <dgm:pt modelId="{B959D2D6-0BF5-804F-A0FC-6DFAE0B25BC1}" type="pres">
      <dgm:prSet presAssocID="{53C42C2C-1D99-834F-B9F2-1C24FAD74373}" presName="node" presStyleLbl="node1" presStyleIdx="7" presStyleCnt="9">
        <dgm:presLayoutVars>
          <dgm:bulletEnabled val="1"/>
        </dgm:presLayoutVars>
      </dgm:prSet>
      <dgm:spPr/>
    </dgm:pt>
    <dgm:pt modelId="{8D577BE5-38C8-FA4C-AB9E-C2325DAA8E3F}" type="pres">
      <dgm:prSet presAssocID="{CFD84B6A-0C31-4C44-8292-0D2AA8CE6A3B}" presName="sibTrans" presStyleLbl="bgSibTrans2D1" presStyleIdx="7" presStyleCnt="8"/>
      <dgm:spPr/>
    </dgm:pt>
    <dgm:pt modelId="{D7856E08-D0D5-5447-9151-D5CA18EFA490}" type="pres">
      <dgm:prSet presAssocID="{199992F4-BF26-C447-A993-E02B9D1A77DE}" presName="compNode" presStyleCnt="0"/>
      <dgm:spPr/>
    </dgm:pt>
    <dgm:pt modelId="{F6995992-4E9B-584E-AFDD-0AB0660FBA31}" type="pres">
      <dgm:prSet presAssocID="{199992F4-BF26-C447-A993-E02B9D1A77DE}" presName="dummyConnPt" presStyleCnt="0"/>
      <dgm:spPr/>
    </dgm:pt>
    <dgm:pt modelId="{5F8ADD18-DEC6-8442-9A5E-EC39C749D01C}" type="pres">
      <dgm:prSet presAssocID="{199992F4-BF26-C447-A993-E02B9D1A77DE}" presName="node" presStyleLbl="node1" presStyleIdx="8" presStyleCnt="9">
        <dgm:presLayoutVars>
          <dgm:bulletEnabled val="1"/>
        </dgm:presLayoutVars>
      </dgm:prSet>
      <dgm:spPr/>
    </dgm:pt>
  </dgm:ptLst>
  <dgm:cxnLst>
    <dgm:cxn modelId="{1BBC9C03-E3A0-8D4B-9D1F-2603430175B9}" type="presOf" srcId="{265C750F-DE30-8642-923C-0C07D7FDAB28}" destId="{12471F78-365D-9343-A0C2-AE25691B9823}" srcOrd="0" destOrd="0" presId="urn:microsoft.com/office/officeart/2005/8/layout/bProcess4"/>
    <dgm:cxn modelId="{A83CCA03-CEBA-B145-A680-B4FC8897EAD1}" type="presOf" srcId="{2BC35182-25A7-7641-9728-C4D73A30F8B9}" destId="{900AA5F2-2351-4748-B006-CD76D4B3C6E0}" srcOrd="0" destOrd="0" presId="urn:microsoft.com/office/officeart/2005/8/layout/bProcess4"/>
    <dgm:cxn modelId="{13392A10-EDD5-AB47-B342-EE56B090EEB9}" type="presOf" srcId="{7016A989-8D64-3C42-8E8A-F2C3C811B65C}" destId="{5B27DE9C-367C-0240-8824-EF63DFCE2D14}" srcOrd="0" destOrd="0" presId="urn:microsoft.com/office/officeart/2005/8/layout/bProcess4"/>
    <dgm:cxn modelId="{6A70EE10-653F-7F4E-8FCC-7C320D2ACAB6}" srcId="{2BC35182-25A7-7641-9728-C4D73A30F8B9}" destId="{199992F4-BF26-C447-A993-E02B9D1A77DE}" srcOrd="8" destOrd="0" parTransId="{7D55D356-4D46-F245-B3E8-B6A060378127}" sibTransId="{02CF2CC7-F9B2-7B44-886C-105D10B69C17}"/>
    <dgm:cxn modelId="{2C6B301D-19FB-9048-A0C5-E2C50B07AA2E}" type="presOf" srcId="{CFD84B6A-0C31-4C44-8292-0D2AA8CE6A3B}" destId="{8D577BE5-38C8-FA4C-AB9E-C2325DAA8E3F}" srcOrd="0" destOrd="0" presId="urn:microsoft.com/office/officeart/2005/8/layout/bProcess4"/>
    <dgm:cxn modelId="{53D33F24-BFC2-5B45-9EBE-4FFF9E880298}" type="presOf" srcId="{EB7D570C-1EB8-4843-A23D-D383A39070AA}" destId="{6DB353C9-90F6-014B-9B3A-274C7CEAC7A4}" srcOrd="0" destOrd="0" presId="urn:microsoft.com/office/officeart/2005/8/layout/bProcess4"/>
    <dgm:cxn modelId="{4F2F402A-127F-B84D-B01F-432815620AC3}" type="presOf" srcId="{9363CBE1-EC24-0548-8292-76AEFE8A3DC9}" destId="{7725E706-A731-2740-9FE6-D3C57A2B5A5A}" srcOrd="0" destOrd="0" presId="urn:microsoft.com/office/officeart/2005/8/layout/bProcess4"/>
    <dgm:cxn modelId="{DD49B02D-0484-BC4B-BC62-F8E8EC33EE29}" srcId="{2BC35182-25A7-7641-9728-C4D73A30F8B9}" destId="{53C42C2C-1D99-834F-B9F2-1C24FAD74373}" srcOrd="7" destOrd="0" parTransId="{6EFA8FFA-9BC3-2942-A377-BBFBADDE11D4}" sibTransId="{CFD84B6A-0C31-4C44-8292-0D2AA8CE6A3B}"/>
    <dgm:cxn modelId="{20315C2F-62FF-8341-83F1-58492784D59A}" type="presOf" srcId="{53C42C2C-1D99-834F-B9F2-1C24FAD74373}" destId="{B959D2D6-0BF5-804F-A0FC-6DFAE0B25BC1}" srcOrd="0" destOrd="0" presId="urn:microsoft.com/office/officeart/2005/8/layout/bProcess4"/>
    <dgm:cxn modelId="{34964430-A783-E148-A4F1-3420CE5BD4DD}" type="presOf" srcId="{60744109-38B1-0949-8C6A-767E66555454}" destId="{841AE1B1-4579-3648-9480-F0C3D635E1B3}" srcOrd="0" destOrd="0" presId="urn:microsoft.com/office/officeart/2005/8/layout/bProcess4"/>
    <dgm:cxn modelId="{D37B9741-977E-5842-927F-49C1B383A23E}" srcId="{2BC35182-25A7-7641-9728-C4D73A30F8B9}" destId="{FE22F57B-EF23-A548-8BF3-E453CCAEEAC1}" srcOrd="3" destOrd="0" parTransId="{36AB59D8-35F2-1343-B6D7-68FFFAE9D5CC}" sibTransId="{7554A026-9020-2944-BF3E-A9177F9D397E}"/>
    <dgm:cxn modelId="{6E1F0753-CA6D-8B48-8B73-B9BB876CBBEA}" srcId="{2BC35182-25A7-7641-9728-C4D73A30F8B9}" destId="{959C2F37-538C-534B-BBB1-81BAD61F6556}" srcOrd="4" destOrd="0" parTransId="{DBEFDE47-4ADB-064F-93DA-E29FAED90C8D}" sibTransId="{172A2EB8-B1E9-8E4E-9975-6F25ECC0648E}"/>
    <dgm:cxn modelId="{6D5B5A6F-FD6C-3741-8281-DBCFD266C081}" type="presOf" srcId="{FE22F57B-EF23-A548-8BF3-E453CCAEEAC1}" destId="{1F571B14-54C3-CA40-9C9F-6131E45AB4C8}" srcOrd="0" destOrd="0" presId="urn:microsoft.com/office/officeart/2005/8/layout/bProcess4"/>
    <dgm:cxn modelId="{7AF31271-EB28-1D40-8188-ACE7ED842B68}" type="presOf" srcId="{1D50FB82-8A88-9349-B05E-4396E1DE87AE}" destId="{F7C96FF1-882B-B147-86EE-1EF64A39E210}" srcOrd="0" destOrd="0" presId="urn:microsoft.com/office/officeart/2005/8/layout/bProcess4"/>
    <dgm:cxn modelId="{75BB977A-A256-724A-AA71-09ED21FEA6A7}" type="presOf" srcId="{199992F4-BF26-C447-A993-E02B9D1A77DE}" destId="{5F8ADD18-DEC6-8442-9A5E-EC39C749D01C}" srcOrd="0" destOrd="0" presId="urn:microsoft.com/office/officeart/2005/8/layout/bProcess4"/>
    <dgm:cxn modelId="{6637907E-2AFD-E94E-821D-C9D1161AFB44}" type="presOf" srcId="{EAF15AC3-AA48-DD43-ACAC-59EB02C9FCCE}" destId="{EC53E608-D564-294D-BFD9-4CE46F007521}" srcOrd="0" destOrd="0" presId="urn:microsoft.com/office/officeart/2005/8/layout/bProcess4"/>
    <dgm:cxn modelId="{13ADBF84-54A9-D242-9B29-D8D7C5395EDA}" srcId="{2BC35182-25A7-7641-9728-C4D73A30F8B9}" destId="{EAF15AC3-AA48-DD43-ACAC-59EB02C9FCCE}" srcOrd="2" destOrd="0" parTransId="{EE7E4A57-644F-B549-90F6-6BA5EBFDEA00}" sibTransId="{265C750F-DE30-8642-923C-0C07D7FDAB28}"/>
    <dgm:cxn modelId="{F1CAA186-8179-F740-A79A-209E729FBCC1}" srcId="{2BC35182-25A7-7641-9728-C4D73A30F8B9}" destId="{FC9F1352-4A19-D143-9C43-79B42B65580B}" srcOrd="6" destOrd="0" parTransId="{0861E131-B6B9-054F-A346-2177D5A9F2E5}" sibTransId="{8385BAC8-B501-AF4A-BDC6-3BEE8FE66240}"/>
    <dgm:cxn modelId="{45B907A1-3A3D-3D4A-B1A4-C3B4BF65C04D}" srcId="{2BC35182-25A7-7641-9728-C4D73A30F8B9}" destId="{244AC250-E325-2A42-A79E-727214DACA02}" srcOrd="1" destOrd="0" parTransId="{5E1CECC7-AD3E-4843-8252-866906952AD4}" sibTransId="{1D50FB82-8A88-9349-B05E-4396E1DE87AE}"/>
    <dgm:cxn modelId="{2DB2CEB3-4867-FB4B-AEDC-D550908C0129}" srcId="{2BC35182-25A7-7641-9728-C4D73A30F8B9}" destId="{EB7D570C-1EB8-4843-A23D-D383A39070AA}" srcOrd="5" destOrd="0" parTransId="{A193F232-6D69-CF49-91DD-DDC6D638850D}" sibTransId="{9363CBE1-EC24-0548-8292-76AEFE8A3DC9}"/>
    <dgm:cxn modelId="{F2D7D4C5-EC06-A14B-AAC4-666259239182}" type="presOf" srcId="{959C2F37-538C-534B-BBB1-81BAD61F6556}" destId="{A895D267-A49C-FA48-AB96-1F0E162981C2}" srcOrd="0" destOrd="0" presId="urn:microsoft.com/office/officeart/2005/8/layout/bProcess4"/>
    <dgm:cxn modelId="{2BA897D9-A438-664C-9BC1-FB9D1733B91B}" type="presOf" srcId="{172A2EB8-B1E9-8E4E-9975-6F25ECC0648E}" destId="{F971F60C-3035-7B48-8491-720E7EAFAD52}" srcOrd="0" destOrd="0" presId="urn:microsoft.com/office/officeart/2005/8/layout/bProcess4"/>
    <dgm:cxn modelId="{3B8627DB-A867-E941-A916-6E40E1C317EA}" type="presOf" srcId="{7554A026-9020-2944-BF3E-A9177F9D397E}" destId="{C91F2D77-4C8E-5046-84B8-50420DE54034}" srcOrd="0" destOrd="0" presId="urn:microsoft.com/office/officeart/2005/8/layout/bProcess4"/>
    <dgm:cxn modelId="{6DF16CE0-A4E2-844E-B91D-87D0BB13BA85}" srcId="{2BC35182-25A7-7641-9728-C4D73A30F8B9}" destId="{60744109-38B1-0949-8C6A-767E66555454}" srcOrd="0" destOrd="0" parTransId="{290F1A00-AAD5-0745-B84F-C357B5FA101D}" sibTransId="{7016A989-8D64-3C42-8E8A-F2C3C811B65C}"/>
    <dgm:cxn modelId="{31992CED-2661-7245-876D-A68611FDA3BB}" type="presOf" srcId="{8385BAC8-B501-AF4A-BDC6-3BEE8FE66240}" destId="{C790B7D9-3173-AE4D-9055-0DE410E27D07}" srcOrd="0" destOrd="0" presId="urn:microsoft.com/office/officeart/2005/8/layout/bProcess4"/>
    <dgm:cxn modelId="{91EDD8F4-D921-A444-8739-F312DCA78D9F}" type="presOf" srcId="{FC9F1352-4A19-D143-9C43-79B42B65580B}" destId="{412DCE9F-181F-F64E-BF9D-1FFFD231EBE1}" srcOrd="0" destOrd="0" presId="urn:microsoft.com/office/officeart/2005/8/layout/bProcess4"/>
    <dgm:cxn modelId="{1AEF33FF-C59F-F145-8AC8-86830602C67A}" type="presOf" srcId="{244AC250-E325-2A42-A79E-727214DACA02}" destId="{F3DF3BFD-E08D-F647-B06A-008ADAE6581F}" srcOrd="0" destOrd="0" presId="urn:microsoft.com/office/officeart/2005/8/layout/bProcess4"/>
    <dgm:cxn modelId="{2BBB9D31-58C5-564A-8CEF-BB84230FE5F7}" type="presParOf" srcId="{900AA5F2-2351-4748-B006-CD76D4B3C6E0}" destId="{FBB51FB0-E3D7-DC40-9E83-A244C166F33C}" srcOrd="0" destOrd="0" presId="urn:microsoft.com/office/officeart/2005/8/layout/bProcess4"/>
    <dgm:cxn modelId="{3E895394-6803-1046-80AE-0337DC2278DF}" type="presParOf" srcId="{FBB51FB0-E3D7-DC40-9E83-A244C166F33C}" destId="{AB7FEAAF-3AA2-6741-8F59-D49AECC7268B}" srcOrd="0" destOrd="0" presId="urn:microsoft.com/office/officeart/2005/8/layout/bProcess4"/>
    <dgm:cxn modelId="{B6DC2826-34D9-FF4F-803C-A61D6C927D79}" type="presParOf" srcId="{FBB51FB0-E3D7-DC40-9E83-A244C166F33C}" destId="{841AE1B1-4579-3648-9480-F0C3D635E1B3}" srcOrd="1" destOrd="0" presId="urn:microsoft.com/office/officeart/2005/8/layout/bProcess4"/>
    <dgm:cxn modelId="{708B40E7-972E-974B-85D3-BD90206BE005}" type="presParOf" srcId="{900AA5F2-2351-4748-B006-CD76D4B3C6E0}" destId="{5B27DE9C-367C-0240-8824-EF63DFCE2D14}" srcOrd="1" destOrd="0" presId="urn:microsoft.com/office/officeart/2005/8/layout/bProcess4"/>
    <dgm:cxn modelId="{4D1D3C95-178C-1747-BB70-E34AC01033E3}" type="presParOf" srcId="{900AA5F2-2351-4748-B006-CD76D4B3C6E0}" destId="{9755FA5D-5900-C442-BE74-3D504CE8BDC3}" srcOrd="2" destOrd="0" presId="urn:microsoft.com/office/officeart/2005/8/layout/bProcess4"/>
    <dgm:cxn modelId="{79527355-2757-7540-9C37-B4D56B7FF28A}" type="presParOf" srcId="{9755FA5D-5900-C442-BE74-3D504CE8BDC3}" destId="{CD120731-5EA9-B14F-8355-4543DDD48929}" srcOrd="0" destOrd="0" presId="urn:microsoft.com/office/officeart/2005/8/layout/bProcess4"/>
    <dgm:cxn modelId="{A7514CA7-EC09-854B-A13E-C345FC68E6FB}" type="presParOf" srcId="{9755FA5D-5900-C442-BE74-3D504CE8BDC3}" destId="{F3DF3BFD-E08D-F647-B06A-008ADAE6581F}" srcOrd="1" destOrd="0" presId="urn:microsoft.com/office/officeart/2005/8/layout/bProcess4"/>
    <dgm:cxn modelId="{9E4F0698-45D0-6447-B3EF-879DEE32A61D}" type="presParOf" srcId="{900AA5F2-2351-4748-B006-CD76D4B3C6E0}" destId="{F7C96FF1-882B-B147-86EE-1EF64A39E210}" srcOrd="3" destOrd="0" presId="urn:microsoft.com/office/officeart/2005/8/layout/bProcess4"/>
    <dgm:cxn modelId="{7F86E40D-10ED-0B4A-868D-72F513A93D8E}" type="presParOf" srcId="{900AA5F2-2351-4748-B006-CD76D4B3C6E0}" destId="{5F3D45F8-7006-764B-B7AB-D725591BFB43}" srcOrd="4" destOrd="0" presId="urn:microsoft.com/office/officeart/2005/8/layout/bProcess4"/>
    <dgm:cxn modelId="{4CD1CE63-CA34-7542-9807-DE585F85B7DE}" type="presParOf" srcId="{5F3D45F8-7006-764B-B7AB-D725591BFB43}" destId="{3F76F018-515D-CF4D-8D92-E628707C9752}" srcOrd="0" destOrd="0" presId="urn:microsoft.com/office/officeart/2005/8/layout/bProcess4"/>
    <dgm:cxn modelId="{EEFEE60D-4DE8-C64A-B6BC-77C2BBAC81A0}" type="presParOf" srcId="{5F3D45F8-7006-764B-B7AB-D725591BFB43}" destId="{EC53E608-D564-294D-BFD9-4CE46F007521}" srcOrd="1" destOrd="0" presId="urn:microsoft.com/office/officeart/2005/8/layout/bProcess4"/>
    <dgm:cxn modelId="{B6230B8E-1E9B-C044-AA41-DB9393D7F2F9}" type="presParOf" srcId="{900AA5F2-2351-4748-B006-CD76D4B3C6E0}" destId="{12471F78-365D-9343-A0C2-AE25691B9823}" srcOrd="5" destOrd="0" presId="urn:microsoft.com/office/officeart/2005/8/layout/bProcess4"/>
    <dgm:cxn modelId="{EACB8A5F-2DA6-F645-8794-F1B893709303}" type="presParOf" srcId="{900AA5F2-2351-4748-B006-CD76D4B3C6E0}" destId="{2951EBA6-3ADA-5B41-97D5-661512531D9E}" srcOrd="6" destOrd="0" presId="urn:microsoft.com/office/officeart/2005/8/layout/bProcess4"/>
    <dgm:cxn modelId="{0F4F43BF-3D1F-3449-85F0-FCBECD5861D7}" type="presParOf" srcId="{2951EBA6-3ADA-5B41-97D5-661512531D9E}" destId="{C73BC817-8146-8540-91B1-08AB18D0818C}" srcOrd="0" destOrd="0" presId="urn:microsoft.com/office/officeart/2005/8/layout/bProcess4"/>
    <dgm:cxn modelId="{5124621D-B145-8A43-93BD-C9601526DB28}" type="presParOf" srcId="{2951EBA6-3ADA-5B41-97D5-661512531D9E}" destId="{1F571B14-54C3-CA40-9C9F-6131E45AB4C8}" srcOrd="1" destOrd="0" presId="urn:microsoft.com/office/officeart/2005/8/layout/bProcess4"/>
    <dgm:cxn modelId="{C8B6BA2C-D093-A14D-A63D-72D40A6B6606}" type="presParOf" srcId="{900AA5F2-2351-4748-B006-CD76D4B3C6E0}" destId="{C91F2D77-4C8E-5046-84B8-50420DE54034}" srcOrd="7" destOrd="0" presId="urn:microsoft.com/office/officeart/2005/8/layout/bProcess4"/>
    <dgm:cxn modelId="{128AB8C6-4EB5-9046-9824-FB3A38F094EA}" type="presParOf" srcId="{900AA5F2-2351-4748-B006-CD76D4B3C6E0}" destId="{0266DD78-F2E0-2D42-AF4E-F82281A45E98}" srcOrd="8" destOrd="0" presId="urn:microsoft.com/office/officeart/2005/8/layout/bProcess4"/>
    <dgm:cxn modelId="{99533DD0-777F-DC4E-99E5-14F4FF0DE316}" type="presParOf" srcId="{0266DD78-F2E0-2D42-AF4E-F82281A45E98}" destId="{14788BC4-9AE1-5644-8C27-40376ED8D556}" srcOrd="0" destOrd="0" presId="urn:microsoft.com/office/officeart/2005/8/layout/bProcess4"/>
    <dgm:cxn modelId="{F5819C6E-41BD-8F41-B2CB-D24E64BD335C}" type="presParOf" srcId="{0266DD78-F2E0-2D42-AF4E-F82281A45E98}" destId="{A895D267-A49C-FA48-AB96-1F0E162981C2}" srcOrd="1" destOrd="0" presId="urn:microsoft.com/office/officeart/2005/8/layout/bProcess4"/>
    <dgm:cxn modelId="{3836EEA2-B6A7-B445-AD31-5989BA031595}" type="presParOf" srcId="{900AA5F2-2351-4748-B006-CD76D4B3C6E0}" destId="{F971F60C-3035-7B48-8491-720E7EAFAD52}" srcOrd="9" destOrd="0" presId="urn:microsoft.com/office/officeart/2005/8/layout/bProcess4"/>
    <dgm:cxn modelId="{A1A23644-D60C-EB4F-8AF0-2DB93AB4C196}" type="presParOf" srcId="{900AA5F2-2351-4748-B006-CD76D4B3C6E0}" destId="{6202C7CE-D762-D44E-B278-EA0E2EFF8B0C}" srcOrd="10" destOrd="0" presId="urn:microsoft.com/office/officeart/2005/8/layout/bProcess4"/>
    <dgm:cxn modelId="{3AB06148-08B5-794F-B9F9-E5A56BC4E2F4}" type="presParOf" srcId="{6202C7CE-D762-D44E-B278-EA0E2EFF8B0C}" destId="{76FF9CD4-A734-CF4A-8DBE-5045B7374BD4}" srcOrd="0" destOrd="0" presId="urn:microsoft.com/office/officeart/2005/8/layout/bProcess4"/>
    <dgm:cxn modelId="{EBA60FFC-56FF-F746-B774-1F3F5BE8F4DB}" type="presParOf" srcId="{6202C7CE-D762-D44E-B278-EA0E2EFF8B0C}" destId="{6DB353C9-90F6-014B-9B3A-274C7CEAC7A4}" srcOrd="1" destOrd="0" presId="urn:microsoft.com/office/officeart/2005/8/layout/bProcess4"/>
    <dgm:cxn modelId="{AFF88641-294A-4B4F-889C-CEF87CC62779}" type="presParOf" srcId="{900AA5F2-2351-4748-B006-CD76D4B3C6E0}" destId="{7725E706-A731-2740-9FE6-D3C57A2B5A5A}" srcOrd="11" destOrd="0" presId="urn:microsoft.com/office/officeart/2005/8/layout/bProcess4"/>
    <dgm:cxn modelId="{0088ADFC-AE75-FC46-B12C-AADCB576A51F}" type="presParOf" srcId="{900AA5F2-2351-4748-B006-CD76D4B3C6E0}" destId="{7688701F-2839-DB4D-BE44-3A242115CE94}" srcOrd="12" destOrd="0" presId="urn:microsoft.com/office/officeart/2005/8/layout/bProcess4"/>
    <dgm:cxn modelId="{F54345D4-5303-934B-A8FE-9FDBF6C4928B}" type="presParOf" srcId="{7688701F-2839-DB4D-BE44-3A242115CE94}" destId="{88FD64F5-E20A-9B48-9472-8C9462AF792B}" srcOrd="0" destOrd="0" presId="urn:microsoft.com/office/officeart/2005/8/layout/bProcess4"/>
    <dgm:cxn modelId="{B371D850-3147-0A4E-A052-FBDFBB4D5D13}" type="presParOf" srcId="{7688701F-2839-DB4D-BE44-3A242115CE94}" destId="{412DCE9F-181F-F64E-BF9D-1FFFD231EBE1}" srcOrd="1" destOrd="0" presId="urn:microsoft.com/office/officeart/2005/8/layout/bProcess4"/>
    <dgm:cxn modelId="{F24D4EF5-930E-0247-A3B6-1AFEE50FF9DE}" type="presParOf" srcId="{900AA5F2-2351-4748-B006-CD76D4B3C6E0}" destId="{C790B7D9-3173-AE4D-9055-0DE410E27D07}" srcOrd="13" destOrd="0" presId="urn:microsoft.com/office/officeart/2005/8/layout/bProcess4"/>
    <dgm:cxn modelId="{55654C10-156F-8446-954A-D795D1B67176}" type="presParOf" srcId="{900AA5F2-2351-4748-B006-CD76D4B3C6E0}" destId="{02F40DE5-D3D5-4243-A7BA-B7FC57BB2526}" srcOrd="14" destOrd="0" presId="urn:microsoft.com/office/officeart/2005/8/layout/bProcess4"/>
    <dgm:cxn modelId="{2C8DF6B9-A7D9-B242-B1E1-478E6FF9A966}" type="presParOf" srcId="{02F40DE5-D3D5-4243-A7BA-B7FC57BB2526}" destId="{A372F592-9C98-0342-A2EC-E918DBB91141}" srcOrd="0" destOrd="0" presId="urn:microsoft.com/office/officeart/2005/8/layout/bProcess4"/>
    <dgm:cxn modelId="{4FD9AE3A-5B38-BB46-8D1E-6466EF60A0B0}" type="presParOf" srcId="{02F40DE5-D3D5-4243-A7BA-B7FC57BB2526}" destId="{B959D2D6-0BF5-804F-A0FC-6DFAE0B25BC1}" srcOrd="1" destOrd="0" presId="urn:microsoft.com/office/officeart/2005/8/layout/bProcess4"/>
    <dgm:cxn modelId="{4643AF45-CB11-6F4F-AD15-91102D2DD056}" type="presParOf" srcId="{900AA5F2-2351-4748-B006-CD76D4B3C6E0}" destId="{8D577BE5-38C8-FA4C-AB9E-C2325DAA8E3F}" srcOrd="15" destOrd="0" presId="urn:microsoft.com/office/officeart/2005/8/layout/bProcess4"/>
    <dgm:cxn modelId="{3B591A21-2DAC-CB4C-A254-F69F144ED8D3}" type="presParOf" srcId="{900AA5F2-2351-4748-B006-CD76D4B3C6E0}" destId="{D7856E08-D0D5-5447-9151-D5CA18EFA490}" srcOrd="16" destOrd="0" presId="urn:microsoft.com/office/officeart/2005/8/layout/bProcess4"/>
    <dgm:cxn modelId="{48062286-CF4A-3E4A-A883-873BACA2D1DF}" type="presParOf" srcId="{D7856E08-D0D5-5447-9151-D5CA18EFA490}" destId="{F6995992-4E9B-584E-AFDD-0AB0660FBA31}" srcOrd="0" destOrd="0" presId="urn:microsoft.com/office/officeart/2005/8/layout/bProcess4"/>
    <dgm:cxn modelId="{CA9C6BD1-EAFE-FB40-A842-1D86D33E9C71}" type="presParOf" srcId="{D7856E08-D0D5-5447-9151-D5CA18EFA490}" destId="{5F8ADD18-DEC6-8442-9A5E-EC39C749D01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DE9C-367C-0240-8824-EF63DFCE2D14}">
      <dsp:nvSpPr>
        <dsp:cNvPr id="0" name=""/>
        <dsp:cNvSpPr/>
      </dsp:nvSpPr>
      <dsp:spPr>
        <a:xfrm rot="5400000">
          <a:off x="1110935" y="987930"/>
          <a:ext cx="1546756" cy="186461"/>
        </a:xfrm>
        <a:prstGeom prst="rect">
          <a:avLst/>
        </a:prstGeom>
        <a:solidFill>
          <a:schemeClr val="tx1">
            <a:lumMod val="95000"/>
            <a:lumOff val="5000"/>
          </a:schemeClr>
        </a:solidFill>
        <a:ln>
          <a:noFill/>
        </a:ln>
        <a:effectLst/>
      </dsp:spPr>
      <dsp:style>
        <a:lnRef idx="0">
          <a:scrgbClr r="0" g="0" b="0"/>
        </a:lnRef>
        <a:fillRef idx="1">
          <a:scrgbClr r="0" g="0" b="0"/>
        </a:fillRef>
        <a:effectRef idx="0">
          <a:scrgbClr r="0" g="0" b="0"/>
        </a:effectRef>
        <a:fontRef idx="minor">
          <a:schemeClr val="lt1"/>
        </a:fontRef>
      </dsp:style>
    </dsp:sp>
    <dsp:sp modelId="{841AE1B1-4579-3648-9480-F0C3D635E1B3}">
      <dsp:nvSpPr>
        <dsp:cNvPr id="0" name=""/>
        <dsp:cNvSpPr/>
      </dsp:nvSpPr>
      <dsp:spPr>
        <a:xfrm>
          <a:off x="1466407" y="279"/>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WKU/Nelson/ECTC develop career pathway</a:t>
          </a:r>
        </a:p>
        <a:p>
          <a:pPr marL="0" lvl="0" indent="0" algn="ctr" defTabSz="666750">
            <a:lnSpc>
              <a:spcPct val="90000"/>
            </a:lnSpc>
            <a:spcBef>
              <a:spcPct val="0"/>
            </a:spcBef>
            <a:spcAft>
              <a:spcPct val="35000"/>
            </a:spcAft>
            <a:buNone/>
          </a:pPr>
          <a:r>
            <a:rPr lang="en-US" sz="1500" kern="1200" dirty="0"/>
            <a:t>Fall 2022</a:t>
          </a:r>
        </a:p>
      </dsp:txBody>
      <dsp:txXfrm>
        <a:off x="1502816" y="36688"/>
        <a:ext cx="1998981" cy="1170261"/>
      </dsp:txXfrm>
    </dsp:sp>
    <dsp:sp modelId="{F7C96FF1-882B-B147-86EE-1EF64A39E210}">
      <dsp:nvSpPr>
        <dsp:cNvPr id="0" name=""/>
        <dsp:cNvSpPr/>
      </dsp:nvSpPr>
      <dsp:spPr>
        <a:xfrm rot="5400000">
          <a:off x="1110935"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3DF3BFD-E08D-F647-B06A-008ADAE6581F}">
      <dsp:nvSpPr>
        <dsp:cNvPr id="0" name=""/>
        <dsp:cNvSpPr/>
      </dsp:nvSpPr>
      <dsp:spPr>
        <a:xfrm>
          <a:off x="1466407" y="1554129"/>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Nelson Registers with OEAS as Sponsor and K-12 Teacher Occupation</a:t>
          </a:r>
        </a:p>
        <a:p>
          <a:pPr marL="0" lvl="0" indent="0" algn="ctr" defTabSz="666750">
            <a:lnSpc>
              <a:spcPct val="90000"/>
            </a:lnSpc>
            <a:spcBef>
              <a:spcPct val="0"/>
            </a:spcBef>
            <a:spcAft>
              <a:spcPct val="35000"/>
            </a:spcAft>
            <a:buNone/>
          </a:pPr>
          <a:r>
            <a:rPr lang="en-US" sz="1500" kern="1200" dirty="0"/>
            <a:t>Spring 2023</a:t>
          </a:r>
        </a:p>
      </dsp:txBody>
      <dsp:txXfrm>
        <a:off x="1502816" y="1590538"/>
        <a:ext cx="1998981" cy="1170261"/>
      </dsp:txXfrm>
    </dsp:sp>
    <dsp:sp modelId="{12471F78-365D-9343-A0C2-AE25691B9823}">
      <dsp:nvSpPr>
        <dsp:cNvPr id="0" name=""/>
        <dsp:cNvSpPr/>
      </dsp:nvSpPr>
      <dsp:spPr>
        <a:xfrm>
          <a:off x="1887860" y="3318704"/>
          <a:ext cx="2748400"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C53E608-D564-294D-BFD9-4CE46F007521}">
      <dsp:nvSpPr>
        <dsp:cNvPr id="0" name=""/>
        <dsp:cNvSpPr/>
      </dsp:nvSpPr>
      <dsp:spPr>
        <a:xfrm>
          <a:off x="1466407" y="3107978"/>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Nelson/WKU Recruits, Reviews, Accepts Students (7)</a:t>
          </a:r>
        </a:p>
        <a:p>
          <a:pPr marL="0" lvl="0" indent="0" algn="ctr" defTabSz="666750">
            <a:lnSpc>
              <a:spcPct val="90000"/>
            </a:lnSpc>
            <a:spcBef>
              <a:spcPct val="0"/>
            </a:spcBef>
            <a:spcAft>
              <a:spcPct val="35000"/>
            </a:spcAft>
            <a:buNone/>
          </a:pPr>
          <a:r>
            <a:rPr lang="en-US" sz="1500" kern="1200" dirty="0"/>
            <a:t>Late Spring 2023</a:t>
          </a:r>
        </a:p>
      </dsp:txBody>
      <dsp:txXfrm>
        <a:off x="1502816" y="3144387"/>
        <a:ext cx="1998981" cy="1170261"/>
      </dsp:txXfrm>
    </dsp:sp>
    <dsp:sp modelId="{C91F2D77-4C8E-5046-84B8-50420DE54034}">
      <dsp:nvSpPr>
        <dsp:cNvPr id="0" name=""/>
        <dsp:cNvSpPr/>
      </dsp:nvSpPr>
      <dsp:spPr>
        <a:xfrm rot="16200000">
          <a:off x="3866428"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1F571B14-54C3-CA40-9C9F-6131E45AB4C8}">
      <dsp:nvSpPr>
        <dsp:cNvPr id="0" name=""/>
        <dsp:cNvSpPr/>
      </dsp:nvSpPr>
      <dsp:spPr>
        <a:xfrm>
          <a:off x="4221900" y="3107978"/>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Nelson Students Begin Career Pathway &amp; Dual Credit Courses</a:t>
          </a:r>
        </a:p>
        <a:p>
          <a:pPr marL="0" lvl="0" indent="0" algn="ctr" defTabSz="666750">
            <a:lnSpc>
              <a:spcPct val="90000"/>
            </a:lnSpc>
            <a:spcBef>
              <a:spcPct val="0"/>
            </a:spcBef>
            <a:spcAft>
              <a:spcPct val="35000"/>
            </a:spcAft>
            <a:buNone/>
          </a:pPr>
          <a:r>
            <a:rPr lang="en-US" sz="1500" kern="1200" dirty="0"/>
            <a:t>Fall 2023</a:t>
          </a:r>
        </a:p>
      </dsp:txBody>
      <dsp:txXfrm>
        <a:off x="4258309" y="3144387"/>
        <a:ext cx="1998981" cy="1170261"/>
      </dsp:txXfrm>
    </dsp:sp>
    <dsp:sp modelId="{F971F60C-3035-7B48-8491-720E7EAFAD52}">
      <dsp:nvSpPr>
        <dsp:cNvPr id="0" name=""/>
        <dsp:cNvSpPr/>
      </dsp:nvSpPr>
      <dsp:spPr>
        <a:xfrm rot="16200000">
          <a:off x="3866428" y="98793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A895D267-A49C-FA48-AB96-1F0E162981C2}">
      <dsp:nvSpPr>
        <dsp:cNvPr id="0" name=""/>
        <dsp:cNvSpPr/>
      </dsp:nvSpPr>
      <dsp:spPr>
        <a:xfrm>
          <a:off x="4221900" y="1554129"/>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District Students Hired as Youth Apprentices, Take Dual Credit &amp; Continue Career Pathway</a:t>
          </a:r>
        </a:p>
      </dsp:txBody>
      <dsp:txXfrm>
        <a:off x="4258309" y="1590538"/>
        <a:ext cx="1998981" cy="1170261"/>
      </dsp:txXfrm>
    </dsp:sp>
    <dsp:sp modelId="{7725E706-A731-2740-9FE6-D3C57A2B5A5A}">
      <dsp:nvSpPr>
        <dsp:cNvPr id="0" name=""/>
        <dsp:cNvSpPr/>
      </dsp:nvSpPr>
      <dsp:spPr>
        <a:xfrm>
          <a:off x="4643353" y="211006"/>
          <a:ext cx="2748400"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6DB353C9-90F6-014B-9B3A-274C7CEAC7A4}">
      <dsp:nvSpPr>
        <dsp:cNvPr id="0" name=""/>
        <dsp:cNvSpPr/>
      </dsp:nvSpPr>
      <dsp:spPr>
        <a:xfrm>
          <a:off x="4221900" y="27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High School Graduation &amp; District Employs Student as Registered K-12 Teacher Apprentice</a:t>
          </a:r>
        </a:p>
      </dsp:txBody>
      <dsp:txXfrm>
        <a:off x="4258309" y="36688"/>
        <a:ext cx="1998981" cy="1170261"/>
      </dsp:txXfrm>
    </dsp:sp>
    <dsp:sp modelId="{C790B7D9-3173-AE4D-9055-0DE410E27D07}">
      <dsp:nvSpPr>
        <dsp:cNvPr id="0" name=""/>
        <dsp:cNvSpPr/>
      </dsp:nvSpPr>
      <dsp:spPr>
        <a:xfrm rot="5400000">
          <a:off x="6621921" y="98793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12DCE9F-181F-F64E-BF9D-1FFFD231EBE1}">
      <dsp:nvSpPr>
        <dsp:cNvPr id="0" name=""/>
        <dsp:cNvSpPr/>
      </dsp:nvSpPr>
      <dsp:spPr>
        <a:xfrm>
          <a:off x="6977393" y="27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Teacher Apprentice Matriculates to EPP </a:t>
          </a:r>
        </a:p>
      </dsp:txBody>
      <dsp:txXfrm>
        <a:off x="7013802" y="36688"/>
        <a:ext cx="1998981" cy="1170261"/>
      </dsp:txXfrm>
    </dsp:sp>
    <dsp:sp modelId="{8D577BE5-38C8-FA4C-AB9E-C2325DAA8E3F}">
      <dsp:nvSpPr>
        <dsp:cNvPr id="0" name=""/>
        <dsp:cNvSpPr/>
      </dsp:nvSpPr>
      <dsp:spPr>
        <a:xfrm rot="5400000">
          <a:off x="6621921"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B959D2D6-0BF5-804F-A0FC-6DFAE0B25BC1}">
      <dsp:nvSpPr>
        <dsp:cNvPr id="0" name=""/>
        <dsp:cNvSpPr/>
      </dsp:nvSpPr>
      <dsp:spPr>
        <a:xfrm>
          <a:off x="6977393" y="155412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Teacher Apprentice Works in District &amp;  Completes Upper Division Bachelor’s Requirements</a:t>
          </a:r>
        </a:p>
      </dsp:txBody>
      <dsp:txXfrm>
        <a:off x="7013802" y="1590538"/>
        <a:ext cx="1998981" cy="1170261"/>
      </dsp:txXfrm>
    </dsp:sp>
    <dsp:sp modelId="{5F8ADD18-DEC6-8442-9A5E-EC39C749D01C}">
      <dsp:nvSpPr>
        <dsp:cNvPr id="0" name=""/>
        <dsp:cNvSpPr/>
      </dsp:nvSpPr>
      <dsp:spPr>
        <a:xfrm>
          <a:off x="6977393" y="3107978"/>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Teacher Apprentice Earns Bachelor’s, Passes Licensure Exams, and Joins District Faculty</a:t>
          </a:r>
        </a:p>
      </dsp:txBody>
      <dsp:txXfrm>
        <a:off x="7013802" y="3144387"/>
        <a:ext cx="1998981" cy="1170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DE9C-367C-0240-8824-EF63DFCE2D14}">
      <dsp:nvSpPr>
        <dsp:cNvPr id="0" name=""/>
        <dsp:cNvSpPr/>
      </dsp:nvSpPr>
      <dsp:spPr>
        <a:xfrm rot="5400000">
          <a:off x="1110935" y="987930"/>
          <a:ext cx="1546756" cy="186461"/>
        </a:xfrm>
        <a:prstGeom prst="rect">
          <a:avLst/>
        </a:prstGeom>
        <a:solidFill>
          <a:schemeClr val="tx1">
            <a:lumMod val="95000"/>
            <a:lumOff val="5000"/>
          </a:schemeClr>
        </a:solidFill>
        <a:ln>
          <a:noFill/>
        </a:ln>
        <a:effectLst/>
      </dsp:spPr>
      <dsp:style>
        <a:lnRef idx="0">
          <a:scrgbClr r="0" g="0" b="0"/>
        </a:lnRef>
        <a:fillRef idx="1">
          <a:scrgbClr r="0" g="0" b="0"/>
        </a:fillRef>
        <a:effectRef idx="0">
          <a:scrgbClr r="0" g="0" b="0"/>
        </a:effectRef>
        <a:fontRef idx="minor">
          <a:schemeClr val="lt1"/>
        </a:fontRef>
      </dsp:style>
    </dsp:sp>
    <dsp:sp modelId="{841AE1B1-4579-3648-9480-F0C3D635E1B3}">
      <dsp:nvSpPr>
        <dsp:cNvPr id="0" name=""/>
        <dsp:cNvSpPr/>
      </dsp:nvSpPr>
      <dsp:spPr>
        <a:xfrm>
          <a:off x="1466407" y="279"/>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WKU/Grayson develop career pathway</a:t>
          </a:r>
        </a:p>
        <a:p>
          <a:pPr marL="0" lvl="0" indent="0" algn="ctr" defTabSz="666750">
            <a:lnSpc>
              <a:spcPct val="90000"/>
            </a:lnSpc>
            <a:spcBef>
              <a:spcPct val="0"/>
            </a:spcBef>
            <a:spcAft>
              <a:spcPct val="35000"/>
            </a:spcAft>
            <a:buNone/>
          </a:pPr>
          <a:r>
            <a:rPr lang="en-US" sz="1500" kern="1200" dirty="0"/>
            <a:t>Spring 2023</a:t>
          </a:r>
        </a:p>
      </dsp:txBody>
      <dsp:txXfrm>
        <a:off x="1502816" y="36688"/>
        <a:ext cx="1998981" cy="1170261"/>
      </dsp:txXfrm>
    </dsp:sp>
    <dsp:sp modelId="{F7C96FF1-882B-B147-86EE-1EF64A39E210}">
      <dsp:nvSpPr>
        <dsp:cNvPr id="0" name=""/>
        <dsp:cNvSpPr/>
      </dsp:nvSpPr>
      <dsp:spPr>
        <a:xfrm rot="5400000">
          <a:off x="1110935"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3DF3BFD-E08D-F647-B06A-008ADAE6581F}">
      <dsp:nvSpPr>
        <dsp:cNvPr id="0" name=""/>
        <dsp:cNvSpPr/>
      </dsp:nvSpPr>
      <dsp:spPr>
        <a:xfrm>
          <a:off x="1466407" y="1554129"/>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Grayson Registers with OEAS as Sponsor and K-12 Teacher Occupation</a:t>
          </a:r>
        </a:p>
        <a:p>
          <a:pPr marL="0" lvl="0" indent="0" algn="ctr" defTabSz="666750">
            <a:lnSpc>
              <a:spcPct val="90000"/>
            </a:lnSpc>
            <a:spcBef>
              <a:spcPct val="0"/>
            </a:spcBef>
            <a:spcAft>
              <a:spcPct val="35000"/>
            </a:spcAft>
            <a:buNone/>
          </a:pPr>
          <a:r>
            <a:rPr lang="en-US" sz="1500" kern="1200" dirty="0"/>
            <a:t>Spring 2023</a:t>
          </a:r>
        </a:p>
      </dsp:txBody>
      <dsp:txXfrm>
        <a:off x="1502816" y="1590538"/>
        <a:ext cx="1998981" cy="1170261"/>
      </dsp:txXfrm>
    </dsp:sp>
    <dsp:sp modelId="{12471F78-365D-9343-A0C2-AE25691B9823}">
      <dsp:nvSpPr>
        <dsp:cNvPr id="0" name=""/>
        <dsp:cNvSpPr/>
      </dsp:nvSpPr>
      <dsp:spPr>
        <a:xfrm>
          <a:off x="1887860" y="3318704"/>
          <a:ext cx="2748400"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C53E608-D564-294D-BFD9-4CE46F007521}">
      <dsp:nvSpPr>
        <dsp:cNvPr id="0" name=""/>
        <dsp:cNvSpPr/>
      </dsp:nvSpPr>
      <dsp:spPr>
        <a:xfrm>
          <a:off x="1466407" y="3107978"/>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Grayson Recruits, Reviews, Accepts Students</a:t>
          </a:r>
        </a:p>
        <a:p>
          <a:pPr marL="0" lvl="0" indent="0" algn="ctr" defTabSz="666750">
            <a:lnSpc>
              <a:spcPct val="90000"/>
            </a:lnSpc>
            <a:spcBef>
              <a:spcPct val="0"/>
            </a:spcBef>
            <a:spcAft>
              <a:spcPct val="35000"/>
            </a:spcAft>
            <a:buNone/>
          </a:pPr>
          <a:r>
            <a:rPr lang="en-US" sz="1500" kern="1200" dirty="0"/>
            <a:t>Late Spring 2023</a:t>
          </a:r>
        </a:p>
      </dsp:txBody>
      <dsp:txXfrm>
        <a:off x="1502816" y="3144387"/>
        <a:ext cx="1998981" cy="1170261"/>
      </dsp:txXfrm>
    </dsp:sp>
    <dsp:sp modelId="{C91F2D77-4C8E-5046-84B8-50420DE54034}">
      <dsp:nvSpPr>
        <dsp:cNvPr id="0" name=""/>
        <dsp:cNvSpPr/>
      </dsp:nvSpPr>
      <dsp:spPr>
        <a:xfrm rot="16200000">
          <a:off x="3866428"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1F571B14-54C3-CA40-9C9F-6131E45AB4C8}">
      <dsp:nvSpPr>
        <dsp:cNvPr id="0" name=""/>
        <dsp:cNvSpPr/>
      </dsp:nvSpPr>
      <dsp:spPr>
        <a:xfrm>
          <a:off x="4221900" y="3107978"/>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Grayson Students Begin Career Pathway &amp; WKU Courses at BG Campus</a:t>
          </a:r>
        </a:p>
        <a:p>
          <a:pPr marL="0" lvl="0" indent="0" algn="ctr" defTabSz="666750">
            <a:lnSpc>
              <a:spcPct val="90000"/>
            </a:lnSpc>
            <a:spcBef>
              <a:spcPct val="0"/>
            </a:spcBef>
            <a:spcAft>
              <a:spcPct val="35000"/>
            </a:spcAft>
            <a:buNone/>
          </a:pPr>
          <a:r>
            <a:rPr lang="en-US" sz="1500" kern="1200" dirty="0"/>
            <a:t>Fall 2023</a:t>
          </a:r>
        </a:p>
      </dsp:txBody>
      <dsp:txXfrm>
        <a:off x="4258309" y="3144387"/>
        <a:ext cx="1998981" cy="1170261"/>
      </dsp:txXfrm>
    </dsp:sp>
    <dsp:sp modelId="{F971F60C-3035-7B48-8491-720E7EAFAD52}">
      <dsp:nvSpPr>
        <dsp:cNvPr id="0" name=""/>
        <dsp:cNvSpPr/>
      </dsp:nvSpPr>
      <dsp:spPr>
        <a:xfrm rot="16200000">
          <a:off x="3866428" y="98793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A895D267-A49C-FA48-AB96-1F0E162981C2}">
      <dsp:nvSpPr>
        <dsp:cNvPr id="0" name=""/>
        <dsp:cNvSpPr/>
      </dsp:nvSpPr>
      <dsp:spPr>
        <a:xfrm>
          <a:off x="4221900" y="1554129"/>
          <a:ext cx="2071799" cy="12430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District Employs Students as Registered K-12 Teacher Apprentice, Continue Coursework</a:t>
          </a:r>
        </a:p>
      </dsp:txBody>
      <dsp:txXfrm>
        <a:off x="4258309" y="1590538"/>
        <a:ext cx="1998981" cy="1170261"/>
      </dsp:txXfrm>
    </dsp:sp>
    <dsp:sp modelId="{7725E706-A731-2740-9FE6-D3C57A2B5A5A}">
      <dsp:nvSpPr>
        <dsp:cNvPr id="0" name=""/>
        <dsp:cNvSpPr/>
      </dsp:nvSpPr>
      <dsp:spPr>
        <a:xfrm>
          <a:off x="4643353" y="211006"/>
          <a:ext cx="2748400"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6DB353C9-90F6-014B-9B3A-274C7CEAC7A4}">
      <dsp:nvSpPr>
        <dsp:cNvPr id="0" name=""/>
        <dsp:cNvSpPr/>
      </dsp:nvSpPr>
      <dsp:spPr>
        <a:xfrm>
          <a:off x="4221900" y="27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Greyson Students Graduate</a:t>
          </a:r>
        </a:p>
      </dsp:txBody>
      <dsp:txXfrm>
        <a:off x="4258309" y="36688"/>
        <a:ext cx="1998981" cy="1170261"/>
      </dsp:txXfrm>
    </dsp:sp>
    <dsp:sp modelId="{C790B7D9-3173-AE4D-9055-0DE410E27D07}">
      <dsp:nvSpPr>
        <dsp:cNvPr id="0" name=""/>
        <dsp:cNvSpPr/>
      </dsp:nvSpPr>
      <dsp:spPr>
        <a:xfrm rot="5400000">
          <a:off x="6621921" y="98793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12DCE9F-181F-F64E-BF9D-1FFFD231EBE1}">
      <dsp:nvSpPr>
        <dsp:cNvPr id="0" name=""/>
        <dsp:cNvSpPr/>
      </dsp:nvSpPr>
      <dsp:spPr>
        <a:xfrm>
          <a:off x="6977393" y="27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Teacher Apprentice matriculates to EPP </a:t>
          </a:r>
        </a:p>
      </dsp:txBody>
      <dsp:txXfrm>
        <a:off x="7013802" y="36688"/>
        <a:ext cx="1998981" cy="1170261"/>
      </dsp:txXfrm>
    </dsp:sp>
    <dsp:sp modelId="{8D577BE5-38C8-FA4C-AB9E-C2325DAA8E3F}">
      <dsp:nvSpPr>
        <dsp:cNvPr id="0" name=""/>
        <dsp:cNvSpPr/>
      </dsp:nvSpPr>
      <dsp:spPr>
        <a:xfrm rot="5400000">
          <a:off x="6621921"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B959D2D6-0BF5-804F-A0FC-6DFAE0B25BC1}">
      <dsp:nvSpPr>
        <dsp:cNvPr id="0" name=""/>
        <dsp:cNvSpPr/>
      </dsp:nvSpPr>
      <dsp:spPr>
        <a:xfrm>
          <a:off x="6977393" y="155412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Teacher Apprentice Works in District &amp;  Completes Upper Division Bachelor’s Requirements</a:t>
          </a:r>
        </a:p>
      </dsp:txBody>
      <dsp:txXfrm>
        <a:off x="7013802" y="1590538"/>
        <a:ext cx="1998981" cy="1170261"/>
      </dsp:txXfrm>
    </dsp:sp>
    <dsp:sp modelId="{5F8ADD18-DEC6-8442-9A5E-EC39C749D01C}">
      <dsp:nvSpPr>
        <dsp:cNvPr id="0" name=""/>
        <dsp:cNvSpPr/>
      </dsp:nvSpPr>
      <dsp:spPr>
        <a:xfrm>
          <a:off x="6977393" y="3107978"/>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Teacher Apprentice Earns Bachelor’s, Passes Licensure Exams, and Joins District Faculty</a:t>
          </a:r>
        </a:p>
      </dsp:txBody>
      <dsp:txXfrm>
        <a:off x="7013802" y="3144387"/>
        <a:ext cx="1998981" cy="1170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DE9C-367C-0240-8824-EF63DFCE2D14}">
      <dsp:nvSpPr>
        <dsp:cNvPr id="0" name=""/>
        <dsp:cNvSpPr/>
      </dsp:nvSpPr>
      <dsp:spPr>
        <a:xfrm rot="5400000">
          <a:off x="1110935" y="987930"/>
          <a:ext cx="1546756" cy="186461"/>
        </a:xfrm>
        <a:prstGeom prst="rect">
          <a:avLst/>
        </a:prstGeom>
        <a:solidFill>
          <a:schemeClr val="tx1">
            <a:lumMod val="95000"/>
            <a:lumOff val="5000"/>
          </a:schemeClr>
        </a:solidFill>
        <a:ln>
          <a:noFill/>
        </a:ln>
        <a:effectLst/>
      </dsp:spPr>
      <dsp:style>
        <a:lnRef idx="0">
          <a:scrgbClr r="0" g="0" b="0"/>
        </a:lnRef>
        <a:fillRef idx="1">
          <a:scrgbClr r="0" g="0" b="0"/>
        </a:fillRef>
        <a:effectRef idx="0">
          <a:scrgbClr r="0" g="0" b="0"/>
        </a:effectRef>
        <a:fontRef idx="minor">
          <a:schemeClr val="lt1"/>
        </a:fontRef>
      </dsp:style>
    </dsp:sp>
    <dsp:sp modelId="{841AE1B1-4579-3648-9480-F0C3D635E1B3}">
      <dsp:nvSpPr>
        <dsp:cNvPr id="0" name=""/>
        <dsp:cNvSpPr/>
      </dsp:nvSpPr>
      <dsp:spPr>
        <a:xfrm>
          <a:off x="1466407" y="279"/>
          <a:ext cx="2071799" cy="1243079"/>
        </a:xfrm>
        <a:prstGeom prst="roundRect">
          <a:avLst>
            <a:gd name="adj" fmla="val 10000"/>
          </a:avLst>
        </a:prstGeom>
        <a:solidFill>
          <a:srgbClr val="B01D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WKU/Hancock develop career pathway</a:t>
          </a:r>
        </a:p>
        <a:p>
          <a:pPr marL="0" lvl="0" indent="0" algn="ctr" defTabSz="622300">
            <a:lnSpc>
              <a:spcPct val="90000"/>
            </a:lnSpc>
            <a:spcBef>
              <a:spcPct val="0"/>
            </a:spcBef>
            <a:spcAft>
              <a:spcPct val="35000"/>
            </a:spcAft>
            <a:buNone/>
          </a:pPr>
          <a:r>
            <a:rPr lang="en-US" sz="1400" kern="1200" dirty="0"/>
            <a:t>Summer/Fall 2023</a:t>
          </a:r>
        </a:p>
      </dsp:txBody>
      <dsp:txXfrm>
        <a:off x="1502816" y="36688"/>
        <a:ext cx="1998981" cy="1170261"/>
      </dsp:txXfrm>
    </dsp:sp>
    <dsp:sp modelId="{F7C96FF1-882B-B147-86EE-1EF64A39E210}">
      <dsp:nvSpPr>
        <dsp:cNvPr id="0" name=""/>
        <dsp:cNvSpPr/>
      </dsp:nvSpPr>
      <dsp:spPr>
        <a:xfrm rot="5400000">
          <a:off x="1110935"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3DF3BFD-E08D-F647-B06A-008ADAE6581F}">
      <dsp:nvSpPr>
        <dsp:cNvPr id="0" name=""/>
        <dsp:cNvSpPr/>
      </dsp:nvSpPr>
      <dsp:spPr>
        <a:xfrm>
          <a:off x="1466407" y="155412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Hancock County  Registers with OEAS as Sponsor and K-12 Teacher Occupation</a:t>
          </a:r>
        </a:p>
        <a:p>
          <a:pPr marL="0" lvl="0" indent="0" algn="ctr" defTabSz="622300">
            <a:lnSpc>
              <a:spcPct val="90000"/>
            </a:lnSpc>
            <a:spcBef>
              <a:spcPct val="0"/>
            </a:spcBef>
            <a:spcAft>
              <a:spcPct val="35000"/>
            </a:spcAft>
            <a:buNone/>
          </a:pPr>
          <a:r>
            <a:rPr lang="en-US" sz="1400" kern="1200" dirty="0"/>
            <a:t>Fall 2023</a:t>
          </a:r>
        </a:p>
      </dsp:txBody>
      <dsp:txXfrm>
        <a:off x="1502816" y="1590538"/>
        <a:ext cx="1998981" cy="1170261"/>
      </dsp:txXfrm>
    </dsp:sp>
    <dsp:sp modelId="{12471F78-365D-9343-A0C2-AE25691B9823}">
      <dsp:nvSpPr>
        <dsp:cNvPr id="0" name=""/>
        <dsp:cNvSpPr/>
      </dsp:nvSpPr>
      <dsp:spPr>
        <a:xfrm>
          <a:off x="1887860" y="3318704"/>
          <a:ext cx="2748400"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C53E608-D564-294D-BFD9-4CE46F007521}">
      <dsp:nvSpPr>
        <dsp:cNvPr id="0" name=""/>
        <dsp:cNvSpPr/>
      </dsp:nvSpPr>
      <dsp:spPr>
        <a:xfrm>
          <a:off x="1466407" y="3107978"/>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Hancock Recruits, Reviews, Accepts Students</a:t>
          </a:r>
        </a:p>
        <a:p>
          <a:pPr marL="0" lvl="0" indent="0" algn="ctr" defTabSz="622300">
            <a:lnSpc>
              <a:spcPct val="90000"/>
            </a:lnSpc>
            <a:spcBef>
              <a:spcPct val="0"/>
            </a:spcBef>
            <a:spcAft>
              <a:spcPct val="35000"/>
            </a:spcAft>
            <a:buNone/>
          </a:pPr>
          <a:r>
            <a:rPr lang="en-US" sz="1400" kern="1200" dirty="0"/>
            <a:t>Spring 2024</a:t>
          </a:r>
        </a:p>
      </dsp:txBody>
      <dsp:txXfrm>
        <a:off x="1502816" y="3144387"/>
        <a:ext cx="1998981" cy="1170261"/>
      </dsp:txXfrm>
    </dsp:sp>
    <dsp:sp modelId="{C91F2D77-4C8E-5046-84B8-50420DE54034}">
      <dsp:nvSpPr>
        <dsp:cNvPr id="0" name=""/>
        <dsp:cNvSpPr/>
      </dsp:nvSpPr>
      <dsp:spPr>
        <a:xfrm rot="16200000">
          <a:off x="3866428"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1F571B14-54C3-CA40-9C9F-6131E45AB4C8}">
      <dsp:nvSpPr>
        <dsp:cNvPr id="0" name=""/>
        <dsp:cNvSpPr/>
      </dsp:nvSpPr>
      <dsp:spPr>
        <a:xfrm>
          <a:off x="4221900" y="3107978"/>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Hancock Students Begin Career Pathway &amp; WKU Courses at BG Campus</a:t>
          </a:r>
        </a:p>
        <a:p>
          <a:pPr marL="0" lvl="0" indent="0" algn="ctr" defTabSz="622300">
            <a:lnSpc>
              <a:spcPct val="90000"/>
            </a:lnSpc>
            <a:spcBef>
              <a:spcPct val="0"/>
            </a:spcBef>
            <a:spcAft>
              <a:spcPct val="35000"/>
            </a:spcAft>
            <a:buNone/>
          </a:pPr>
          <a:r>
            <a:rPr lang="en-US" sz="1400" kern="1200" dirty="0"/>
            <a:t>Fall 2024</a:t>
          </a:r>
        </a:p>
      </dsp:txBody>
      <dsp:txXfrm>
        <a:off x="4258309" y="3144387"/>
        <a:ext cx="1998981" cy="1170261"/>
      </dsp:txXfrm>
    </dsp:sp>
    <dsp:sp modelId="{F971F60C-3035-7B48-8491-720E7EAFAD52}">
      <dsp:nvSpPr>
        <dsp:cNvPr id="0" name=""/>
        <dsp:cNvSpPr/>
      </dsp:nvSpPr>
      <dsp:spPr>
        <a:xfrm rot="16200000">
          <a:off x="3866428" y="98793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A895D267-A49C-FA48-AB96-1F0E162981C2}">
      <dsp:nvSpPr>
        <dsp:cNvPr id="0" name=""/>
        <dsp:cNvSpPr/>
      </dsp:nvSpPr>
      <dsp:spPr>
        <a:xfrm>
          <a:off x="4221900" y="155412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Hancock Students Graduate</a:t>
          </a:r>
        </a:p>
      </dsp:txBody>
      <dsp:txXfrm>
        <a:off x="4258309" y="1590538"/>
        <a:ext cx="1998981" cy="1170261"/>
      </dsp:txXfrm>
    </dsp:sp>
    <dsp:sp modelId="{7725E706-A731-2740-9FE6-D3C57A2B5A5A}">
      <dsp:nvSpPr>
        <dsp:cNvPr id="0" name=""/>
        <dsp:cNvSpPr/>
      </dsp:nvSpPr>
      <dsp:spPr>
        <a:xfrm>
          <a:off x="4643353" y="211006"/>
          <a:ext cx="2748400"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6DB353C9-90F6-014B-9B3A-274C7CEAC7A4}">
      <dsp:nvSpPr>
        <dsp:cNvPr id="0" name=""/>
        <dsp:cNvSpPr/>
      </dsp:nvSpPr>
      <dsp:spPr>
        <a:xfrm>
          <a:off x="4221900" y="27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District Employs Student as Registered K-12 Teacher Apprentice</a:t>
          </a:r>
        </a:p>
      </dsp:txBody>
      <dsp:txXfrm>
        <a:off x="4258309" y="36688"/>
        <a:ext cx="1998981" cy="1170261"/>
      </dsp:txXfrm>
    </dsp:sp>
    <dsp:sp modelId="{C790B7D9-3173-AE4D-9055-0DE410E27D07}">
      <dsp:nvSpPr>
        <dsp:cNvPr id="0" name=""/>
        <dsp:cNvSpPr/>
      </dsp:nvSpPr>
      <dsp:spPr>
        <a:xfrm rot="5400000">
          <a:off x="6621921" y="98793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12DCE9F-181F-F64E-BF9D-1FFFD231EBE1}">
      <dsp:nvSpPr>
        <dsp:cNvPr id="0" name=""/>
        <dsp:cNvSpPr/>
      </dsp:nvSpPr>
      <dsp:spPr>
        <a:xfrm>
          <a:off x="6977393" y="27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Teacher Apprentice Matriculates to EPP </a:t>
          </a:r>
        </a:p>
      </dsp:txBody>
      <dsp:txXfrm>
        <a:off x="7013802" y="36688"/>
        <a:ext cx="1998981" cy="1170261"/>
      </dsp:txXfrm>
    </dsp:sp>
    <dsp:sp modelId="{8D577BE5-38C8-FA4C-AB9E-C2325DAA8E3F}">
      <dsp:nvSpPr>
        <dsp:cNvPr id="0" name=""/>
        <dsp:cNvSpPr/>
      </dsp:nvSpPr>
      <dsp:spPr>
        <a:xfrm rot="5400000">
          <a:off x="6621921" y="2541780"/>
          <a:ext cx="1546756" cy="186461"/>
        </a:xfrm>
        <a:prstGeom prst="rect">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B959D2D6-0BF5-804F-A0FC-6DFAE0B25BC1}">
      <dsp:nvSpPr>
        <dsp:cNvPr id="0" name=""/>
        <dsp:cNvSpPr/>
      </dsp:nvSpPr>
      <dsp:spPr>
        <a:xfrm>
          <a:off x="6977393" y="1554129"/>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Teacher Apprentice Works in District &amp;  Completes Upper Division Bachelor’s Requirements</a:t>
          </a:r>
        </a:p>
      </dsp:txBody>
      <dsp:txXfrm>
        <a:off x="7013802" y="1590538"/>
        <a:ext cx="1998981" cy="1170261"/>
      </dsp:txXfrm>
    </dsp:sp>
    <dsp:sp modelId="{5F8ADD18-DEC6-8442-9A5E-EC39C749D01C}">
      <dsp:nvSpPr>
        <dsp:cNvPr id="0" name=""/>
        <dsp:cNvSpPr/>
      </dsp:nvSpPr>
      <dsp:spPr>
        <a:xfrm>
          <a:off x="6977393" y="3107978"/>
          <a:ext cx="2071799" cy="1243079"/>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Teacher Apprentice Earns Bachelor’s, Passes Licensure Exams, and Joins District Faculty</a:t>
          </a:r>
        </a:p>
      </dsp:txBody>
      <dsp:txXfrm>
        <a:off x="7013802" y="3144387"/>
        <a:ext cx="1998981" cy="117026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F5D96-E652-40E8-89A1-A3545901ECB7}" type="datetimeFigureOut">
              <a:rPr lang="en-US" smtClean="0"/>
              <a:t>7/12/23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E48D7-EF11-4825-BB92-88190D63E9CF}" type="slidenum">
              <a:rPr lang="en-US" smtClean="0"/>
              <a:t>‹#›</a:t>
            </a:fld>
            <a:endParaRPr lang="en-US"/>
          </a:p>
        </p:txBody>
      </p:sp>
    </p:spTree>
    <p:extLst>
      <p:ext uri="{BB962C8B-B14F-4D97-AF65-F5344CB8AC3E}">
        <p14:creationId xmlns:p14="http://schemas.microsoft.com/office/powerpoint/2010/main" val="181224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E48D7-EF11-4825-BB92-88190D63E9CF}" type="slidenum">
              <a:rPr lang="en-US" smtClean="0"/>
              <a:t>1</a:t>
            </a:fld>
            <a:endParaRPr lang="en-US"/>
          </a:p>
        </p:txBody>
      </p:sp>
    </p:spTree>
    <p:extLst>
      <p:ext uri="{BB962C8B-B14F-4D97-AF65-F5344CB8AC3E}">
        <p14:creationId xmlns:p14="http://schemas.microsoft.com/office/powerpoint/2010/main" val="657633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Six actual apprentices. We have 45 enrolled in the Ed. Collab pathway who serve as the pipeline. Each year, we have ten or more completers. At present, we will be able to serve only two or three per completing class as paid apprentices. We will do this by converting existing instructional assistant positions to apprentice titles. The number and types of these positions are limited, primarily  serving kindergarten, and will not address the highest areas of need  in math and science at the middle and high school levels. </a:t>
            </a:r>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14</a:t>
            </a:fld>
            <a:endParaRPr lang="en-US"/>
          </a:p>
        </p:txBody>
      </p:sp>
    </p:spTree>
    <p:extLst>
      <p:ext uri="{BB962C8B-B14F-4D97-AF65-F5344CB8AC3E}">
        <p14:creationId xmlns:p14="http://schemas.microsoft.com/office/powerpoint/2010/main" val="2980445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15</a:t>
            </a:fld>
            <a:endParaRPr lang="en-US"/>
          </a:p>
        </p:txBody>
      </p:sp>
    </p:spTree>
    <p:extLst>
      <p:ext uri="{BB962C8B-B14F-4D97-AF65-F5344CB8AC3E}">
        <p14:creationId xmlns:p14="http://schemas.microsoft.com/office/powerpoint/2010/main" val="1582907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17</a:t>
            </a:fld>
            <a:endParaRPr lang="en-US"/>
          </a:p>
        </p:txBody>
      </p:sp>
    </p:spTree>
    <p:extLst>
      <p:ext uri="{BB962C8B-B14F-4D97-AF65-F5344CB8AC3E}">
        <p14:creationId xmlns:p14="http://schemas.microsoft.com/office/powerpoint/2010/main" val="1787890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comment</a:t>
            </a:r>
          </a:p>
        </p:txBody>
      </p:sp>
      <p:sp>
        <p:nvSpPr>
          <p:cNvPr id="4" name="Slide Number Placeholder 3"/>
          <p:cNvSpPr>
            <a:spLocks noGrp="1"/>
          </p:cNvSpPr>
          <p:nvPr>
            <p:ph type="sldNum" sz="quarter" idx="10"/>
          </p:nvPr>
        </p:nvSpPr>
        <p:spPr/>
        <p:txBody>
          <a:bodyPr/>
          <a:lstStyle/>
          <a:p>
            <a:fld id="{0A8E48D7-EF11-4825-BB92-88190D63E9CF}" type="slidenum">
              <a:rPr lang="en-US" smtClean="0"/>
              <a:t>18</a:t>
            </a:fld>
            <a:endParaRPr lang="en-US"/>
          </a:p>
        </p:txBody>
      </p:sp>
    </p:spTree>
    <p:extLst>
      <p:ext uri="{BB962C8B-B14F-4D97-AF65-F5344CB8AC3E}">
        <p14:creationId xmlns:p14="http://schemas.microsoft.com/office/powerpoint/2010/main" val="226833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19</a:t>
            </a:fld>
            <a:endParaRPr lang="en-US"/>
          </a:p>
        </p:txBody>
      </p:sp>
    </p:spTree>
    <p:extLst>
      <p:ext uri="{BB962C8B-B14F-4D97-AF65-F5344CB8AC3E}">
        <p14:creationId xmlns:p14="http://schemas.microsoft.com/office/powerpoint/2010/main" val="465164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2 – Mentor Training for Competency Assessment and Document</a:t>
            </a:r>
          </a:p>
          <a:p>
            <a:r>
              <a:rPr lang="en-US" dirty="0"/>
              <a:t>*Year 3 Into 4 – Students graduate and have their portfolio of competencies assessed for </a:t>
            </a:r>
            <a:r>
              <a:rPr lang="en-US" dirty="0" err="1"/>
              <a:t>transcriptable</a:t>
            </a:r>
            <a:r>
              <a:rPr lang="en-US" dirty="0"/>
              <a:t> credit at the university: 9-12 credits will be awarded on top of the dual credits earned. </a:t>
            </a:r>
          </a:p>
          <a:p>
            <a:r>
              <a:rPr lang="en-US" dirty="0"/>
              <a:t>Could be as fast as 3 years (1 year development; 2 year completion) depending on the coursework </a:t>
            </a:r>
            <a:r>
              <a:rPr lang="en-US"/>
              <a:t>already accomplished by the </a:t>
            </a:r>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22</a:t>
            </a:fld>
            <a:endParaRPr lang="en-US"/>
          </a:p>
        </p:txBody>
      </p:sp>
    </p:spTree>
    <p:extLst>
      <p:ext uri="{BB962C8B-B14F-4D97-AF65-F5344CB8AC3E}">
        <p14:creationId xmlns:p14="http://schemas.microsoft.com/office/powerpoint/2010/main" val="173332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23</a:t>
            </a:fld>
            <a:endParaRPr lang="en-US"/>
          </a:p>
        </p:txBody>
      </p:sp>
    </p:spTree>
    <p:extLst>
      <p:ext uri="{BB962C8B-B14F-4D97-AF65-F5344CB8AC3E}">
        <p14:creationId xmlns:p14="http://schemas.microsoft.com/office/powerpoint/2010/main" val="744058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E48D7-EF11-4825-BB92-88190D63E9CF}" type="slidenum">
              <a:rPr lang="en-US" smtClean="0"/>
              <a:t>24</a:t>
            </a:fld>
            <a:endParaRPr lang="en-US"/>
          </a:p>
        </p:txBody>
      </p:sp>
    </p:spTree>
    <p:extLst>
      <p:ext uri="{BB962C8B-B14F-4D97-AF65-F5344CB8AC3E}">
        <p14:creationId xmlns:p14="http://schemas.microsoft.com/office/powerpoint/2010/main" val="280358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2</a:t>
            </a:fld>
            <a:endParaRPr lang="en-US"/>
          </a:p>
        </p:txBody>
      </p:sp>
    </p:spTree>
    <p:extLst>
      <p:ext uri="{BB962C8B-B14F-4D97-AF65-F5344CB8AC3E}">
        <p14:creationId xmlns:p14="http://schemas.microsoft.com/office/powerpoint/2010/main" val="263417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a brief history on Tennessee and model growth throughout the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organized and systematic form of instruction designed to provide the apprentice with knowledge of the </a:t>
            </a:r>
            <a:r>
              <a:rPr lang="en-US" sz="1200" b="1" dirty="0"/>
              <a:t>theoretical </a:t>
            </a:r>
            <a:r>
              <a:rPr lang="en-US" sz="1200" dirty="0"/>
              <a:t>and </a:t>
            </a:r>
            <a:r>
              <a:rPr lang="en-US" sz="1200" b="1" dirty="0"/>
              <a:t>technical</a:t>
            </a:r>
            <a:r>
              <a:rPr lang="en-US" sz="1200" dirty="0"/>
              <a:t> subjects related to the apprentice’s occupation.</a:t>
            </a:r>
          </a:p>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4</a:t>
            </a:fld>
            <a:endParaRPr lang="en-US"/>
          </a:p>
        </p:txBody>
      </p:sp>
    </p:spTree>
    <p:extLst>
      <p:ext uri="{BB962C8B-B14F-4D97-AF65-F5344CB8AC3E}">
        <p14:creationId xmlns:p14="http://schemas.microsoft.com/office/powerpoint/2010/main" val="351565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Job Learning aka Earn and Learn</a:t>
            </a:r>
          </a:p>
          <a:p>
            <a:r>
              <a:rPr lang="en-US" dirty="0"/>
              <a:t>Apprentices receive sufficient experience to become fully proficient in each domain/category</a:t>
            </a:r>
          </a:p>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5</a:t>
            </a:fld>
            <a:endParaRPr lang="en-US"/>
          </a:p>
        </p:txBody>
      </p:sp>
    </p:spTree>
    <p:extLst>
      <p:ext uri="{BB962C8B-B14F-4D97-AF65-F5344CB8AC3E}">
        <p14:creationId xmlns:p14="http://schemas.microsoft.com/office/powerpoint/2010/main" val="57131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Job Learning aka Earn and Learn</a:t>
            </a:r>
          </a:p>
          <a:p>
            <a:r>
              <a:rPr lang="en-US" dirty="0"/>
              <a:t>Apprentices receive sufficient experience to become fully proficient in each domain/category</a:t>
            </a:r>
          </a:p>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6</a:t>
            </a:fld>
            <a:endParaRPr lang="en-US"/>
          </a:p>
        </p:txBody>
      </p:sp>
    </p:spTree>
    <p:extLst>
      <p:ext uri="{BB962C8B-B14F-4D97-AF65-F5344CB8AC3E}">
        <p14:creationId xmlns:p14="http://schemas.microsoft.com/office/powerpoint/2010/main" val="4522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OEAS as the approving body for the work process and sponsor applications. </a:t>
            </a:r>
          </a:p>
        </p:txBody>
      </p:sp>
      <p:sp>
        <p:nvSpPr>
          <p:cNvPr id="4" name="Slide Number Placeholder 3"/>
          <p:cNvSpPr>
            <a:spLocks noGrp="1"/>
          </p:cNvSpPr>
          <p:nvPr>
            <p:ph type="sldNum" sz="quarter" idx="5"/>
          </p:nvPr>
        </p:nvSpPr>
        <p:spPr/>
        <p:txBody>
          <a:bodyPr/>
          <a:lstStyle/>
          <a:p>
            <a:fld id="{0A8E48D7-EF11-4825-BB92-88190D63E9CF}" type="slidenum">
              <a:rPr lang="en-US" smtClean="0"/>
              <a:t>7</a:t>
            </a:fld>
            <a:endParaRPr lang="en-US"/>
          </a:p>
        </p:txBody>
      </p:sp>
    </p:spTree>
    <p:extLst>
      <p:ext uri="{BB962C8B-B14F-4D97-AF65-F5344CB8AC3E}">
        <p14:creationId xmlns:p14="http://schemas.microsoft.com/office/powerpoint/2010/main" val="1587156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Job Learning aka Earn and Learn</a:t>
            </a:r>
          </a:p>
          <a:p>
            <a:r>
              <a:rPr lang="en-US" dirty="0"/>
              <a:t>Apprentices receive sufficient experience to become fully proficient in each domain/category</a:t>
            </a:r>
          </a:p>
          <a:p>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9</a:t>
            </a:fld>
            <a:endParaRPr lang="en-US"/>
          </a:p>
        </p:txBody>
      </p:sp>
    </p:spTree>
    <p:extLst>
      <p:ext uri="{BB962C8B-B14F-4D97-AF65-F5344CB8AC3E}">
        <p14:creationId xmlns:p14="http://schemas.microsoft.com/office/powerpoint/2010/main" val="1298458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Six actual apprentices. We have 45 enrolled in the Ed. Collab pathway who serve as the pipeline. Each year, we have ten or more completers. At present, we will be able to serve only two or three per completing class as paid apprentices. We will do this by converting existing instructional assistant positions to apprentice titles. The number and types of these positions are limited, primarily  serving kindergarten, and will not address the highest areas of need  in math and science at the middle and high school levels. </a:t>
            </a:r>
            <a:endParaRPr lang="en-US" dirty="0"/>
          </a:p>
        </p:txBody>
      </p:sp>
      <p:sp>
        <p:nvSpPr>
          <p:cNvPr id="4" name="Slide Number Placeholder 3"/>
          <p:cNvSpPr>
            <a:spLocks noGrp="1"/>
          </p:cNvSpPr>
          <p:nvPr>
            <p:ph type="sldNum" sz="quarter" idx="5"/>
          </p:nvPr>
        </p:nvSpPr>
        <p:spPr/>
        <p:txBody>
          <a:bodyPr/>
          <a:lstStyle/>
          <a:p>
            <a:fld id="{0A8E48D7-EF11-4825-BB92-88190D63E9CF}" type="slidenum">
              <a:rPr lang="en-US" smtClean="0"/>
              <a:t>12</a:t>
            </a:fld>
            <a:endParaRPr lang="en-US"/>
          </a:p>
        </p:txBody>
      </p:sp>
    </p:spTree>
    <p:extLst>
      <p:ext uri="{BB962C8B-B14F-4D97-AF65-F5344CB8AC3E}">
        <p14:creationId xmlns:p14="http://schemas.microsoft.com/office/powerpoint/2010/main" val="241048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2 – Mentor Training for Competency Assessment and Document</a:t>
            </a:r>
          </a:p>
          <a:p>
            <a:r>
              <a:rPr lang="en-US" dirty="0"/>
              <a:t>Year 3 Into 4 – Students graduate and have their portfolio of competencies assessed for </a:t>
            </a:r>
            <a:r>
              <a:rPr lang="en-US" dirty="0" err="1"/>
              <a:t>transcriptable</a:t>
            </a:r>
            <a:r>
              <a:rPr lang="en-US" dirty="0"/>
              <a:t> credit at the university: 9-12 credits will be awarded on top of the dual credits earned. Some Students enter year 4 with as many as 60 credits earned. Students completing community college dual credit coursework may enter the university general education certified meaning that aspect of the undergraduate degree is considered complete. </a:t>
            </a:r>
          </a:p>
        </p:txBody>
      </p:sp>
      <p:sp>
        <p:nvSpPr>
          <p:cNvPr id="4" name="Slide Number Placeholder 3"/>
          <p:cNvSpPr>
            <a:spLocks noGrp="1"/>
          </p:cNvSpPr>
          <p:nvPr>
            <p:ph type="sldNum" sz="quarter" idx="5"/>
          </p:nvPr>
        </p:nvSpPr>
        <p:spPr/>
        <p:txBody>
          <a:bodyPr/>
          <a:lstStyle/>
          <a:p>
            <a:fld id="{0A8E48D7-EF11-4825-BB92-88190D63E9CF}" type="slidenum">
              <a:rPr lang="en-US" smtClean="0"/>
              <a:t>13</a:t>
            </a:fld>
            <a:endParaRPr lang="en-US"/>
          </a:p>
        </p:txBody>
      </p:sp>
    </p:spTree>
    <p:extLst>
      <p:ext uri="{BB962C8B-B14F-4D97-AF65-F5344CB8AC3E}">
        <p14:creationId xmlns:p14="http://schemas.microsoft.com/office/powerpoint/2010/main" val="89457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F158-924F-B94C-9B42-A9131D4829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20B0AF-94DE-8E4A-8DCA-74C96E3865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8379F-F8BF-AE49-9B0C-1B7A5EE13A0D}"/>
              </a:ext>
            </a:extLst>
          </p:cNvPr>
          <p:cNvSpPr>
            <a:spLocks noGrp="1"/>
          </p:cNvSpPr>
          <p:nvPr>
            <p:ph type="dt" sz="half" idx="10"/>
          </p:nvPr>
        </p:nvSpPr>
        <p:spPr/>
        <p:txBody>
          <a:bodyPr/>
          <a:lstStyle/>
          <a:p>
            <a:fld id="{F83B4D0C-2D1F-A54A-A5FF-C41A7EDC8908}" type="datetime1">
              <a:rPr lang="en-US" smtClean="0"/>
              <a:t>7/12/23</a:t>
            </a:fld>
            <a:endParaRPr lang="en-US"/>
          </a:p>
        </p:txBody>
      </p:sp>
      <p:sp>
        <p:nvSpPr>
          <p:cNvPr id="5" name="Footer Placeholder 4">
            <a:extLst>
              <a:ext uri="{FF2B5EF4-FFF2-40B4-BE49-F238E27FC236}">
                <a16:creationId xmlns:a16="http://schemas.microsoft.com/office/drawing/2014/main" id="{90A49A2D-3CE9-2D42-B97A-763B9FC9B93C}"/>
              </a:ext>
            </a:extLst>
          </p:cNvPr>
          <p:cNvSpPr>
            <a:spLocks noGrp="1"/>
          </p:cNvSpPr>
          <p:nvPr>
            <p:ph type="ftr" sz="quarter" idx="11"/>
          </p:nvPr>
        </p:nvSpPr>
        <p:spPr/>
        <p:txBody>
          <a:bodyPr/>
          <a:lstStyle/>
          <a:p>
            <a:r>
              <a:rPr lang="en-US"/>
              <a:t>The Spirit Makes The Master</a:t>
            </a:r>
          </a:p>
        </p:txBody>
      </p:sp>
      <p:sp>
        <p:nvSpPr>
          <p:cNvPr id="6" name="Slide Number Placeholder 5">
            <a:extLst>
              <a:ext uri="{FF2B5EF4-FFF2-40B4-BE49-F238E27FC236}">
                <a16:creationId xmlns:a16="http://schemas.microsoft.com/office/drawing/2014/main" id="{AF717F0D-9908-524A-A45A-7DE9643D72F8}"/>
              </a:ext>
            </a:extLst>
          </p:cNvPr>
          <p:cNvSpPr>
            <a:spLocks noGrp="1"/>
          </p:cNvSpPr>
          <p:nvPr>
            <p:ph type="sldNum" sz="quarter" idx="12"/>
          </p:nvPr>
        </p:nvSpPr>
        <p:spPr/>
        <p:txBody>
          <a:bodyPr/>
          <a:lstStyle/>
          <a:p>
            <a:fld id="{607C223B-5927-4F70-AB56-09C44395EAC7}" type="slidenum">
              <a:rPr lang="en-US" smtClean="0"/>
              <a:t>‹#›</a:t>
            </a:fld>
            <a:endParaRPr lang="en-US"/>
          </a:p>
        </p:txBody>
      </p:sp>
    </p:spTree>
    <p:extLst>
      <p:ext uri="{BB962C8B-B14F-4D97-AF65-F5344CB8AC3E}">
        <p14:creationId xmlns:p14="http://schemas.microsoft.com/office/powerpoint/2010/main" val="155202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210D-81F1-EB4F-9898-4853E2EB18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97920-1388-A04C-AA25-753909DA0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6458A-CD69-5443-BB15-C4B8D1B5726E}"/>
              </a:ext>
            </a:extLst>
          </p:cNvPr>
          <p:cNvSpPr>
            <a:spLocks noGrp="1"/>
          </p:cNvSpPr>
          <p:nvPr>
            <p:ph type="dt" sz="half" idx="10"/>
          </p:nvPr>
        </p:nvSpPr>
        <p:spPr/>
        <p:txBody>
          <a:bodyPr/>
          <a:lstStyle/>
          <a:p>
            <a:fld id="{1F4078CA-AD16-114C-BA09-C348662EC956}" type="datetime1">
              <a:rPr lang="en-US" smtClean="0"/>
              <a:t>7/12/23</a:t>
            </a:fld>
            <a:endParaRPr lang="en-US"/>
          </a:p>
        </p:txBody>
      </p:sp>
      <p:sp>
        <p:nvSpPr>
          <p:cNvPr id="5" name="Footer Placeholder 4">
            <a:extLst>
              <a:ext uri="{FF2B5EF4-FFF2-40B4-BE49-F238E27FC236}">
                <a16:creationId xmlns:a16="http://schemas.microsoft.com/office/drawing/2014/main" id="{1E79DB91-8D4D-1148-8F03-BDCC472711F3}"/>
              </a:ext>
            </a:extLst>
          </p:cNvPr>
          <p:cNvSpPr>
            <a:spLocks noGrp="1"/>
          </p:cNvSpPr>
          <p:nvPr>
            <p:ph type="ftr" sz="quarter" idx="11"/>
          </p:nvPr>
        </p:nvSpPr>
        <p:spPr/>
        <p:txBody>
          <a:bodyPr/>
          <a:lstStyle/>
          <a:p>
            <a:r>
              <a:rPr lang="en-US"/>
              <a:t>The Spirit Makes The Master</a:t>
            </a:r>
            <a:endParaRPr lang="en-US" dirty="0"/>
          </a:p>
        </p:txBody>
      </p:sp>
      <p:sp>
        <p:nvSpPr>
          <p:cNvPr id="6" name="Slide Number Placeholder 5">
            <a:extLst>
              <a:ext uri="{FF2B5EF4-FFF2-40B4-BE49-F238E27FC236}">
                <a16:creationId xmlns:a16="http://schemas.microsoft.com/office/drawing/2014/main" id="{DE3D4BCF-45A5-194D-AE53-4EC132451625}"/>
              </a:ext>
            </a:extLst>
          </p:cNvPr>
          <p:cNvSpPr>
            <a:spLocks noGrp="1"/>
          </p:cNvSpPr>
          <p:nvPr>
            <p:ph type="sldNum" sz="quarter" idx="12"/>
          </p:nvPr>
        </p:nvSpPr>
        <p:spPr/>
        <p:txBody>
          <a:bodyPr/>
          <a:lstStyle/>
          <a:p>
            <a:fld id="{607C223B-5927-4F70-AB56-09C44395EAC7}" type="slidenum">
              <a:rPr lang="en-US" smtClean="0"/>
              <a:pPr/>
              <a:t>‹#›</a:t>
            </a:fld>
            <a:endParaRPr lang="en-US" dirty="0"/>
          </a:p>
        </p:txBody>
      </p:sp>
    </p:spTree>
    <p:extLst>
      <p:ext uri="{BB962C8B-B14F-4D97-AF65-F5344CB8AC3E}">
        <p14:creationId xmlns:p14="http://schemas.microsoft.com/office/powerpoint/2010/main" val="310394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056E7-C66E-0043-BDE3-E3645F88F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020C3A-47F5-F148-A5B5-934671F88E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01A36-D8D3-B940-B6F6-FA8D16F145F4}"/>
              </a:ext>
            </a:extLst>
          </p:cNvPr>
          <p:cNvSpPr>
            <a:spLocks noGrp="1"/>
          </p:cNvSpPr>
          <p:nvPr>
            <p:ph type="dt" sz="half" idx="10"/>
          </p:nvPr>
        </p:nvSpPr>
        <p:spPr/>
        <p:txBody>
          <a:bodyPr/>
          <a:lstStyle/>
          <a:p>
            <a:fld id="{2A819710-29DD-A04B-B3E4-1169C7C78E7D}" type="datetime1">
              <a:rPr lang="en-US" smtClean="0"/>
              <a:t>7/12/23</a:t>
            </a:fld>
            <a:endParaRPr lang="en-US"/>
          </a:p>
        </p:txBody>
      </p:sp>
      <p:sp>
        <p:nvSpPr>
          <p:cNvPr id="5" name="Footer Placeholder 4">
            <a:extLst>
              <a:ext uri="{FF2B5EF4-FFF2-40B4-BE49-F238E27FC236}">
                <a16:creationId xmlns:a16="http://schemas.microsoft.com/office/drawing/2014/main" id="{A1DEAF8F-730E-ED47-9B9F-A05630BCBDC2}"/>
              </a:ext>
            </a:extLst>
          </p:cNvPr>
          <p:cNvSpPr>
            <a:spLocks noGrp="1"/>
          </p:cNvSpPr>
          <p:nvPr>
            <p:ph type="ftr" sz="quarter" idx="11"/>
          </p:nvPr>
        </p:nvSpPr>
        <p:spPr/>
        <p:txBody>
          <a:bodyPr/>
          <a:lstStyle/>
          <a:p>
            <a:r>
              <a:rPr lang="en-US"/>
              <a:t>The Spirit Makes The Master</a:t>
            </a:r>
            <a:endParaRPr lang="en-US" dirty="0"/>
          </a:p>
        </p:txBody>
      </p:sp>
      <p:sp>
        <p:nvSpPr>
          <p:cNvPr id="6" name="Slide Number Placeholder 5">
            <a:extLst>
              <a:ext uri="{FF2B5EF4-FFF2-40B4-BE49-F238E27FC236}">
                <a16:creationId xmlns:a16="http://schemas.microsoft.com/office/drawing/2014/main" id="{CAE0FFC6-3449-6B4E-944E-D6D1BD30E793}"/>
              </a:ext>
            </a:extLst>
          </p:cNvPr>
          <p:cNvSpPr>
            <a:spLocks noGrp="1"/>
          </p:cNvSpPr>
          <p:nvPr>
            <p:ph type="sldNum" sz="quarter" idx="12"/>
          </p:nvPr>
        </p:nvSpPr>
        <p:spPr/>
        <p:txBody>
          <a:bodyPr/>
          <a:lstStyle/>
          <a:p>
            <a:fld id="{607C223B-5927-4F70-AB56-09C44395EAC7}" type="slidenum">
              <a:rPr lang="en-US" smtClean="0"/>
              <a:pPr/>
              <a:t>‹#›</a:t>
            </a:fld>
            <a:endParaRPr lang="en-US" dirty="0"/>
          </a:p>
        </p:txBody>
      </p:sp>
    </p:spTree>
    <p:extLst>
      <p:ext uri="{BB962C8B-B14F-4D97-AF65-F5344CB8AC3E}">
        <p14:creationId xmlns:p14="http://schemas.microsoft.com/office/powerpoint/2010/main" val="175947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29E39-FA53-ED4E-A2C0-B69323C32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ED2F5-08FA-BC4F-9FE2-AFDA7BF5D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8BA4F-8BFA-E541-8B43-9A7165897139}"/>
              </a:ext>
            </a:extLst>
          </p:cNvPr>
          <p:cNvSpPr>
            <a:spLocks noGrp="1"/>
          </p:cNvSpPr>
          <p:nvPr>
            <p:ph type="dt" sz="half" idx="10"/>
          </p:nvPr>
        </p:nvSpPr>
        <p:spPr/>
        <p:txBody>
          <a:bodyPr/>
          <a:lstStyle/>
          <a:p>
            <a:fld id="{2941AE10-7365-C447-8741-46238DA6B6F7}" type="datetime1">
              <a:rPr lang="en-US" smtClean="0"/>
              <a:t>7/12/23</a:t>
            </a:fld>
            <a:endParaRPr lang="en-US"/>
          </a:p>
        </p:txBody>
      </p:sp>
      <p:sp>
        <p:nvSpPr>
          <p:cNvPr id="5" name="Footer Placeholder 4">
            <a:extLst>
              <a:ext uri="{FF2B5EF4-FFF2-40B4-BE49-F238E27FC236}">
                <a16:creationId xmlns:a16="http://schemas.microsoft.com/office/drawing/2014/main" id="{75DF6EE8-3795-4149-82CF-1B88AF15D113}"/>
              </a:ext>
            </a:extLst>
          </p:cNvPr>
          <p:cNvSpPr>
            <a:spLocks noGrp="1"/>
          </p:cNvSpPr>
          <p:nvPr>
            <p:ph type="ftr" sz="quarter" idx="11"/>
          </p:nvPr>
        </p:nvSpPr>
        <p:spPr/>
        <p:txBody>
          <a:bodyPr/>
          <a:lstStyle/>
          <a:p>
            <a:r>
              <a:rPr lang="en-US"/>
              <a:t>The Spirit Makes The Master</a:t>
            </a:r>
          </a:p>
        </p:txBody>
      </p:sp>
      <p:sp>
        <p:nvSpPr>
          <p:cNvPr id="6" name="Slide Number Placeholder 5">
            <a:extLst>
              <a:ext uri="{FF2B5EF4-FFF2-40B4-BE49-F238E27FC236}">
                <a16:creationId xmlns:a16="http://schemas.microsoft.com/office/drawing/2014/main" id="{25E40DED-CE43-EC4C-B1FA-53D2D2B7C402}"/>
              </a:ext>
            </a:extLst>
          </p:cNvPr>
          <p:cNvSpPr>
            <a:spLocks noGrp="1"/>
          </p:cNvSpPr>
          <p:nvPr>
            <p:ph type="sldNum" sz="quarter" idx="12"/>
          </p:nvPr>
        </p:nvSpPr>
        <p:spPr/>
        <p:txBody>
          <a:bodyPr/>
          <a:lstStyle/>
          <a:p>
            <a:fld id="{607C223B-5927-4F70-AB56-09C44395EAC7}" type="slidenum">
              <a:rPr lang="en-US" smtClean="0"/>
              <a:t>‹#›</a:t>
            </a:fld>
            <a:endParaRPr lang="en-US"/>
          </a:p>
        </p:txBody>
      </p:sp>
      <p:grpSp>
        <p:nvGrpSpPr>
          <p:cNvPr id="7" name="Group 6">
            <a:extLst>
              <a:ext uri="{FF2B5EF4-FFF2-40B4-BE49-F238E27FC236}">
                <a16:creationId xmlns:a16="http://schemas.microsoft.com/office/drawing/2014/main" id="{15859D97-8E90-6A44-8A03-6ECB824E11C5}"/>
              </a:ext>
            </a:extLst>
          </p:cNvPr>
          <p:cNvGrpSpPr/>
          <p:nvPr userDrawn="1"/>
        </p:nvGrpSpPr>
        <p:grpSpPr>
          <a:xfrm>
            <a:off x="1" y="0"/>
            <a:ext cx="12192000" cy="681038"/>
            <a:chOff x="1" y="0"/>
            <a:chExt cx="12192000" cy="681038"/>
          </a:xfrm>
        </p:grpSpPr>
        <p:sp>
          <p:nvSpPr>
            <p:cNvPr id="8" name="Rectangle 7">
              <a:extLst>
                <a:ext uri="{FF2B5EF4-FFF2-40B4-BE49-F238E27FC236}">
                  <a16:creationId xmlns:a16="http://schemas.microsoft.com/office/drawing/2014/main" id="{71B7EE2F-301F-0848-84A6-49C698AD3093}"/>
                </a:ext>
              </a:extLst>
            </p:cNvPr>
            <p:cNvSpPr/>
            <p:nvPr userDrawn="1"/>
          </p:nvSpPr>
          <p:spPr>
            <a:xfrm>
              <a:off x="1" y="0"/>
              <a:ext cx="12192000" cy="425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0D0734A9-4018-E144-B0D6-D9A5363657B5}"/>
                </a:ext>
              </a:extLst>
            </p:cNvPr>
            <p:cNvSpPr/>
            <p:nvPr userDrawn="1"/>
          </p:nvSpPr>
          <p:spPr>
            <a:xfrm rot="5400000">
              <a:off x="10691019" y="-261143"/>
              <a:ext cx="681036" cy="1203325"/>
            </a:xfrm>
            <a:prstGeom prst="homePlate">
              <a:avLst>
                <a:gd name="adj" fmla="val 23354"/>
              </a:avLst>
            </a:prstGeom>
            <a:solidFill>
              <a:srgbClr val="B01D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648FDB4-D3C1-1D46-A7AE-553545DF9C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Tree>
    <p:extLst>
      <p:ext uri="{BB962C8B-B14F-4D97-AF65-F5344CB8AC3E}">
        <p14:creationId xmlns:p14="http://schemas.microsoft.com/office/powerpoint/2010/main" val="329605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F29-1639-2341-BF99-6C9905918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76B463-8E61-E943-9E5E-D577041BE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E3A18-5CB9-E045-BFBE-806822882D19}"/>
              </a:ext>
            </a:extLst>
          </p:cNvPr>
          <p:cNvSpPr>
            <a:spLocks noGrp="1"/>
          </p:cNvSpPr>
          <p:nvPr>
            <p:ph type="dt" sz="half" idx="10"/>
          </p:nvPr>
        </p:nvSpPr>
        <p:spPr/>
        <p:txBody>
          <a:bodyPr/>
          <a:lstStyle/>
          <a:p>
            <a:fld id="{C3CE0EF6-A7DD-374F-BE76-253C20E2C654}" type="datetime1">
              <a:rPr lang="en-US" smtClean="0"/>
              <a:t>7/12/23</a:t>
            </a:fld>
            <a:endParaRPr lang="en-US"/>
          </a:p>
        </p:txBody>
      </p:sp>
      <p:sp>
        <p:nvSpPr>
          <p:cNvPr id="5" name="Footer Placeholder 4">
            <a:extLst>
              <a:ext uri="{FF2B5EF4-FFF2-40B4-BE49-F238E27FC236}">
                <a16:creationId xmlns:a16="http://schemas.microsoft.com/office/drawing/2014/main" id="{37A6A353-5ACD-9147-9F53-71D8CFFE0407}"/>
              </a:ext>
            </a:extLst>
          </p:cNvPr>
          <p:cNvSpPr>
            <a:spLocks noGrp="1"/>
          </p:cNvSpPr>
          <p:nvPr>
            <p:ph type="ftr" sz="quarter" idx="11"/>
          </p:nvPr>
        </p:nvSpPr>
        <p:spPr/>
        <p:txBody>
          <a:bodyPr/>
          <a:lstStyle/>
          <a:p>
            <a:r>
              <a:rPr lang="en-US"/>
              <a:t>The Spirit Makes The Master</a:t>
            </a:r>
          </a:p>
        </p:txBody>
      </p:sp>
      <p:sp>
        <p:nvSpPr>
          <p:cNvPr id="6" name="Slide Number Placeholder 5">
            <a:extLst>
              <a:ext uri="{FF2B5EF4-FFF2-40B4-BE49-F238E27FC236}">
                <a16:creationId xmlns:a16="http://schemas.microsoft.com/office/drawing/2014/main" id="{C92BB7E4-5DC8-2243-A76F-4C1C7CED16C7}"/>
              </a:ext>
            </a:extLst>
          </p:cNvPr>
          <p:cNvSpPr>
            <a:spLocks noGrp="1"/>
          </p:cNvSpPr>
          <p:nvPr>
            <p:ph type="sldNum" sz="quarter" idx="12"/>
          </p:nvPr>
        </p:nvSpPr>
        <p:spPr/>
        <p:txBody>
          <a:bodyPr/>
          <a:lstStyle/>
          <a:p>
            <a:fld id="{607C223B-5927-4F70-AB56-09C44395EAC7}" type="slidenum">
              <a:rPr lang="en-US" smtClean="0"/>
              <a:t>‹#›</a:t>
            </a:fld>
            <a:endParaRPr lang="en-US"/>
          </a:p>
        </p:txBody>
      </p:sp>
    </p:spTree>
    <p:extLst>
      <p:ext uri="{BB962C8B-B14F-4D97-AF65-F5344CB8AC3E}">
        <p14:creationId xmlns:p14="http://schemas.microsoft.com/office/powerpoint/2010/main" val="410756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D2E6-9D82-7F4E-B63B-193D7F4D4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A40C1-A3BA-C84C-871B-9CE272F78F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E3E30C-5DD0-6E46-BFC8-C4FE00889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A29E9-F033-2D44-98EE-37CE8B0B2856}"/>
              </a:ext>
            </a:extLst>
          </p:cNvPr>
          <p:cNvSpPr>
            <a:spLocks noGrp="1"/>
          </p:cNvSpPr>
          <p:nvPr>
            <p:ph type="dt" sz="half" idx="10"/>
          </p:nvPr>
        </p:nvSpPr>
        <p:spPr/>
        <p:txBody>
          <a:bodyPr/>
          <a:lstStyle/>
          <a:p>
            <a:fld id="{475C80D0-FE83-2245-8784-119F435AB836}" type="datetime1">
              <a:rPr lang="en-US" smtClean="0"/>
              <a:t>7/12/23</a:t>
            </a:fld>
            <a:endParaRPr lang="en-US"/>
          </a:p>
        </p:txBody>
      </p:sp>
      <p:sp>
        <p:nvSpPr>
          <p:cNvPr id="6" name="Footer Placeholder 5">
            <a:extLst>
              <a:ext uri="{FF2B5EF4-FFF2-40B4-BE49-F238E27FC236}">
                <a16:creationId xmlns:a16="http://schemas.microsoft.com/office/drawing/2014/main" id="{A818BD38-2826-9A4E-B217-8816309DAF63}"/>
              </a:ext>
            </a:extLst>
          </p:cNvPr>
          <p:cNvSpPr>
            <a:spLocks noGrp="1"/>
          </p:cNvSpPr>
          <p:nvPr>
            <p:ph type="ftr" sz="quarter" idx="11"/>
          </p:nvPr>
        </p:nvSpPr>
        <p:spPr/>
        <p:txBody>
          <a:bodyPr/>
          <a:lstStyle/>
          <a:p>
            <a:r>
              <a:rPr lang="en-US"/>
              <a:t>The Spirit Makes The Master</a:t>
            </a:r>
          </a:p>
        </p:txBody>
      </p:sp>
      <p:sp>
        <p:nvSpPr>
          <p:cNvPr id="7" name="Slide Number Placeholder 6">
            <a:extLst>
              <a:ext uri="{FF2B5EF4-FFF2-40B4-BE49-F238E27FC236}">
                <a16:creationId xmlns:a16="http://schemas.microsoft.com/office/drawing/2014/main" id="{FA80F3BE-4F5C-A241-9B2B-7A021839275A}"/>
              </a:ext>
            </a:extLst>
          </p:cNvPr>
          <p:cNvSpPr>
            <a:spLocks noGrp="1"/>
          </p:cNvSpPr>
          <p:nvPr>
            <p:ph type="sldNum" sz="quarter" idx="12"/>
          </p:nvPr>
        </p:nvSpPr>
        <p:spPr/>
        <p:txBody>
          <a:bodyPr/>
          <a:lstStyle/>
          <a:p>
            <a:fld id="{607C223B-5927-4F70-AB56-09C44395EAC7}" type="slidenum">
              <a:rPr lang="en-US" smtClean="0"/>
              <a:t>‹#›</a:t>
            </a:fld>
            <a:endParaRPr lang="en-US"/>
          </a:p>
        </p:txBody>
      </p:sp>
      <p:grpSp>
        <p:nvGrpSpPr>
          <p:cNvPr id="8" name="Group 7">
            <a:extLst>
              <a:ext uri="{FF2B5EF4-FFF2-40B4-BE49-F238E27FC236}">
                <a16:creationId xmlns:a16="http://schemas.microsoft.com/office/drawing/2014/main" id="{A2C98BEE-94A9-C644-A921-442F89A717CB}"/>
              </a:ext>
            </a:extLst>
          </p:cNvPr>
          <p:cNvGrpSpPr/>
          <p:nvPr userDrawn="1"/>
        </p:nvGrpSpPr>
        <p:grpSpPr>
          <a:xfrm>
            <a:off x="1" y="0"/>
            <a:ext cx="12192000" cy="681038"/>
            <a:chOff x="1" y="0"/>
            <a:chExt cx="12192000" cy="681038"/>
          </a:xfrm>
        </p:grpSpPr>
        <p:sp>
          <p:nvSpPr>
            <p:cNvPr id="9" name="Rectangle 8">
              <a:extLst>
                <a:ext uri="{FF2B5EF4-FFF2-40B4-BE49-F238E27FC236}">
                  <a16:creationId xmlns:a16="http://schemas.microsoft.com/office/drawing/2014/main" id="{7E89D8AE-629A-084D-B0C4-2D882302BEB7}"/>
                </a:ext>
              </a:extLst>
            </p:cNvPr>
            <p:cNvSpPr/>
            <p:nvPr userDrawn="1"/>
          </p:nvSpPr>
          <p:spPr>
            <a:xfrm>
              <a:off x="1" y="0"/>
              <a:ext cx="12192000" cy="425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8CBDDF89-6326-8841-9B1D-D7171D15C8A4}"/>
                </a:ext>
              </a:extLst>
            </p:cNvPr>
            <p:cNvSpPr/>
            <p:nvPr userDrawn="1"/>
          </p:nvSpPr>
          <p:spPr>
            <a:xfrm rot="5400000">
              <a:off x="10691019" y="-261143"/>
              <a:ext cx="681036" cy="1203325"/>
            </a:xfrm>
            <a:prstGeom prst="homePlate">
              <a:avLst>
                <a:gd name="adj" fmla="val 23354"/>
              </a:avLst>
            </a:prstGeom>
            <a:solidFill>
              <a:srgbClr val="B01D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50C49C8-405F-4E49-AAB1-94A43E29B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Tree>
    <p:extLst>
      <p:ext uri="{BB962C8B-B14F-4D97-AF65-F5344CB8AC3E}">
        <p14:creationId xmlns:p14="http://schemas.microsoft.com/office/powerpoint/2010/main" val="405057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1579-7664-704D-AD1C-DCCF64AE70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26949-CF3D-EF4B-AFFB-B216A31F8E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C984B2-0213-904F-AA5B-06D3F74AB1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8182-AAAE-6043-BA34-BEC2C392C2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09DEE-729E-014F-8F68-AE709CDB28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324C75-8D1F-CA4B-BC3A-4A5CA9DEE8F0}"/>
              </a:ext>
            </a:extLst>
          </p:cNvPr>
          <p:cNvSpPr>
            <a:spLocks noGrp="1"/>
          </p:cNvSpPr>
          <p:nvPr>
            <p:ph type="dt" sz="half" idx="10"/>
          </p:nvPr>
        </p:nvSpPr>
        <p:spPr/>
        <p:txBody>
          <a:bodyPr/>
          <a:lstStyle/>
          <a:p>
            <a:fld id="{A17D0A0E-7685-EC43-AD23-654C6F005157}" type="datetime1">
              <a:rPr lang="en-US" smtClean="0"/>
              <a:t>7/12/23</a:t>
            </a:fld>
            <a:endParaRPr lang="en-US"/>
          </a:p>
        </p:txBody>
      </p:sp>
      <p:sp>
        <p:nvSpPr>
          <p:cNvPr id="8" name="Footer Placeholder 7">
            <a:extLst>
              <a:ext uri="{FF2B5EF4-FFF2-40B4-BE49-F238E27FC236}">
                <a16:creationId xmlns:a16="http://schemas.microsoft.com/office/drawing/2014/main" id="{E0C9B0F8-D106-C943-8313-E23A9EBD14D2}"/>
              </a:ext>
            </a:extLst>
          </p:cNvPr>
          <p:cNvSpPr>
            <a:spLocks noGrp="1"/>
          </p:cNvSpPr>
          <p:nvPr>
            <p:ph type="ftr" sz="quarter" idx="11"/>
          </p:nvPr>
        </p:nvSpPr>
        <p:spPr/>
        <p:txBody>
          <a:bodyPr/>
          <a:lstStyle/>
          <a:p>
            <a:r>
              <a:rPr lang="en-US"/>
              <a:t>The Spirit Makes The Master</a:t>
            </a:r>
            <a:endParaRPr lang="en-US" dirty="0"/>
          </a:p>
        </p:txBody>
      </p:sp>
      <p:sp>
        <p:nvSpPr>
          <p:cNvPr id="9" name="Slide Number Placeholder 8">
            <a:extLst>
              <a:ext uri="{FF2B5EF4-FFF2-40B4-BE49-F238E27FC236}">
                <a16:creationId xmlns:a16="http://schemas.microsoft.com/office/drawing/2014/main" id="{110F0BD2-9862-7745-B700-F52C24037CCE}"/>
              </a:ext>
            </a:extLst>
          </p:cNvPr>
          <p:cNvSpPr>
            <a:spLocks noGrp="1"/>
          </p:cNvSpPr>
          <p:nvPr>
            <p:ph type="sldNum" sz="quarter" idx="12"/>
          </p:nvPr>
        </p:nvSpPr>
        <p:spPr/>
        <p:txBody>
          <a:bodyPr/>
          <a:lstStyle/>
          <a:p>
            <a:fld id="{607C223B-5927-4F70-AB56-09C44395EAC7}" type="slidenum">
              <a:rPr lang="en-US" smtClean="0"/>
              <a:pPr/>
              <a:t>‹#›</a:t>
            </a:fld>
            <a:endParaRPr lang="en-US" dirty="0"/>
          </a:p>
        </p:txBody>
      </p:sp>
    </p:spTree>
    <p:extLst>
      <p:ext uri="{BB962C8B-B14F-4D97-AF65-F5344CB8AC3E}">
        <p14:creationId xmlns:p14="http://schemas.microsoft.com/office/powerpoint/2010/main" val="56039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7716-0F3A-194A-82CD-C340CD9865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A42524-72AB-004F-9A18-686554951D80}"/>
              </a:ext>
            </a:extLst>
          </p:cNvPr>
          <p:cNvSpPr>
            <a:spLocks noGrp="1"/>
          </p:cNvSpPr>
          <p:nvPr>
            <p:ph type="dt" sz="half" idx="10"/>
          </p:nvPr>
        </p:nvSpPr>
        <p:spPr/>
        <p:txBody>
          <a:bodyPr/>
          <a:lstStyle/>
          <a:p>
            <a:fld id="{DF39E726-31AB-4445-AB68-7C46137E4135}" type="datetime1">
              <a:rPr lang="en-US" smtClean="0"/>
              <a:t>7/12/23</a:t>
            </a:fld>
            <a:endParaRPr lang="en-US"/>
          </a:p>
        </p:txBody>
      </p:sp>
      <p:sp>
        <p:nvSpPr>
          <p:cNvPr id="4" name="Footer Placeholder 3">
            <a:extLst>
              <a:ext uri="{FF2B5EF4-FFF2-40B4-BE49-F238E27FC236}">
                <a16:creationId xmlns:a16="http://schemas.microsoft.com/office/drawing/2014/main" id="{A17026DE-ADCA-8544-9225-56560E3FB3A1}"/>
              </a:ext>
            </a:extLst>
          </p:cNvPr>
          <p:cNvSpPr>
            <a:spLocks noGrp="1"/>
          </p:cNvSpPr>
          <p:nvPr>
            <p:ph type="ftr" sz="quarter" idx="11"/>
          </p:nvPr>
        </p:nvSpPr>
        <p:spPr/>
        <p:txBody>
          <a:bodyPr/>
          <a:lstStyle/>
          <a:p>
            <a:r>
              <a:rPr lang="en-US"/>
              <a:t>The Spirit Makes The Master</a:t>
            </a:r>
          </a:p>
        </p:txBody>
      </p:sp>
      <p:grpSp>
        <p:nvGrpSpPr>
          <p:cNvPr id="6" name="Group 5">
            <a:extLst>
              <a:ext uri="{FF2B5EF4-FFF2-40B4-BE49-F238E27FC236}">
                <a16:creationId xmlns:a16="http://schemas.microsoft.com/office/drawing/2014/main" id="{9F6B0DFB-ACB3-6F4D-82AE-4887CD048CA1}"/>
              </a:ext>
            </a:extLst>
          </p:cNvPr>
          <p:cNvGrpSpPr/>
          <p:nvPr userDrawn="1"/>
        </p:nvGrpSpPr>
        <p:grpSpPr>
          <a:xfrm>
            <a:off x="1" y="0"/>
            <a:ext cx="12192000" cy="681038"/>
            <a:chOff x="1" y="0"/>
            <a:chExt cx="12192000" cy="681038"/>
          </a:xfrm>
        </p:grpSpPr>
        <p:sp>
          <p:nvSpPr>
            <p:cNvPr id="7" name="Rectangle 6">
              <a:extLst>
                <a:ext uri="{FF2B5EF4-FFF2-40B4-BE49-F238E27FC236}">
                  <a16:creationId xmlns:a16="http://schemas.microsoft.com/office/drawing/2014/main" id="{CA7AFB64-112A-CC49-BEC3-857BA3BD9BD4}"/>
                </a:ext>
              </a:extLst>
            </p:cNvPr>
            <p:cNvSpPr/>
            <p:nvPr userDrawn="1"/>
          </p:nvSpPr>
          <p:spPr>
            <a:xfrm>
              <a:off x="1" y="0"/>
              <a:ext cx="12192000" cy="425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0FF59FD8-9E3D-8446-8ADD-10CC5EDACBCC}"/>
                </a:ext>
              </a:extLst>
            </p:cNvPr>
            <p:cNvSpPr/>
            <p:nvPr userDrawn="1"/>
          </p:nvSpPr>
          <p:spPr>
            <a:xfrm rot="5400000">
              <a:off x="10691019" y="-261143"/>
              <a:ext cx="681036" cy="1203325"/>
            </a:xfrm>
            <a:prstGeom prst="homePlate">
              <a:avLst>
                <a:gd name="adj" fmla="val 23354"/>
              </a:avLst>
            </a:prstGeom>
            <a:solidFill>
              <a:srgbClr val="B01D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EDAA9B-AAB2-6B49-A5A4-4248FF495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Tree>
    <p:extLst>
      <p:ext uri="{BB962C8B-B14F-4D97-AF65-F5344CB8AC3E}">
        <p14:creationId xmlns:p14="http://schemas.microsoft.com/office/powerpoint/2010/main" val="296933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68627-F885-2B4C-B60D-A205958293B6}"/>
              </a:ext>
            </a:extLst>
          </p:cNvPr>
          <p:cNvSpPr>
            <a:spLocks noGrp="1"/>
          </p:cNvSpPr>
          <p:nvPr>
            <p:ph type="dt" sz="half" idx="10"/>
          </p:nvPr>
        </p:nvSpPr>
        <p:spPr/>
        <p:txBody>
          <a:bodyPr/>
          <a:lstStyle/>
          <a:p>
            <a:fld id="{249CF10D-D646-B644-BFBE-19D049E9640C}" type="datetime1">
              <a:rPr lang="en-US" smtClean="0"/>
              <a:t>7/12/23</a:t>
            </a:fld>
            <a:endParaRPr lang="en-US"/>
          </a:p>
        </p:txBody>
      </p:sp>
      <p:sp>
        <p:nvSpPr>
          <p:cNvPr id="3" name="Footer Placeholder 2">
            <a:extLst>
              <a:ext uri="{FF2B5EF4-FFF2-40B4-BE49-F238E27FC236}">
                <a16:creationId xmlns:a16="http://schemas.microsoft.com/office/drawing/2014/main" id="{5BBD129F-23B6-CE44-AC42-79F486687368}"/>
              </a:ext>
            </a:extLst>
          </p:cNvPr>
          <p:cNvSpPr>
            <a:spLocks noGrp="1"/>
          </p:cNvSpPr>
          <p:nvPr>
            <p:ph type="ftr" sz="quarter" idx="11"/>
          </p:nvPr>
        </p:nvSpPr>
        <p:spPr/>
        <p:txBody>
          <a:bodyPr/>
          <a:lstStyle/>
          <a:p>
            <a:r>
              <a:rPr lang="en-US"/>
              <a:t>The Spirit Makes The Master</a:t>
            </a:r>
          </a:p>
        </p:txBody>
      </p:sp>
      <p:sp>
        <p:nvSpPr>
          <p:cNvPr id="4" name="Slide Number Placeholder 3">
            <a:extLst>
              <a:ext uri="{FF2B5EF4-FFF2-40B4-BE49-F238E27FC236}">
                <a16:creationId xmlns:a16="http://schemas.microsoft.com/office/drawing/2014/main" id="{C638BF92-458A-D647-B7EA-2741036BABF6}"/>
              </a:ext>
            </a:extLst>
          </p:cNvPr>
          <p:cNvSpPr>
            <a:spLocks noGrp="1"/>
          </p:cNvSpPr>
          <p:nvPr>
            <p:ph type="sldNum" sz="quarter" idx="12"/>
          </p:nvPr>
        </p:nvSpPr>
        <p:spPr/>
        <p:txBody>
          <a:bodyPr/>
          <a:lstStyle/>
          <a:p>
            <a:fld id="{607C223B-5927-4F70-AB56-09C44395EAC7}" type="slidenum">
              <a:rPr lang="en-US" smtClean="0"/>
              <a:t>‹#›</a:t>
            </a:fld>
            <a:endParaRPr lang="en-US"/>
          </a:p>
        </p:txBody>
      </p:sp>
    </p:spTree>
    <p:extLst>
      <p:ext uri="{BB962C8B-B14F-4D97-AF65-F5344CB8AC3E}">
        <p14:creationId xmlns:p14="http://schemas.microsoft.com/office/powerpoint/2010/main" val="476281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AB29-D375-6E4E-8FD3-E677429F2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77B343-F2DB-ED42-AB85-AB127330A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C9C8B3-31F3-E849-98C1-EAA68FB82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515A1-9377-8C4F-A7E5-E4342EFDFBB4}"/>
              </a:ext>
            </a:extLst>
          </p:cNvPr>
          <p:cNvSpPr>
            <a:spLocks noGrp="1"/>
          </p:cNvSpPr>
          <p:nvPr>
            <p:ph type="dt" sz="half" idx="10"/>
          </p:nvPr>
        </p:nvSpPr>
        <p:spPr/>
        <p:txBody>
          <a:bodyPr/>
          <a:lstStyle/>
          <a:p>
            <a:fld id="{AF2A7473-7C04-234A-B903-546983EB6DDF}" type="datetime1">
              <a:rPr lang="en-US" smtClean="0"/>
              <a:t>7/12/23</a:t>
            </a:fld>
            <a:endParaRPr lang="en-US"/>
          </a:p>
        </p:txBody>
      </p:sp>
      <p:sp>
        <p:nvSpPr>
          <p:cNvPr id="6" name="Footer Placeholder 5">
            <a:extLst>
              <a:ext uri="{FF2B5EF4-FFF2-40B4-BE49-F238E27FC236}">
                <a16:creationId xmlns:a16="http://schemas.microsoft.com/office/drawing/2014/main" id="{F22193B4-0FCE-0A43-B339-5C466D731E9B}"/>
              </a:ext>
            </a:extLst>
          </p:cNvPr>
          <p:cNvSpPr>
            <a:spLocks noGrp="1"/>
          </p:cNvSpPr>
          <p:nvPr>
            <p:ph type="ftr" sz="quarter" idx="11"/>
          </p:nvPr>
        </p:nvSpPr>
        <p:spPr/>
        <p:txBody>
          <a:bodyPr/>
          <a:lstStyle/>
          <a:p>
            <a:r>
              <a:rPr lang="en-US"/>
              <a:t>The Spirit Makes The Master</a:t>
            </a:r>
            <a:endParaRPr lang="en-US" dirty="0"/>
          </a:p>
        </p:txBody>
      </p:sp>
      <p:sp>
        <p:nvSpPr>
          <p:cNvPr id="7" name="Slide Number Placeholder 6">
            <a:extLst>
              <a:ext uri="{FF2B5EF4-FFF2-40B4-BE49-F238E27FC236}">
                <a16:creationId xmlns:a16="http://schemas.microsoft.com/office/drawing/2014/main" id="{5BA304E8-0790-194E-9BD4-D0FF8F6DE55C}"/>
              </a:ext>
            </a:extLst>
          </p:cNvPr>
          <p:cNvSpPr>
            <a:spLocks noGrp="1"/>
          </p:cNvSpPr>
          <p:nvPr>
            <p:ph type="sldNum" sz="quarter" idx="12"/>
          </p:nvPr>
        </p:nvSpPr>
        <p:spPr/>
        <p:txBody>
          <a:bodyPr/>
          <a:lstStyle/>
          <a:p>
            <a:fld id="{607C223B-5927-4F70-AB56-09C44395EAC7}" type="slidenum">
              <a:rPr lang="en-US" smtClean="0"/>
              <a:pPr/>
              <a:t>‹#›</a:t>
            </a:fld>
            <a:endParaRPr lang="en-US" dirty="0"/>
          </a:p>
        </p:txBody>
      </p:sp>
    </p:spTree>
    <p:extLst>
      <p:ext uri="{BB962C8B-B14F-4D97-AF65-F5344CB8AC3E}">
        <p14:creationId xmlns:p14="http://schemas.microsoft.com/office/powerpoint/2010/main" val="193872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DF77-D453-4949-9253-9FDC1D0CE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0D9F79-48E9-8A44-9D46-5543EB593B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21F561-1AE5-244F-A095-B4A9BC340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75CD0B-15A9-0F4F-8549-44BB8090FB7C}"/>
              </a:ext>
            </a:extLst>
          </p:cNvPr>
          <p:cNvSpPr>
            <a:spLocks noGrp="1"/>
          </p:cNvSpPr>
          <p:nvPr>
            <p:ph type="dt" sz="half" idx="10"/>
          </p:nvPr>
        </p:nvSpPr>
        <p:spPr/>
        <p:txBody>
          <a:bodyPr/>
          <a:lstStyle/>
          <a:p>
            <a:fld id="{CCF8F4FD-7ECC-9241-9084-79213314F8B2}" type="datetime1">
              <a:rPr lang="en-US" smtClean="0"/>
              <a:t>7/12/23</a:t>
            </a:fld>
            <a:endParaRPr lang="en-US"/>
          </a:p>
        </p:txBody>
      </p:sp>
      <p:sp>
        <p:nvSpPr>
          <p:cNvPr id="6" name="Footer Placeholder 5">
            <a:extLst>
              <a:ext uri="{FF2B5EF4-FFF2-40B4-BE49-F238E27FC236}">
                <a16:creationId xmlns:a16="http://schemas.microsoft.com/office/drawing/2014/main" id="{97FE3AE2-39FE-844C-97FA-C4F72DC02F82}"/>
              </a:ext>
            </a:extLst>
          </p:cNvPr>
          <p:cNvSpPr>
            <a:spLocks noGrp="1"/>
          </p:cNvSpPr>
          <p:nvPr>
            <p:ph type="ftr" sz="quarter" idx="11"/>
          </p:nvPr>
        </p:nvSpPr>
        <p:spPr/>
        <p:txBody>
          <a:bodyPr/>
          <a:lstStyle/>
          <a:p>
            <a:r>
              <a:rPr lang="en-US"/>
              <a:t>The Spirit Makes The Master</a:t>
            </a:r>
            <a:endParaRPr lang="en-US" dirty="0"/>
          </a:p>
        </p:txBody>
      </p:sp>
      <p:sp>
        <p:nvSpPr>
          <p:cNvPr id="7" name="Slide Number Placeholder 6">
            <a:extLst>
              <a:ext uri="{FF2B5EF4-FFF2-40B4-BE49-F238E27FC236}">
                <a16:creationId xmlns:a16="http://schemas.microsoft.com/office/drawing/2014/main" id="{E8EEB811-7051-9248-845D-5026D881308A}"/>
              </a:ext>
            </a:extLst>
          </p:cNvPr>
          <p:cNvSpPr>
            <a:spLocks noGrp="1"/>
          </p:cNvSpPr>
          <p:nvPr>
            <p:ph type="sldNum" sz="quarter" idx="12"/>
          </p:nvPr>
        </p:nvSpPr>
        <p:spPr/>
        <p:txBody>
          <a:bodyPr/>
          <a:lstStyle/>
          <a:p>
            <a:fld id="{607C223B-5927-4F70-AB56-09C44395EAC7}" type="slidenum">
              <a:rPr lang="en-US" smtClean="0"/>
              <a:pPr/>
              <a:t>‹#›</a:t>
            </a:fld>
            <a:endParaRPr lang="en-US" dirty="0"/>
          </a:p>
        </p:txBody>
      </p:sp>
    </p:spTree>
    <p:extLst>
      <p:ext uri="{BB962C8B-B14F-4D97-AF65-F5344CB8AC3E}">
        <p14:creationId xmlns:p14="http://schemas.microsoft.com/office/powerpoint/2010/main" val="2233698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164352-F577-9F47-A743-F65EE02A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3A03A2-57EF-C94A-8477-7EA1219C6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74981-8F38-4F43-909B-8E0194F86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1BBA8-DAA5-4445-93EF-8C556BB8C3AE}" type="datetime1">
              <a:rPr lang="en-US" smtClean="0"/>
              <a:t>7/12/23</a:t>
            </a:fld>
            <a:endParaRPr lang="en-US"/>
          </a:p>
        </p:txBody>
      </p:sp>
      <p:sp>
        <p:nvSpPr>
          <p:cNvPr id="5" name="Footer Placeholder 4">
            <a:extLst>
              <a:ext uri="{FF2B5EF4-FFF2-40B4-BE49-F238E27FC236}">
                <a16:creationId xmlns:a16="http://schemas.microsoft.com/office/drawing/2014/main" id="{F844DBB8-7689-374F-A7A4-6AB059A3C9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Spirit Makes The Master</a:t>
            </a:r>
            <a:endParaRPr lang="en-US" dirty="0"/>
          </a:p>
        </p:txBody>
      </p:sp>
      <p:sp>
        <p:nvSpPr>
          <p:cNvPr id="6" name="Slide Number Placeholder 5">
            <a:extLst>
              <a:ext uri="{FF2B5EF4-FFF2-40B4-BE49-F238E27FC236}">
                <a16:creationId xmlns:a16="http://schemas.microsoft.com/office/drawing/2014/main" id="{74F10DAD-C83C-BC4F-81E6-2332DE7EE1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C223B-5927-4F70-AB56-09C44395EAC7}" type="slidenum">
              <a:rPr lang="en-US" smtClean="0"/>
              <a:pPr/>
              <a:t>‹#›</a:t>
            </a:fld>
            <a:endParaRPr lang="en-US" dirty="0"/>
          </a:p>
        </p:txBody>
      </p:sp>
      <p:sp>
        <p:nvSpPr>
          <p:cNvPr id="7" name="Rectangle 6">
            <a:extLst>
              <a:ext uri="{FF2B5EF4-FFF2-40B4-BE49-F238E27FC236}">
                <a16:creationId xmlns:a16="http://schemas.microsoft.com/office/drawing/2014/main" id="{CB9D699E-B144-D34C-8BAD-77F171AD612A}"/>
              </a:ext>
            </a:extLst>
          </p:cNvPr>
          <p:cNvSpPr/>
          <p:nvPr userDrawn="1"/>
        </p:nvSpPr>
        <p:spPr>
          <a:xfrm>
            <a:off x="-688064" y="0"/>
            <a:ext cx="588475" cy="588475"/>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7">
            <a:extLst>
              <a:ext uri="{FF2B5EF4-FFF2-40B4-BE49-F238E27FC236}">
                <a16:creationId xmlns:a16="http://schemas.microsoft.com/office/drawing/2014/main" id="{24C9A922-4221-5B4E-AC5B-93BAA8515E60}"/>
              </a:ext>
            </a:extLst>
          </p:cNvPr>
          <p:cNvSpPr/>
          <p:nvPr userDrawn="1"/>
        </p:nvSpPr>
        <p:spPr>
          <a:xfrm>
            <a:off x="-688064" y="786746"/>
            <a:ext cx="588475" cy="588475"/>
          </a:xfrm>
          <a:prstGeom prst="rect">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9" name="Rectangle 8">
            <a:extLst>
              <a:ext uri="{FF2B5EF4-FFF2-40B4-BE49-F238E27FC236}">
                <a16:creationId xmlns:a16="http://schemas.microsoft.com/office/drawing/2014/main" id="{5BD8E038-64AC-3B47-A233-29C6AA847650}"/>
              </a:ext>
            </a:extLst>
          </p:cNvPr>
          <p:cNvSpPr/>
          <p:nvPr userDrawn="1"/>
        </p:nvSpPr>
        <p:spPr>
          <a:xfrm>
            <a:off x="-688064" y="1573492"/>
            <a:ext cx="588475" cy="588475"/>
          </a:xfrm>
          <a:prstGeom prst="rect">
            <a:avLst/>
          </a:prstGeom>
          <a:solidFill>
            <a:srgbClr val="8571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a:extLst>
              <a:ext uri="{FF2B5EF4-FFF2-40B4-BE49-F238E27FC236}">
                <a16:creationId xmlns:a16="http://schemas.microsoft.com/office/drawing/2014/main" id="{9A268F54-561F-034C-B291-A027E67A7DCB}"/>
              </a:ext>
            </a:extLst>
          </p:cNvPr>
          <p:cNvSpPr/>
          <p:nvPr userDrawn="1"/>
        </p:nvSpPr>
        <p:spPr>
          <a:xfrm>
            <a:off x="-688064" y="2360238"/>
            <a:ext cx="588475" cy="588475"/>
          </a:xfrm>
          <a:prstGeom prst="rect">
            <a:avLst/>
          </a:prstGeom>
          <a:solidFill>
            <a:srgbClr val="43668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a:extLst>
              <a:ext uri="{FF2B5EF4-FFF2-40B4-BE49-F238E27FC236}">
                <a16:creationId xmlns:a16="http://schemas.microsoft.com/office/drawing/2014/main" id="{3763CDE7-ED9F-1E4F-9D75-7A5FA6542D9B}"/>
              </a:ext>
            </a:extLst>
          </p:cNvPr>
          <p:cNvSpPr/>
          <p:nvPr userDrawn="1"/>
        </p:nvSpPr>
        <p:spPr>
          <a:xfrm>
            <a:off x="-688064" y="3146984"/>
            <a:ext cx="588475" cy="588475"/>
          </a:xfrm>
          <a:prstGeom prst="rect">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Rectangle 11">
            <a:extLst>
              <a:ext uri="{FF2B5EF4-FFF2-40B4-BE49-F238E27FC236}">
                <a16:creationId xmlns:a16="http://schemas.microsoft.com/office/drawing/2014/main" id="{EA08D0EE-4B98-1E4E-BBB1-CF9A6E7FD908}"/>
              </a:ext>
            </a:extLst>
          </p:cNvPr>
          <p:cNvSpPr/>
          <p:nvPr userDrawn="1"/>
        </p:nvSpPr>
        <p:spPr>
          <a:xfrm>
            <a:off x="-688064" y="3933729"/>
            <a:ext cx="588475" cy="588475"/>
          </a:xfrm>
          <a:prstGeom prst="rect">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TextBox 12">
            <a:extLst>
              <a:ext uri="{FF2B5EF4-FFF2-40B4-BE49-F238E27FC236}">
                <a16:creationId xmlns:a16="http://schemas.microsoft.com/office/drawing/2014/main" id="{6D54AA1A-2EFF-B049-95B1-E038A79F1828}"/>
              </a:ext>
            </a:extLst>
          </p:cNvPr>
          <p:cNvSpPr txBox="1"/>
          <p:nvPr userDrawn="1"/>
        </p:nvSpPr>
        <p:spPr>
          <a:xfrm>
            <a:off x="10649904" y="6432843"/>
            <a:ext cx="756284" cy="169277"/>
          </a:xfrm>
          <a:prstGeom prst="rect">
            <a:avLst/>
          </a:prstGeom>
          <a:noFill/>
        </p:spPr>
        <p:txBody>
          <a:bodyPr wrap="square" lIns="0" tIns="0" rIns="0" bIns="0" rtlCol="0">
            <a:spAutoFit/>
          </a:bodyPr>
          <a:lstStyle/>
          <a:p>
            <a:pPr algn="r"/>
            <a:r>
              <a:rPr lang="en-US" sz="1100" dirty="0">
                <a:solidFill>
                  <a:schemeClr val="bg1">
                    <a:lumMod val="75000"/>
                  </a:schemeClr>
                </a:solidFill>
              </a:rPr>
              <a:t>_Page</a:t>
            </a:r>
          </a:p>
        </p:txBody>
      </p:sp>
    </p:spTree>
    <p:extLst>
      <p:ext uri="{BB962C8B-B14F-4D97-AF65-F5344CB8AC3E}">
        <p14:creationId xmlns:p14="http://schemas.microsoft.com/office/powerpoint/2010/main" val="203397738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ocs.google.com/spreadsheets/d/1IJh6SQU4UtvzcRyrD4XhO7fL6i0PuT2U/edit#gid=40105252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hyperlink" Target="https://ncgyo.org/"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s://www.apprenticeship.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D613C0-26A2-4D83-9B1D-3766912164DA}"/>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4269" t="2510" r="4269" b="251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Footer Placeholder 9">
            <a:extLst>
              <a:ext uri="{FF2B5EF4-FFF2-40B4-BE49-F238E27FC236}">
                <a16:creationId xmlns:a16="http://schemas.microsoft.com/office/drawing/2014/main" id="{FBD726B7-4C71-455A-A683-68AAA8E21716}"/>
              </a:ext>
            </a:extLst>
          </p:cNvPr>
          <p:cNvSpPr>
            <a:spLocks noGrp="1"/>
          </p:cNvSpPr>
          <p:nvPr>
            <p:ph type="ftr" sz="quarter" idx="11"/>
          </p:nvPr>
        </p:nvSpPr>
        <p:spPr>
          <a:xfrm>
            <a:off x="3920331" y="6099238"/>
            <a:ext cx="4351339" cy="215444"/>
          </a:xfrm>
        </p:spPr>
        <p:txBody>
          <a:bodyPr/>
          <a:lstStyle/>
          <a:p>
            <a:pPr algn="ctr"/>
            <a:r>
              <a:rPr lang="en-US" sz="1400" b="1" dirty="0"/>
              <a:t>The Spirit Makes The Master</a:t>
            </a:r>
          </a:p>
        </p:txBody>
      </p:sp>
      <p:sp>
        <p:nvSpPr>
          <p:cNvPr id="16" name="Rectangle 15">
            <a:extLst>
              <a:ext uri="{FF2B5EF4-FFF2-40B4-BE49-F238E27FC236}">
                <a16:creationId xmlns:a16="http://schemas.microsoft.com/office/drawing/2014/main" id="{AAF44B21-26E7-4A38-9471-1B199A9CFD7F}"/>
              </a:ext>
            </a:extLst>
          </p:cNvPr>
          <p:cNvSpPr/>
          <p:nvPr/>
        </p:nvSpPr>
        <p:spPr>
          <a:xfrm>
            <a:off x="558800" y="850900"/>
            <a:ext cx="11074400" cy="51562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6949449-D857-42FF-97CD-260990816D5B}"/>
              </a:ext>
            </a:extLst>
          </p:cNvPr>
          <p:cNvGrpSpPr/>
          <p:nvPr/>
        </p:nvGrpSpPr>
        <p:grpSpPr>
          <a:xfrm>
            <a:off x="4958842" y="1894921"/>
            <a:ext cx="2274316" cy="1003702"/>
            <a:chOff x="5054600" y="1913168"/>
            <a:chExt cx="1879600" cy="829505"/>
          </a:xfrm>
        </p:grpSpPr>
        <p:sp>
          <p:nvSpPr>
            <p:cNvPr id="17" name="Rectangle 16">
              <a:extLst>
                <a:ext uri="{FF2B5EF4-FFF2-40B4-BE49-F238E27FC236}">
                  <a16:creationId xmlns:a16="http://schemas.microsoft.com/office/drawing/2014/main" id="{6D4B4A24-BF32-4A9B-B238-742C4BCCCDFC}"/>
                </a:ext>
              </a:extLst>
            </p:cNvPr>
            <p:cNvSpPr/>
            <p:nvPr/>
          </p:nvSpPr>
          <p:spPr>
            <a:xfrm>
              <a:off x="5054600" y="1913168"/>
              <a:ext cx="1879600" cy="620482"/>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CA5F059-07D5-4F58-B27C-C867DF1EA38D}"/>
                </a:ext>
              </a:extLst>
            </p:cNvPr>
            <p:cNvGrpSpPr/>
            <p:nvPr/>
          </p:nvGrpSpPr>
          <p:grpSpPr>
            <a:xfrm>
              <a:off x="5054603" y="1913168"/>
              <a:ext cx="1879597" cy="829505"/>
              <a:chOff x="5070477" y="2021119"/>
              <a:chExt cx="1879597" cy="829505"/>
            </a:xfrm>
          </p:grpSpPr>
          <p:sp>
            <p:nvSpPr>
              <p:cNvPr id="21" name="Arrow: Pentagon 20">
                <a:extLst>
                  <a:ext uri="{FF2B5EF4-FFF2-40B4-BE49-F238E27FC236}">
                    <a16:creationId xmlns:a16="http://schemas.microsoft.com/office/drawing/2014/main" id="{33399B71-2AD7-43F6-88EB-9A555755D693}"/>
                  </a:ext>
                </a:extLst>
              </p:cNvPr>
              <p:cNvSpPr/>
              <p:nvPr/>
            </p:nvSpPr>
            <p:spPr>
              <a:xfrm rot="5400000">
                <a:off x="5595523" y="1496073"/>
                <a:ext cx="829505" cy="1879597"/>
              </a:xfrm>
              <a:prstGeom prst="homePlate">
                <a:avLst>
                  <a:gd name="adj" fmla="val 23354"/>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606ED59-519D-47D7-A623-EDC867F9CE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613" y="2209579"/>
                <a:ext cx="1025326" cy="338080"/>
              </a:xfrm>
              <a:prstGeom prst="rect">
                <a:avLst/>
              </a:prstGeom>
            </p:spPr>
          </p:pic>
        </p:grpSp>
      </p:grpSp>
      <p:sp>
        <p:nvSpPr>
          <p:cNvPr id="25" name="TextBox 24">
            <a:extLst>
              <a:ext uri="{FF2B5EF4-FFF2-40B4-BE49-F238E27FC236}">
                <a16:creationId xmlns:a16="http://schemas.microsoft.com/office/drawing/2014/main" id="{BFB9809D-46A7-4207-93AD-B3122028265E}"/>
              </a:ext>
            </a:extLst>
          </p:cNvPr>
          <p:cNvSpPr txBox="1"/>
          <p:nvPr/>
        </p:nvSpPr>
        <p:spPr>
          <a:xfrm>
            <a:off x="1638300" y="3165696"/>
            <a:ext cx="8915400" cy="646331"/>
          </a:xfrm>
          <a:prstGeom prst="rect">
            <a:avLst/>
          </a:prstGeom>
          <a:noFill/>
        </p:spPr>
        <p:txBody>
          <a:bodyPr wrap="square" rtlCol="0">
            <a:spAutoFit/>
          </a:bodyPr>
          <a:lstStyle/>
          <a:p>
            <a:pPr algn="ctr"/>
            <a:r>
              <a:rPr lang="en-US" sz="3600" b="1" dirty="0">
                <a:solidFill>
                  <a:schemeClr val="bg1"/>
                </a:solidFill>
                <a:cs typeface="Times New Roman" panose="02020603050405020304" pitchFamily="18" charset="0"/>
              </a:rPr>
              <a:t>The Kentucky Teacher Apprenticeship</a:t>
            </a:r>
          </a:p>
        </p:txBody>
      </p:sp>
      <p:sp>
        <p:nvSpPr>
          <p:cNvPr id="27" name="TextBox 26">
            <a:extLst>
              <a:ext uri="{FF2B5EF4-FFF2-40B4-BE49-F238E27FC236}">
                <a16:creationId xmlns:a16="http://schemas.microsoft.com/office/drawing/2014/main" id="{A4E7C79A-E952-4A5C-AE64-B8FF2C81AE66}"/>
              </a:ext>
            </a:extLst>
          </p:cNvPr>
          <p:cNvSpPr txBox="1"/>
          <p:nvPr/>
        </p:nvSpPr>
        <p:spPr>
          <a:xfrm>
            <a:off x="1638300" y="4867176"/>
            <a:ext cx="8915400" cy="400110"/>
          </a:xfrm>
          <a:prstGeom prst="rect">
            <a:avLst/>
          </a:prstGeom>
          <a:noFill/>
        </p:spPr>
        <p:txBody>
          <a:bodyPr wrap="square" rtlCol="0">
            <a:spAutoFit/>
          </a:bodyPr>
          <a:lstStyle/>
          <a:p>
            <a:pPr algn="ctr"/>
            <a:r>
              <a:rPr lang="en-US" sz="2000" dirty="0">
                <a:solidFill>
                  <a:schemeClr val="bg1"/>
                </a:solidFill>
                <a:cs typeface="Times New Roman" panose="02020603050405020304" pitchFamily="18" charset="0"/>
              </a:rPr>
              <a:t>Developing Outstanding Teachers with Community Roots</a:t>
            </a:r>
          </a:p>
        </p:txBody>
      </p:sp>
      <p:grpSp>
        <p:nvGrpSpPr>
          <p:cNvPr id="31" name="Group 30">
            <a:extLst>
              <a:ext uri="{FF2B5EF4-FFF2-40B4-BE49-F238E27FC236}">
                <a16:creationId xmlns:a16="http://schemas.microsoft.com/office/drawing/2014/main" id="{81B0A4B9-82E1-482B-9A45-7B44DE5A9757}"/>
              </a:ext>
            </a:extLst>
          </p:cNvPr>
          <p:cNvGrpSpPr/>
          <p:nvPr/>
        </p:nvGrpSpPr>
        <p:grpSpPr>
          <a:xfrm>
            <a:off x="559916" y="5933469"/>
            <a:ext cx="11073284" cy="73631"/>
            <a:chOff x="559916" y="5956580"/>
            <a:chExt cx="16288212" cy="55320"/>
          </a:xfrm>
        </p:grpSpPr>
        <p:sp>
          <p:nvSpPr>
            <p:cNvPr id="26" name="Rectangle 25">
              <a:extLst>
                <a:ext uri="{FF2B5EF4-FFF2-40B4-BE49-F238E27FC236}">
                  <a16:creationId xmlns:a16="http://schemas.microsoft.com/office/drawing/2014/main" id="{B7B95F51-250F-429F-9571-0236D83DAF32}"/>
                </a:ext>
              </a:extLst>
            </p:cNvPr>
            <p:cNvSpPr/>
            <p:nvPr/>
          </p:nvSpPr>
          <p:spPr>
            <a:xfrm>
              <a:off x="559916" y="5956580"/>
              <a:ext cx="5429404" cy="55320"/>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B58F338-0076-4406-B00F-5D3C82F6E073}"/>
                </a:ext>
              </a:extLst>
            </p:cNvPr>
            <p:cNvSpPr/>
            <p:nvPr/>
          </p:nvSpPr>
          <p:spPr>
            <a:xfrm>
              <a:off x="5989320" y="5956580"/>
              <a:ext cx="5429404" cy="55320"/>
            </a:xfrm>
            <a:prstGeom prst="rect">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A2E9A5F-EF97-4355-8152-319921FB66EC}"/>
                </a:ext>
              </a:extLst>
            </p:cNvPr>
            <p:cNvSpPr/>
            <p:nvPr/>
          </p:nvSpPr>
          <p:spPr>
            <a:xfrm>
              <a:off x="11418724" y="5956580"/>
              <a:ext cx="5429404" cy="55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a:extLst>
              <a:ext uri="{FF2B5EF4-FFF2-40B4-BE49-F238E27FC236}">
                <a16:creationId xmlns:a16="http://schemas.microsoft.com/office/drawing/2014/main" id="{55E4AF73-ADBF-4E0E-B8C8-E00816A28A31}"/>
              </a:ext>
            </a:extLst>
          </p:cNvPr>
          <p:cNvCxnSpPr/>
          <p:nvPr/>
        </p:nvCxnSpPr>
        <p:spPr>
          <a:xfrm>
            <a:off x="5156199" y="4633097"/>
            <a:ext cx="1879601" cy="0"/>
          </a:xfrm>
          <a:prstGeom prst="line">
            <a:avLst/>
          </a:prstGeom>
          <a:ln>
            <a:solidFill>
              <a:srgbClr val="B01D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30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1EFFC-F0F0-A84C-BE80-37C3899519C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Curriculum Mapping – Foundational Pathway</a:t>
            </a:r>
          </a:p>
        </p:txBody>
      </p:sp>
      <p:sp>
        <p:nvSpPr>
          <p:cNvPr id="4" name="Footer Placeholder 3">
            <a:extLst>
              <a:ext uri="{FF2B5EF4-FFF2-40B4-BE49-F238E27FC236}">
                <a16:creationId xmlns:a16="http://schemas.microsoft.com/office/drawing/2014/main" id="{680DFAA1-6F9C-574E-AC73-943CF5FC264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graphicFrame>
        <p:nvGraphicFramePr>
          <p:cNvPr id="7" name="Content Placeholder 3">
            <a:extLst>
              <a:ext uri="{FF2B5EF4-FFF2-40B4-BE49-F238E27FC236}">
                <a16:creationId xmlns:a16="http://schemas.microsoft.com/office/drawing/2014/main" id="{E9B8B2A6-E7AD-B72A-9BB5-EE61DF46D0F1}"/>
              </a:ext>
            </a:extLst>
          </p:cNvPr>
          <p:cNvGraphicFramePr>
            <a:graphicFrameLocks/>
          </p:cNvGraphicFramePr>
          <p:nvPr>
            <p:extLst>
              <p:ext uri="{D42A27DB-BD31-4B8C-83A1-F6EECF244321}">
                <p14:modId xmlns:p14="http://schemas.microsoft.com/office/powerpoint/2010/main" val="1188801602"/>
              </p:ext>
            </p:extLst>
          </p:nvPr>
        </p:nvGraphicFramePr>
        <p:xfrm>
          <a:off x="1310400" y="1567690"/>
          <a:ext cx="10144525" cy="4925185"/>
        </p:xfrm>
        <a:graphic>
          <a:graphicData uri="http://schemas.openxmlformats.org/drawingml/2006/table">
            <a:tbl>
              <a:tblPr firstRow="1" firstCol="1" bandRow="1"/>
              <a:tblGrid>
                <a:gridCol w="5067544">
                  <a:extLst>
                    <a:ext uri="{9D8B030D-6E8A-4147-A177-3AD203B41FA5}">
                      <a16:colId xmlns:a16="http://schemas.microsoft.com/office/drawing/2014/main" val="4014314743"/>
                    </a:ext>
                  </a:extLst>
                </a:gridCol>
                <a:gridCol w="5076981">
                  <a:extLst>
                    <a:ext uri="{9D8B030D-6E8A-4147-A177-3AD203B41FA5}">
                      <a16:colId xmlns:a16="http://schemas.microsoft.com/office/drawing/2014/main" val="2311024439"/>
                    </a:ext>
                  </a:extLst>
                </a:gridCol>
              </a:tblGrid>
              <a:tr h="985037">
                <a:tc>
                  <a:txBody>
                    <a:bodyPr/>
                    <a:lstStyle/>
                    <a:p>
                      <a:pPr marL="0" marR="0" algn="ctr">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Teaching and Learning Pathway Courses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Aligns with WKU Teacher Education Courses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728552"/>
                  </a:ext>
                </a:extLst>
              </a:tr>
              <a:tr h="985037">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331030 The Learning Community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EDU 250 Discover Teaching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847751"/>
                  </a:ext>
                </a:extLst>
              </a:tr>
              <a:tr h="985037">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331031 The Learner-Centered Classroom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EDU 260 Classroom Assessment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932864"/>
                  </a:ext>
                </a:extLst>
              </a:tr>
              <a:tr h="985037">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331032 The Professional Educator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EDU 350 Student Diversity and Differentiation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755242"/>
                  </a:ext>
                </a:extLst>
              </a:tr>
              <a:tr h="985037">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331033 Collaborative Clinical Experiences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EDU 360 Behavior and Classroom Management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835886"/>
                  </a:ext>
                </a:extLst>
              </a:tr>
            </a:tbl>
          </a:graphicData>
        </a:graphic>
      </p:graphicFrame>
    </p:spTree>
    <p:extLst>
      <p:ext uri="{BB962C8B-B14F-4D97-AF65-F5344CB8AC3E}">
        <p14:creationId xmlns:p14="http://schemas.microsoft.com/office/powerpoint/2010/main" val="37070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1EFFC-F0F0-A84C-BE80-37C3899519C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hlinkClick r:id="rId2"/>
              </a:rPr>
              <a:t>Curriculum Mapping </a:t>
            </a:r>
            <a:r>
              <a:rPr lang="en-US" sz="3200" kern="1200" dirty="0">
                <a:solidFill>
                  <a:schemeClr val="bg1"/>
                </a:solidFill>
                <a:latin typeface="+mj-lt"/>
                <a:ea typeface="+mj-ea"/>
                <a:cs typeface="+mj-cs"/>
              </a:rPr>
              <a:t>– Developing the Career Pathway</a:t>
            </a:r>
          </a:p>
        </p:txBody>
      </p:sp>
      <p:sp>
        <p:nvSpPr>
          <p:cNvPr id="4" name="Footer Placeholder 3">
            <a:extLst>
              <a:ext uri="{FF2B5EF4-FFF2-40B4-BE49-F238E27FC236}">
                <a16:creationId xmlns:a16="http://schemas.microsoft.com/office/drawing/2014/main" id="{680DFAA1-6F9C-574E-AC73-943CF5FC264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sp>
        <p:nvSpPr>
          <p:cNvPr id="6" name="Content Placeholder 5">
            <a:extLst>
              <a:ext uri="{FF2B5EF4-FFF2-40B4-BE49-F238E27FC236}">
                <a16:creationId xmlns:a16="http://schemas.microsoft.com/office/drawing/2014/main" id="{BFC824FC-208C-6149-144C-2C48E50A6938}"/>
              </a:ext>
            </a:extLst>
          </p:cNvPr>
          <p:cNvSpPr>
            <a:spLocks noGrp="1"/>
          </p:cNvSpPr>
          <p:nvPr>
            <p:ph idx="1"/>
          </p:nvPr>
        </p:nvSpPr>
        <p:spPr/>
        <p:txBody>
          <a:bodyPr>
            <a:normAutofit fontScale="92500" lnSpcReduction="20000"/>
          </a:bodyPr>
          <a:lstStyle/>
          <a:p>
            <a:r>
              <a:rPr lang="en-US" dirty="0"/>
              <a:t>District Review –</a:t>
            </a:r>
          </a:p>
          <a:p>
            <a:pPr lvl="1"/>
            <a:r>
              <a:rPr lang="en-US" dirty="0"/>
              <a:t>Do they offer the Teacher CTE Pathway</a:t>
            </a:r>
          </a:p>
          <a:p>
            <a:pPr lvl="1"/>
            <a:r>
              <a:rPr lang="en-US" dirty="0"/>
              <a:t>Do they offer additional internship opportunities for high school students in district classrooms (e.g. Ed Collab @Nelson)</a:t>
            </a:r>
          </a:p>
          <a:p>
            <a:pPr lvl="1"/>
            <a:r>
              <a:rPr lang="en-US" dirty="0"/>
              <a:t>Map the </a:t>
            </a:r>
            <a:r>
              <a:rPr lang="en-US" b="1" dirty="0"/>
              <a:t>apprenticeship work process </a:t>
            </a:r>
            <a:r>
              <a:rPr lang="en-US" dirty="0"/>
              <a:t>to the internship and pathway courses</a:t>
            </a:r>
          </a:p>
          <a:p>
            <a:pPr lvl="1"/>
            <a:r>
              <a:rPr lang="en-US" dirty="0"/>
              <a:t>Identify the dual credit partner</a:t>
            </a:r>
          </a:p>
          <a:p>
            <a:pPr lvl="1"/>
            <a:endParaRPr lang="en-US" dirty="0"/>
          </a:p>
          <a:p>
            <a:r>
              <a:rPr lang="en-US" dirty="0"/>
              <a:t>University Review – </a:t>
            </a:r>
          </a:p>
          <a:p>
            <a:pPr lvl="1"/>
            <a:r>
              <a:rPr lang="en-US" dirty="0"/>
              <a:t>Internship activities mapped to additional undergraduate educator coursework</a:t>
            </a:r>
          </a:p>
          <a:p>
            <a:pPr lvl="1"/>
            <a:r>
              <a:rPr lang="en-US" dirty="0"/>
              <a:t>Map the </a:t>
            </a:r>
            <a:r>
              <a:rPr lang="en-US" b="1" dirty="0"/>
              <a:t>apprenticeship work process</a:t>
            </a:r>
            <a:r>
              <a:rPr lang="en-US" dirty="0"/>
              <a:t> to university coursework </a:t>
            </a:r>
          </a:p>
          <a:p>
            <a:pPr lvl="1"/>
            <a:endParaRPr lang="en-US" dirty="0"/>
          </a:p>
          <a:p>
            <a:r>
              <a:rPr lang="en-US" dirty="0"/>
              <a:t>Memorandum of Understanding </a:t>
            </a:r>
          </a:p>
          <a:p>
            <a:pPr lvl="1"/>
            <a:r>
              <a:rPr lang="en-US" dirty="0"/>
              <a:t>Articulating full extent of the undergraduate degree with who, how, where, &amp; when</a:t>
            </a:r>
          </a:p>
        </p:txBody>
      </p:sp>
    </p:spTree>
    <p:extLst>
      <p:ext uri="{BB962C8B-B14F-4D97-AF65-F5344CB8AC3E}">
        <p14:creationId xmlns:p14="http://schemas.microsoft.com/office/powerpoint/2010/main" val="359755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C0F75-7EA5-8B4A-8F20-695F69E3BA6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NCPS Payment Structure</a:t>
            </a:r>
          </a:p>
        </p:txBody>
      </p:sp>
      <p:sp>
        <p:nvSpPr>
          <p:cNvPr id="4" name="Footer Placeholder 3">
            <a:extLst>
              <a:ext uri="{FF2B5EF4-FFF2-40B4-BE49-F238E27FC236}">
                <a16:creationId xmlns:a16="http://schemas.microsoft.com/office/drawing/2014/main" id="{DBC0B7E2-44D5-EC43-B38D-48FD63066FD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sp>
        <p:nvSpPr>
          <p:cNvPr id="6" name="Content Placeholder 5">
            <a:extLst>
              <a:ext uri="{FF2B5EF4-FFF2-40B4-BE49-F238E27FC236}">
                <a16:creationId xmlns:a16="http://schemas.microsoft.com/office/drawing/2014/main" id="{FD3160DD-6D16-E34F-BEEF-42F9EB608C4F}"/>
              </a:ext>
            </a:extLst>
          </p:cNvPr>
          <p:cNvSpPr txBox="1">
            <a:spLocks noGrp="1"/>
          </p:cNvSpPr>
          <p:nvPr>
            <p:ph idx="1"/>
          </p:nvPr>
        </p:nvSpPr>
        <p:spPr>
          <a:xfrm>
            <a:off x="838200" y="1825625"/>
            <a:ext cx="10515600" cy="4809522"/>
          </a:xfrm>
          <a:prstGeom prst="rect">
            <a:avLst/>
          </a:prstGeom>
          <a:noFill/>
          <a:ln w="57150">
            <a:solidFill>
              <a:schemeClr val="tx1">
                <a:lumMod val="50000"/>
                <a:lumOff val="50000"/>
              </a:schemeClr>
            </a:solidFill>
          </a:ln>
        </p:spPr>
        <p:txBody>
          <a:bodyPr wrap="square" rtlCol="0">
            <a:spAutoFit/>
          </a:bodyPr>
          <a:lstStyle/>
          <a:p>
            <a:r>
              <a:rPr lang="en-US" sz="1800" u="sng" dirty="0"/>
              <a:t>Pre- and Youth Apprentices</a:t>
            </a:r>
          </a:p>
          <a:p>
            <a:pPr marL="285750" indent="-285750">
              <a:buFont typeface="Arial" panose="020B0604020202020204" pitchFamily="34" charset="0"/>
              <a:buChar char="•"/>
            </a:pPr>
            <a:r>
              <a:rPr lang="en-US" sz="1800" dirty="0"/>
              <a:t>Student Must Be Enrolled at ECTC to complete Gen Ed Requirements</a:t>
            </a:r>
          </a:p>
          <a:p>
            <a:pPr marL="285750" indent="-285750">
              <a:buFont typeface="Arial" panose="020B0604020202020204" pitchFamily="34" charset="0"/>
              <a:buChar char="•"/>
            </a:pPr>
            <a:r>
              <a:rPr lang="en-US" sz="1800" dirty="0"/>
              <a:t>Students maintain a portfolio demonstrating mastery of identified competencies and learning experiences aligned to DOL Work Processes</a:t>
            </a:r>
          </a:p>
          <a:p>
            <a:pPr marL="285750" indent="-285750">
              <a:buFont typeface="Arial" panose="020B0604020202020204" pitchFamily="34" charset="0"/>
              <a:buChar char="•"/>
            </a:pPr>
            <a:r>
              <a:rPr lang="en-US" sz="1800" dirty="0"/>
              <a:t>Senior Year:  Apply for Youth Apprenticeship (interview &amp; application process), a paid $8/hour student work experience with a single mentor teacher</a:t>
            </a:r>
          </a:p>
          <a:p>
            <a:endParaRPr lang="en-US" sz="1800" dirty="0"/>
          </a:p>
          <a:p>
            <a:r>
              <a:rPr lang="en-US" sz="1800" u="sng" dirty="0"/>
              <a:t>Transition to Adult Apprentice (Upon graduation)</a:t>
            </a:r>
          </a:p>
          <a:p>
            <a:pPr marL="285750" indent="-285750">
              <a:buFont typeface="Arial" panose="020B0604020202020204" pitchFamily="34" charset="0"/>
              <a:buChar char="•"/>
            </a:pPr>
            <a:r>
              <a:rPr lang="en-US" sz="1800" dirty="0"/>
              <a:t>Credit for Prior Learning review by WKU for Ed coursework</a:t>
            </a:r>
          </a:p>
          <a:p>
            <a:pPr marL="285750" indent="-285750">
              <a:buFont typeface="Arial" panose="020B0604020202020204" pitchFamily="34" charset="0"/>
              <a:buChar char="•"/>
            </a:pPr>
            <a:r>
              <a:rPr lang="en-US" sz="1800" dirty="0"/>
              <a:t>Recommendation of Interview Committee</a:t>
            </a:r>
          </a:p>
          <a:p>
            <a:pPr marL="285750" indent="-285750">
              <a:buFont typeface="Arial" panose="020B0604020202020204" pitchFamily="34" charset="0"/>
              <a:buChar char="•"/>
            </a:pPr>
            <a:r>
              <a:rPr lang="en-US" sz="1800" dirty="0"/>
              <a:t>Paid, two-year “student teaching style experience.”  Work as an instructional assistant under a mentor teacher</a:t>
            </a:r>
          </a:p>
          <a:p>
            <a:pPr marL="285750" indent="-285750">
              <a:buFont typeface="Arial" panose="020B0604020202020204" pitchFamily="34" charset="0"/>
              <a:buChar char="•"/>
            </a:pPr>
            <a:r>
              <a:rPr lang="en-US" sz="1800" dirty="0"/>
              <a:t>Cannot be the teacher of record or work outside direct supervision of the master teacher</a:t>
            </a:r>
          </a:p>
          <a:p>
            <a:pPr marL="0" indent="0">
              <a:buNone/>
            </a:pPr>
            <a:r>
              <a:rPr lang="en-US" sz="1400" dirty="0"/>
              <a:t>-Slide Courtesy of NCPS</a:t>
            </a:r>
          </a:p>
        </p:txBody>
      </p:sp>
    </p:spTree>
    <p:extLst>
      <p:ext uri="{BB962C8B-B14F-4D97-AF65-F5344CB8AC3E}">
        <p14:creationId xmlns:p14="http://schemas.microsoft.com/office/powerpoint/2010/main" val="2486498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BE7E8883-89DC-43D9-9C56-4458114F1612}"/>
              </a:ext>
            </a:extLst>
          </p:cNvPr>
          <p:cNvPicPr>
            <a:picLocks noChangeAspect="1"/>
          </p:cNvPicPr>
          <p:nvPr/>
        </p:nvPicPr>
        <p:blipFill>
          <a:blip r:embed="rId3">
            <a:extLst>
              <a:ext uri="{28A0092B-C50C-407E-A947-70E740481C1C}">
                <a14:useLocalDpi xmlns:a14="http://schemas.microsoft.com/office/drawing/2010/main" val="0"/>
              </a:ext>
            </a:extLst>
          </a:blip>
          <a:srcRect t="53821" r="201" b="12832"/>
          <a:stretch>
            <a:fillRect/>
          </a:stretch>
        </p:blipFill>
        <p:spPr>
          <a:xfrm>
            <a:off x="0" y="1"/>
            <a:ext cx="12192000" cy="2705101"/>
          </a:xfrm>
          <a:custGeom>
            <a:avLst/>
            <a:gdLst>
              <a:gd name="connsiteX0" fmla="*/ 0 w 12192000"/>
              <a:gd name="connsiteY0" fmla="*/ 0 h 2705101"/>
              <a:gd name="connsiteX1" fmla="*/ 12192000 w 12192000"/>
              <a:gd name="connsiteY1" fmla="*/ 0 h 2705101"/>
              <a:gd name="connsiteX2" fmla="*/ 12192000 w 12192000"/>
              <a:gd name="connsiteY2" fmla="*/ 2705101 h 2705101"/>
              <a:gd name="connsiteX3" fmla="*/ 0 w 12192000"/>
              <a:gd name="connsiteY3" fmla="*/ 2705101 h 2705101"/>
            </a:gdLst>
            <a:ahLst/>
            <a:cxnLst>
              <a:cxn ang="0">
                <a:pos x="connsiteX0" y="connsiteY0"/>
              </a:cxn>
              <a:cxn ang="0">
                <a:pos x="connsiteX1" y="connsiteY1"/>
              </a:cxn>
              <a:cxn ang="0">
                <a:pos x="connsiteX2" y="connsiteY2"/>
              </a:cxn>
              <a:cxn ang="0">
                <a:pos x="connsiteX3" y="connsiteY3"/>
              </a:cxn>
            </a:cxnLst>
            <a:rect l="l" t="t" r="r" b="b"/>
            <a:pathLst>
              <a:path w="12192000" h="2705101">
                <a:moveTo>
                  <a:pt x="0" y="0"/>
                </a:moveTo>
                <a:lnTo>
                  <a:pt x="12192000" y="0"/>
                </a:lnTo>
                <a:lnTo>
                  <a:pt x="12192000" y="2705101"/>
                </a:lnTo>
                <a:lnTo>
                  <a:pt x="0" y="2705101"/>
                </a:lnTo>
                <a:close/>
              </a:path>
            </a:pathLst>
          </a:custGeom>
        </p:spPr>
      </p:pic>
      <p:sp>
        <p:nvSpPr>
          <p:cNvPr id="123" name="Rectangle 122">
            <a:extLst>
              <a:ext uri="{FF2B5EF4-FFF2-40B4-BE49-F238E27FC236}">
                <a16:creationId xmlns:a16="http://schemas.microsoft.com/office/drawing/2014/main" id="{55971F87-AC17-48C0-8A89-F3CAE4B64534}"/>
              </a:ext>
            </a:extLst>
          </p:cNvPr>
          <p:cNvSpPr/>
          <p:nvPr/>
        </p:nvSpPr>
        <p:spPr>
          <a:xfrm>
            <a:off x="0" y="0"/>
            <a:ext cx="12192000" cy="2705101"/>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7FA1110C-F7CA-44C3-9102-306556CBB543}"/>
              </a:ext>
            </a:extLst>
          </p:cNvPr>
          <p:cNvGrpSpPr/>
          <p:nvPr/>
        </p:nvGrpSpPr>
        <p:grpSpPr>
          <a:xfrm>
            <a:off x="670335" y="2172934"/>
            <a:ext cx="10782350" cy="1739265"/>
            <a:chOff x="670335" y="2172934"/>
            <a:chExt cx="10782350" cy="1739265"/>
          </a:xfrm>
        </p:grpSpPr>
        <p:sp>
          <p:nvSpPr>
            <p:cNvPr id="128" name="Oval 127">
              <a:extLst>
                <a:ext uri="{FF2B5EF4-FFF2-40B4-BE49-F238E27FC236}">
                  <a16:creationId xmlns:a16="http://schemas.microsoft.com/office/drawing/2014/main" id="{C78D3527-B26B-4FF1-B1F0-221EC76A1FF9}"/>
                </a:ext>
              </a:extLst>
            </p:cNvPr>
            <p:cNvSpPr/>
            <p:nvPr/>
          </p:nvSpPr>
          <p:spPr>
            <a:xfrm>
              <a:off x="670335"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29" name="Oval 128">
              <a:extLst>
                <a:ext uri="{FF2B5EF4-FFF2-40B4-BE49-F238E27FC236}">
                  <a16:creationId xmlns:a16="http://schemas.microsoft.com/office/drawing/2014/main" id="{4F94FD3A-5BCF-4F3C-93E5-2D31EE2AA656}"/>
                </a:ext>
              </a:extLst>
            </p:cNvPr>
            <p:cNvSpPr/>
            <p:nvPr/>
          </p:nvSpPr>
          <p:spPr>
            <a:xfrm>
              <a:off x="2931106"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30" name="Oval 129">
              <a:extLst>
                <a:ext uri="{FF2B5EF4-FFF2-40B4-BE49-F238E27FC236}">
                  <a16:creationId xmlns:a16="http://schemas.microsoft.com/office/drawing/2014/main" id="{6E916397-A00E-4096-B262-A87CF218D2BE}"/>
                </a:ext>
              </a:extLst>
            </p:cNvPr>
            <p:cNvSpPr/>
            <p:nvPr/>
          </p:nvSpPr>
          <p:spPr>
            <a:xfrm>
              <a:off x="5191877"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31" name="Oval 130">
              <a:extLst>
                <a:ext uri="{FF2B5EF4-FFF2-40B4-BE49-F238E27FC236}">
                  <a16:creationId xmlns:a16="http://schemas.microsoft.com/office/drawing/2014/main" id="{78400DE7-9572-4CC4-9BF4-FEE0A6506CAE}"/>
                </a:ext>
              </a:extLst>
            </p:cNvPr>
            <p:cNvSpPr/>
            <p:nvPr/>
          </p:nvSpPr>
          <p:spPr>
            <a:xfrm>
              <a:off x="7452648"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32" name="Oval 131">
              <a:extLst>
                <a:ext uri="{FF2B5EF4-FFF2-40B4-BE49-F238E27FC236}">
                  <a16:creationId xmlns:a16="http://schemas.microsoft.com/office/drawing/2014/main" id="{8BD2C37F-0453-4E94-9CD7-0B0009194C0F}"/>
                </a:ext>
              </a:extLst>
            </p:cNvPr>
            <p:cNvSpPr/>
            <p:nvPr/>
          </p:nvSpPr>
          <p:spPr>
            <a:xfrm>
              <a:off x="9713420"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grpSp>
      <p:sp>
        <p:nvSpPr>
          <p:cNvPr id="3" name="Footer Placeholder 2">
            <a:extLst>
              <a:ext uri="{FF2B5EF4-FFF2-40B4-BE49-F238E27FC236}">
                <a16:creationId xmlns:a16="http://schemas.microsoft.com/office/drawing/2014/main" id="{E49470D6-C694-456B-8785-9187E45EE985}"/>
              </a:ext>
            </a:extLst>
          </p:cNvPr>
          <p:cNvSpPr>
            <a:spLocks noGrp="1"/>
          </p:cNvSpPr>
          <p:nvPr>
            <p:ph type="ftr" sz="quarter" idx="11"/>
          </p:nvPr>
        </p:nvSpPr>
        <p:spPr/>
        <p:txBody>
          <a:bodyPr/>
          <a:lstStyle/>
          <a:p>
            <a:r>
              <a:rPr lang="en-US"/>
              <a:t>The Spirit Makes The Master</a:t>
            </a:r>
          </a:p>
        </p:txBody>
      </p:sp>
      <p:sp>
        <p:nvSpPr>
          <p:cNvPr id="56" name="Title 1">
            <a:extLst>
              <a:ext uri="{FF2B5EF4-FFF2-40B4-BE49-F238E27FC236}">
                <a16:creationId xmlns:a16="http://schemas.microsoft.com/office/drawing/2014/main" id="{63EB11ED-8F4E-4839-8E7F-F375C9061023}"/>
              </a:ext>
            </a:extLst>
          </p:cNvPr>
          <p:cNvSpPr txBox="1">
            <a:spLocks/>
          </p:cNvSpPr>
          <p:nvPr/>
        </p:nvSpPr>
        <p:spPr>
          <a:xfrm>
            <a:off x="838200" y="1103251"/>
            <a:ext cx="10515600" cy="498598"/>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2800" b="1" kern="1200">
                <a:solidFill>
                  <a:schemeClr val="accent1"/>
                </a:solidFill>
                <a:latin typeface="+mj-lt"/>
                <a:ea typeface="+mj-ea"/>
                <a:cs typeface="Arial" panose="020B0604020202020204" pitchFamily="34" charset="0"/>
              </a:defRPr>
            </a:lvl1pPr>
          </a:lstStyle>
          <a:p>
            <a:pPr lvl="0"/>
            <a:r>
              <a:rPr lang="en-US" sz="3600" dirty="0">
                <a:solidFill>
                  <a:schemeClr val="bg1"/>
                </a:solidFill>
                <a:latin typeface="+mn-lt"/>
              </a:rPr>
              <a:t>Apprenticeship Maturation Timeline – High School</a:t>
            </a:r>
            <a:endParaRPr kumimoji="0" lang="en-US" sz="3600" i="0" u="none" strike="noStrike" kern="1200" cap="none" spc="0" normalizeH="0" baseline="0" noProof="0" dirty="0">
              <a:ln>
                <a:noFill/>
              </a:ln>
              <a:solidFill>
                <a:schemeClr val="bg1"/>
              </a:solidFill>
              <a:effectLst/>
              <a:uLnTx/>
              <a:uFillTx/>
              <a:latin typeface="+mn-lt"/>
            </a:endParaRPr>
          </a:p>
        </p:txBody>
      </p:sp>
      <p:sp>
        <p:nvSpPr>
          <p:cNvPr id="57" name="Oval 56">
            <a:extLst>
              <a:ext uri="{FF2B5EF4-FFF2-40B4-BE49-F238E27FC236}">
                <a16:creationId xmlns:a16="http://schemas.microsoft.com/office/drawing/2014/main" id="{DE0CD449-67D8-44CC-8986-F3429303C2B1}"/>
              </a:ext>
            </a:extLst>
          </p:cNvPr>
          <p:cNvSpPr/>
          <p:nvPr/>
        </p:nvSpPr>
        <p:spPr>
          <a:xfrm>
            <a:off x="748967"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First 6 Months</a:t>
            </a:r>
          </a:p>
        </p:txBody>
      </p:sp>
      <p:sp>
        <p:nvSpPr>
          <p:cNvPr id="58" name="TextBox 57">
            <a:extLst>
              <a:ext uri="{FF2B5EF4-FFF2-40B4-BE49-F238E27FC236}">
                <a16:creationId xmlns:a16="http://schemas.microsoft.com/office/drawing/2014/main" id="{522B1968-5F42-4830-8883-4062416490FD}"/>
              </a:ext>
            </a:extLst>
          </p:cNvPr>
          <p:cNvSpPr txBox="1"/>
          <p:nvPr/>
        </p:nvSpPr>
        <p:spPr>
          <a:xfrm>
            <a:off x="748967" y="4483716"/>
            <a:ext cx="1581150" cy="443198"/>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Assess Starting Point</a:t>
            </a:r>
          </a:p>
        </p:txBody>
      </p:sp>
      <p:cxnSp>
        <p:nvCxnSpPr>
          <p:cNvPr id="59" name="Straight Connector 58">
            <a:extLst>
              <a:ext uri="{FF2B5EF4-FFF2-40B4-BE49-F238E27FC236}">
                <a16:creationId xmlns:a16="http://schemas.microsoft.com/office/drawing/2014/main" id="{207DBCB1-AEDB-41D9-BC0A-D9E9D4DEFFAB}"/>
              </a:ext>
            </a:extLst>
          </p:cNvPr>
          <p:cNvCxnSpPr/>
          <p:nvPr/>
        </p:nvCxnSpPr>
        <p:spPr>
          <a:xfrm>
            <a:off x="1539542"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60" name="Oval 59">
            <a:extLst>
              <a:ext uri="{FF2B5EF4-FFF2-40B4-BE49-F238E27FC236}">
                <a16:creationId xmlns:a16="http://schemas.microsoft.com/office/drawing/2014/main" id="{EAEA1F26-17ED-4C3F-A40B-3D7464F26DD1}"/>
              </a:ext>
            </a:extLst>
          </p:cNvPr>
          <p:cNvSpPr/>
          <p:nvPr/>
        </p:nvSpPr>
        <p:spPr>
          <a:xfrm>
            <a:off x="3009738"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Next 6 Months</a:t>
            </a:r>
          </a:p>
        </p:txBody>
      </p:sp>
      <p:sp>
        <p:nvSpPr>
          <p:cNvPr id="61" name="TextBox 60">
            <a:extLst>
              <a:ext uri="{FF2B5EF4-FFF2-40B4-BE49-F238E27FC236}">
                <a16:creationId xmlns:a16="http://schemas.microsoft.com/office/drawing/2014/main" id="{8FA43980-8BCF-44F8-A408-886D76653BF1}"/>
              </a:ext>
            </a:extLst>
          </p:cNvPr>
          <p:cNvSpPr txBox="1"/>
          <p:nvPr/>
        </p:nvSpPr>
        <p:spPr>
          <a:xfrm>
            <a:off x="3009738" y="4483716"/>
            <a:ext cx="1581150" cy="664797"/>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Application to OEAS &amp; Student Recruitment </a:t>
            </a:r>
          </a:p>
        </p:txBody>
      </p:sp>
      <p:cxnSp>
        <p:nvCxnSpPr>
          <p:cNvPr id="62" name="Straight Connector 61">
            <a:extLst>
              <a:ext uri="{FF2B5EF4-FFF2-40B4-BE49-F238E27FC236}">
                <a16:creationId xmlns:a16="http://schemas.microsoft.com/office/drawing/2014/main" id="{D347B4CC-3D70-4DE0-B448-E76D3F42A61A}"/>
              </a:ext>
            </a:extLst>
          </p:cNvPr>
          <p:cNvCxnSpPr/>
          <p:nvPr/>
        </p:nvCxnSpPr>
        <p:spPr>
          <a:xfrm>
            <a:off x="3800313"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63" name="Oval 62">
            <a:extLst>
              <a:ext uri="{FF2B5EF4-FFF2-40B4-BE49-F238E27FC236}">
                <a16:creationId xmlns:a16="http://schemas.microsoft.com/office/drawing/2014/main" id="{2EDF5783-0113-4FC5-8EE8-BCEDA2D72AA2}"/>
              </a:ext>
            </a:extLst>
          </p:cNvPr>
          <p:cNvSpPr/>
          <p:nvPr/>
        </p:nvSpPr>
        <p:spPr>
          <a:xfrm>
            <a:off x="5270509"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Year 2</a:t>
            </a:r>
          </a:p>
        </p:txBody>
      </p:sp>
      <p:sp>
        <p:nvSpPr>
          <p:cNvPr id="64" name="TextBox 63">
            <a:extLst>
              <a:ext uri="{FF2B5EF4-FFF2-40B4-BE49-F238E27FC236}">
                <a16:creationId xmlns:a16="http://schemas.microsoft.com/office/drawing/2014/main" id="{D5C805CE-8B51-4080-9C63-2E20244352ED}"/>
              </a:ext>
            </a:extLst>
          </p:cNvPr>
          <p:cNvSpPr txBox="1"/>
          <p:nvPr/>
        </p:nvSpPr>
        <p:spPr>
          <a:xfrm>
            <a:off x="5270509" y="4483716"/>
            <a:ext cx="1581150" cy="1329595"/>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High School Juniors begin Dual Credit Coursework &amp; Field-based Pathway Competencies*</a:t>
            </a:r>
          </a:p>
        </p:txBody>
      </p:sp>
      <p:cxnSp>
        <p:nvCxnSpPr>
          <p:cNvPr id="65" name="Straight Connector 64">
            <a:extLst>
              <a:ext uri="{FF2B5EF4-FFF2-40B4-BE49-F238E27FC236}">
                <a16:creationId xmlns:a16="http://schemas.microsoft.com/office/drawing/2014/main" id="{303BEEDD-C508-4434-A0A0-6E8F67C72057}"/>
              </a:ext>
            </a:extLst>
          </p:cNvPr>
          <p:cNvCxnSpPr/>
          <p:nvPr/>
        </p:nvCxnSpPr>
        <p:spPr>
          <a:xfrm>
            <a:off x="6061084"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66" name="Oval 65">
            <a:extLst>
              <a:ext uri="{FF2B5EF4-FFF2-40B4-BE49-F238E27FC236}">
                <a16:creationId xmlns:a16="http://schemas.microsoft.com/office/drawing/2014/main" id="{02B2B8FA-B05D-427E-A47B-FC91AFF2EDDE}"/>
              </a:ext>
            </a:extLst>
          </p:cNvPr>
          <p:cNvSpPr/>
          <p:nvPr/>
        </p:nvSpPr>
        <p:spPr>
          <a:xfrm>
            <a:off x="7531280"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Year 3</a:t>
            </a:r>
          </a:p>
        </p:txBody>
      </p:sp>
      <p:sp>
        <p:nvSpPr>
          <p:cNvPr id="67" name="TextBox 66">
            <a:extLst>
              <a:ext uri="{FF2B5EF4-FFF2-40B4-BE49-F238E27FC236}">
                <a16:creationId xmlns:a16="http://schemas.microsoft.com/office/drawing/2014/main" id="{F8BB0BAF-6AC9-465E-9AC2-1DE9435DFD8F}"/>
              </a:ext>
            </a:extLst>
          </p:cNvPr>
          <p:cNvSpPr txBox="1"/>
          <p:nvPr/>
        </p:nvSpPr>
        <p:spPr>
          <a:xfrm>
            <a:off x="7531280" y="4483716"/>
            <a:ext cx="1581150" cy="1551194"/>
          </a:xfrm>
          <a:prstGeom prst="rect">
            <a:avLst/>
          </a:prstGeom>
          <a:noFill/>
        </p:spPr>
        <p:txBody>
          <a:bodyPr wrap="square" lIns="0" tIns="0" rIns="0" bIns="0" rtlCol="0">
            <a:spAutoFit/>
          </a:bodyPr>
          <a:lstStyle/>
          <a:p>
            <a:pPr algn="ctr">
              <a:lnSpc>
                <a:spcPct val="90000"/>
              </a:lnSpc>
            </a:pPr>
            <a:r>
              <a:rPr lang="en-US" sz="1600" dirty="0">
                <a:solidFill>
                  <a:srgbClr val="31475C"/>
                </a:solidFill>
              </a:rPr>
              <a:t>High School Seniors continue Dual Credit Coursework &amp; Field-based Pathway Competencies*</a:t>
            </a:r>
          </a:p>
        </p:txBody>
      </p:sp>
      <p:cxnSp>
        <p:nvCxnSpPr>
          <p:cNvPr id="68" name="Straight Connector 67">
            <a:extLst>
              <a:ext uri="{FF2B5EF4-FFF2-40B4-BE49-F238E27FC236}">
                <a16:creationId xmlns:a16="http://schemas.microsoft.com/office/drawing/2014/main" id="{CCCECD91-3363-4C3C-B103-7C9FE7BD576C}"/>
              </a:ext>
            </a:extLst>
          </p:cNvPr>
          <p:cNvCxnSpPr/>
          <p:nvPr/>
        </p:nvCxnSpPr>
        <p:spPr>
          <a:xfrm>
            <a:off x="8321855"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107" name="Oval 106">
            <a:extLst>
              <a:ext uri="{FF2B5EF4-FFF2-40B4-BE49-F238E27FC236}">
                <a16:creationId xmlns:a16="http://schemas.microsoft.com/office/drawing/2014/main" id="{76CA9650-1C11-4384-9433-78F95F737424}"/>
              </a:ext>
            </a:extLst>
          </p:cNvPr>
          <p:cNvSpPr/>
          <p:nvPr/>
        </p:nvSpPr>
        <p:spPr>
          <a:xfrm>
            <a:off x="9792052"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Years 4 &amp; 5</a:t>
            </a:r>
          </a:p>
        </p:txBody>
      </p:sp>
      <p:sp>
        <p:nvSpPr>
          <p:cNvPr id="108" name="TextBox 107">
            <a:extLst>
              <a:ext uri="{FF2B5EF4-FFF2-40B4-BE49-F238E27FC236}">
                <a16:creationId xmlns:a16="http://schemas.microsoft.com/office/drawing/2014/main" id="{F7C614D7-1C7F-4329-BBF4-2024509C74EC}"/>
              </a:ext>
            </a:extLst>
          </p:cNvPr>
          <p:cNvSpPr txBox="1"/>
          <p:nvPr/>
        </p:nvSpPr>
        <p:spPr>
          <a:xfrm>
            <a:off x="9792052" y="4483716"/>
            <a:ext cx="1581150" cy="1329595"/>
          </a:xfrm>
          <a:prstGeom prst="rect">
            <a:avLst/>
          </a:prstGeom>
          <a:noFill/>
        </p:spPr>
        <p:txBody>
          <a:bodyPr wrap="square" lIns="0" tIns="0" rIns="0" bIns="0" rtlCol="0">
            <a:spAutoFit/>
          </a:bodyPr>
          <a:lstStyle/>
          <a:p>
            <a:pPr algn="ctr">
              <a:lnSpc>
                <a:spcPct val="90000"/>
              </a:lnSpc>
            </a:pPr>
            <a:r>
              <a:rPr lang="en-US" sz="1600" dirty="0">
                <a:solidFill>
                  <a:srgbClr val="31475C"/>
                </a:solidFill>
              </a:rPr>
              <a:t>University Students Complete Upper Division Coursework, Student Teaching, and Licensure</a:t>
            </a:r>
          </a:p>
        </p:txBody>
      </p:sp>
      <p:cxnSp>
        <p:nvCxnSpPr>
          <p:cNvPr id="109" name="Straight Connector 108">
            <a:extLst>
              <a:ext uri="{FF2B5EF4-FFF2-40B4-BE49-F238E27FC236}">
                <a16:creationId xmlns:a16="http://schemas.microsoft.com/office/drawing/2014/main" id="{1D92706A-A87F-4661-915E-1DCFD677B24B}"/>
              </a:ext>
            </a:extLst>
          </p:cNvPr>
          <p:cNvCxnSpPr/>
          <p:nvPr/>
        </p:nvCxnSpPr>
        <p:spPr>
          <a:xfrm>
            <a:off x="10582627"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120" name="TextBox 119">
            <a:extLst>
              <a:ext uri="{FF2B5EF4-FFF2-40B4-BE49-F238E27FC236}">
                <a16:creationId xmlns:a16="http://schemas.microsoft.com/office/drawing/2014/main" id="{903BDDD9-6D2A-4A98-B6FC-0368E3EEF157}"/>
              </a:ext>
            </a:extLst>
          </p:cNvPr>
          <p:cNvSpPr txBox="1"/>
          <p:nvPr/>
        </p:nvSpPr>
        <p:spPr>
          <a:xfrm>
            <a:off x="748967" y="5147727"/>
            <a:ext cx="1581150" cy="664797"/>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Curriculum Mapping &amp; GAP Analysis</a:t>
            </a:r>
          </a:p>
        </p:txBody>
      </p:sp>
      <p:cxnSp>
        <p:nvCxnSpPr>
          <p:cNvPr id="121" name="Straight Connector 120">
            <a:extLst>
              <a:ext uri="{FF2B5EF4-FFF2-40B4-BE49-F238E27FC236}">
                <a16:creationId xmlns:a16="http://schemas.microsoft.com/office/drawing/2014/main" id="{DBADFE85-6DAD-4E20-A0D8-45EB9D4E616C}"/>
              </a:ext>
            </a:extLst>
          </p:cNvPr>
          <p:cNvCxnSpPr>
            <a:cxnSpLocks/>
          </p:cNvCxnSpPr>
          <p:nvPr/>
        </p:nvCxnSpPr>
        <p:spPr>
          <a:xfrm>
            <a:off x="920237" y="5037320"/>
            <a:ext cx="123861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6FB0A83E-1707-4B1C-AA69-A593C80D6554}"/>
              </a:ext>
            </a:extLst>
          </p:cNvPr>
          <p:cNvGrpSpPr/>
          <p:nvPr/>
        </p:nvGrpSpPr>
        <p:grpSpPr>
          <a:xfrm>
            <a:off x="1" y="0"/>
            <a:ext cx="12192000" cy="681038"/>
            <a:chOff x="1" y="0"/>
            <a:chExt cx="12192000" cy="681038"/>
          </a:xfrm>
        </p:grpSpPr>
        <p:sp>
          <p:nvSpPr>
            <p:cNvPr id="125" name="Rectangle 124">
              <a:extLst>
                <a:ext uri="{FF2B5EF4-FFF2-40B4-BE49-F238E27FC236}">
                  <a16:creationId xmlns:a16="http://schemas.microsoft.com/office/drawing/2014/main" id="{1B6E6BAF-3576-47F9-ACFC-443CE5E63F3D}"/>
                </a:ext>
              </a:extLst>
            </p:cNvPr>
            <p:cNvSpPr/>
            <p:nvPr userDrawn="1"/>
          </p:nvSpPr>
          <p:spPr>
            <a:xfrm>
              <a:off x="1" y="0"/>
              <a:ext cx="12192000" cy="425157"/>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Pentagon 125">
              <a:extLst>
                <a:ext uri="{FF2B5EF4-FFF2-40B4-BE49-F238E27FC236}">
                  <a16:creationId xmlns:a16="http://schemas.microsoft.com/office/drawing/2014/main" id="{53ED88F4-0CE8-487F-B1CC-A50E953F4746}"/>
                </a:ext>
              </a:extLst>
            </p:cNvPr>
            <p:cNvSpPr/>
            <p:nvPr userDrawn="1"/>
          </p:nvSpPr>
          <p:spPr>
            <a:xfrm rot="5400000">
              <a:off x="10691019" y="-261143"/>
              <a:ext cx="681036" cy="1203325"/>
            </a:xfrm>
            <a:prstGeom prst="homePlate">
              <a:avLst>
                <a:gd name="adj" fmla="val 23354"/>
              </a:avLst>
            </a:prstGeom>
            <a:solidFill>
              <a:srgbClr val="B01D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a:extLst>
                <a:ext uri="{FF2B5EF4-FFF2-40B4-BE49-F238E27FC236}">
                  <a16:creationId xmlns:a16="http://schemas.microsoft.com/office/drawing/2014/main" id="{B908A7E6-8415-4D95-B470-C25E339A67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
        <p:nvSpPr>
          <p:cNvPr id="4" name="Oval 3">
            <a:extLst>
              <a:ext uri="{FF2B5EF4-FFF2-40B4-BE49-F238E27FC236}">
                <a16:creationId xmlns:a16="http://schemas.microsoft.com/office/drawing/2014/main" id="{A119841B-0A8B-6BA9-AA94-437FF591DBF2}"/>
              </a:ext>
            </a:extLst>
          </p:cNvPr>
          <p:cNvSpPr/>
          <p:nvPr/>
        </p:nvSpPr>
        <p:spPr>
          <a:xfrm>
            <a:off x="8970021" y="3785012"/>
            <a:ext cx="914400" cy="914400"/>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Tree>
    <p:extLst>
      <p:ext uri="{BB962C8B-B14F-4D97-AF65-F5344CB8AC3E}">
        <p14:creationId xmlns:p14="http://schemas.microsoft.com/office/powerpoint/2010/main" val="368340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C0F75-7EA5-8B4A-8F20-695F69E3BA6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NCPS and WKU Progress Update</a:t>
            </a:r>
          </a:p>
        </p:txBody>
      </p:sp>
      <p:sp>
        <p:nvSpPr>
          <p:cNvPr id="4" name="Footer Placeholder 3">
            <a:extLst>
              <a:ext uri="{FF2B5EF4-FFF2-40B4-BE49-F238E27FC236}">
                <a16:creationId xmlns:a16="http://schemas.microsoft.com/office/drawing/2014/main" id="{DBC0B7E2-44D5-EC43-B38D-48FD63066FD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graphicFrame>
        <p:nvGraphicFramePr>
          <p:cNvPr id="7" name="Content Placeholder 6">
            <a:extLst>
              <a:ext uri="{FF2B5EF4-FFF2-40B4-BE49-F238E27FC236}">
                <a16:creationId xmlns:a16="http://schemas.microsoft.com/office/drawing/2014/main" id="{212888DA-D1A5-BC65-BF69-78B164FBEDDF}"/>
              </a:ext>
            </a:extLst>
          </p:cNvPr>
          <p:cNvGraphicFramePr>
            <a:graphicFrameLocks noGrp="1"/>
          </p:cNvGraphicFramePr>
          <p:nvPr>
            <p:ph idx="1"/>
            <p:extLst>
              <p:ext uri="{D42A27DB-BD31-4B8C-83A1-F6EECF244321}">
                <p14:modId xmlns:p14="http://schemas.microsoft.com/office/powerpoint/2010/main" val="15321383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a:extLst>
              <a:ext uri="{FF2B5EF4-FFF2-40B4-BE49-F238E27FC236}">
                <a16:creationId xmlns:a16="http://schemas.microsoft.com/office/drawing/2014/main" id="{D7F6E68D-D8C1-0F87-020E-C09AF87FABEC}"/>
              </a:ext>
            </a:extLst>
          </p:cNvPr>
          <p:cNvSpPr/>
          <p:nvPr/>
        </p:nvSpPr>
        <p:spPr>
          <a:xfrm>
            <a:off x="7065264" y="1396588"/>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A8C93DC4-A024-6C5C-5229-256BC9157F94}"/>
              </a:ext>
            </a:extLst>
          </p:cNvPr>
          <p:cNvSpPr/>
          <p:nvPr/>
        </p:nvSpPr>
        <p:spPr>
          <a:xfrm>
            <a:off x="1743456" y="3512090"/>
            <a:ext cx="484632" cy="978408"/>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32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F47D-F449-DD4B-AE84-90EDD9CEE03C}"/>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907C507-43BF-4266-89E5-9FFC040D079E}"/>
              </a:ext>
            </a:extLst>
          </p:cNvPr>
          <p:cNvSpPr>
            <a:spLocks noGrp="1"/>
          </p:cNvSpPr>
          <p:nvPr>
            <p:ph type="ftr" sz="quarter" idx="1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The Spirit Makes The Master</a:t>
            </a:r>
          </a:p>
        </p:txBody>
      </p:sp>
      <p:sp>
        <p:nvSpPr>
          <p:cNvPr id="6" name="Rectangle 5">
            <a:extLst>
              <a:ext uri="{FF2B5EF4-FFF2-40B4-BE49-F238E27FC236}">
                <a16:creationId xmlns:a16="http://schemas.microsoft.com/office/drawing/2014/main" id="{15E75610-1C68-4F1D-840A-56010BA10F62}"/>
              </a:ext>
            </a:extLst>
          </p:cNvPr>
          <p:cNvSpPr/>
          <p:nvPr/>
        </p:nvSpPr>
        <p:spPr>
          <a:xfrm>
            <a:off x="76492" y="1256627"/>
            <a:ext cx="10452100" cy="474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89CC4E46-6A0A-4052-AAC7-A0A9355F80EB}"/>
              </a:ext>
            </a:extLst>
          </p:cNvPr>
          <p:cNvCxnSpPr>
            <a:cxnSpLocks/>
          </p:cNvCxnSpPr>
          <p:nvPr/>
        </p:nvCxnSpPr>
        <p:spPr>
          <a:xfrm>
            <a:off x="895442" y="2727017"/>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2E8045-9314-4E8C-A3AE-3F80FED6EE9F}"/>
              </a:ext>
            </a:extLst>
          </p:cNvPr>
          <p:cNvCxnSpPr>
            <a:cxnSpLocks/>
          </p:cNvCxnSpPr>
          <p:nvPr/>
        </p:nvCxnSpPr>
        <p:spPr>
          <a:xfrm>
            <a:off x="895442" y="3538219"/>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45763A-D893-4FD0-BF5C-44752A170150}"/>
              </a:ext>
            </a:extLst>
          </p:cNvPr>
          <p:cNvCxnSpPr>
            <a:cxnSpLocks/>
          </p:cNvCxnSpPr>
          <p:nvPr/>
        </p:nvCxnSpPr>
        <p:spPr>
          <a:xfrm>
            <a:off x="895442" y="4349421"/>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B1EE09-6C66-48A3-8E4A-6715097746F6}"/>
              </a:ext>
            </a:extLst>
          </p:cNvPr>
          <p:cNvCxnSpPr>
            <a:cxnSpLocks/>
          </p:cNvCxnSpPr>
          <p:nvPr/>
        </p:nvCxnSpPr>
        <p:spPr>
          <a:xfrm>
            <a:off x="895442" y="5160623"/>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8044C630-9176-455D-BBAC-8A8D4F180079}"/>
              </a:ext>
            </a:extLst>
          </p:cNvPr>
          <p:cNvGrpSpPr/>
          <p:nvPr/>
        </p:nvGrpSpPr>
        <p:grpSpPr>
          <a:xfrm>
            <a:off x="1096011" y="2101282"/>
            <a:ext cx="6469564" cy="440268"/>
            <a:chOff x="4611185" y="1932683"/>
            <a:chExt cx="6469564" cy="440268"/>
          </a:xfrm>
        </p:grpSpPr>
        <p:sp>
          <p:nvSpPr>
            <p:cNvPr id="37" name="Rectangle 36">
              <a:extLst>
                <a:ext uri="{FF2B5EF4-FFF2-40B4-BE49-F238E27FC236}">
                  <a16:creationId xmlns:a16="http://schemas.microsoft.com/office/drawing/2014/main" id="{B9DF30FC-0D24-4559-BB22-03EFE0C1B7E7}"/>
                </a:ext>
              </a:extLst>
            </p:cNvPr>
            <p:cNvSpPr/>
            <p:nvPr/>
          </p:nvSpPr>
          <p:spPr>
            <a:xfrm>
              <a:off x="5178582" y="2014318"/>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Apprenticeship Wages</a:t>
              </a:r>
            </a:p>
          </p:txBody>
        </p:sp>
        <p:sp>
          <p:nvSpPr>
            <p:cNvPr id="55" name="Rectangle 54">
              <a:extLst>
                <a:ext uri="{FF2B5EF4-FFF2-40B4-BE49-F238E27FC236}">
                  <a16:creationId xmlns:a16="http://schemas.microsoft.com/office/drawing/2014/main" id="{E5C996FB-DB1A-4F37-83AB-26046E35B7C6}"/>
                </a:ext>
              </a:extLst>
            </p:cNvPr>
            <p:cNvSpPr/>
            <p:nvPr/>
          </p:nvSpPr>
          <p:spPr>
            <a:xfrm>
              <a:off x="4611185" y="1932683"/>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1" name="Freeform 104">
              <a:extLst>
                <a:ext uri="{FF2B5EF4-FFF2-40B4-BE49-F238E27FC236}">
                  <a16:creationId xmlns:a16="http://schemas.microsoft.com/office/drawing/2014/main" id="{8FCABE9E-C4E2-4304-8819-DFB94E6724D9}"/>
                </a:ext>
              </a:extLst>
            </p:cNvPr>
            <p:cNvSpPr>
              <a:spLocks noEditPoints="1"/>
            </p:cNvSpPr>
            <p:nvPr/>
          </p:nvSpPr>
          <p:spPr bwMode="auto">
            <a:xfrm>
              <a:off x="4688859" y="2009729"/>
              <a:ext cx="284921" cy="286176"/>
            </a:xfrm>
            <a:custGeom>
              <a:avLst/>
              <a:gdLst>
                <a:gd name="T0" fmla="*/ 36 w 96"/>
                <a:gd name="T1" fmla="*/ 72 h 96"/>
                <a:gd name="T2" fmla="*/ 59 w 96"/>
                <a:gd name="T3" fmla="*/ 64 h 96"/>
                <a:gd name="T4" fmla="*/ 89 w 96"/>
                <a:gd name="T5" fmla="*/ 95 h 96"/>
                <a:gd name="T6" fmla="*/ 95 w 96"/>
                <a:gd name="T7" fmla="*/ 95 h 96"/>
                <a:gd name="T8" fmla="*/ 95 w 96"/>
                <a:gd name="T9" fmla="*/ 89 h 96"/>
                <a:gd name="T10" fmla="*/ 64 w 96"/>
                <a:gd name="T11" fmla="*/ 58 h 96"/>
                <a:gd name="T12" fmla="*/ 72 w 96"/>
                <a:gd name="T13" fmla="*/ 36 h 96"/>
                <a:gd name="T14" fmla="*/ 36 w 96"/>
                <a:gd name="T15" fmla="*/ 0 h 96"/>
                <a:gd name="T16" fmla="*/ 0 w 96"/>
                <a:gd name="T17" fmla="*/ 36 h 96"/>
                <a:gd name="T18" fmla="*/ 36 w 96"/>
                <a:gd name="T19" fmla="*/ 72 h 96"/>
                <a:gd name="T20" fmla="*/ 36 w 96"/>
                <a:gd name="T21" fmla="*/ 8 h 96"/>
                <a:gd name="T22" fmla="*/ 64 w 96"/>
                <a:gd name="T23" fmla="*/ 36 h 96"/>
                <a:gd name="T24" fmla="*/ 36 w 96"/>
                <a:gd name="T25" fmla="*/ 64 h 96"/>
                <a:gd name="T26" fmla="*/ 8 w 96"/>
                <a:gd name="T27" fmla="*/ 36 h 96"/>
                <a:gd name="T28" fmla="*/ 36 w 96"/>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96">
                  <a:moveTo>
                    <a:pt x="36" y="72"/>
                  </a:moveTo>
                  <a:cubicBezTo>
                    <a:pt x="45" y="72"/>
                    <a:pt x="52" y="69"/>
                    <a:pt x="59" y="64"/>
                  </a:cubicBezTo>
                  <a:cubicBezTo>
                    <a:pt x="89" y="95"/>
                    <a:pt x="89" y="95"/>
                    <a:pt x="89" y="95"/>
                  </a:cubicBezTo>
                  <a:cubicBezTo>
                    <a:pt x="91" y="96"/>
                    <a:pt x="93" y="96"/>
                    <a:pt x="95" y="95"/>
                  </a:cubicBezTo>
                  <a:cubicBezTo>
                    <a:pt x="96" y="93"/>
                    <a:pt x="96" y="91"/>
                    <a:pt x="95" y="89"/>
                  </a:cubicBezTo>
                  <a:cubicBezTo>
                    <a:pt x="64" y="58"/>
                    <a:pt x="64" y="58"/>
                    <a:pt x="64" y="58"/>
                  </a:cubicBezTo>
                  <a:cubicBezTo>
                    <a:pt x="69" y="52"/>
                    <a:pt x="72" y="44"/>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nvGrpSpPr>
          <p:cNvPr id="84" name="Group 83">
            <a:extLst>
              <a:ext uri="{FF2B5EF4-FFF2-40B4-BE49-F238E27FC236}">
                <a16:creationId xmlns:a16="http://schemas.microsoft.com/office/drawing/2014/main" id="{4D236606-D022-4039-ABD2-69E635509F53}"/>
              </a:ext>
            </a:extLst>
          </p:cNvPr>
          <p:cNvGrpSpPr/>
          <p:nvPr/>
        </p:nvGrpSpPr>
        <p:grpSpPr>
          <a:xfrm>
            <a:off x="1096011" y="2912484"/>
            <a:ext cx="6469564" cy="440268"/>
            <a:chOff x="4611185" y="2648051"/>
            <a:chExt cx="6469564" cy="440268"/>
          </a:xfrm>
        </p:grpSpPr>
        <p:sp>
          <p:nvSpPr>
            <p:cNvPr id="40" name="Rectangle 39">
              <a:extLst>
                <a:ext uri="{FF2B5EF4-FFF2-40B4-BE49-F238E27FC236}">
                  <a16:creationId xmlns:a16="http://schemas.microsoft.com/office/drawing/2014/main" id="{2E5FD95A-0CC1-446C-873B-065D07B1289B}"/>
                </a:ext>
              </a:extLst>
            </p:cNvPr>
            <p:cNvSpPr/>
            <p:nvPr/>
          </p:nvSpPr>
          <p:spPr>
            <a:xfrm>
              <a:off x="5178582" y="272968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Mentor Renumeration</a:t>
              </a:r>
            </a:p>
          </p:txBody>
        </p:sp>
        <p:sp>
          <p:nvSpPr>
            <p:cNvPr id="56" name="Rectangle 55">
              <a:extLst>
                <a:ext uri="{FF2B5EF4-FFF2-40B4-BE49-F238E27FC236}">
                  <a16:creationId xmlns:a16="http://schemas.microsoft.com/office/drawing/2014/main" id="{EF84E0E5-13CA-43DD-A277-0A04CA1AC5E1}"/>
                </a:ext>
              </a:extLst>
            </p:cNvPr>
            <p:cNvSpPr/>
            <p:nvPr/>
          </p:nvSpPr>
          <p:spPr>
            <a:xfrm>
              <a:off x="4611185" y="264805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2" name="Group 61">
              <a:extLst>
                <a:ext uri="{FF2B5EF4-FFF2-40B4-BE49-F238E27FC236}">
                  <a16:creationId xmlns:a16="http://schemas.microsoft.com/office/drawing/2014/main" id="{A01DD461-185C-4399-A719-8CF3A83F2549}"/>
                </a:ext>
              </a:extLst>
            </p:cNvPr>
            <p:cNvGrpSpPr/>
            <p:nvPr/>
          </p:nvGrpSpPr>
          <p:grpSpPr>
            <a:xfrm>
              <a:off x="4688079" y="2723672"/>
              <a:ext cx="286480" cy="289026"/>
              <a:chOff x="2670175" y="5773738"/>
              <a:chExt cx="357188" cy="360363"/>
            </a:xfrm>
            <a:solidFill>
              <a:schemeClr val="bg1"/>
            </a:solidFill>
          </p:grpSpPr>
          <p:sp>
            <p:nvSpPr>
              <p:cNvPr id="63" name="Freeform 137">
                <a:extLst>
                  <a:ext uri="{FF2B5EF4-FFF2-40B4-BE49-F238E27FC236}">
                    <a16:creationId xmlns:a16="http://schemas.microsoft.com/office/drawing/2014/main" id="{C6FFC17B-A90C-48C5-B051-36AFDF6DB0A0}"/>
                  </a:ext>
                </a:extLst>
              </p:cNvPr>
              <p:cNvSpPr>
                <a:spLocks/>
              </p:cNvSpPr>
              <p:nvPr/>
            </p:nvSpPr>
            <p:spPr bwMode="auto">
              <a:xfrm>
                <a:off x="2898775" y="6002338"/>
                <a:ext cx="128588" cy="131763"/>
              </a:xfrm>
              <a:custGeom>
                <a:avLst/>
                <a:gdLst>
                  <a:gd name="T0" fmla="*/ 34 w 34"/>
                  <a:gd name="T1" fmla="*/ 20 h 35"/>
                  <a:gd name="T2" fmla="*/ 22 w 34"/>
                  <a:gd name="T3" fmla="*/ 0 h 35"/>
                  <a:gd name="T4" fmla="*/ 0 w 34"/>
                  <a:gd name="T5" fmla="*/ 17 h 35"/>
                  <a:gd name="T6" fmla="*/ 10 w 34"/>
                  <a:gd name="T7" fmla="*/ 34 h 35"/>
                  <a:gd name="T8" fmla="*/ 12 w 34"/>
                  <a:gd name="T9" fmla="*/ 35 h 35"/>
                  <a:gd name="T10" fmla="*/ 12 w 34"/>
                  <a:gd name="T11" fmla="*/ 35 h 35"/>
                  <a:gd name="T12" fmla="*/ 13 w 34"/>
                  <a:gd name="T13" fmla="*/ 34 h 35"/>
                  <a:gd name="T14" fmla="*/ 18 w 34"/>
                  <a:gd name="T15" fmla="*/ 21 h 35"/>
                  <a:gd name="T16" fmla="*/ 32 w 34"/>
                  <a:gd name="T17" fmla="*/ 23 h 35"/>
                  <a:gd name="T18" fmla="*/ 34 w 34"/>
                  <a:gd name="T19" fmla="*/ 22 h 35"/>
                  <a:gd name="T20" fmla="*/ 34 w 34"/>
                  <a:gd name="T2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34" y="20"/>
                    </a:moveTo>
                    <a:cubicBezTo>
                      <a:pt x="22" y="0"/>
                      <a:pt x="22" y="0"/>
                      <a:pt x="22" y="0"/>
                    </a:cubicBezTo>
                    <a:cubicBezTo>
                      <a:pt x="17" y="8"/>
                      <a:pt x="9" y="14"/>
                      <a:pt x="0" y="17"/>
                    </a:cubicBezTo>
                    <a:cubicBezTo>
                      <a:pt x="10" y="34"/>
                      <a:pt x="10" y="34"/>
                      <a:pt x="10" y="34"/>
                    </a:cubicBezTo>
                    <a:cubicBezTo>
                      <a:pt x="10" y="35"/>
                      <a:pt x="11" y="35"/>
                      <a:pt x="12" y="35"/>
                    </a:cubicBezTo>
                    <a:cubicBezTo>
                      <a:pt x="12" y="35"/>
                      <a:pt x="12" y="35"/>
                      <a:pt x="12" y="35"/>
                    </a:cubicBezTo>
                    <a:cubicBezTo>
                      <a:pt x="13" y="35"/>
                      <a:pt x="13" y="34"/>
                      <a:pt x="13" y="34"/>
                    </a:cubicBezTo>
                    <a:cubicBezTo>
                      <a:pt x="18" y="21"/>
                      <a:pt x="18" y="21"/>
                      <a:pt x="18" y="21"/>
                    </a:cubicBezTo>
                    <a:cubicBezTo>
                      <a:pt x="32" y="23"/>
                      <a:pt x="32" y="23"/>
                      <a:pt x="32" y="23"/>
                    </a:cubicBezTo>
                    <a:cubicBezTo>
                      <a:pt x="33" y="23"/>
                      <a:pt x="34" y="23"/>
                      <a:pt x="34" y="22"/>
                    </a:cubicBezTo>
                    <a:cubicBezTo>
                      <a:pt x="34" y="21"/>
                      <a:pt x="34" y="21"/>
                      <a:pt x="3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4" name="Freeform 138">
                <a:extLst>
                  <a:ext uri="{FF2B5EF4-FFF2-40B4-BE49-F238E27FC236}">
                    <a16:creationId xmlns:a16="http://schemas.microsoft.com/office/drawing/2014/main" id="{8744E5A3-1521-4A0D-9232-B4E49DA61AE7}"/>
                  </a:ext>
                </a:extLst>
              </p:cNvPr>
              <p:cNvSpPr>
                <a:spLocks/>
              </p:cNvSpPr>
              <p:nvPr/>
            </p:nvSpPr>
            <p:spPr bwMode="auto">
              <a:xfrm>
                <a:off x="2670175" y="5999163"/>
                <a:ext cx="131763" cy="134938"/>
              </a:xfrm>
              <a:custGeom>
                <a:avLst/>
                <a:gdLst>
                  <a:gd name="T0" fmla="*/ 12 w 35"/>
                  <a:gd name="T1" fmla="*/ 0 h 36"/>
                  <a:gd name="T2" fmla="*/ 0 w 35"/>
                  <a:gd name="T3" fmla="*/ 21 h 36"/>
                  <a:gd name="T4" fmla="*/ 0 w 35"/>
                  <a:gd name="T5" fmla="*/ 23 h 36"/>
                  <a:gd name="T6" fmla="*/ 2 w 35"/>
                  <a:gd name="T7" fmla="*/ 24 h 36"/>
                  <a:gd name="T8" fmla="*/ 16 w 35"/>
                  <a:gd name="T9" fmla="*/ 22 h 36"/>
                  <a:gd name="T10" fmla="*/ 21 w 35"/>
                  <a:gd name="T11" fmla="*/ 35 h 36"/>
                  <a:gd name="T12" fmla="*/ 23 w 35"/>
                  <a:gd name="T13" fmla="*/ 36 h 36"/>
                  <a:gd name="T14" fmla="*/ 23 w 35"/>
                  <a:gd name="T15" fmla="*/ 36 h 36"/>
                  <a:gd name="T16" fmla="*/ 24 w 35"/>
                  <a:gd name="T17" fmla="*/ 35 h 36"/>
                  <a:gd name="T18" fmla="*/ 35 w 35"/>
                  <a:gd name="T19" fmla="*/ 18 h 36"/>
                  <a:gd name="T20" fmla="*/ 12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2" y="0"/>
                    </a:moveTo>
                    <a:cubicBezTo>
                      <a:pt x="0" y="21"/>
                      <a:pt x="0" y="21"/>
                      <a:pt x="0" y="21"/>
                    </a:cubicBezTo>
                    <a:cubicBezTo>
                      <a:pt x="0" y="22"/>
                      <a:pt x="0" y="22"/>
                      <a:pt x="0" y="23"/>
                    </a:cubicBezTo>
                    <a:cubicBezTo>
                      <a:pt x="1" y="24"/>
                      <a:pt x="2" y="24"/>
                      <a:pt x="2" y="24"/>
                    </a:cubicBezTo>
                    <a:cubicBezTo>
                      <a:pt x="16" y="22"/>
                      <a:pt x="16" y="22"/>
                      <a:pt x="16" y="22"/>
                    </a:cubicBezTo>
                    <a:cubicBezTo>
                      <a:pt x="21" y="35"/>
                      <a:pt x="21" y="35"/>
                      <a:pt x="21" y="35"/>
                    </a:cubicBezTo>
                    <a:cubicBezTo>
                      <a:pt x="21" y="35"/>
                      <a:pt x="22" y="36"/>
                      <a:pt x="23" y="36"/>
                    </a:cubicBezTo>
                    <a:cubicBezTo>
                      <a:pt x="23" y="36"/>
                      <a:pt x="23" y="36"/>
                      <a:pt x="23" y="36"/>
                    </a:cubicBezTo>
                    <a:cubicBezTo>
                      <a:pt x="23" y="36"/>
                      <a:pt x="24" y="36"/>
                      <a:pt x="24" y="35"/>
                    </a:cubicBezTo>
                    <a:cubicBezTo>
                      <a:pt x="35" y="18"/>
                      <a:pt x="35" y="18"/>
                      <a:pt x="35" y="18"/>
                    </a:cubicBezTo>
                    <a:cubicBezTo>
                      <a:pt x="25" y="15"/>
                      <a:pt x="17" y="8"/>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5" name="Freeform 139">
                <a:extLst>
                  <a:ext uri="{FF2B5EF4-FFF2-40B4-BE49-F238E27FC236}">
                    <a16:creationId xmlns:a16="http://schemas.microsoft.com/office/drawing/2014/main" id="{0B54DE2E-EF11-418A-A4DD-0D31420DFD7F}"/>
                  </a:ext>
                </a:extLst>
              </p:cNvPr>
              <p:cNvSpPr>
                <a:spLocks noEditPoints="1"/>
              </p:cNvSpPr>
              <p:nvPr/>
            </p:nvSpPr>
            <p:spPr bwMode="auto">
              <a:xfrm>
                <a:off x="2708275" y="5773738"/>
                <a:ext cx="285750" cy="284163"/>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61 w 76"/>
                  <a:gd name="T11" fmla="*/ 34 h 76"/>
                  <a:gd name="T12" fmla="*/ 54 w 76"/>
                  <a:gd name="T13" fmla="*/ 50 h 76"/>
                  <a:gd name="T14" fmla="*/ 45 w 76"/>
                  <a:gd name="T15" fmla="*/ 56 h 76"/>
                  <a:gd name="T16" fmla="*/ 36 w 76"/>
                  <a:gd name="T17" fmla="*/ 56 h 76"/>
                  <a:gd name="T18" fmla="*/ 29 w 76"/>
                  <a:gd name="T19" fmla="*/ 55 h 76"/>
                  <a:gd name="T20" fmla="*/ 15 w 76"/>
                  <a:gd name="T21" fmla="*/ 53 h 76"/>
                  <a:gd name="T22" fmla="*/ 13 w 76"/>
                  <a:gd name="T23" fmla="*/ 51 h 76"/>
                  <a:gd name="T24" fmla="*/ 13 w 76"/>
                  <a:gd name="T25" fmla="*/ 34 h 76"/>
                  <a:gd name="T26" fmla="*/ 15 w 76"/>
                  <a:gd name="T27" fmla="*/ 32 h 76"/>
                  <a:gd name="T28" fmla="*/ 20 w 76"/>
                  <a:gd name="T29" fmla="*/ 32 h 76"/>
                  <a:gd name="T30" fmla="*/ 34 w 76"/>
                  <a:gd name="T31" fmla="*/ 16 h 76"/>
                  <a:gd name="T32" fmla="*/ 38 w 76"/>
                  <a:gd name="T33" fmla="*/ 12 h 76"/>
                  <a:gd name="T34" fmla="*/ 41 w 76"/>
                  <a:gd name="T35" fmla="*/ 18 h 76"/>
                  <a:gd name="T36" fmla="*/ 41 w 76"/>
                  <a:gd name="T37" fmla="*/ 28 h 76"/>
                  <a:gd name="T38" fmla="*/ 56 w 76"/>
                  <a:gd name="T39" fmla="*/ 28 h 76"/>
                  <a:gd name="T40" fmla="*/ 61 w 76"/>
                  <a:gd name="T41" fmla="*/ 33 h 76"/>
                  <a:gd name="T42" fmla="*/ 61 w 76"/>
                  <a:gd name="T43"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61" y="34"/>
                    </a:moveTo>
                    <a:cubicBezTo>
                      <a:pt x="54" y="50"/>
                      <a:pt x="54" y="50"/>
                      <a:pt x="54" y="50"/>
                    </a:cubicBezTo>
                    <a:cubicBezTo>
                      <a:pt x="52" y="54"/>
                      <a:pt x="49" y="56"/>
                      <a:pt x="45" y="56"/>
                    </a:cubicBezTo>
                    <a:cubicBezTo>
                      <a:pt x="36" y="56"/>
                      <a:pt x="36" y="56"/>
                      <a:pt x="36" y="56"/>
                    </a:cubicBezTo>
                    <a:cubicBezTo>
                      <a:pt x="33" y="56"/>
                      <a:pt x="31" y="55"/>
                      <a:pt x="29" y="55"/>
                    </a:cubicBezTo>
                    <a:cubicBezTo>
                      <a:pt x="27" y="54"/>
                      <a:pt x="24" y="53"/>
                      <a:pt x="15" y="53"/>
                    </a:cubicBezTo>
                    <a:cubicBezTo>
                      <a:pt x="14" y="53"/>
                      <a:pt x="13" y="52"/>
                      <a:pt x="13" y="51"/>
                    </a:cubicBezTo>
                    <a:cubicBezTo>
                      <a:pt x="13" y="34"/>
                      <a:pt x="13" y="34"/>
                      <a:pt x="13" y="34"/>
                    </a:cubicBezTo>
                    <a:cubicBezTo>
                      <a:pt x="13" y="33"/>
                      <a:pt x="14" y="32"/>
                      <a:pt x="15" y="32"/>
                    </a:cubicBezTo>
                    <a:cubicBezTo>
                      <a:pt x="20" y="32"/>
                      <a:pt x="20" y="32"/>
                      <a:pt x="20" y="32"/>
                    </a:cubicBezTo>
                    <a:cubicBezTo>
                      <a:pt x="26" y="32"/>
                      <a:pt x="30" y="24"/>
                      <a:pt x="34" y="16"/>
                    </a:cubicBezTo>
                    <a:cubicBezTo>
                      <a:pt x="34" y="14"/>
                      <a:pt x="36" y="12"/>
                      <a:pt x="38" y="12"/>
                    </a:cubicBezTo>
                    <a:cubicBezTo>
                      <a:pt x="39" y="12"/>
                      <a:pt x="41" y="13"/>
                      <a:pt x="41" y="18"/>
                    </a:cubicBezTo>
                    <a:cubicBezTo>
                      <a:pt x="41" y="28"/>
                      <a:pt x="41" y="28"/>
                      <a:pt x="41" y="28"/>
                    </a:cubicBezTo>
                    <a:cubicBezTo>
                      <a:pt x="56" y="28"/>
                      <a:pt x="56" y="28"/>
                      <a:pt x="56" y="28"/>
                    </a:cubicBezTo>
                    <a:cubicBezTo>
                      <a:pt x="59" y="28"/>
                      <a:pt x="61" y="30"/>
                      <a:pt x="61" y="33"/>
                    </a:cubicBezTo>
                    <a:cubicBezTo>
                      <a:pt x="61" y="33"/>
                      <a:pt x="61" y="33"/>
                      <a:pt x="6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5" name="Group 84">
            <a:extLst>
              <a:ext uri="{FF2B5EF4-FFF2-40B4-BE49-F238E27FC236}">
                <a16:creationId xmlns:a16="http://schemas.microsoft.com/office/drawing/2014/main" id="{06098D25-6C31-461F-B1AE-BAD94FF94631}"/>
              </a:ext>
            </a:extLst>
          </p:cNvPr>
          <p:cNvGrpSpPr/>
          <p:nvPr/>
        </p:nvGrpSpPr>
        <p:grpSpPr>
          <a:xfrm>
            <a:off x="1096011" y="3723686"/>
            <a:ext cx="6469564" cy="440268"/>
            <a:chOff x="4611185" y="3389841"/>
            <a:chExt cx="6469564" cy="440268"/>
          </a:xfrm>
        </p:grpSpPr>
        <p:sp>
          <p:nvSpPr>
            <p:cNvPr id="41" name="Rectangle 40">
              <a:extLst>
                <a:ext uri="{FF2B5EF4-FFF2-40B4-BE49-F238E27FC236}">
                  <a16:creationId xmlns:a16="http://schemas.microsoft.com/office/drawing/2014/main" id="{2B3A7884-6E03-419B-B50F-1BFBF044B246}"/>
                </a:ext>
              </a:extLst>
            </p:cNvPr>
            <p:cNvSpPr/>
            <p:nvPr/>
          </p:nvSpPr>
          <p:spPr>
            <a:xfrm>
              <a:off x="5178582" y="347147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University Curriculum Delivery Model Redesigns</a:t>
              </a:r>
            </a:p>
          </p:txBody>
        </p:sp>
        <p:sp>
          <p:nvSpPr>
            <p:cNvPr id="57" name="Rectangle 56">
              <a:extLst>
                <a:ext uri="{FF2B5EF4-FFF2-40B4-BE49-F238E27FC236}">
                  <a16:creationId xmlns:a16="http://schemas.microsoft.com/office/drawing/2014/main" id="{F28A8C6E-AB8D-4586-AEB4-2601593BE501}"/>
                </a:ext>
              </a:extLst>
            </p:cNvPr>
            <p:cNvSpPr/>
            <p:nvPr/>
          </p:nvSpPr>
          <p:spPr>
            <a:xfrm>
              <a:off x="4611185" y="338984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6" name="Group 65">
              <a:extLst>
                <a:ext uri="{FF2B5EF4-FFF2-40B4-BE49-F238E27FC236}">
                  <a16:creationId xmlns:a16="http://schemas.microsoft.com/office/drawing/2014/main" id="{43DE9539-7E40-4E7F-89A4-CCF9AA735C47}"/>
                </a:ext>
              </a:extLst>
            </p:cNvPr>
            <p:cNvGrpSpPr/>
            <p:nvPr/>
          </p:nvGrpSpPr>
          <p:grpSpPr>
            <a:xfrm>
              <a:off x="4655096" y="3468686"/>
              <a:ext cx="352447" cy="282578"/>
              <a:chOff x="4113213" y="1489076"/>
              <a:chExt cx="360363" cy="288925"/>
            </a:xfrm>
            <a:solidFill>
              <a:schemeClr val="bg1"/>
            </a:solidFill>
          </p:grpSpPr>
          <p:sp>
            <p:nvSpPr>
              <p:cNvPr id="67" name="Freeform 74">
                <a:extLst>
                  <a:ext uri="{FF2B5EF4-FFF2-40B4-BE49-F238E27FC236}">
                    <a16:creationId xmlns:a16="http://schemas.microsoft.com/office/drawing/2014/main" id="{38C15BDC-8C22-4A04-8A25-164A10C398CB}"/>
                  </a:ext>
                </a:extLst>
              </p:cNvPr>
              <p:cNvSpPr>
                <a:spLocks/>
              </p:cNvSpPr>
              <p:nvPr/>
            </p:nvSpPr>
            <p:spPr bwMode="auto">
              <a:xfrm>
                <a:off x="4322763" y="1530351"/>
                <a:ext cx="150813" cy="244475"/>
              </a:xfrm>
              <a:custGeom>
                <a:avLst/>
                <a:gdLst>
                  <a:gd name="T0" fmla="*/ 28 w 40"/>
                  <a:gd name="T1" fmla="*/ 38 h 65"/>
                  <a:gd name="T2" fmla="*/ 22 w 40"/>
                  <a:gd name="T3" fmla="*/ 36 h 65"/>
                  <a:gd name="T4" fmla="*/ 22 w 40"/>
                  <a:gd name="T5" fmla="*/ 32 h 65"/>
                  <a:gd name="T6" fmla="*/ 26 w 40"/>
                  <a:gd name="T7" fmla="*/ 24 h 65"/>
                  <a:gd name="T8" fmla="*/ 28 w 40"/>
                  <a:gd name="T9" fmla="*/ 19 h 65"/>
                  <a:gd name="T10" fmla="*/ 27 w 40"/>
                  <a:gd name="T11" fmla="*/ 15 h 65"/>
                  <a:gd name="T12" fmla="*/ 27 w 40"/>
                  <a:gd name="T13" fmla="*/ 14 h 65"/>
                  <a:gd name="T14" fmla="*/ 28 w 40"/>
                  <a:gd name="T15" fmla="*/ 6 h 65"/>
                  <a:gd name="T16" fmla="*/ 16 w 40"/>
                  <a:gd name="T17" fmla="*/ 0 h 65"/>
                  <a:gd name="T18" fmla="*/ 5 w 40"/>
                  <a:gd name="T19" fmla="*/ 5 h 65"/>
                  <a:gd name="T20" fmla="*/ 1 w 40"/>
                  <a:gd name="T21" fmla="*/ 7 h 65"/>
                  <a:gd name="T22" fmla="*/ 2 w 40"/>
                  <a:gd name="T23" fmla="*/ 14 h 65"/>
                  <a:gd name="T24" fmla="*/ 1 w 40"/>
                  <a:gd name="T25" fmla="*/ 15 h 65"/>
                  <a:gd name="T26" fmla="*/ 0 w 40"/>
                  <a:gd name="T27" fmla="*/ 18 h 65"/>
                  <a:gd name="T28" fmla="*/ 2 w 40"/>
                  <a:gd name="T29" fmla="*/ 24 h 65"/>
                  <a:gd name="T30" fmla="*/ 6 w 40"/>
                  <a:gd name="T31" fmla="*/ 32 h 65"/>
                  <a:gd name="T32" fmla="*/ 6 w 40"/>
                  <a:gd name="T33" fmla="*/ 36 h 65"/>
                  <a:gd name="T34" fmla="*/ 5 w 40"/>
                  <a:gd name="T35" fmla="*/ 36 h 65"/>
                  <a:gd name="T36" fmla="*/ 12 w 40"/>
                  <a:gd name="T37" fmla="*/ 45 h 65"/>
                  <a:gd name="T38" fmla="*/ 12 w 40"/>
                  <a:gd name="T39" fmla="*/ 65 h 65"/>
                  <a:gd name="T40" fmla="*/ 38 w 40"/>
                  <a:gd name="T41" fmla="*/ 65 h 65"/>
                  <a:gd name="T42" fmla="*/ 40 w 40"/>
                  <a:gd name="T43" fmla="*/ 63 h 65"/>
                  <a:gd name="T44" fmla="*/ 40 w 40"/>
                  <a:gd name="T45" fmla="*/ 45 h 65"/>
                  <a:gd name="T46" fmla="*/ 28 w 40"/>
                  <a:gd name="T4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65">
                    <a:moveTo>
                      <a:pt x="28" y="38"/>
                    </a:moveTo>
                    <a:cubicBezTo>
                      <a:pt x="26" y="37"/>
                      <a:pt x="24" y="36"/>
                      <a:pt x="22" y="36"/>
                    </a:cubicBezTo>
                    <a:cubicBezTo>
                      <a:pt x="22" y="32"/>
                      <a:pt x="22" y="32"/>
                      <a:pt x="22" y="32"/>
                    </a:cubicBezTo>
                    <a:cubicBezTo>
                      <a:pt x="23" y="31"/>
                      <a:pt x="26" y="29"/>
                      <a:pt x="26" y="24"/>
                    </a:cubicBezTo>
                    <a:cubicBezTo>
                      <a:pt x="27" y="23"/>
                      <a:pt x="28" y="21"/>
                      <a:pt x="28" y="19"/>
                    </a:cubicBezTo>
                    <a:cubicBezTo>
                      <a:pt x="28" y="18"/>
                      <a:pt x="28" y="16"/>
                      <a:pt x="27" y="15"/>
                    </a:cubicBezTo>
                    <a:cubicBezTo>
                      <a:pt x="27" y="15"/>
                      <a:pt x="27" y="14"/>
                      <a:pt x="27" y="14"/>
                    </a:cubicBezTo>
                    <a:cubicBezTo>
                      <a:pt x="28" y="12"/>
                      <a:pt x="29" y="9"/>
                      <a:pt x="28" y="6"/>
                    </a:cubicBezTo>
                    <a:cubicBezTo>
                      <a:pt x="26" y="2"/>
                      <a:pt x="21" y="0"/>
                      <a:pt x="16" y="0"/>
                    </a:cubicBezTo>
                    <a:cubicBezTo>
                      <a:pt x="12" y="0"/>
                      <a:pt x="7" y="2"/>
                      <a:pt x="5" y="5"/>
                    </a:cubicBezTo>
                    <a:cubicBezTo>
                      <a:pt x="3" y="5"/>
                      <a:pt x="2" y="6"/>
                      <a:pt x="1" y="7"/>
                    </a:cubicBezTo>
                    <a:cubicBezTo>
                      <a:pt x="0" y="9"/>
                      <a:pt x="1" y="12"/>
                      <a:pt x="2" y="14"/>
                    </a:cubicBezTo>
                    <a:cubicBezTo>
                      <a:pt x="1" y="14"/>
                      <a:pt x="1" y="15"/>
                      <a:pt x="1" y="15"/>
                    </a:cubicBezTo>
                    <a:cubicBezTo>
                      <a:pt x="0" y="16"/>
                      <a:pt x="0" y="18"/>
                      <a:pt x="0" y="18"/>
                    </a:cubicBezTo>
                    <a:cubicBezTo>
                      <a:pt x="0" y="21"/>
                      <a:pt x="1" y="23"/>
                      <a:pt x="2" y="24"/>
                    </a:cubicBezTo>
                    <a:cubicBezTo>
                      <a:pt x="2" y="29"/>
                      <a:pt x="5" y="31"/>
                      <a:pt x="6" y="32"/>
                    </a:cubicBezTo>
                    <a:cubicBezTo>
                      <a:pt x="6" y="36"/>
                      <a:pt x="6" y="36"/>
                      <a:pt x="6" y="36"/>
                    </a:cubicBezTo>
                    <a:cubicBezTo>
                      <a:pt x="6" y="36"/>
                      <a:pt x="5" y="36"/>
                      <a:pt x="5" y="36"/>
                    </a:cubicBezTo>
                    <a:cubicBezTo>
                      <a:pt x="11" y="40"/>
                      <a:pt x="12" y="43"/>
                      <a:pt x="12" y="45"/>
                    </a:cubicBezTo>
                    <a:cubicBezTo>
                      <a:pt x="12" y="65"/>
                      <a:pt x="12" y="65"/>
                      <a:pt x="12" y="65"/>
                    </a:cubicBezTo>
                    <a:cubicBezTo>
                      <a:pt x="38" y="65"/>
                      <a:pt x="38" y="65"/>
                      <a:pt x="38" y="65"/>
                    </a:cubicBezTo>
                    <a:cubicBezTo>
                      <a:pt x="39" y="65"/>
                      <a:pt x="40" y="64"/>
                      <a:pt x="40" y="63"/>
                    </a:cubicBezTo>
                    <a:cubicBezTo>
                      <a:pt x="40" y="45"/>
                      <a:pt x="40" y="45"/>
                      <a:pt x="40" y="45"/>
                    </a:cubicBezTo>
                    <a:cubicBezTo>
                      <a:pt x="40" y="42"/>
                      <a:pt x="36" y="41"/>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8" name="Freeform 75">
                <a:extLst>
                  <a:ext uri="{FF2B5EF4-FFF2-40B4-BE49-F238E27FC236}">
                    <a16:creationId xmlns:a16="http://schemas.microsoft.com/office/drawing/2014/main" id="{E4BB6DC5-FCA9-4678-B841-224BEBEA9A81}"/>
                  </a:ext>
                </a:extLst>
              </p:cNvPr>
              <p:cNvSpPr>
                <a:spLocks/>
              </p:cNvSpPr>
              <p:nvPr/>
            </p:nvSpPr>
            <p:spPr bwMode="auto">
              <a:xfrm>
                <a:off x="4113213" y="1489076"/>
                <a:ext cx="239713" cy="288925"/>
              </a:xfrm>
              <a:custGeom>
                <a:avLst/>
                <a:gdLst>
                  <a:gd name="T0" fmla="*/ 42 w 64"/>
                  <a:gd name="T1" fmla="*/ 43 h 77"/>
                  <a:gd name="T2" fmla="*/ 42 w 64"/>
                  <a:gd name="T3" fmla="*/ 37 h 77"/>
                  <a:gd name="T4" fmla="*/ 46 w 64"/>
                  <a:gd name="T5" fmla="*/ 27 h 77"/>
                  <a:gd name="T6" fmla="*/ 49 w 64"/>
                  <a:gd name="T7" fmla="*/ 21 h 77"/>
                  <a:gd name="T8" fmla="*/ 47 w 64"/>
                  <a:gd name="T9" fmla="*/ 17 h 77"/>
                  <a:gd name="T10" fmla="*/ 47 w 64"/>
                  <a:gd name="T11" fmla="*/ 6 h 77"/>
                  <a:gd name="T12" fmla="*/ 34 w 64"/>
                  <a:gd name="T13" fmla="*/ 0 h 77"/>
                  <a:gd name="T14" fmla="*/ 21 w 64"/>
                  <a:gd name="T15" fmla="*/ 6 h 77"/>
                  <a:gd name="T16" fmla="*/ 16 w 64"/>
                  <a:gd name="T17" fmla="*/ 8 h 77"/>
                  <a:gd name="T18" fmla="*/ 17 w 64"/>
                  <a:gd name="T19" fmla="*/ 17 h 77"/>
                  <a:gd name="T20" fmla="*/ 15 w 64"/>
                  <a:gd name="T21" fmla="*/ 21 h 77"/>
                  <a:gd name="T22" fmla="*/ 18 w 64"/>
                  <a:gd name="T23" fmla="*/ 27 h 77"/>
                  <a:gd name="T24" fmla="*/ 20 w 64"/>
                  <a:gd name="T25" fmla="*/ 34 h 77"/>
                  <a:gd name="T26" fmla="*/ 20 w 64"/>
                  <a:gd name="T27" fmla="*/ 34 h 77"/>
                  <a:gd name="T28" fmla="*/ 22 w 64"/>
                  <a:gd name="T29" fmla="*/ 37 h 77"/>
                  <a:gd name="T30" fmla="*/ 22 w 64"/>
                  <a:gd name="T31" fmla="*/ 43 h 77"/>
                  <a:gd name="T32" fmla="*/ 0 w 64"/>
                  <a:gd name="T33" fmla="*/ 55 h 77"/>
                  <a:gd name="T34" fmla="*/ 0 w 64"/>
                  <a:gd name="T35" fmla="*/ 55 h 77"/>
                  <a:gd name="T36" fmla="*/ 0 w 64"/>
                  <a:gd name="T37" fmla="*/ 56 h 77"/>
                  <a:gd name="T38" fmla="*/ 0 w 64"/>
                  <a:gd name="T39" fmla="*/ 74 h 77"/>
                  <a:gd name="T40" fmla="*/ 2 w 64"/>
                  <a:gd name="T41" fmla="*/ 76 h 77"/>
                  <a:gd name="T42" fmla="*/ 64 w 64"/>
                  <a:gd name="T43" fmla="*/ 76 h 77"/>
                  <a:gd name="T44" fmla="*/ 64 w 64"/>
                  <a:gd name="T45" fmla="*/ 74 h 77"/>
                  <a:gd name="T46" fmla="*/ 64 w 64"/>
                  <a:gd name="T47" fmla="*/ 56 h 77"/>
                  <a:gd name="T48" fmla="*/ 42 w 64"/>
                  <a:gd name="T49"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7">
                    <a:moveTo>
                      <a:pt x="42" y="43"/>
                    </a:moveTo>
                    <a:cubicBezTo>
                      <a:pt x="42" y="3"/>
                      <a:pt x="42" y="77"/>
                      <a:pt x="42" y="37"/>
                    </a:cubicBezTo>
                    <a:cubicBezTo>
                      <a:pt x="45" y="35"/>
                      <a:pt x="46" y="31"/>
                      <a:pt x="46" y="27"/>
                    </a:cubicBezTo>
                    <a:cubicBezTo>
                      <a:pt x="48" y="26"/>
                      <a:pt x="49" y="24"/>
                      <a:pt x="49" y="21"/>
                    </a:cubicBezTo>
                    <a:cubicBezTo>
                      <a:pt x="49" y="20"/>
                      <a:pt x="48" y="18"/>
                      <a:pt x="47" y="17"/>
                    </a:cubicBezTo>
                    <a:cubicBezTo>
                      <a:pt x="49" y="12"/>
                      <a:pt x="48" y="8"/>
                      <a:pt x="47" y="6"/>
                    </a:cubicBezTo>
                    <a:cubicBezTo>
                      <a:pt x="45" y="2"/>
                      <a:pt x="39" y="0"/>
                      <a:pt x="34" y="0"/>
                    </a:cubicBezTo>
                    <a:cubicBezTo>
                      <a:pt x="29" y="0"/>
                      <a:pt x="23" y="2"/>
                      <a:pt x="21" y="6"/>
                    </a:cubicBezTo>
                    <a:cubicBezTo>
                      <a:pt x="19" y="6"/>
                      <a:pt x="17" y="6"/>
                      <a:pt x="16" y="8"/>
                    </a:cubicBezTo>
                    <a:cubicBezTo>
                      <a:pt x="15" y="10"/>
                      <a:pt x="16" y="14"/>
                      <a:pt x="17" y="17"/>
                    </a:cubicBezTo>
                    <a:cubicBezTo>
                      <a:pt x="16" y="18"/>
                      <a:pt x="15" y="20"/>
                      <a:pt x="15" y="21"/>
                    </a:cubicBezTo>
                    <a:cubicBezTo>
                      <a:pt x="15" y="24"/>
                      <a:pt x="16" y="26"/>
                      <a:pt x="18" y="27"/>
                    </a:cubicBezTo>
                    <a:cubicBezTo>
                      <a:pt x="18" y="30"/>
                      <a:pt x="19" y="32"/>
                      <a:pt x="20" y="34"/>
                    </a:cubicBezTo>
                    <a:cubicBezTo>
                      <a:pt x="20" y="34"/>
                      <a:pt x="20" y="34"/>
                      <a:pt x="20" y="34"/>
                    </a:cubicBezTo>
                    <a:cubicBezTo>
                      <a:pt x="20" y="36"/>
                      <a:pt x="21" y="37"/>
                      <a:pt x="22" y="37"/>
                    </a:cubicBezTo>
                    <a:cubicBezTo>
                      <a:pt x="22" y="50"/>
                      <a:pt x="22" y="29"/>
                      <a:pt x="22" y="43"/>
                    </a:cubicBezTo>
                    <a:cubicBezTo>
                      <a:pt x="15" y="46"/>
                      <a:pt x="2" y="51"/>
                      <a:pt x="0" y="55"/>
                    </a:cubicBezTo>
                    <a:cubicBezTo>
                      <a:pt x="0" y="55"/>
                      <a:pt x="0" y="55"/>
                      <a:pt x="0" y="55"/>
                    </a:cubicBezTo>
                    <a:cubicBezTo>
                      <a:pt x="0" y="56"/>
                      <a:pt x="0" y="56"/>
                      <a:pt x="0" y="56"/>
                    </a:cubicBezTo>
                    <a:cubicBezTo>
                      <a:pt x="0" y="74"/>
                      <a:pt x="0" y="74"/>
                      <a:pt x="0" y="74"/>
                    </a:cubicBezTo>
                    <a:cubicBezTo>
                      <a:pt x="0" y="75"/>
                      <a:pt x="1" y="76"/>
                      <a:pt x="2" y="76"/>
                    </a:cubicBezTo>
                    <a:cubicBezTo>
                      <a:pt x="38" y="76"/>
                      <a:pt x="64" y="76"/>
                      <a:pt x="64" y="76"/>
                    </a:cubicBezTo>
                    <a:cubicBezTo>
                      <a:pt x="64" y="74"/>
                      <a:pt x="64" y="74"/>
                      <a:pt x="64" y="74"/>
                    </a:cubicBezTo>
                    <a:cubicBezTo>
                      <a:pt x="64" y="56"/>
                      <a:pt x="64" y="56"/>
                      <a:pt x="64" y="56"/>
                    </a:cubicBezTo>
                    <a:cubicBezTo>
                      <a:pt x="64" y="52"/>
                      <a:pt x="46" y="44"/>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6" name="Group 85">
            <a:extLst>
              <a:ext uri="{FF2B5EF4-FFF2-40B4-BE49-F238E27FC236}">
                <a16:creationId xmlns:a16="http://schemas.microsoft.com/office/drawing/2014/main" id="{7CAD1CA2-6251-42B3-BCDD-5CCE47142FA6}"/>
              </a:ext>
            </a:extLst>
          </p:cNvPr>
          <p:cNvGrpSpPr/>
          <p:nvPr/>
        </p:nvGrpSpPr>
        <p:grpSpPr>
          <a:xfrm>
            <a:off x="1096011" y="4534888"/>
            <a:ext cx="6469564" cy="440268"/>
            <a:chOff x="4611185" y="4071186"/>
            <a:chExt cx="6469564" cy="440268"/>
          </a:xfrm>
        </p:grpSpPr>
        <p:sp>
          <p:nvSpPr>
            <p:cNvPr id="42" name="Rectangle 41">
              <a:extLst>
                <a:ext uri="{FF2B5EF4-FFF2-40B4-BE49-F238E27FC236}">
                  <a16:creationId xmlns:a16="http://schemas.microsoft.com/office/drawing/2014/main" id="{F6CD33FB-FBB9-47F3-BF43-70D10F38D405}"/>
                </a:ext>
              </a:extLst>
            </p:cNvPr>
            <p:cNvSpPr/>
            <p:nvPr/>
          </p:nvSpPr>
          <p:spPr>
            <a:xfrm>
              <a:off x="5178582" y="4152821"/>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Apprenticeship Coordinators – District &amp; University</a:t>
              </a:r>
            </a:p>
          </p:txBody>
        </p:sp>
        <p:sp>
          <p:nvSpPr>
            <p:cNvPr id="58" name="Rectangle 57">
              <a:extLst>
                <a:ext uri="{FF2B5EF4-FFF2-40B4-BE49-F238E27FC236}">
                  <a16:creationId xmlns:a16="http://schemas.microsoft.com/office/drawing/2014/main" id="{4B86E3AD-4A88-483D-BDC9-039FA728B4AB}"/>
                </a:ext>
              </a:extLst>
            </p:cNvPr>
            <p:cNvSpPr/>
            <p:nvPr/>
          </p:nvSpPr>
          <p:spPr>
            <a:xfrm>
              <a:off x="4611185" y="4071186"/>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9" name="Group 68">
              <a:extLst>
                <a:ext uri="{FF2B5EF4-FFF2-40B4-BE49-F238E27FC236}">
                  <a16:creationId xmlns:a16="http://schemas.microsoft.com/office/drawing/2014/main" id="{B06D3887-9417-479B-9777-FA91CF9A540B}"/>
                </a:ext>
              </a:extLst>
            </p:cNvPr>
            <p:cNvGrpSpPr/>
            <p:nvPr/>
          </p:nvGrpSpPr>
          <p:grpSpPr>
            <a:xfrm>
              <a:off x="4661606" y="4135065"/>
              <a:ext cx="339426" cy="312511"/>
              <a:chOff x="6997700" y="2901951"/>
              <a:chExt cx="360363" cy="331788"/>
            </a:xfrm>
            <a:solidFill>
              <a:schemeClr val="bg1"/>
            </a:solidFill>
          </p:grpSpPr>
          <p:sp>
            <p:nvSpPr>
              <p:cNvPr id="70" name="Freeform 164">
                <a:extLst>
                  <a:ext uri="{FF2B5EF4-FFF2-40B4-BE49-F238E27FC236}">
                    <a16:creationId xmlns:a16="http://schemas.microsoft.com/office/drawing/2014/main" id="{A7D4C1A8-3954-4479-B73D-9C36630CB8BC}"/>
                  </a:ext>
                </a:extLst>
              </p:cNvPr>
              <p:cNvSpPr>
                <a:spLocks/>
              </p:cNvSpPr>
              <p:nvPr/>
            </p:nvSpPr>
            <p:spPr bwMode="auto">
              <a:xfrm>
                <a:off x="6997700" y="3162301"/>
                <a:ext cx="360363" cy="71438"/>
              </a:xfrm>
              <a:custGeom>
                <a:avLst/>
                <a:gdLst>
                  <a:gd name="T0" fmla="*/ 64 w 96"/>
                  <a:gd name="T1" fmla="*/ 0 h 19"/>
                  <a:gd name="T2" fmla="*/ 64 w 96"/>
                  <a:gd name="T3" fmla="*/ 3 h 19"/>
                  <a:gd name="T4" fmla="*/ 32 w 96"/>
                  <a:gd name="T5" fmla="*/ 3 h 19"/>
                  <a:gd name="T6" fmla="*/ 32 w 96"/>
                  <a:gd name="T7" fmla="*/ 0 h 19"/>
                  <a:gd name="T8" fmla="*/ 0 w 96"/>
                  <a:gd name="T9" fmla="*/ 9 h 19"/>
                  <a:gd name="T10" fmla="*/ 48 w 96"/>
                  <a:gd name="T11" fmla="*/ 19 h 19"/>
                  <a:gd name="T12" fmla="*/ 96 w 96"/>
                  <a:gd name="T13" fmla="*/ 9 h 19"/>
                  <a:gd name="T14" fmla="*/ 64 w 9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
                    <a:moveTo>
                      <a:pt x="64" y="0"/>
                    </a:moveTo>
                    <a:cubicBezTo>
                      <a:pt x="64" y="3"/>
                      <a:pt x="64" y="3"/>
                      <a:pt x="64" y="3"/>
                    </a:cubicBezTo>
                    <a:cubicBezTo>
                      <a:pt x="32" y="3"/>
                      <a:pt x="32" y="3"/>
                      <a:pt x="32" y="3"/>
                    </a:cubicBezTo>
                    <a:cubicBezTo>
                      <a:pt x="32" y="0"/>
                      <a:pt x="32" y="0"/>
                      <a:pt x="32" y="0"/>
                    </a:cubicBezTo>
                    <a:cubicBezTo>
                      <a:pt x="18" y="0"/>
                      <a:pt x="0" y="3"/>
                      <a:pt x="0" y="9"/>
                    </a:cubicBezTo>
                    <a:cubicBezTo>
                      <a:pt x="0" y="19"/>
                      <a:pt x="43" y="19"/>
                      <a:pt x="48" y="19"/>
                    </a:cubicBezTo>
                    <a:cubicBezTo>
                      <a:pt x="53" y="19"/>
                      <a:pt x="96" y="19"/>
                      <a:pt x="96" y="9"/>
                    </a:cubicBezTo>
                    <a:cubicBezTo>
                      <a:pt x="96" y="3"/>
                      <a:pt x="78"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1" name="Oval 165">
                <a:extLst>
                  <a:ext uri="{FF2B5EF4-FFF2-40B4-BE49-F238E27FC236}">
                    <a16:creationId xmlns:a16="http://schemas.microsoft.com/office/drawing/2014/main" id="{AC0E5806-0A80-4305-88D7-C86F386FD6CC}"/>
                  </a:ext>
                </a:extLst>
              </p:cNvPr>
              <p:cNvSpPr>
                <a:spLocks noChangeArrowheads="1"/>
              </p:cNvSpPr>
              <p:nvPr/>
            </p:nvSpPr>
            <p:spPr bwMode="auto">
              <a:xfrm>
                <a:off x="7132638" y="2901951"/>
                <a:ext cx="90488" cy="904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2" name="Freeform 166">
                <a:extLst>
                  <a:ext uri="{FF2B5EF4-FFF2-40B4-BE49-F238E27FC236}">
                    <a16:creationId xmlns:a16="http://schemas.microsoft.com/office/drawing/2014/main" id="{7EBE7727-6BC6-455A-AFCA-B1EA10B433BA}"/>
                  </a:ext>
                </a:extLst>
              </p:cNvPr>
              <p:cNvSpPr>
                <a:spLocks/>
              </p:cNvSpPr>
              <p:nvPr/>
            </p:nvSpPr>
            <p:spPr bwMode="auto">
              <a:xfrm>
                <a:off x="7132638" y="3008313"/>
                <a:ext cx="90488" cy="149225"/>
              </a:xfrm>
              <a:custGeom>
                <a:avLst/>
                <a:gdLst>
                  <a:gd name="T0" fmla="*/ 12 w 24"/>
                  <a:gd name="T1" fmla="*/ 0 h 40"/>
                  <a:gd name="T2" fmla="*/ 0 w 24"/>
                  <a:gd name="T3" fmla="*/ 12 h 40"/>
                  <a:gd name="T4" fmla="*/ 0 w 24"/>
                  <a:gd name="T5" fmla="*/ 40 h 40"/>
                  <a:gd name="T6" fmla="*/ 24 w 24"/>
                  <a:gd name="T7" fmla="*/ 40 h 40"/>
                  <a:gd name="T8" fmla="*/ 24 w 24"/>
                  <a:gd name="T9" fmla="*/ 12 h 40"/>
                  <a:gd name="T10" fmla="*/ 12 w 24"/>
                  <a:gd name="T11" fmla="*/ 0 h 40"/>
                </a:gdLst>
                <a:ahLst/>
                <a:cxnLst>
                  <a:cxn ang="0">
                    <a:pos x="T0" y="T1"/>
                  </a:cxn>
                  <a:cxn ang="0">
                    <a:pos x="T2" y="T3"/>
                  </a:cxn>
                  <a:cxn ang="0">
                    <a:pos x="T4" y="T5"/>
                  </a:cxn>
                  <a:cxn ang="0">
                    <a:pos x="T6" y="T7"/>
                  </a:cxn>
                  <a:cxn ang="0">
                    <a:pos x="T8" y="T9"/>
                  </a:cxn>
                  <a:cxn ang="0">
                    <a:pos x="T10" y="T11"/>
                  </a:cxn>
                </a:cxnLst>
                <a:rect l="0" t="0" r="r" b="b"/>
                <a:pathLst>
                  <a:path w="24" h="40">
                    <a:moveTo>
                      <a:pt x="12" y="0"/>
                    </a:moveTo>
                    <a:cubicBezTo>
                      <a:pt x="5" y="0"/>
                      <a:pt x="0" y="5"/>
                      <a:pt x="0" y="12"/>
                    </a:cubicBezTo>
                    <a:cubicBezTo>
                      <a:pt x="0" y="40"/>
                      <a:pt x="0" y="40"/>
                      <a:pt x="0" y="40"/>
                    </a:cubicBezTo>
                    <a:cubicBezTo>
                      <a:pt x="24" y="40"/>
                      <a:pt x="24" y="40"/>
                      <a:pt x="24" y="40"/>
                    </a:cubicBezTo>
                    <a:cubicBezTo>
                      <a:pt x="24" y="12"/>
                      <a:pt x="24" y="12"/>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3" name="Oval 167">
                <a:extLst>
                  <a:ext uri="{FF2B5EF4-FFF2-40B4-BE49-F238E27FC236}">
                    <a16:creationId xmlns:a16="http://schemas.microsoft.com/office/drawing/2014/main" id="{B23A1DA7-A2FB-4073-B149-E7BBAFE6CDEB}"/>
                  </a:ext>
                </a:extLst>
              </p:cNvPr>
              <p:cNvSpPr>
                <a:spLocks noChangeArrowheads="1"/>
              </p:cNvSpPr>
              <p:nvPr/>
            </p:nvSpPr>
            <p:spPr bwMode="auto">
              <a:xfrm>
                <a:off x="7253288"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4" name="Freeform 168">
                <a:extLst>
                  <a:ext uri="{FF2B5EF4-FFF2-40B4-BE49-F238E27FC236}">
                    <a16:creationId xmlns:a16="http://schemas.microsoft.com/office/drawing/2014/main" id="{30F741A7-CC64-4B2B-96A5-65B5681C0271}"/>
                  </a:ext>
                </a:extLst>
              </p:cNvPr>
              <p:cNvSpPr>
                <a:spLocks/>
              </p:cNvSpPr>
              <p:nvPr/>
            </p:nvSpPr>
            <p:spPr bwMode="auto">
              <a:xfrm>
                <a:off x="7253288"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5" name="Oval 169">
                <a:extLst>
                  <a:ext uri="{FF2B5EF4-FFF2-40B4-BE49-F238E27FC236}">
                    <a16:creationId xmlns:a16="http://schemas.microsoft.com/office/drawing/2014/main" id="{539008AA-A887-4E14-BAB5-353B6B4FABDB}"/>
                  </a:ext>
                </a:extLst>
              </p:cNvPr>
              <p:cNvSpPr>
                <a:spLocks noChangeArrowheads="1"/>
              </p:cNvSpPr>
              <p:nvPr/>
            </p:nvSpPr>
            <p:spPr bwMode="auto">
              <a:xfrm>
                <a:off x="7042150"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6" name="Freeform 170">
                <a:extLst>
                  <a:ext uri="{FF2B5EF4-FFF2-40B4-BE49-F238E27FC236}">
                    <a16:creationId xmlns:a16="http://schemas.microsoft.com/office/drawing/2014/main" id="{E22CEF2E-F6C9-42E0-B6A8-50ADE33E4447}"/>
                  </a:ext>
                </a:extLst>
              </p:cNvPr>
              <p:cNvSpPr>
                <a:spLocks/>
              </p:cNvSpPr>
              <p:nvPr/>
            </p:nvSpPr>
            <p:spPr bwMode="auto">
              <a:xfrm>
                <a:off x="7042150"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7" name="Group 86">
            <a:extLst>
              <a:ext uri="{FF2B5EF4-FFF2-40B4-BE49-F238E27FC236}">
                <a16:creationId xmlns:a16="http://schemas.microsoft.com/office/drawing/2014/main" id="{272D169D-CEE2-4079-A1AE-A9E2AC2C8184}"/>
              </a:ext>
            </a:extLst>
          </p:cNvPr>
          <p:cNvGrpSpPr/>
          <p:nvPr/>
        </p:nvGrpSpPr>
        <p:grpSpPr>
          <a:xfrm>
            <a:off x="1096011" y="5346090"/>
            <a:ext cx="6469564" cy="440268"/>
            <a:chOff x="4611185" y="4793192"/>
            <a:chExt cx="6469564" cy="440268"/>
          </a:xfrm>
        </p:grpSpPr>
        <p:sp>
          <p:nvSpPr>
            <p:cNvPr id="43" name="Rectangle 42">
              <a:extLst>
                <a:ext uri="{FF2B5EF4-FFF2-40B4-BE49-F238E27FC236}">
                  <a16:creationId xmlns:a16="http://schemas.microsoft.com/office/drawing/2014/main" id="{C4F0E348-31D0-4592-805F-5FE5600D056F}"/>
                </a:ext>
              </a:extLst>
            </p:cNvPr>
            <p:cNvSpPr/>
            <p:nvPr/>
          </p:nvSpPr>
          <p:spPr>
            <a:xfrm>
              <a:off x="5178582" y="4874827"/>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Student Tuition, Materials, Exams, &amp; Fees – Dual Credit &amp; EPP</a:t>
              </a:r>
              <a:endParaRPr kumimoji="0" lang="en-US" sz="1800" b="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9" name="Rectangle 58">
              <a:extLst>
                <a:ext uri="{FF2B5EF4-FFF2-40B4-BE49-F238E27FC236}">
                  <a16:creationId xmlns:a16="http://schemas.microsoft.com/office/drawing/2014/main" id="{B1590362-8185-466D-85C3-B8497EB7D288}"/>
                </a:ext>
              </a:extLst>
            </p:cNvPr>
            <p:cNvSpPr/>
            <p:nvPr/>
          </p:nvSpPr>
          <p:spPr>
            <a:xfrm>
              <a:off x="4611185" y="4793192"/>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77" name="Group 76">
              <a:extLst>
                <a:ext uri="{FF2B5EF4-FFF2-40B4-BE49-F238E27FC236}">
                  <a16:creationId xmlns:a16="http://schemas.microsoft.com/office/drawing/2014/main" id="{5FCF5093-9009-4995-AB48-C7BC2D6A90DB}"/>
                </a:ext>
              </a:extLst>
            </p:cNvPr>
            <p:cNvGrpSpPr/>
            <p:nvPr/>
          </p:nvGrpSpPr>
          <p:grpSpPr>
            <a:xfrm>
              <a:off x="4682540" y="4864547"/>
              <a:ext cx="297558" cy="297558"/>
              <a:chOff x="9166226" y="3952875"/>
              <a:chExt cx="360363" cy="360363"/>
            </a:xfrm>
            <a:solidFill>
              <a:schemeClr val="bg1"/>
            </a:solidFill>
          </p:grpSpPr>
          <p:sp>
            <p:nvSpPr>
              <p:cNvPr id="78" name="Freeform 24">
                <a:extLst>
                  <a:ext uri="{FF2B5EF4-FFF2-40B4-BE49-F238E27FC236}">
                    <a16:creationId xmlns:a16="http://schemas.microsoft.com/office/drawing/2014/main" id="{01E21AAE-C59E-45CE-A5A3-9EAE14956B75}"/>
                  </a:ext>
                </a:extLst>
              </p:cNvPr>
              <p:cNvSpPr>
                <a:spLocks/>
              </p:cNvSpPr>
              <p:nvPr/>
            </p:nvSpPr>
            <p:spPr bwMode="auto">
              <a:xfrm>
                <a:off x="9166226" y="4071938"/>
                <a:ext cx="360363" cy="24130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9" name="Freeform 25">
                <a:extLst>
                  <a:ext uri="{FF2B5EF4-FFF2-40B4-BE49-F238E27FC236}">
                    <a16:creationId xmlns:a16="http://schemas.microsoft.com/office/drawing/2014/main" id="{5954765E-D518-4BF5-9B93-F9DD83919A32}"/>
                  </a:ext>
                </a:extLst>
              </p:cNvPr>
              <p:cNvSpPr>
                <a:spLocks/>
              </p:cNvSpPr>
              <p:nvPr/>
            </p:nvSpPr>
            <p:spPr bwMode="auto">
              <a:xfrm>
                <a:off x="9188451" y="3952875"/>
                <a:ext cx="315913" cy="195263"/>
              </a:xfrm>
              <a:custGeom>
                <a:avLst/>
                <a:gdLst>
                  <a:gd name="T0" fmla="*/ 6 w 84"/>
                  <a:gd name="T1" fmla="*/ 52 h 52"/>
                  <a:gd name="T2" fmla="*/ 12 w 84"/>
                  <a:gd name="T3" fmla="*/ 46 h 52"/>
                  <a:gd name="T4" fmla="*/ 12 w 84"/>
                  <a:gd name="T5" fmla="*/ 44 h 52"/>
                  <a:gd name="T6" fmla="*/ 27 w 84"/>
                  <a:gd name="T7" fmla="*/ 31 h 52"/>
                  <a:gd name="T8" fmla="*/ 30 w 84"/>
                  <a:gd name="T9" fmla="*/ 32 h 52"/>
                  <a:gd name="T10" fmla="*/ 35 w 84"/>
                  <a:gd name="T11" fmla="*/ 30 h 52"/>
                  <a:gd name="T12" fmla="*/ 48 w 84"/>
                  <a:gd name="T13" fmla="*/ 34 h 52"/>
                  <a:gd name="T14" fmla="*/ 54 w 84"/>
                  <a:gd name="T15" fmla="*/ 40 h 52"/>
                  <a:gd name="T16" fmla="*/ 60 w 84"/>
                  <a:gd name="T17" fmla="*/ 34 h 52"/>
                  <a:gd name="T18" fmla="*/ 59 w 84"/>
                  <a:gd name="T19" fmla="*/ 31 h 52"/>
                  <a:gd name="T20" fmla="*/ 76 w 84"/>
                  <a:gd name="T21" fmla="*/ 12 h 52"/>
                  <a:gd name="T22" fmla="*/ 78 w 84"/>
                  <a:gd name="T23" fmla="*/ 12 h 52"/>
                  <a:gd name="T24" fmla="*/ 84 w 84"/>
                  <a:gd name="T25" fmla="*/ 6 h 52"/>
                  <a:gd name="T26" fmla="*/ 78 w 84"/>
                  <a:gd name="T27" fmla="*/ 0 h 52"/>
                  <a:gd name="T28" fmla="*/ 72 w 84"/>
                  <a:gd name="T29" fmla="*/ 6 h 52"/>
                  <a:gd name="T30" fmla="*/ 73 w 84"/>
                  <a:gd name="T31" fmla="*/ 9 h 52"/>
                  <a:gd name="T32" fmla="*/ 56 w 84"/>
                  <a:gd name="T33" fmla="*/ 28 h 52"/>
                  <a:gd name="T34" fmla="*/ 54 w 84"/>
                  <a:gd name="T35" fmla="*/ 28 h 52"/>
                  <a:gd name="T36" fmla="*/ 49 w 84"/>
                  <a:gd name="T37" fmla="*/ 30 h 52"/>
                  <a:gd name="T38" fmla="*/ 36 w 84"/>
                  <a:gd name="T39" fmla="*/ 26 h 52"/>
                  <a:gd name="T40" fmla="*/ 30 w 84"/>
                  <a:gd name="T41" fmla="*/ 20 h 52"/>
                  <a:gd name="T42" fmla="*/ 24 w 84"/>
                  <a:gd name="T43" fmla="*/ 26 h 52"/>
                  <a:gd name="T44" fmla="*/ 24 w 84"/>
                  <a:gd name="T45" fmla="*/ 28 h 52"/>
                  <a:gd name="T46" fmla="*/ 9 w 84"/>
                  <a:gd name="T47" fmla="*/ 41 h 52"/>
                  <a:gd name="T48" fmla="*/ 6 w 84"/>
                  <a:gd name="T49" fmla="*/ 40 h 52"/>
                  <a:gd name="T50" fmla="*/ 0 w 84"/>
                  <a:gd name="T51" fmla="*/ 46 h 52"/>
                  <a:gd name="T52" fmla="*/ 6 w 84"/>
                  <a:gd name="T5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52">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pic>
        <p:nvPicPr>
          <p:cNvPr id="90" name="Picture 89">
            <a:extLst>
              <a:ext uri="{FF2B5EF4-FFF2-40B4-BE49-F238E27FC236}">
                <a16:creationId xmlns:a16="http://schemas.microsoft.com/office/drawing/2014/main" id="{75D92544-F95A-48F2-9BA8-D44EBFB621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3000"/>
                    </a14:imgEffect>
                  </a14:imgLayer>
                </a14:imgProps>
              </a:ext>
              <a:ext uri="{28A0092B-C50C-407E-A947-70E740481C1C}">
                <a14:useLocalDpi xmlns:a14="http://schemas.microsoft.com/office/drawing/2010/main" val="0"/>
              </a:ext>
            </a:extLst>
          </a:blip>
          <a:srcRect l="3923" t="10823" r="53424" b="1"/>
          <a:stretch/>
        </p:blipFill>
        <p:spPr>
          <a:xfrm>
            <a:off x="8191500" y="1774033"/>
            <a:ext cx="3441700" cy="3897310"/>
          </a:xfrm>
          <a:prstGeom prst="rect">
            <a:avLst/>
          </a:prstGeom>
        </p:spPr>
      </p:pic>
      <p:sp>
        <p:nvSpPr>
          <p:cNvPr id="7" name="Isosceles Triangle 6">
            <a:extLst>
              <a:ext uri="{FF2B5EF4-FFF2-40B4-BE49-F238E27FC236}">
                <a16:creationId xmlns:a16="http://schemas.microsoft.com/office/drawing/2014/main" id="{58D4B4C9-38BF-4D1F-B4A7-646B7FF9211A}"/>
              </a:ext>
            </a:extLst>
          </p:cNvPr>
          <p:cNvSpPr/>
          <p:nvPr/>
        </p:nvSpPr>
        <p:spPr>
          <a:xfrm>
            <a:off x="11010900" y="1548608"/>
            <a:ext cx="622300" cy="225425"/>
          </a:xfrm>
          <a:prstGeom prst="triangle">
            <a:avLst>
              <a:gd name="adj" fmla="val 0"/>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9EC0835-33EF-4B5F-A093-319F4E39A79B}"/>
              </a:ext>
            </a:extLst>
          </p:cNvPr>
          <p:cNvSpPr/>
          <p:nvPr/>
        </p:nvSpPr>
        <p:spPr>
          <a:xfrm>
            <a:off x="8191500" y="1774033"/>
            <a:ext cx="3441700" cy="389730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D786AF-3D85-48E1-8805-E093FFB5ED7E}"/>
              </a:ext>
            </a:extLst>
          </p:cNvPr>
          <p:cNvGrpSpPr/>
          <p:nvPr/>
        </p:nvGrpSpPr>
        <p:grpSpPr>
          <a:xfrm>
            <a:off x="9348811" y="3156667"/>
            <a:ext cx="1127078" cy="1132041"/>
            <a:chOff x="9161463" y="2163763"/>
            <a:chExt cx="360363" cy="361950"/>
          </a:xfrm>
          <a:solidFill>
            <a:schemeClr val="bg1"/>
          </a:solidFill>
        </p:grpSpPr>
        <p:sp>
          <p:nvSpPr>
            <p:cNvPr id="19" name="Freeform 65">
              <a:extLst>
                <a:ext uri="{FF2B5EF4-FFF2-40B4-BE49-F238E27FC236}">
                  <a16:creationId xmlns:a16="http://schemas.microsoft.com/office/drawing/2014/main" id="{7C752A67-488A-4A1A-93CA-58BABD79B1E9}"/>
                </a:ext>
              </a:extLst>
            </p:cNvPr>
            <p:cNvSpPr>
              <a:spLocks/>
            </p:cNvSpPr>
            <p:nvPr/>
          </p:nvSpPr>
          <p:spPr bwMode="auto">
            <a:xfrm>
              <a:off x="9371013" y="2209801"/>
              <a:ext cx="46038" cy="217488"/>
            </a:xfrm>
            <a:custGeom>
              <a:avLst/>
              <a:gdLst>
                <a:gd name="T0" fmla="*/ 12 w 12"/>
                <a:gd name="T1" fmla="*/ 2 h 58"/>
                <a:gd name="T2" fmla="*/ 10 w 12"/>
                <a:gd name="T3" fmla="*/ 0 h 58"/>
                <a:gd name="T4" fmla="*/ 0 w 12"/>
                <a:gd name="T5" fmla="*/ 0 h 58"/>
                <a:gd name="T6" fmla="*/ 0 w 12"/>
                <a:gd name="T7" fmla="*/ 12 h 58"/>
                <a:gd name="T8" fmla="*/ 0 w 12"/>
                <a:gd name="T9" fmla="*/ 18 h 58"/>
                <a:gd name="T10" fmla="*/ 0 w 12"/>
                <a:gd name="T11" fmla="*/ 58 h 58"/>
                <a:gd name="T12" fmla="*/ 12 w 12"/>
                <a:gd name="T13" fmla="*/ 46 h 58"/>
                <a:gd name="T14" fmla="*/ 12 w 12"/>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8">
                  <a:moveTo>
                    <a:pt x="12" y="2"/>
                  </a:moveTo>
                  <a:cubicBezTo>
                    <a:pt x="12" y="1"/>
                    <a:pt x="11" y="0"/>
                    <a:pt x="10" y="0"/>
                  </a:cubicBezTo>
                  <a:cubicBezTo>
                    <a:pt x="0" y="0"/>
                    <a:pt x="0" y="0"/>
                    <a:pt x="0" y="0"/>
                  </a:cubicBezTo>
                  <a:cubicBezTo>
                    <a:pt x="0" y="12"/>
                    <a:pt x="0" y="12"/>
                    <a:pt x="0" y="12"/>
                  </a:cubicBezTo>
                  <a:cubicBezTo>
                    <a:pt x="0" y="18"/>
                    <a:pt x="0" y="18"/>
                    <a:pt x="0" y="18"/>
                  </a:cubicBezTo>
                  <a:cubicBezTo>
                    <a:pt x="0" y="58"/>
                    <a:pt x="0" y="58"/>
                    <a:pt x="0" y="58"/>
                  </a:cubicBezTo>
                  <a:cubicBezTo>
                    <a:pt x="12" y="46"/>
                    <a:pt x="12" y="46"/>
                    <a:pt x="12" y="46"/>
                  </a:cubicBez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6">
              <a:extLst>
                <a:ext uri="{FF2B5EF4-FFF2-40B4-BE49-F238E27FC236}">
                  <a16:creationId xmlns:a16="http://schemas.microsoft.com/office/drawing/2014/main" id="{20FEDF77-0278-456B-8729-BFFC2BFBB511}"/>
                </a:ext>
              </a:extLst>
            </p:cNvPr>
            <p:cNvSpPr>
              <a:spLocks/>
            </p:cNvSpPr>
            <p:nvPr/>
          </p:nvSpPr>
          <p:spPr bwMode="auto">
            <a:xfrm>
              <a:off x="9161463" y="2209801"/>
              <a:ext cx="187325" cy="285750"/>
            </a:xfrm>
            <a:custGeom>
              <a:avLst/>
              <a:gdLst>
                <a:gd name="T0" fmla="*/ 49 w 50"/>
                <a:gd name="T1" fmla="*/ 64 h 76"/>
                <a:gd name="T2" fmla="*/ 50 w 50"/>
                <a:gd name="T3" fmla="*/ 64 h 76"/>
                <a:gd name="T4" fmla="*/ 12 w 50"/>
                <a:gd name="T5" fmla="*/ 64 h 76"/>
                <a:gd name="T6" fmla="*/ 12 w 50"/>
                <a:gd name="T7" fmla="*/ 18 h 76"/>
                <a:gd name="T8" fmla="*/ 12 w 50"/>
                <a:gd name="T9" fmla="*/ 12 h 76"/>
                <a:gd name="T10" fmla="*/ 12 w 50"/>
                <a:gd name="T11" fmla="*/ 0 h 76"/>
                <a:gd name="T12" fmla="*/ 2 w 50"/>
                <a:gd name="T13" fmla="*/ 0 h 76"/>
                <a:gd name="T14" fmla="*/ 0 w 50"/>
                <a:gd name="T15" fmla="*/ 2 h 76"/>
                <a:gd name="T16" fmla="*/ 0 w 50"/>
                <a:gd name="T17" fmla="*/ 66 h 76"/>
                <a:gd name="T18" fmla="*/ 10 w 50"/>
                <a:gd name="T19" fmla="*/ 76 h 76"/>
                <a:gd name="T20" fmla="*/ 45 w 50"/>
                <a:gd name="T21" fmla="*/ 76 h 76"/>
                <a:gd name="T22" fmla="*/ 49 w 50"/>
                <a:gd name="T23" fmla="*/ 65 h 76"/>
                <a:gd name="T24" fmla="*/ 49 w 50"/>
                <a:gd name="T25"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6">
                  <a:moveTo>
                    <a:pt x="49" y="64"/>
                  </a:moveTo>
                  <a:cubicBezTo>
                    <a:pt x="50" y="64"/>
                    <a:pt x="50" y="64"/>
                    <a:pt x="50" y="64"/>
                  </a:cubicBezTo>
                  <a:cubicBezTo>
                    <a:pt x="12" y="64"/>
                    <a:pt x="12" y="64"/>
                    <a:pt x="12" y="64"/>
                  </a:cubicBezTo>
                  <a:cubicBezTo>
                    <a:pt x="12" y="18"/>
                    <a:pt x="12" y="18"/>
                    <a:pt x="12" y="18"/>
                  </a:cubicBezTo>
                  <a:cubicBezTo>
                    <a:pt x="12" y="12"/>
                    <a:pt x="12" y="12"/>
                    <a:pt x="12" y="12"/>
                  </a:cubicBezTo>
                  <a:cubicBezTo>
                    <a:pt x="12" y="0"/>
                    <a:pt x="12" y="0"/>
                    <a:pt x="12" y="0"/>
                  </a:cubicBezTo>
                  <a:cubicBezTo>
                    <a:pt x="2" y="0"/>
                    <a:pt x="2" y="0"/>
                    <a:pt x="2" y="0"/>
                  </a:cubicBezTo>
                  <a:cubicBezTo>
                    <a:pt x="1" y="0"/>
                    <a:pt x="0" y="1"/>
                    <a:pt x="0" y="2"/>
                  </a:cubicBezTo>
                  <a:cubicBezTo>
                    <a:pt x="0" y="66"/>
                    <a:pt x="0" y="66"/>
                    <a:pt x="0" y="66"/>
                  </a:cubicBezTo>
                  <a:cubicBezTo>
                    <a:pt x="0" y="72"/>
                    <a:pt x="4" y="76"/>
                    <a:pt x="10" y="76"/>
                  </a:cubicBezTo>
                  <a:cubicBezTo>
                    <a:pt x="45" y="76"/>
                    <a:pt x="45" y="76"/>
                    <a:pt x="45" y="76"/>
                  </a:cubicBezTo>
                  <a:cubicBezTo>
                    <a:pt x="49" y="65"/>
                    <a:pt x="49" y="65"/>
                    <a:pt x="49" y="65"/>
                  </a:cubicBezTo>
                  <a:cubicBezTo>
                    <a:pt x="49" y="65"/>
                    <a:pt x="49" y="65"/>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7">
              <a:extLst>
                <a:ext uri="{FF2B5EF4-FFF2-40B4-BE49-F238E27FC236}">
                  <a16:creationId xmlns:a16="http://schemas.microsoft.com/office/drawing/2014/main" id="{81050692-8A99-47F0-9A59-92F3644656F7}"/>
                </a:ext>
              </a:extLst>
            </p:cNvPr>
            <p:cNvSpPr>
              <a:spLocks/>
            </p:cNvSpPr>
            <p:nvPr/>
          </p:nvSpPr>
          <p:spPr bwMode="auto">
            <a:xfrm>
              <a:off x="9236075" y="2298701"/>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8">
              <a:extLst>
                <a:ext uri="{FF2B5EF4-FFF2-40B4-BE49-F238E27FC236}">
                  <a16:creationId xmlns:a16="http://schemas.microsoft.com/office/drawing/2014/main" id="{3B4052C9-1467-470C-99F1-3D8B946A9934}"/>
                </a:ext>
              </a:extLst>
            </p:cNvPr>
            <p:cNvSpPr>
              <a:spLocks/>
            </p:cNvSpPr>
            <p:nvPr/>
          </p:nvSpPr>
          <p:spPr bwMode="auto">
            <a:xfrm>
              <a:off x="9236075" y="2328863"/>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9">
              <a:extLst>
                <a:ext uri="{FF2B5EF4-FFF2-40B4-BE49-F238E27FC236}">
                  <a16:creationId xmlns:a16="http://schemas.microsoft.com/office/drawing/2014/main" id="{8477C313-04EF-41F0-8ACE-66D80B163C40}"/>
                </a:ext>
              </a:extLst>
            </p:cNvPr>
            <p:cNvSpPr>
              <a:spLocks/>
            </p:cNvSpPr>
            <p:nvPr/>
          </p:nvSpPr>
          <p:spPr bwMode="auto">
            <a:xfrm>
              <a:off x="9236075" y="2359026"/>
              <a:ext cx="90488" cy="15875"/>
            </a:xfrm>
            <a:custGeom>
              <a:avLst/>
              <a:gdLst>
                <a:gd name="T0" fmla="*/ 24 w 24"/>
                <a:gd name="T1" fmla="*/ 2 h 4"/>
                <a:gd name="T2" fmla="*/ 22 w 24"/>
                <a:gd name="T3" fmla="*/ 0 h 4"/>
                <a:gd name="T4" fmla="*/ 2 w 24"/>
                <a:gd name="T5" fmla="*/ 0 h 4"/>
                <a:gd name="T6" fmla="*/ 0 w 24"/>
                <a:gd name="T7" fmla="*/ 2 h 4"/>
                <a:gd name="T8" fmla="*/ 2 w 24"/>
                <a:gd name="T9" fmla="*/ 4 h 4"/>
                <a:gd name="T10" fmla="*/ 22 w 24"/>
                <a:gd name="T11" fmla="*/ 4 h 4"/>
                <a:gd name="T12" fmla="*/ 24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4" y="2"/>
                  </a:moveTo>
                  <a:cubicBezTo>
                    <a:pt x="24" y="1"/>
                    <a:pt x="23" y="0"/>
                    <a:pt x="22" y="0"/>
                  </a:cubicBez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70">
              <a:extLst>
                <a:ext uri="{FF2B5EF4-FFF2-40B4-BE49-F238E27FC236}">
                  <a16:creationId xmlns:a16="http://schemas.microsoft.com/office/drawing/2014/main" id="{EE2B9E55-4BDB-478C-82B7-511C99C45C28}"/>
                </a:ext>
              </a:extLst>
            </p:cNvPr>
            <p:cNvSpPr>
              <a:spLocks/>
            </p:cNvSpPr>
            <p:nvPr/>
          </p:nvSpPr>
          <p:spPr bwMode="auto">
            <a:xfrm>
              <a:off x="9236075" y="2389188"/>
              <a:ext cx="60325" cy="15875"/>
            </a:xfrm>
            <a:custGeom>
              <a:avLst/>
              <a:gdLst>
                <a:gd name="T0" fmla="*/ 2 w 16"/>
                <a:gd name="T1" fmla="*/ 0 h 4"/>
                <a:gd name="T2" fmla="*/ 0 w 16"/>
                <a:gd name="T3" fmla="*/ 2 h 4"/>
                <a:gd name="T4" fmla="*/ 2 w 16"/>
                <a:gd name="T5" fmla="*/ 4 h 4"/>
                <a:gd name="T6" fmla="*/ 14 w 16"/>
                <a:gd name="T7" fmla="*/ 4 h 4"/>
                <a:gd name="T8" fmla="*/ 16 w 16"/>
                <a:gd name="T9" fmla="*/ 2 h 4"/>
                <a:gd name="T10" fmla="*/ 14 w 16"/>
                <a:gd name="T11" fmla="*/ 0 h 4"/>
                <a:gd name="T12" fmla="*/ 2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0"/>
                  </a:move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1">
              <a:extLst>
                <a:ext uri="{FF2B5EF4-FFF2-40B4-BE49-F238E27FC236}">
                  <a16:creationId xmlns:a16="http://schemas.microsoft.com/office/drawing/2014/main" id="{6A2FA0C4-4E6F-4915-8332-296AADC2D253}"/>
                </a:ext>
              </a:extLst>
            </p:cNvPr>
            <p:cNvSpPr>
              <a:spLocks/>
            </p:cNvSpPr>
            <p:nvPr/>
          </p:nvSpPr>
          <p:spPr bwMode="auto">
            <a:xfrm>
              <a:off x="9221788" y="2163763"/>
              <a:ext cx="134938" cy="104775"/>
            </a:xfrm>
            <a:custGeom>
              <a:avLst/>
              <a:gdLst>
                <a:gd name="T0" fmla="*/ 2 w 36"/>
                <a:gd name="T1" fmla="*/ 28 h 28"/>
                <a:gd name="T2" fmla="*/ 34 w 36"/>
                <a:gd name="T3" fmla="*/ 28 h 28"/>
                <a:gd name="T4" fmla="*/ 36 w 36"/>
                <a:gd name="T5" fmla="*/ 26 h 28"/>
                <a:gd name="T6" fmla="*/ 36 w 36"/>
                <a:gd name="T7" fmla="*/ 10 h 28"/>
                <a:gd name="T8" fmla="*/ 34 w 36"/>
                <a:gd name="T9" fmla="*/ 8 h 28"/>
                <a:gd name="T10" fmla="*/ 28 w 36"/>
                <a:gd name="T11" fmla="*/ 8 h 28"/>
                <a:gd name="T12" fmla="*/ 18 w 36"/>
                <a:gd name="T13" fmla="*/ 0 h 28"/>
                <a:gd name="T14" fmla="*/ 8 w 36"/>
                <a:gd name="T15" fmla="*/ 8 h 28"/>
                <a:gd name="T16" fmla="*/ 2 w 36"/>
                <a:gd name="T17" fmla="*/ 8 h 28"/>
                <a:gd name="T18" fmla="*/ 0 w 36"/>
                <a:gd name="T19" fmla="*/ 10 h 28"/>
                <a:gd name="T20" fmla="*/ 0 w 36"/>
                <a:gd name="T21" fmla="*/ 26 h 28"/>
                <a:gd name="T22" fmla="*/ 2 w 36"/>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 y="28"/>
                  </a:moveTo>
                  <a:cubicBezTo>
                    <a:pt x="34" y="28"/>
                    <a:pt x="34" y="28"/>
                    <a:pt x="34" y="28"/>
                  </a:cubicBezTo>
                  <a:cubicBezTo>
                    <a:pt x="35" y="28"/>
                    <a:pt x="36" y="27"/>
                    <a:pt x="36" y="26"/>
                  </a:cubicBezTo>
                  <a:cubicBezTo>
                    <a:pt x="36" y="10"/>
                    <a:pt x="36" y="10"/>
                    <a:pt x="36" y="10"/>
                  </a:cubicBezTo>
                  <a:cubicBezTo>
                    <a:pt x="36" y="9"/>
                    <a:pt x="35" y="8"/>
                    <a:pt x="34" y="8"/>
                  </a:cubicBezTo>
                  <a:cubicBezTo>
                    <a:pt x="28" y="8"/>
                    <a:pt x="28" y="8"/>
                    <a:pt x="28" y="8"/>
                  </a:cubicBezTo>
                  <a:cubicBezTo>
                    <a:pt x="27" y="3"/>
                    <a:pt x="23" y="0"/>
                    <a:pt x="18" y="0"/>
                  </a:cubicBezTo>
                  <a:cubicBezTo>
                    <a:pt x="13" y="0"/>
                    <a:pt x="9" y="3"/>
                    <a:pt x="8" y="8"/>
                  </a:cubicBezTo>
                  <a:cubicBezTo>
                    <a:pt x="2" y="8"/>
                    <a:pt x="2" y="8"/>
                    <a:pt x="2" y="8"/>
                  </a:cubicBezTo>
                  <a:cubicBezTo>
                    <a:pt x="1" y="8"/>
                    <a:pt x="0" y="9"/>
                    <a:pt x="0" y="10"/>
                  </a:cubicBezTo>
                  <a:cubicBezTo>
                    <a:pt x="0" y="26"/>
                    <a:pt x="0" y="26"/>
                    <a:pt x="0" y="26"/>
                  </a:cubicBezTo>
                  <a:cubicBezTo>
                    <a:pt x="0" y="27"/>
                    <a:pt x="1" y="28"/>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2">
              <a:extLst>
                <a:ext uri="{FF2B5EF4-FFF2-40B4-BE49-F238E27FC236}">
                  <a16:creationId xmlns:a16="http://schemas.microsoft.com/office/drawing/2014/main" id="{7FE501CC-34D3-4ABA-89EA-7939F4CAAFD0}"/>
                </a:ext>
              </a:extLst>
            </p:cNvPr>
            <p:cNvSpPr>
              <a:spLocks/>
            </p:cNvSpPr>
            <p:nvPr/>
          </p:nvSpPr>
          <p:spPr bwMode="auto">
            <a:xfrm>
              <a:off x="9447213" y="2344738"/>
              <a:ext cx="74613" cy="74613"/>
            </a:xfrm>
            <a:custGeom>
              <a:avLst/>
              <a:gdLst>
                <a:gd name="T0" fmla="*/ 19 w 20"/>
                <a:gd name="T1" fmla="*/ 11 h 20"/>
                <a:gd name="T2" fmla="*/ 9 w 20"/>
                <a:gd name="T3" fmla="*/ 1 h 20"/>
                <a:gd name="T4" fmla="*/ 7 w 20"/>
                <a:gd name="T5" fmla="*/ 1 h 20"/>
                <a:gd name="T6" fmla="*/ 0 w 20"/>
                <a:gd name="T7" fmla="*/ 7 h 20"/>
                <a:gd name="T8" fmla="*/ 13 w 20"/>
                <a:gd name="T9" fmla="*/ 20 h 20"/>
                <a:gd name="T10" fmla="*/ 19 w 20"/>
                <a:gd name="T11" fmla="*/ 13 h 20"/>
                <a:gd name="T12" fmla="*/ 20 w 20"/>
                <a:gd name="T13" fmla="*/ 12 h 20"/>
                <a:gd name="T14" fmla="*/ 19 w 20"/>
                <a:gd name="T15" fmla="*/ 1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11"/>
                  </a:moveTo>
                  <a:cubicBezTo>
                    <a:pt x="9" y="1"/>
                    <a:pt x="9" y="1"/>
                    <a:pt x="9" y="1"/>
                  </a:cubicBezTo>
                  <a:cubicBezTo>
                    <a:pt x="9" y="0"/>
                    <a:pt x="7" y="0"/>
                    <a:pt x="7" y="1"/>
                  </a:cubicBezTo>
                  <a:cubicBezTo>
                    <a:pt x="0" y="7"/>
                    <a:pt x="0" y="7"/>
                    <a:pt x="0" y="7"/>
                  </a:cubicBezTo>
                  <a:cubicBezTo>
                    <a:pt x="13" y="20"/>
                    <a:pt x="13" y="20"/>
                    <a:pt x="13" y="20"/>
                  </a:cubicBezTo>
                  <a:cubicBezTo>
                    <a:pt x="19" y="13"/>
                    <a:pt x="19" y="13"/>
                    <a:pt x="19" y="13"/>
                  </a:cubicBezTo>
                  <a:cubicBezTo>
                    <a:pt x="20" y="13"/>
                    <a:pt x="20" y="13"/>
                    <a:pt x="20" y="12"/>
                  </a:cubicBezTo>
                  <a:cubicBezTo>
                    <a:pt x="20" y="11"/>
                    <a:pt x="20" y="11"/>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73">
              <a:extLst>
                <a:ext uri="{FF2B5EF4-FFF2-40B4-BE49-F238E27FC236}">
                  <a16:creationId xmlns:a16="http://schemas.microsoft.com/office/drawing/2014/main" id="{D3E47793-65BC-4DF0-8C70-BDD7D41943F4}"/>
                </a:ext>
              </a:extLst>
            </p:cNvPr>
            <p:cNvSpPr>
              <a:spLocks/>
            </p:cNvSpPr>
            <p:nvPr/>
          </p:nvSpPr>
          <p:spPr bwMode="auto">
            <a:xfrm>
              <a:off x="9340850" y="2468563"/>
              <a:ext cx="57150" cy="57150"/>
            </a:xfrm>
            <a:custGeom>
              <a:avLst/>
              <a:gdLst>
                <a:gd name="T0" fmla="*/ 2 w 15"/>
                <a:gd name="T1" fmla="*/ 7 h 15"/>
                <a:gd name="T2" fmla="*/ 2 w 15"/>
                <a:gd name="T3" fmla="*/ 7 h 15"/>
                <a:gd name="T4" fmla="*/ 0 w 15"/>
                <a:gd name="T5" fmla="*/ 12 h 15"/>
                <a:gd name="T6" fmla="*/ 1 w 15"/>
                <a:gd name="T7" fmla="*/ 14 h 15"/>
                <a:gd name="T8" fmla="*/ 3 w 15"/>
                <a:gd name="T9" fmla="*/ 15 h 15"/>
                <a:gd name="T10" fmla="*/ 15 w 15"/>
                <a:gd name="T11" fmla="*/ 11 h 15"/>
                <a:gd name="T12" fmla="*/ 4 w 15"/>
                <a:gd name="T13" fmla="*/ 0 h 15"/>
                <a:gd name="T14" fmla="*/ 2 w 15"/>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7"/>
                  </a:moveTo>
                  <a:cubicBezTo>
                    <a:pt x="2" y="7"/>
                    <a:pt x="2" y="7"/>
                    <a:pt x="2" y="7"/>
                  </a:cubicBezTo>
                  <a:cubicBezTo>
                    <a:pt x="0" y="12"/>
                    <a:pt x="0" y="12"/>
                    <a:pt x="0" y="12"/>
                  </a:cubicBezTo>
                  <a:cubicBezTo>
                    <a:pt x="0" y="13"/>
                    <a:pt x="0" y="14"/>
                    <a:pt x="1" y="14"/>
                  </a:cubicBezTo>
                  <a:cubicBezTo>
                    <a:pt x="1" y="15"/>
                    <a:pt x="2" y="15"/>
                    <a:pt x="3" y="15"/>
                  </a:cubicBezTo>
                  <a:cubicBezTo>
                    <a:pt x="15" y="11"/>
                    <a:pt x="15" y="11"/>
                    <a:pt x="15" y="11"/>
                  </a:cubicBezTo>
                  <a:cubicBezTo>
                    <a:pt x="4" y="0"/>
                    <a:pt x="4" y="0"/>
                    <a:pt x="4" y="0"/>
                  </a:cubicBez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74">
              <a:extLst>
                <a:ext uri="{FF2B5EF4-FFF2-40B4-BE49-F238E27FC236}">
                  <a16:creationId xmlns:a16="http://schemas.microsoft.com/office/drawing/2014/main" id="{1D115113-0ED5-4B86-B17E-2392ECEEF494}"/>
                </a:ext>
              </a:extLst>
            </p:cNvPr>
            <p:cNvSpPr>
              <a:spLocks/>
            </p:cNvSpPr>
            <p:nvPr/>
          </p:nvSpPr>
          <p:spPr bwMode="auto">
            <a:xfrm>
              <a:off x="9364663" y="2382838"/>
              <a:ext cx="119063" cy="120650"/>
            </a:xfrm>
            <a:custGeom>
              <a:avLst/>
              <a:gdLst>
                <a:gd name="T0" fmla="*/ 0 w 75"/>
                <a:gd name="T1" fmla="*/ 45 h 76"/>
                <a:gd name="T2" fmla="*/ 30 w 75"/>
                <a:gd name="T3" fmla="*/ 76 h 76"/>
                <a:gd name="T4" fmla="*/ 75 w 75"/>
                <a:gd name="T5" fmla="*/ 30 h 76"/>
                <a:gd name="T6" fmla="*/ 45 w 75"/>
                <a:gd name="T7" fmla="*/ 0 h 76"/>
                <a:gd name="T8" fmla="*/ 0 w 75"/>
                <a:gd name="T9" fmla="*/ 45 h 76"/>
              </a:gdLst>
              <a:ahLst/>
              <a:cxnLst>
                <a:cxn ang="0">
                  <a:pos x="T0" y="T1"/>
                </a:cxn>
                <a:cxn ang="0">
                  <a:pos x="T2" y="T3"/>
                </a:cxn>
                <a:cxn ang="0">
                  <a:pos x="T4" y="T5"/>
                </a:cxn>
                <a:cxn ang="0">
                  <a:pos x="T6" y="T7"/>
                </a:cxn>
                <a:cxn ang="0">
                  <a:pos x="T8" y="T9"/>
                </a:cxn>
              </a:cxnLst>
              <a:rect l="0" t="0" r="r" b="b"/>
              <a:pathLst>
                <a:path w="75" h="76">
                  <a:moveTo>
                    <a:pt x="0" y="45"/>
                  </a:moveTo>
                  <a:lnTo>
                    <a:pt x="30" y="76"/>
                  </a:lnTo>
                  <a:lnTo>
                    <a:pt x="75" y="30"/>
                  </a:lnTo>
                  <a:lnTo>
                    <a:pt x="4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Rectangle 79">
            <a:extLst>
              <a:ext uri="{FF2B5EF4-FFF2-40B4-BE49-F238E27FC236}">
                <a16:creationId xmlns:a16="http://schemas.microsoft.com/office/drawing/2014/main" id="{05B2DBF7-3BA7-44FB-9491-CFCD827B2DA6}"/>
              </a:ext>
            </a:extLst>
          </p:cNvPr>
          <p:cNvSpPr/>
          <p:nvPr/>
        </p:nvSpPr>
        <p:spPr>
          <a:xfrm>
            <a:off x="1096010" y="1423372"/>
            <a:ext cx="4878070"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75000"/>
                    <a:lumOff val="25000"/>
                  </a:schemeClr>
                </a:solidFill>
                <a:latin typeface="+mj-lt"/>
              </a:rPr>
              <a:t>Program Costs</a:t>
            </a:r>
            <a:endPar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cxnSp>
        <p:nvCxnSpPr>
          <p:cNvPr id="88" name="Straight Connector 87">
            <a:extLst>
              <a:ext uri="{FF2B5EF4-FFF2-40B4-BE49-F238E27FC236}">
                <a16:creationId xmlns:a16="http://schemas.microsoft.com/office/drawing/2014/main" id="{4CF0A6BC-1345-4B53-9910-D45DFFB54AA3}"/>
              </a:ext>
            </a:extLst>
          </p:cNvPr>
          <p:cNvCxnSpPr>
            <a:cxnSpLocks/>
          </p:cNvCxnSpPr>
          <p:nvPr/>
        </p:nvCxnSpPr>
        <p:spPr>
          <a:xfrm>
            <a:off x="895442" y="1960923"/>
            <a:ext cx="6870702" cy="0"/>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19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619179D1-85F8-45E4-9A19-8D782419D990}"/>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852" r="185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Rectangle 6">
            <a:extLst>
              <a:ext uri="{FF2B5EF4-FFF2-40B4-BE49-F238E27FC236}">
                <a16:creationId xmlns:a16="http://schemas.microsoft.com/office/drawing/2014/main" id="{16564F90-3519-4A39-BD2D-67FCF96A9649}"/>
              </a:ext>
            </a:extLst>
          </p:cNvPr>
          <p:cNvSpPr/>
          <p:nvPr/>
        </p:nvSpPr>
        <p:spPr>
          <a:xfrm>
            <a:off x="1841500" y="1492035"/>
            <a:ext cx="8983947" cy="387393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Pentagon 32">
            <a:extLst>
              <a:ext uri="{FF2B5EF4-FFF2-40B4-BE49-F238E27FC236}">
                <a16:creationId xmlns:a16="http://schemas.microsoft.com/office/drawing/2014/main" id="{F0823CAC-F58F-4722-A5F1-EE6CB54CABB9}"/>
              </a:ext>
            </a:extLst>
          </p:cNvPr>
          <p:cNvSpPr/>
          <p:nvPr/>
        </p:nvSpPr>
        <p:spPr>
          <a:xfrm rot="5400000">
            <a:off x="-92257" y="3197191"/>
            <a:ext cx="3873931" cy="463620"/>
          </a:xfrm>
          <a:prstGeom prst="homePlate">
            <a:avLst>
              <a:gd name="adj" fmla="val 50000"/>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A08438A-FA1F-4EC1-9836-B84B6A172AE2}"/>
              </a:ext>
            </a:extLst>
          </p:cNvPr>
          <p:cNvGrpSpPr/>
          <p:nvPr/>
        </p:nvGrpSpPr>
        <p:grpSpPr>
          <a:xfrm>
            <a:off x="2596112" y="1944791"/>
            <a:ext cx="1572056" cy="1092198"/>
            <a:chOff x="5408613" y="1707175"/>
            <a:chExt cx="1299221" cy="902643"/>
          </a:xfrm>
        </p:grpSpPr>
        <p:sp>
          <p:nvSpPr>
            <p:cNvPr id="21" name="Arrow: Pentagon 20">
              <a:extLst>
                <a:ext uri="{FF2B5EF4-FFF2-40B4-BE49-F238E27FC236}">
                  <a16:creationId xmlns:a16="http://schemas.microsoft.com/office/drawing/2014/main" id="{A30ACDB9-C766-403A-95A5-64B0E382EE25}"/>
                </a:ext>
              </a:extLst>
            </p:cNvPr>
            <p:cNvSpPr/>
            <p:nvPr/>
          </p:nvSpPr>
          <p:spPr>
            <a:xfrm rot="5400000">
              <a:off x="5606902" y="1508886"/>
              <a:ext cx="902643" cy="1299221"/>
            </a:xfrm>
            <a:prstGeom prst="homePlate">
              <a:avLst>
                <a:gd name="adj" fmla="val 18644"/>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1778329-72A5-4EFE-A03C-55E9F1B30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536" y="1964477"/>
              <a:ext cx="847376" cy="279405"/>
            </a:xfrm>
            <a:prstGeom prst="rect">
              <a:avLst/>
            </a:prstGeom>
          </p:spPr>
        </p:pic>
      </p:grpSp>
      <p:sp>
        <p:nvSpPr>
          <p:cNvPr id="2" name="Footer Placeholder 1">
            <a:extLst>
              <a:ext uri="{FF2B5EF4-FFF2-40B4-BE49-F238E27FC236}">
                <a16:creationId xmlns:a16="http://schemas.microsoft.com/office/drawing/2014/main" id="{32E1F902-A8E1-4FD6-B9D9-64A9B5DA1C1B}"/>
              </a:ext>
            </a:extLst>
          </p:cNvPr>
          <p:cNvSpPr>
            <a:spLocks noGrp="1"/>
          </p:cNvSpPr>
          <p:nvPr>
            <p:ph type="ftr" sz="quarter" idx="11"/>
          </p:nvPr>
        </p:nvSpPr>
        <p:spPr/>
        <p:txBody>
          <a:bodyPr/>
          <a:lstStyle/>
          <a:p>
            <a:r>
              <a:rPr lang="en-US"/>
              <a:t>The Spirit Makes The Master</a:t>
            </a:r>
          </a:p>
        </p:txBody>
      </p:sp>
      <p:grpSp>
        <p:nvGrpSpPr>
          <p:cNvPr id="39" name="Group 38">
            <a:extLst>
              <a:ext uri="{FF2B5EF4-FFF2-40B4-BE49-F238E27FC236}">
                <a16:creationId xmlns:a16="http://schemas.microsoft.com/office/drawing/2014/main" id="{8FD6C4EB-A2AC-4E87-9DFC-C1193CB1A857}"/>
              </a:ext>
            </a:extLst>
          </p:cNvPr>
          <p:cNvGrpSpPr/>
          <p:nvPr/>
        </p:nvGrpSpPr>
        <p:grpSpPr>
          <a:xfrm>
            <a:off x="2596111" y="3348324"/>
            <a:ext cx="7230795" cy="988798"/>
            <a:chOff x="3177539" y="2667657"/>
            <a:chExt cx="7230795" cy="988798"/>
          </a:xfrm>
        </p:grpSpPr>
        <p:sp>
          <p:nvSpPr>
            <p:cNvPr id="17" name="TextBox 16">
              <a:extLst>
                <a:ext uri="{FF2B5EF4-FFF2-40B4-BE49-F238E27FC236}">
                  <a16:creationId xmlns:a16="http://schemas.microsoft.com/office/drawing/2014/main" id="{8D2C27E3-44DC-4F6B-AE75-0B02B684B653}"/>
                </a:ext>
              </a:extLst>
            </p:cNvPr>
            <p:cNvSpPr txBox="1"/>
            <p:nvPr/>
          </p:nvSpPr>
          <p:spPr>
            <a:xfrm>
              <a:off x="3177539" y="3071680"/>
              <a:ext cx="7230795" cy="584775"/>
            </a:xfrm>
            <a:prstGeom prst="rect">
              <a:avLst/>
            </a:prstGeom>
            <a:noFill/>
          </p:spPr>
          <p:txBody>
            <a:bodyPr wrap="square" lIns="0" tIns="0" rIns="0" bIns="0" rtlCol="0">
              <a:spAutoFit/>
            </a:bodyPr>
            <a:lstStyle/>
            <a:p>
              <a:r>
                <a:rPr lang="en-US" sz="3800" dirty="0">
                  <a:solidFill>
                    <a:schemeClr val="bg1"/>
                  </a:solidFill>
                  <a:cs typeface="Times New Roman" panose="02020603050405020304" pitchFamily="18" charset="0"/>
                </a:rPr>
                <a:t>Increasing Net Staff</a:t>
              </a:r>
            </a:p>
          </p:txBody>
        </p:sp>
        <p:sp>
          <p:nvSpPr>
            <p:cNvPr id="38" name="TextBox 37">
              <a:extLst>
                <a:ext uri="{FF2B5EF4-FFF2-40B4-BE49-F238E27FC236}">
                  <a16:creationId xmlns:a16="http://schemas.microsoft.com/office/drawing/2014/main" id="{86977E70-70D3-4356-A9FC-7F744CB76CD6}"/>
                </a:ext>
              </a:extLst>
            </p:cNvPr>
            <p:cNvSpPr txBox="1"/>
            <p:nvPr/>
          </p:nvSpPr>
          <p:spPr>
            <a:xfrm>
              <a:off x="3177540" y="2667657"/>
              <a:ext cx="6137910" cy="369332"/>
            </a:xfrm>
            <a:prstGeom prst="rect">
              <a:avLst/>
            </a:prstGeom>
            <a:noFill/>
          </p:spPr>
          <p:txBody>
            <a:bodyPr wrap="square" lIns="0" tIns="0" rIns="0" bIns="0" rtlCol="0">
              <a:spAutoFit/>
            </a:bodyPr>
            <a:lstStyle/>
            <a:p>
              <a:r>
                <a:rPr lang="en-US" sz="2400" dirty="0">
                  <a:solidFill>
                    <a:schemeClr val="bg1"/>
                  </a:solidFill>
                  <a:cs typeface="Times New Roman" panose="02020603050405020304" pitchFamily="18" charset="0"/>
                </a:rPr>
                <a:t>Opportunity Cost</a:t>
              </a:r>
            </a:p>
          </p:txBody>
        </p:sp>
      </p:grpSp>
    </p:spTree>
    <p:extLst>
      <p:ext uri="{BB962C8B-B14F-4D97-AF65-F5344CB8AC3E}">
        <p14:creationId xmlns:p14="http://schemas.microsoft.com/office/powerpoint/2010/main" val="142896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F47D-F449-DD4B-AE84-90EDD9CEE03C}"/>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907C507-43BF-4266-89E5-9FFC040D079E}"/>
              </a:ext>
            </a:extLst>
          </p:cNvPr>
          <p:cNvSpPr>
            <a:spLocks noGrp="1"/>
          </p:cNvSpPr>
          <p:nvPr>
            <p:ph type="ftr" sz="quarter" idx="1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The Spirit Makes The Master</a:t>
            </a:r>
          </a:p>
        </p:txBody>
      </p:sp>
      <p:sp>
        <p:nvSpPr>
          <p:cNvPr id="6" name="Rectangle 5">
            <a:extLst>
              <a:ext uri="{FF2B5EF4-FFF2-40B4-BE49-F238E27FC236}">
                <a16:creationId xmlns:a16="http://schemas.microsoft.com/office/drawing/2014/main" id="{15E75610-1C68-4F1D-840A-56010BA10F62}"/>
              </a:ext>
            </a:extLst>
          </p:cNvPr>
          <p:cNvSpPr/>
          <p:nvPr/>
        </p:nvSpPr>
        <p:spPr>
          <a:xfrm>
            <a:off x="558800" y="1238250"/>
            <a:ext cx="10452100" cy="474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89CC4E46-6A0A-4052-AAC7-A0A9355F80EB}"/>
              </a:ext>
            </a:extLst>
          </p:cNvPr>
          <p:cNvCxnSpPr>
            <a:cxnSpLocks/>
          </p:cNvCxnSpPr>
          <p:nvPr/>
        </p:nvCxnSpPr>
        <p:spPr>
          <a:xfrm>
            <a:off x="895442" y="2727017"/>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2E8045-9314-4E8C-A3AE-3F80FED6EE9F}"/>
              </a:ext>
            </a:extLst>
          </p:cNvPr>
          <p:cNvCxnSpPr>
            <a:cxnSpLocks/>
          </p:cNvCxnSpPr>
          <p:nvPr/>
        </p:nvCxnSpPr>
        <p:spPr>
          <a:xfrm>
            <a:off x="895442" y="3538219"/>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45763A-D893-4FD0-BF5C-44752A170150}"/>
              </a:ext>
            </a:extLst>
          </p:cNvPr>
          <p:cNvCxnSpPr>
            <a:cxnSpLocks/>
          </p:cNvCxnSpPr>
          <p:nvPr/>
        </p:nvCxnSpPr>
        <p:spPr>
          <a:xfrm>
            <a:off x="895442" y="4349421"/>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B1EE09-6C66-48A3-8E4A-6715097746F6}"/>
              </a:ext>
            </a:extLst>
          </p:cNvPr>
          <p:cNvCxnSpPr>
            <a:cxnSpLocks/>
          </p:cNvCxnSpPr>
          <p:nvPr/>
        </p:nvCxnSpPr>
        <p:spPr>
          <a:xfrm>
            <a:off x="895442" y="5160623"/>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8044C630-9176-455D-BBAC-8A8D4F180079}"/>
              </a:ext>
            </a:extLst>
          </p:cNvPr>
          <p:cNvGrpSpPr/>
          <p:nvPr/>
        </p:nvGrpSpPr>
        <p:grpSpPr>
          <a:xfrm>
            <a:off x="1096011" y="2101282"/>
            <a:ext cx="6469564" cy="440268"/>
            <a:chOff x="4611185" y="1932683"/>
            <a:chExt cx="6469564" cy="440268"/>
          </a:xfrm>
        </p:grpSpPr>
        <p:sp>
          <p:nvSpPr>
            <p:cNvPr id="37" name="Rectangle 36">
              <a:extLst>
                <a:ext uri="{FF2B5EF4-FFF2-40B4-BE49-F238E27FC236}">
                  <a16:creationId xmlns:a16="http://schemas.microsoft.com/office/drawing/2014/main" id="{B9DF30FC-0D24-4559-BB22-03EFE0C1B7E7}"/>
                </a:ext>
              </a:extLst>
            </p:cNvPr>
            <p:cNvSpPr/>
            <p:nvPr/>
          </p:nvSpPr>
          <p:spPr>
            <a:xfrm>
              <a:off x="5178582" y="2014318"/>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Converting Existing Instructional Assistance Lines</a:t>
              </a:r>
            </a:p>
          </p:txBody>
        </p:sp>
        <p:sp>
          <p:nvSpPr>
            <p:cNvPr id="55" name="Rectangle 54">
              <a:extLst>
                <a:ext uri="{FF2B5EF4-FFF2-40B4-BE49-F238E27FC236}">
                  <a16:creationId xmlns:a16="http://schemas.microsoft.com/office/drawing/2014/main" id="{E5C996FB-DB1A-4F37-83AB-26046E35B7C6}"/>
                </a:ext>
              </a:extLst>
            </p:cNvPr>
            <p:cNvSpPr/>
            <p:nvPr/>
          </p:nvSpPr>
          <p:spPr>
            <a:xfrm>
              <a:off x="4611185" y="1932683"/>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1" name="Freeform 104">
              <a:extLst>
                <a:ext uri="{FF2B5EF4-FFF2-40B4-BE49-F238E27FC236}">
                  <a16:creationId xmlns:a16="http://schemas.microsoft.com/office/drawing/2014/main" id="{8FCABE9E-C4E2-4304-8819-DFB94E6724D9}"/>
                </a:ext>
              </a:extLst>
            </p:cNvPr>
            <p:cNvSpPr>
              <a:spLocks noEditPoints="1"/>
            </p:cNvSpPr>
            <p:nvPr/>
          </p:nvSpPr>
          <p:spPr bwMode="auto">
            <a:xfrm>
              <a:off x="4688859" y="2009729"/>
              <a:ext cx="284921" cy="286176"/>
            </a:xfrm>
            <a:custGeom>
              <a:avLst/>
              <a:gdLst>
                <a:gd name="T0" fmla="*/ 36 w 96"/>
                <a:gd name="T1" fmla="*/ 72 h 96"/>
                <a:gd name="T2" fmla="*/ 59 w 96"/>
                <a:gd name="T3" fmla="*/ 64 h 96"/>
                <a:gd name="T4" fmla="*/ 89 w 96"/>
                <a:gd name="T5" fmla="*/ 95 h 96"/>
                <a:gd name="T6" fmla="*/ 95 w 96"/>
                <a:gd name="T7" fmla="*/ 95 h 96"/>
                <a:gd name="T8" fmla="*/ 95 w 96"/>
                <a:gd name="T9" fmla="*/ 89 h 96"/>
                <a:gd name="T10" fmla="*/ 64 w 96"/>
                <a:gd name="T11" fmla="*/ 58 h 96"/>
                <a:gd name="T12" fmla="*/ 72 w 96"/>
                <a:gd name="T13" fmla="*/ 36 h 96"/>
                <a:gd name="T14" fmla="*/ 36 w 96"/>
                <a:gd name="T15" fmla="*/ 0 h 96"/>
                <a:gd name="T16" fmla="*/ 0 w 96"/>
                <a:gd name="T17" fmla="*/ 36 h 96"/>
                <a:gd name="T18" fmla="*/ 36 w 96"/>
                <a:gd name="T19" fmla="*/ 72 h 96"/>
                <a:gd name="T20" fmla="*/ 36 w 96"/>
                <a:gd name="T21" fmla="*/ 8 h 96"/>
                <a:gd name="T22" fmla="*/ 64 w 96"/>
                <a:gd name="T23" fmla="*/ 36 h 96"/>
                <a:gd name="T24" fmla="*/ 36 w 96"/>
                <a:gd name="T25" fmla="*/ 64 h 96"/>
                <a:gd name="T26" fmla="*/ 8 w 96"/>
                <a:gd name="T27" fmla="*/ 36 h 96"/>
                <a:gd name="T28" fmla="*/ 36 w 96"/>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96">
                  <a:moveTo>
                    <a:pt x="36" y="72"/>
                  </a:moveTo>
                  <a:cubicBezTo>
                    <a:pt x="45" y="72"/>
                    <a:pt x="52" y="69"/>
                    <a:pt x="59" y="64"/>
                  </a:cubicBezTo>
                  <a:cubicBezTo>
                    <a:pt x="89" y="95"/>
                    <a:pt x="89" y="95"/>
                    <a:pt x="89" y="95"/>
                  </a:cubicBezTo>
                  <a:cubicBezTo>
                    <a:pt x="91" y="96"/>
                    <a:pt x="93" y="96"/>
                    <a:pt x="95" y="95"/>
                  </a:cubicBezTo>
                  <a:cubicBezTo>
                    <a:pt x="96" y="93"/>
                    <a:pt x="96" y="91"/>
                    <a:pt x="95" y="89"/>
                  </a:cubicBezTo>
                  <a:cubicBezTo>
                    <a:pt x="64" y="58"/>
                    <a:pt x="64" y="58"/>
                    <a:pt x="64" y="58"/>
                  </a:cubicBezTo>
                  <a:cubicBezTo>
                    <a:pt x="69" y="52"/>
                    <a:pt x="72" y="44"/>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nvGrpSpPr>
          <p:cNvPr id="84" name="Group 83">
            <a:extLst>
              <a:ext uri="{FF2B5EF4-FFF2-40B4-BE49-F238E27FC236}">
                <a16:creationId xmlns:a16="http://schemas.microsoft.com/office/drawing/2014/main" id="{4D236606-D022-4039-ABD2-69E635509F53}"/>
              </a:ext>
            </a:extLst>
          </p:cNvPr>
          <p:cNvGrpSpPr/>
          <p:nvPr/>
        </p:nvGrpSpPr>
        <p:grpSpPr>
          <a:xfrm>
            <a:off x="1096011" y="2912484"/>
            <a:ext cx="6469564" cy="440268"/>
            <a:chOff x="4611185" y="2648051"/>
            <a:chExt cx="6469564" cy="440268"/>
          </a:xfrm>
        </p:grpSpPr>
        <p:sp>
          <p:nvSpPr>
            <p:cNvPr id="40" name="Rectangle 39">
              <a:extLst>
                <a:ext uri="{FF2B5EF4-FFF2-40B4-BE49-F238E27FC236}">
                  <a16:creationId xmlns:a16="http://schemas.microsoft.com/office/drawing/2014/main" id="{2E5FD95A-0CC1-446C-873B-065D07B1289B}"/>
                </a:ext>
              </a:extLst>
            </p:cNvPr>
            <p:cNvSpPr/>
            <p:nvPr/>
          </p:nvSpPr>
          <p:spPr>
            <a:xfrm>
              <a:off x="5178582" y="272968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Reallocating Title II Funding</a:t>
              </a:r>
            </a:p>
          </p:txBody>
        </p:sp>
        <p:sp>
          <p:nvSpPr>
            <p:cNvPr id="56" name="Rectangle 55">
              <a:extLst>
                <a:ext uri="{FF2B5EF4-FFF2-40B4-BE49-F238E27FC236}">
                  <a16:creationId xmlns:a16="http://schemas.microsoft.com/office/drawing/2014/main" id="{EF84E0E5-13CA-43DD-A277-0A04CA1AC5E1}"/>
                </a:ext>
              </a:extLst>
            </p:cNvPr>
            <p:cNvSpPr/>
            <p:nvPr/>
          </p:nvSpPr>
          <p:spPr>
            <a:xfrm>
              <a:off x="4611185" y="264805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2" name="Group 61">
              <a:extLst>
                <a:ext uri="{FF2B5EF4-FFF2-40B4-BE49-F238E27FC236}">
                  <a16:creationId xmlns:a16="http://schemas.microsoft.com/office/drawing/2014/main" id="{A01DD461-185C-4399-A719-8CF3A83F2549}"/>
                </a:ext>
              </a:extLst>
            </p:cNvPr>
            <p:cNvGrpSpPr/>
            <p:nvPr/>
          </p:nvGrpSpPr>
          <p:grpSpPr>
            <a:xfrm>
              <a:off x="4688079" y="2723672"/>
              <a:ext cx="286480" cy="289026"/>
              <a:chOff x="2670175" y="5773738"/>
              <a:chExt cx="357188" cy="360363"/>
            </a:xfrm>
            <a:solidFill>
              <a:schemeClr val="bg1"/>
            </a:solidFill>
          </p:grpSpPr>
          <p:sp>
            <p:nvSpPr>
              <p:cNvPr id="63" name="Freeform 137">
                <a:extLst>
                  <a:ext uri="{FF2B5EF4-FFF2-40B4-BE49-F238E27FC236}">
                    <a16:creationId xmlns:a16="http://schemas.microsoft.com/office/drawing/2014/main" id="{C6FFC17B-A90C-48C5-B051-36AFDF6DB0A0}"/>
                  </a:ext>
                </a:extLst>
              </p:cNvPr>
              <p:cNvSpPr>
                <a:spLocks/>
              </p:cNvSpPr>
              <p:nvPr/>
            </p:nvSpPr>
            <p:spPr bwMode="auto">
              <a:xfrm>
                <a:off x="2898775" y="6002338"/>
                <a:ext cx="128588" cy="131763"/>
              </a:xfrm>
              <a:custGeom>
                <a:avLst/>
                <a:gdLst>
                  <a:gd name="T0" fmla="*/ 34 w 34"/>
                  <a:gd name="T1" fmla="*/ 20 h 35"/>
                  <a:gd name="T2" fmla="*/ 22 w 34"/>
                  <a:gd name="T3" fmla="*/ 0 h 35"/>
                  <a:gd name="T4" fmla="*/ 0 w 34"/>
                  <a:gd name="T5" fmla="*/ 17 h 35"/>
                  <a:gd name="T6" fmla="*/ 10 w 34"/>
                  <a:gd name="T7" fmla="*/ 34 h 35"/>
                  <a:gd name="T8" fmla="*/ 12 w 34"/>
                  <a:gd name="T9" fmla="*/ 35 h 35"/>
                  <a:gd name="T10" fmla="*/ 12 w 34"/>
                  <a:gd name="T11" fmla="*/ 35 h 35"/>
                  <a:gd name="T12" fmla="*/ 13 w 34"/>
                  <a:gd name="T13" fmla="*/ 34 h 35"/>
                  <a:gd name="T14" fmla="*/ 18 w 34"/>
                  <a:gd name="T15" fmla="*/ 21 h 35"/>
                  <a:gd name="T16" fmla="*/ 32 w 34"/>
                  <a:gd name="T17" fmla="*/ 23 h 35"/>
                  <a:gd name="T18" fmla="*/ 34 w 34"/>
                  <a:gd name="T19" fmla="*/ 22 h 35"/>
                  <a:gd name="T20" fmla="*/ 34 w 34"/>
                  <a:gd name="T2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34" y="20"/>
                    </a:moveTo>
                    <a:cubicBezTo>
                      <a:pt x="22" y="0"/>
                      <a:pt x="22" y="0"/>
                      <a:pt x="22" y="0"/>
                    </a:cubicBezTo>
                    <a:cubicBezTo>
                      <a:pt x="17" y="8"/>
                      <a:pt x="9" y="14"/>
                      <a:pt x="0" y="17"/>
                    </a:cubicBezTo>
                    <a:cubicBezTo>
                      <a:pt x="10" y="34"/>
                      <a:pt x="10" y="34"/>
                      <a:pt x="10" y="34"/>
                    </a:cubicBezTo>
                    <a:cubicBezTo>
                      <a:pt x="10" y="35"/>
                      <a:pt x="11" y="35"/>
                      <a:pt x="12" y="35"/>
                    </a:cubicBezTo>
                    <a:cubicBezTo>
                      <a:pt x="12" y="35"/>
                      <a:pt x="12" y="35"/>
                      <a:pt x="12" y="35"/>
                    </a:cubicBezTo>
                    <a:cubicBezTo>
                      <a:pt x="13" y="35"/>
                      <a:pt x="13" y="34"/>
                      <a:pt x="13" y="34"/>
                    </a:cubicBezTo>
                    <a:cubicBezTo>
                      <a:pt x="18" y="21"/>
                      <a:pt x="18" y="21"/>
                      <a:pt x="18" y="21"/>
                    </a:cubicBezTo>
                    <a:cubicBezTo>
                      <a:pt x="32" y="23"/>
                      <a:pt x="32" y="23"/>
                      <a:pt x="32" y="23"/>
                    </a:cubicBezTo>
                    <a:cubicBezTo>
                      <a:pt x="33" y="23"/>
                      <a:pt x="34" y="23"/>
                      <a:pt x="34" y="22"/>
                    </a:cubicBezTo>
                    <a:cubicBezTo>
                      <a:pt x="34" y="21"/>
                      <a:pt x="34" y="21"/>
                      <a:pt x="3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4" name="Freeform 138">
                <a:extLst>
                  <a:ext uri="{FF2B5EF4-FFF2-40B4-BE49-F238E27FC236}">
                    <a16:creationId xmlns:a16="http://schemas.microsoft.com/office/drawing/2014/main" id="{8744E5A3-1521-4A0D-9232-B4E49DA61AE7}"/>
                  </a:ext>
                </a:extLst>
              </p:cNvPr>
              <p:cNvSpPr>
                <a:spLocks/>
              </p:cNvSpPr>
              <p:nvPr/>
            </p:nvSpPr>
            <p:spPr bwMode="auto">
              <a:xfrm>
                <a:off x="2670175" y="5999163"/>
                <a:ext cx="131763" cy="134938"/>
              </a:xfrm>
              <a:custGeom>
                <a:avLst/>
                <a:gdLst>
                  <a:gd name="T0" fmla="*/ 12 w 35"/>
                  <a:gd name="T1" fmla="*/ 0 h 36"/>
                  <a:gd name="T2" fmla="*/ 0 w 35"/>
                  <a:gd name="T3" fmla="*/ 21 h 36"/>
                  <a:gd name="T4" fmla="*/ 0 w 35"/>
                  <a:gd name="T5" fmla="*/ 23 h 36"/>
                  <a:gd name="T6" fmla="*/ 2 w 35"/>
                  <a:gd name="T7" fmla="*/ 24 h 36"/>
                  <a:gd name="T8" fmla="*/ 16 w 35"/>
                  <a:gd name="T9" fmla="*/ 22 h 36"/>
                  <a:gd name="T10" fmla="*/ 21 w 35"/>
                  <a:gd name="T11" fmla="*/ 35 h 36"/>
                  <a:gd name="T12" fmla="*/ 23 w 35"/>
                  <a:gd name="T13" fmla="*/ 36 h 36"/>
                  <a:gd name="T14" fmla="*/ 23 w 35"/>
                  <a:gd name="T15" fmla="*/ 36 h 36"/>
                  <a:gd name="T16" fmla="*/ 24 w 35"/>
                  <a:gd name="T17" fmla="*/ 35 h 36"/>
                  <a:gd name="T18" fmla="*/ 35 w 35"/>
                  <a:gd name="T19" fmla="*/ 18 h 36"/>
                  <a:gd name="T20" fmla="*/ 12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2" y="0"/>
                    </a:moveTo>
                    <a:cubicBezTo>
                      <a:pt x="0" y="21"/>
                      <a:pt x="0" y="21"/>
                      <a:pt x="0" y="21"/>
                    </a:cubicBezTo>
                    <a:cubicBezTo>
                      <a:pt x="0" y="22"/>
                      <a:pt x="0" y="22"/>
                      <a:pt x="0" y="23"/>
                    </a:cubicBezTo>
                    <a:cubicBezTo>
                      <a:pt x="1" y="24"/>
                      <a:pt x="2" y="24"/>
                      <a:pt x="2" y="24"/>
                    </a:cubicBezTo>
                    <a:cubicBezTo>
                      <a:pt x="16" y="22"/>
                      <a:pt x="16" y="22"/>
                      <a:pt x="16" y="22"/>
                    </a:cubicBezTo>
                    <a:cubicBezTo>
                      <a:pt x="21" y="35"/>
                      <a:pt x="21" y="35"/>
                      <a:pt x="21" y="35"/>
                    </a:cubicBezTo>
                    <a:cubicBezTo>
                      <a:pt x="21" y="35"/>
                      <a:pt x="22" y="36"/>
                      <a:pt x="23" y="36"/>
                    </a:cubicBezTo>
                    <a:cubicBezTo>
                      <a:pt x="23" y="36"/>
                      <a:pt x="23" y="36"/>
                      <a:pt x="23" y="36"/>
                    </a:cubicBezTo>
                    <a:cubicBezTo>
                      <a:pt x="23" y="36"/>
                      <a:pt x="24" y="36"/>
                      <a:pt x="24" y="35"/>
                    </a:cubicBezTo>
                    <a:cubicBezTo>
                      <a:pt x="35" y="18"/>
                      <a:pt x="35" y="18"/>
                      <a:pt x="35" y="18"/>
                    </a:cubicBezTo>
                    <a:cubicBezTo>
                      <a:pt x="25" y="15"/>
                      <a:pt x="17" y="8"/>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5" name="Freeform 139">
                <a:extLst>
                  <a:ext uri="{FF2B5EF4-FFF2-40B4-BE49-F238E27FC236}">
                    <a16:creationId xmlns:a16="http://schemas.microsoft.com/office/drawing/2014/main" id="{0B54DE2E-EF11-418A-A4DD-0D31420DFD7F}"/>
                  </a:ext>
                </a:extLst>
              </p:cNvPr>
              <p:cNvSpPr>
                <a:spLocks noEditPoints="1"/>
              </p:cNvSpPr>
              <p:nvPr/>
            </p:nvSpPr>
            <p:spPr bwMode="auto">
              <a:xfrm>
                <a:off x="2708275" y="5773738"/>
                <a:ext cx="285750" cy="284163"/>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61 w 76"/>
                  <a:gd name="T11" fmla="*/ 34 h 76"/>
                  <a:gd name="T12" fmla="*/ 54 w 76"/>
                  <a:gd name="T13" fmla="*/ 50 h 76"/>
                  <a:gd name="T14" fmla="*/ 45 w 76"/>
                  <a:gd name="T15" fmla="*/ 56 h 76"/>
                  <a:gd name="T16" fmla="*/ 36 w 76"/>
                  <a:gd name="T17" fmla="*/ 56 h 76"/>
                  <a:gd name="T18" fmla="*/ 29 w 76"/>
                  <a:gd name="T19" fmla="*/ 55 h 76"/>
                  <a:gd name="T20" fmla="*/ 15 w 76"/>
                  <a:gd name="T21" fmla="*/ 53 h 76"/>
                  <a:gd name="T22" fmla="*/ 13 w 76"/>
                  <a:gd name="T23" fmla="*/ 51 h 76"/>
                  <a:gd name="T24" fmla="*/ 13 w 76"/>
                  <a:gd name="T25" fmla="*/ 34 h 76"/>
                  <a:gd name="T26" fmla="*/ 15 w 76"/>
                  <a:gd name="T27" fmla="*/ 32 h 76"/>
                  <a:gd name="T28" fmla="*/ 20 w 76"/>
                  <a:gd name="T29" fmla="*/ 32 h 76"/>
                  <a:gd name="T30" fmla="*/ 34 w 76"/>
                  <a:gd name="T31" fmla="*/ 16 h 76"/>
                  <a:gd name="T32" fmla="*/ 38 w 76"/>
                  <a:gd name="T33" fmla="*/ 12 h 76"/>
                  <a:gd name="T34" fmla="*/ 41 w 76"/>
                  <a:gd name="T35" fmla="*/ 18 h 76"/>
                  <a:gd name="T36" fmla="*/ 41 w 76"/>
                  <a:gd name="T37" fmla="*/ 28 h 76"/>
                  <a:gd name="T38" fmla="*/ 56 w 76"/>
                  <a:gd name="T39" fmla="*/ 28 h 76"/>
                  <a:gd name="T40" fmla="*/ 61 w 76"/>
                  <a:gd name="T41" fmla="*/ 33 h 76"/>
                  <a:gd name="T42" fmla="*/ 61 w 76"/>
                  <a:gd name="T43"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61" y="34"/>
                    </a:moveTo>
                    <a:cubicBezTo>
                      <a:pt x="54" y="50"/>
                      <a:pt x="54" y="50"/>
                      <a:pt x="54" y="50"/>
                    </a:cubicBezTo>
                    <a:cubicBezTo>
                      <a:pt x="52" y="54"/>
                      <a:pt x="49" y="56"/>
                      <a:pt x="45" y="56"/>
                    </a:cubicBezTo>
                    <a:cubicBezTo>
                      <a:pt x="36" y="56"/>
                      <a:pt x="36" y="56"/>
                      <a:pt x="36" y="56"/>
                    </a:cubicBezTo>
                    <a:cubicBezTo>
                      <a:pt x="33" y="56"/>
                      <a:pt x="31" y="55"/>
                      <a:pt x="29" y="55"/>
                    </a:cubicBezTo>
                    <a:cubicBezTo>
                      <a:pt x="27" y="54"/>
                      <a:pt x="24" y="53"/>
                      <a:pt x="15" y="53"/>
                    </a:cubicBezTo>
                    <a:cubicBezTo>
                      <a:pt x="14" y="53"/>
                      <a:pt x="13" y="52"/>
                      <a:pt x="13" y="51"/>
                    </a:cubicBezTo>
                    <a:cubicBezTo>
                      <a:pt x="13" y="34"/>
                      <a:pt x="13" y="34"/>
                      <a:pt x="13" y="34"/>
                    </a:cubicBezTo>
                    <a:cubicBezTo>
                      <a:pt x="13" y="33"/>
                      <a:pt x="14" y="32"/>
                      <a:pt x="15" y="32"/>
                    </a:cubicBezTo>
                    <a:cubicBezTo>
                      <a:pt x="20" y="32"/>
                      <a:pt x="20" y="32"/>
                      <a:pt x="20" y="32"/>
                    </a:cubicBezTo>
                    <a:cubicBezTo>
                      <a:pt x="26" y="32"/>
                      <a:pt x="30" y="24"/>
                      <a:pt x="34" y="16"/>
                    </a:cubicBezTo>
                    <a:cubicBezTo>
                      <a:pt x="34" y="14"/>
                      <a:pt x="36" y="12"/>
                      <a:pt x="38" y="12"/>
                    </a:cubicBezTo>
                    <a:cubicBezTo>
                      <a:pt x="39" y="12"/>
                      <a:pt x="41" y="13"/>
                      <a:pt x="41" y="18"/>
                    </a:cubicBezTo>
                    <a:cubicBezTo>
                      <a:pt x="41" y="28"/>
                      <a:pt x="41" y="28"/>
                      <a:pt x="41" y="28"/>
                    </a:cubicBezTo>
                    <a:cubicBezTo>
                      <a:pt x="56" y="28"/>
                      <a:pt x="56" y="28"/>
                      <a:pt x="56" y="28"/>
                    </a:cubicBezTo>
                    <a:cubicBezTo>
                      <a:pt x="59" y="28"/>
                      <a:pt x="61" y="30"/>
                      <a:pt x="61" y="33"/>
                    </a:cubicBezTo>
                    <a:cubicBezTo>
                      <a:pt x="61" y="33"/>
                      <a:pt x="61" y="33"/>
                      <a:pt x="6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5" name="Group 84">
            <a:extLst>
              <a:ext uri="{FF2B5EF4-FFF2-40B4-BE49-F238E27FC236}">
                <a16:creationId xmlns:a16="http://schemas.microsoft.com/office/drawing/2014/main" id="{06098D25-6C31-461F-B1AE-BAD94FF94631}"/>
              </a:ext>
            </a:extLst>
          </p:cNvPr>
          <p:cNvGrpSpPr/>
          <p:nvPr/>
        </p:nvGrpSpPr>
        <p:grpSpPr>
          <a:xfrm>
            <a:off x="1096011" y="3723686"/>
            <a:ext cx="6469564" cy="440268"/>
            <a:chOff x="4611185" y="3389841"/>
            <a:chExt cx="6469564" cy="440268"/>
          </a:xfrm>
        </p:grpSpPr>
        <p:sp>
          <p:nvSpPr>
            <p:cNvPr id="41" name="Rectangle 40">
              <a:extLst>
                <a:ext uri="{FF2B5EF4-FFF2-40B4-BE49-F238E27FC236}">
                  <a16:creationId xmlns:a16="http://schemas.microsoft.com/office/drawing/2014/main" id="{2B3A7884-6E03-419B-B50F-1BFBF044B246}"/>
                </a:ext>
              </a:extLst>
            </p:cNvPr>
            <p:cNvSpPr/>
            <p:nvPr/>
          </p:nvSpPr>
          <p:spPr>
            <a:xfrm>
              <a:off x="5178582" y="347147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en-US" sz="1800" b="0" i="1" u="none" strike="noStrike" kern="1200" cap="none" spc="0" normalizeH="0" baseline="0" noProof="0" dirty="0">
                  <a:ln>
                    <a:noFill/>
                  </a:ln>
                  <a:solidFill>
                    <a:schemeClr val="tx1">
                      <a:lumMod val="75000"/>
                      <a:lumOff val="25000"/>
                    </a:schemeClr>
                  </a:solidFill>
                  <a:effectLst/>
                  <a:uLnTx/>
                  <a:uFillTx/>
                  <a:ea typeface="+mn-ea"/>
                  <a:cs typeface="+mn-cs"/>
                </a:rPr>
                <a:t>External Grant Support +</a:t>
              </a:r>
            </a:p>
          </p:txBody>
        </p:sp>
        <p:sp>
          <p:nvSpPr>
            <p:cNvPr id="57" name="Rectangle 56">
              <a:extLst>
                <a:ext uri="{FF2B5EF4-FFF2-40B4-BE49-F238E27FC236}">
                  <a16:creationId xmlns:a16="http://schemas.microsoft.com/office/drawing/2014/main" id="{F28A8C6E-AB8D-4586-AEB4-2601593BE501}"/>
                </a:ext>
              </a:extLst>
            </p:cNvPr>
            <p:cNvSpPr/>
            <p:nvPr/>
          </p:nvSpPr>
          <p:spPr>
            <a:xfrm>
              <a:off x="4611185" y="338984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6" name="Group 65">
              <a:extLst>
                <a:ext uri="{FF2B5EF4-FFF2-40B4-BE49-F238E27FC236}">
                  <a16:creationId xmlns:a16="http://schemas.microsoft.com/office/drawing/2014/main" id="{43DE9539-7E40-4E7F-89A4-CCF9AA735C47}"/>
                </a:ext>
              </a:extLst>
            </p:cNvPr>
            <p:cNvGrpSpPr/>
            <p:nvPr/>
          </p:nvGrpSpPr>
          <p:grpSpPr>
            <a:xfrm>
              <a:off x="4655096" y="3468686"/>
              <a:ext cx="352447" cy="282578"/>
              <a:chOff x="4113213" y="1489076"/>
              <a:chExt cx="360363" cy="288925"/>
            </a:xfrm>
            <a:solidFill>
              <a:schemeClr val="bg1"/>
            </a:solidFill>
          </p:grpSpPr>
          <p:sp>
            <p:nvSpPr>
              <p:cNvPr id="67" name="Freeform 74">
                <a:extLst>
                  <a:ext uri="{FF2B5EF4-FFF2-40B4-BE49-F238E27FC236}">
                    <a16:creationId xmlns:a16="http://schemas.microsoft.com/office/drawing/2014/main" id="{38C15BDC-8C22-4A04-8A25-164A10C398CB}"/>
                  </a:ext>
                </a:extLst>
              </p:cNvPr>
              <p:cNvSpPr>
                <a:spLocks/>
              </p:cNvSpPr>
              <p:nvPr/>
            </p:nvSpPr>
            <p:spPr bwMode="auto">
              <a:xfrm>
                <a:off x="4322763" y="1530351"/>
                <a:ext cx="150813" cy="244475"/>
              </a:xfrm>
              <a:custGeom>
                <a:avLst/>
                <a:gdLst>
                  <a:gd name="T0" fmla="*/ 28 w 40"/>
                  <a:gd name="T1" fmla="*/ 38 h 65"/>
                  <a:gd name="T2" fmla="*/ 22 w 40"/>
                  <a:gd name="T3" fmla="*/ 36 h 65"/>
                  <a:gd name="T4" fmla="*/ 22 w 40"/>
                  <a:gd name="T5" fmla="*/ 32 h 65"/>
                  <a:gd name="T6" fmla="*/ 26 w 40"/>
                  <a:gd name="T7" fmla="*/ 24 h 65"/>
                  <a:gd name="T8" fmla="*/ 28 w 40"/>
                  <a:gd name="T9" fmla="*/ 19 h 65"/>
                  <a:gd name="T10" fmla="*/ 27 w 40"/>
                  <a:gd name="T11" fmla="*/ 15 h 65"/>
                  <a:gd name="T12" fmla="*/ 27 w 40"/>
                  <a:gd name="T13" fmla="*/ 14 h 65"/>
                  <a:gd name="T14" fmla="*/ 28 w 40"/>
                  <a:gd name="T15" fmla="*/ 6 h 65"/>
                  <a:gd name="T16" fmla="*/ 16 w 40"/>
                  <a:gd name="T17" fmla="*/ 0 h 65"/>
                  <a:gd name="T18" fmla="*/ 5 w 40"/>
                  <a:gd name="T19" fmla="*/ 5 h 65"/>
                  <a:gd name="T20" fmla="*/ 1 w 40"/>
                  <a:gd name="T21" fmla="*/ 7 h 65"/>
                  <a:gd name="T22" fmla="*/ 2 w 40"/>
                  <a:gd name="T23" fmla="*/ 14 h 65"/>
                  <a:gd name="T24" fmla="*/ 1 w 40"/>
                  <a:gd name="T25" fmla="*/ 15 h 65"/>
                  <a:gd name="T26" fmla="*/ 0 w 40"/>
                  <a:gd name="T27" fmla="*/ 18 h 65"/>
                  <a:gd name="T28" fmla="*/ 2 w 40"/>
                  <a:gd name="T29" fmla="*/ 24 h 65"/>
                  <a:gd name="T30" fmla="*/ 6 w 40"/>
                  <a:gd name="T31" fmla="*/ 32 h 65"/>
                  <a:gd name="T32" fmla="*/ 6 w 40"/>
                  <a:gd name="T33" fmla="*/ 36 h 65"/>
                  <a:gd name="T34" fmla="*/ 5 w 40"/>
                  <a:gd name="T35" fmla="*/ 36 h 65"/>
                  <a:gd name="T36" fmla="*/ 12 w 40"/>
                  <a:gd name="T37" fmla="*/ 45 h 65"/>
                  <a:gd name="T38" fmla="*/ 12 w 40"/>
                  <a:gd name="T39" fmla="*/ 65 h 65"/>
                  <a:gd name="T40" fmla="*/ 38 w 40"/>
                  <a:gd name="T41" fmla="*/ 65 h 65"/>
                  <a:gd name="T42" fmla="*/ 40 w 40"/>
                  <a:gd name="T43" fmla="*/ 63 h 65"/>
                  <a:gd name="T44" fmla="*/ 40 w 40"/>
                  <a:gd name="T45" fmla="*/ 45 h 65"/>
                  <a:gd name="T46" fmla="*/ 28 w 40"/>
                  <a:gd name="T4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65">
                    <a:moveTo>
                      <a:pt x="28" y="38"/>
                    </a:moveTo>
                    <a:cubicBezTo>
                      <a:pt x="26" y="37"/>
                      <a:pt x="24" y="36"/>
                      <a:pt x="22" y="36"/>
                    </a:cubicBezTo>
                    <a:cubicBezTo>
                      <a:pt x="22" y="32"/>
                      <a:pt x="22" y="32"/>
                      <a:pt x="22" y="32"/>
                    </a:cubicBezTo>
                    <a:cubicBezTo>
                      <a:pt x="23" y="31"/>
                      <a:pt x="26" y="29"/>
                      <a:pt x="26" y="24"/>
                    </a:cubicBezTo>
                    <a:cubicBezTo>
                      <a:pt x="27" y="23"/>
                      <a:pt x="28" y="21"/>
                      <a:pt x="28" y="19"/>
                    </a:cubicBezTo>
                    <a:cubicBezTo>
                      <a:pt x="28" y="18"/>
                      <a:pt x="28" y="16"/>
                      <a:pt x="27" y="15"/>
                    </a:cubicBezTo>
                    <a:cubicBezTo>
                      <a:pt x="27" y="15"/>
                      <a:pt x="27" y="14"/>
                      <a:pt x="27" y="14"/>
                    </a:cubicBezTo>
                    <a:cubicBezTo>
                      <a:pt x="28" y="12"/>
                      <a:pt x="29" y="9"/>
                      <a:pt x="28" y="6"/>
                    </a:cubicBezTo>
                    <a:cubicBezTo>
                      <a:pt x="26" y="2"/>
                      <a:pt x="21" y="0"/>
                      <a:pt x="16" y="0"/>
                    </a:cubicBezTo>
                    <a:cubicBezTo>
                      <a:pt x="12" y="0"/>
                      <a:pt x="7" y="2"/>
                      <a:pt x="5" y="5"/>
                    </a:cubicBezTo>
                    <a:cubicBezTo>
                      <a:pt x="3" y="5"/>
                      <a:pt x="2" y="6"/>
                      <a:pt x="1" y="7"/>
                    </a:cubicBezTo>
                    <a:cubicBezTo>
                      <a:pt x="0" y="9"/>
                      <a:pt x="1" y="12"/>
                      <a:pt x="2" y="14"/>
                    </a:cubicBezTo>
                    <a:cubicBezTo>
                      <a:pt x="1" y="14"/>
                      <a:pt x="1" y="15"/>
                      <a:pt x="1" y="15"/>
                    </a:cubicBezTo>
                    <a:cubicBezTo>
                      <a:pt x="0" y="16"/>
                      <a:pt x="0" y="18"/>
                      <a:pt x="0" y="18"/>
                    </a:cubicBezTo>
                    <a:cubicBezTo>
                      <a:pt x="0" y="21"/>
                      <a:pt x="1" y="23"/>
                      <a:pt x="2" y="24"/>
                    </a:cubicBezTo>
                    <a:cubicBezTo>
                      <a:pt x="2" y="29"/>
                      <a:pt x="5" y="31"/>
                      <a:pt x="6" y="32"/>
                    </a:cubicBezTo>
                    <a:cubicBezTo>
                      <a:pt x="6" y="36"/>
                      <a:pt x="6" y="36"/>
                      <a:pt x="6" y="36"/>
                    </a:cubicBezTo>
                    <a:cubicBezTo>
                      <a:pt x="6" y="36"/>
                      <a:pt x="5" y="36"/>
                      <a:pt x="5" y="36"/>
                    </a:cubicBezTo>
                    <a:cubicBezTo>
                      <a:pt x="11" y="40"/>
                      <a:pt x="12" y="43"/>
                      <a:pt x="12" y="45"/>
                    </a:cubicBezTo>
                    <a:cubicBezTo>
                      <a:pt x="12" y="65"/>
                      <a:pt x="12" y="65"/>
                      <a:pt x="12" y="65"/>
                    </a:cubicBezTo>
                    <a:cubicBezTo>
                      <a:pt x="38" y="65"/>
                      <a:pt x="38" y="65"/>
                      <a:pt x="38" y="65"/>
                    </a:cubicBezTo>
                    <a:cubicBezTo>
                      <a:pt x="39" y="65"/>
                      <a:pt x="40" y="64"/>
                      <a:pt x="40" y="63"/>
                    </a:cubicBezTo>
                    <a:cubicBezTo>
                      <a:pt x="40" y="45"/>
                      <a:pt x="40" y="45"/>
                      <a:pt x="40" y="45"/>
                    </a:cubicBezTo>
                    <a:cubicBezTo>
                      <a:pt x="40" y="42"/>
                      <a:pt x="36" y="41"/>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8" name="Freeform 75">
                <a:extLst>
                  <a:ext uri="{FF2B5EF4-FFF2-40B4-BE49-F238E27FC236}">
                    <a16:creationId xmlns:a16="http://schemas.microsoft.com/office/drawing/2014/main" id="{E4BB6DC5-FCA9-4678-B841-224BEBEA9A81}"/>
                  </a:ext>
                </a:extLst>
              </p:cNvPr>
              <p:cNvSpPr>
                <a:spLocks/>
              </p:cNvSpPr>
              <p:nvPr/>
            </p:nvSpPr>
            <p:spPr bwMode="auto">
              <a:xfrm>
                <a:off x="4113213" y="1489076"/>
                <a:ext cx="239713" cy="288925"/>
              </a:xfrm>
              <a:custGeom>
                <a:avLst/>
                <a:gdLst>
                  <a:gd name="T0" fmla="*/ 42 w 64"/>
                  <a:gd name="T1" fmla="*/ 43 h 77"/>
                  <a:gd name="T2" fmla="*/ 42 w 64"/>
                  <a:gd name="T3" fmla="*/ 37 h 77"/>
                  <a:gd name="T4" fmla="*/ 46 w 64"/>
                  <a:gd name="T5" fmla="*/ 27 h 77"/>
                  <a:gd name="T6" fmla="*/ 49 w 64"/>
                  <a:gd name="T7" fmla="*/ 21 h 77"/>
                  <a:gd name="T8" fmla="*/ 47 w 64"/>
                  <a:gd name="T9" fmla="*/ 17 h 77"/>
                  <a:gd name="T10" fmla="*/ 47 w 64"/>
                  <a:gd name="T11" fmla="*/ 6 h 77"/>
                  <a:gd name="T12" fmla="*/ 34 w 64"/>
                  <a:gd name="T13" fmla="*/ 0 h 77"/>
                  <a:gd name="T14" fmla="*/ 21 w 64"/>
                  <a:gd name="T15" fmla="*/ 6 h 77"/>
                  <a:gd name="T16" fmla="*/ 16 w 64"/>
                  <a:gd name="T17" fmla="*/ 8 h 77"/>
                  <a:gd name="T18" fmla="*/ 17 w 64"/>
                  <a:gd name="T19" fmla="*/ 17 h 77"/>
                  <a:gd name="T20" fmla="*/ 15 w 64"/>
                  <a:gd name="T21" fmla="*/ 21 h 77"/>
                  <a:gd name="T22" fmla="*/ 18 w 64"/>
                  <a:gd name="T23" fmla="*/ 27 h 77"/>
                  <a:gd name="T24" fmla="*/ 20 w 64"/>
                  <a:gd name="T25" fmla="*/ 34 h 77"/>
                  <a:gd name="T26" fmla="*/ 20 w 64"/>
                  <a:gd name="T27" fmla="*/ 34 h 77"/>
                  <a:gd name="T28" fmla="*/ 22 w 64"/>
                  <a:gd name="T29" fmla="*/ 37 h 77"/>
                  <a:gd name="T30" fmla="*/ 22 w 64"/>
                  <a:gd name="T31" fmla="*/ 43 h 77"/>
                  <a:gd name="T32" fmla="*/ 0 w 64"/>
                  <a:gd name="T33" fmla="*/ 55 h 77"/>
                  <a:gd name="T34" fmla="*/ 0 w 64"/>
                  <a:gd name="T35" fmla="*/ 55 h 77"/>
                  <a:gd name="T36" fmla="*/ 0 w 64"/>
                  <a:gd name="T37" fmla="*/ 56 h 77"/>
                  <a:gd name="T38" fmla="*/ 0 w 64"/>
                  <a:gd name="T39" fmla="*/ 74 h 77"/>
                  <a:gd name="T40" fmla="*/ 2 w 64"/>
                  <a:gd name="T41" fmla="*/ 76 h 77"/>
                  <a:gd name="T42" fmla="*/ 64 w 64"/>
                  <a:gd name="T43" fmla="*/ 76 h 77"/>
                  <a:gd name="T44" fmla="*/ 64 w 64"/>
                  <a:gd name="T45" fmla="*/ 74 h 77"/>
                  <a:gd name="T46" fmla="*/ 64 w 64"/>
                  <a:gd name="T47" fmla="*/ 56 h 77"/>
                  <a:gd name="T48" fmla="*/ 42 w 64"/>
                  <a:gd name="T49"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7">
                    <a:moveTo>
                      <a:pt x="42" y="43"/>
                    </a:moveTo>
                    <a:cubicBezTo>
                      <a:pt x="42" y="3"/>
                      <a:pt x="42" y="77"/>
                      <a:pt x="42" y="37"/>
                    </a:cubicBezTo>
                    <a:cubicBezTo>
                      <a:pt x="45" y="35"/>
                      <a:pt x="46" y="31"/>
                      <a:pt x="46" y="27"/>
                    </a:cubicBezTo>
                    <a:cubicBezTo>
                      <a:pt x="48" y="26"/>
                      <a:pt x="49" y="24"/>
                      <a:pt x="49" y="21"/>
                    </a:cubicBezTo>
                    <a:cubicBezTo>
                      <a:pt x="49" y="20"/>
                      <a:pt x="48" y="18"/>
                      <a:pt x="47" y="17"/>
                    </a:cubicBezTo>
                    <a:cubicBezTo>
                      <a:pt x="49" y="12"/>
                      <a:pt x="48" y="8"/>
                      <a:pt x="47" y="6"/>
                    </a:cubicBezTo>
                    <a:cubicBezTo>
                      <a:pt x="45" y="2"/>
                      <a:pt x="39" y="0"/>
                      <a:pt x="34" y="0"/>
                    </a:cubicBezTo>
                    <a:cubicBezTo>
                      <a:pt x="29" y="0"/>
                      <a:pt x="23" y="2"/>
                      <a:pt x="21" y="6"/>
                    </a:cubicBezTo>
                    <a:cubicBezTo>
                      <a:pt x="19" y="6"/>
                      <a:pt x="17" y="6"/>
                      <a:pt x="16" y="8"/>
                    </a:cubicBezTo>
                    <a:cubicBezTo>
                      <a:pt x="15" y="10"/>
                      <a:pt x="16" y="14"/>
                      <a:pt x="17" y="17"/>
                    </a:cubicBezTo>
                    <a:cubicBezTo>
                      <a:pt x="16" y="18"/>
                      <a:pt x="15" y="20"/>
                      <a:pt x="15" y="21"/>
                    </a:cubicBezTo>
                    <a:cubicBezTo>
                      <a:pt x="15" y="24"/>
                      <a:pt x="16" y="26"/>
                      <a:pt x="18" y="27"/>
                    </a:cubicBezTo>
                    <a:cubicBezTo>
                      <a:pt x="18" y="30"/>
                      <a:pt x="19" y="32"/>
                      <a:pt x="20" y="34"/>
                    </a:cubicBezTo>
                    <a:cubicBezTo>
                      <a:pt x="20" y="34"/>
                      <a:pt x="20" y="34"/>
                      <a:pt x="20" y="34"/>
                    </a:cubicBezTo>
                    <a:cubicBezTo>
                      <a:pt x="20" y="36"/>
                      <a:pt x="21" y="37"/>
                      <a:pt x="22" y="37"/>
                    </a:cubicBezTo>
                    <a:cubicBezTo>
                      <a:pt x="22" y="50"/>
                      <a:pt x="22" y="29"/>
                      <a:pt x="22" y="43"/>
                    </a:cubicBezTo>
                    <a:cubicBezTo>
                      <a:pt x="15" y="46"/>
                      <a:pt x="2" y="51"/>
                      <a:pt x="0" y="55"/>
                    </a:cubicBezTo>
                    <a:cubicBezTo>
                      <a:pt x="0" y="55"/>
                      <a:pt x="0" y="55"/>
                      <a:pt x="0" y="55"/>
                    </a:cubicBezTo>
                    <a:cubicBezTo>
                      <a:pt x="0" y="56"/>
                      <a:pt x="0" y="56"/>
                      <a:pt x="0" y="56"/>
                    </a:cubicBezTo>
                    <a:cubicBezTo>
                      <a:pt x="0" y="74"/>
                      <a:pt x="0" y="74"/>
                      <a:pt x="0" y="74"/>
                    </a:cubicBezTo>
                    <a:cubicBezTo>
                      <a:pt x="0" y="75"/>
                      <a:pt x="1" y="76"/>
                      <a:pt x="2" y="76"/>
                    </a:cubicBezTo>
                    <a:cubicBezTo>
                      <a:pt x="38" y="76"/>
                      <a:pt x="64" y="76"/>
                      <a:pt x="64" y="76"/>
                    </a:cubicBezTo>
                    <a:cubicBezTo>
                      <a:pt x="64" y="74"/>
                      <a:pt x="64" y="74"/>
                      <a:pt x="64" y="74"/>
                    </a:cubicBezTo>
                    <a:cubicBezTo>
                      <a:pt x="64" y="56"/>
                      <a:pt x="64" y="56"/>
                      <a:pt x="64" y="56"/>
                    </a:cubicBezTo>
                    <a:cubicBezTo>
                      <a:pt x="64" y="52"/>
                      <a:pt x="46" y="44"/>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6" name="Group 85">
            <a:extLst>
              <a:ext uri="{FF2B5EF4-FFF2-40B4-BE49-F238E27FC236}">
                <a16:creationId xmlns:a16="http://schemas.microsoft.com/office/drawing/2014/main" id="{7CAD1CA2-6251-42B3-BCDD-5CCE47142FA6}"/>
              </a:ext>
            </a:extLst>
          </p:cNvPr>
          <p:cNvGrpSpPr/>
          <p:nvPr/>
        </p:nvGrpSpPr>
        <p:grpSpPr>
          <a:xfrm>
            <a:off x="1096011" y="4534888"/>
            <a:ext cx="6469564" cy="440268"/>
            <a:chOff x="4611185" y="4071186"/>
            <a:chExt cx="6469564" cy="440268"/>
          </a:xfrm>
        </p:grpSpPr>
        <p:sp>
          <p:nvSpPr>
            <p:cNvPr id="42" name="Rectangle 41">
              <a:extLst>
                <a:ext uri="{FF2B5EF4-FFF2-40B4-BE49-F238E27FC236}">
                  <a16:creationId xmlns:a16="http://schemas.microsoft.com/office/drawing/2014/main" id="{F6CD33FB-FBB9-47F3-BF43-70D10F38D405}"/>
                </a:ext>
              </a:extLst>
            </p:cNvPr>
            <p:cNvSpPr/>
            <p:nvPr/>
          </p:nvSpPr>
          <p:spPr>
            <a:xfrm>
              <a:off x="5178582" y="4152821"/>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1">
                      <a:lumMod val="75000"/>
                      <a:lumOff val="25000"/>
                    </a:schemeClr>
                  </a:solidFill>
                  <a:effectLst/>
                  <a:uLnTx/>
                  <a:uFillTx/>
                  <a:ea typeface="+mn-ea"/>
                  <a:cs typeface="+mn-cs"/>
                </a:rPr>
                <a:t>Commonwealth Seed Funding +</a:t>
              </a:r>
            </a:p>
          </p:txBody>
        </p:sp>
        <p:sp>
          <p:nvSpPr>
            <p:cNvPr id="58" name="Rectangle 57">
              <a:extLst>
                <a:ext uri="{FF2B5EF4-FFF2-40B4-BE49-F238E27FC236}">
                  <a16:creationId xmlns:a16="http://schemas.microsoft.com/office/drawing/2014/main" id="{4B86E3AD-4A88-483D-BDC9-039FA728B4AB}"/>
                </a:ext>
              </a:extLst>
            </p:cNvPr>
            <p:cNvSpPr/>
            <p:nvPr/>
          </p:nvSpPr>
          <p:spPr>
            <a:xfrm>
              <a:off x="4611185" y="4071186"/>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9" name="Group 68">
              <a:extLst>
                <a:ext uri="{FF2B5EF4-FFF2-40B4-BE49-F238E27FC236}">
                  <a16:creationId xmlns:a16="http://schemas.microsoft.com/office/drawing/2014/main" id="{B06D3887-9417-479B-9777-FA91CF9A540B}"/>
                </a:ext>
              </a:extLst>
            </p:cNvPr>
            <p:cNvGrpSpPr/>
            <p:nvPr/>
          </p:nvGrpSpPr>
          <p:grpSpPr>
            <a:xfrm>
              <a:off x="4661606" y="4135065"/>
              <a:ext cx="339426" cy="312511"/>
              <a:chOff x="6997700" y="2901951"/>
              <a:chExt cx="360363" cy="331788"/>
            </a:xfrm>
            <a:solidFill>
              <a:schemeClr val="bg1"/>
            </a:solidFill>
          </p:grpSpPr>
          <p:sp>
            <p:nvSpPr>
              <p:cNvPr id="70" name="Freeform 164">
                <a:extLst>
                  <a:ext uri="{FF2B5EF4-FFF2-40B4-BE49-F238E27FC236}">
                    <a16:creationId xmlns:a16="http://schemas.microsoft.com/office/drawing/2014/main" id="{A7D4C1A8-3954-4479-B73D-9C36630CB8BC}"/>
                  </a:ext>
                </a:extLst>
              </p:cNvPr>
              <p:cNvSpPr>
                <a:spLocks/>
              </p:cNvSpPr>
              <p:nvPr/>
            </p:nvSpPr>
            <p:spPr bwMode="auto">
              <a:xfrm>
                <a:off x="6997700" y="3162301"/>
                <a:ext cx="360363" cy="71438"/>
              </a:xfrm>
              <a:custGeom>
                <a:avLst/>
                <a:gdLst>
                  <a:gd name="T0" fmla="*/ 64 w 96"/>
                  <a:gd name="T1" fmla="*/ 0 h 19"/>
                  <a:gd name="T2" fmla="*/ 64 w 96"/>
                  <a:gd name="T3" fmla="*/ 3 h 19"/>
                  <a:gd name="T4" fmla="*/ 32 w 96"/>
                  <a:gd name="T5" fmla="*/ 3 h 19"/>
                  <a:gd name="T6" fmla="*/ 32 w 96"/>
                  <a:gd name="T7" fmla="*/ 0 h 19"/>
                  <a:gd name="T8" fmla="*/ 0 w 96"/>
                  <a:gd name="T9" fmla="*/ 9 h 19"/>
                  <a:gd name="T10" fmla="*/ 48 w 96"/>
                  <a:gd name="T11" fmla="*/ 19 h 19"/>
                  <a:gd name="T12" fmla="*/ 96 w 96"/>
                  <a:gd name="T13" fmla="*/ 9 h 19"/>
                  <a:gd name="T14" fmla="*/ 64 w 9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
                    <a:moveTo>
                      <a:pt x="64" y="0"/>
                    </a:moveTo>
                    <a:cubicBezTo>
                      <a:pt x="64" y="3"/>
                      <a:pt x="64" y="3"/>
                      <a:pt x="64" y="3"/>
                    </a:cubicBezTo>
                    <a:cubicBezTo>
                      <a:pt x="32" y="3"/>
                      <a:pt x="32" y="3"/>
                      <a:pt x="32" y="3"/>
                    </a:cubicBezTo>
                    <a:cubicBezTo>
                      <a:pt x="32" y="0"/>
                      <a:pt x="32" y="0"/>
                      <a:pt x="32" y="0"/>
                    </a:cubicBezTo>
                    <a:cubicBezTo>
                      <a:pt x="18" y="0"/>
                      <a:pt x="0" y="3"/>
                      <a:pt x="0" y="9"/>
                    </a:cubicBezTo>
                    <a:cubicBezTo>
                      <a:pt x="0" y="19"/>
                      <a:pt x="43" y="19"/>
                      <a:pt x="48" y="19"/>
                    </a:cubicBezTo>
                    <a:cubicBezTo>
                      <a:pt x="53" y="19"/>
                      <a:pt x="96" y="19"/>
                      <a:pt x="96" y="9"/>
                    </a:cubicBezTo>
                    <a:cubicBezTo>
                      <a:pt x="96" y="3"/>
                      <a:pt x="78"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1" name="Oval 165">
                <a:extLst>
                  <a:ext uri="{FF2B5EF4-FFF2-40B4-BE49-F238E27FC236}">
                    <a16:creationId xmlns:a16="http://schemas.microsoft.com/office/drawing/2014/main" id="{AC0E5806-0A80-4305-88D7-C86F386FD6CC}"/>
                  </a:ext>
                </a:extLst>
              </p:cNvPr>
              <p:cNvSpPr>
                <a:spLocks noChangeArrowheads="1"/>
              </p:cNvSpPr>
              <p:nvPr/>
            </p:nvSpPr>
            <p:spPr bwMode="auto">
              <a:xfrm>
                <a:off x="7132638" y="2901951"/>
                <a:ext cx="90488" cy="904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2" name="Freeform 166">
                <a:extLst>
                  <a:ext uri="{FF2B5EF4-FFF2-40B4-BE49-F238E27FC236}">
                    <a16:creationId xmlns:a16="http://schemas.microsoft.com/office/drawing/2014/main" id="{7EBE7727-6BC6-455A-AFCA-B1EA10B433BA}"/>
                  </a:ext>
                </a:extLst>
              </p:cNvPr>
              <p:cNvSpPr>
                <a:spLocks/>
              </p:cNvSpPr>
              <p:nvPr/>
            </p:nvSpPr>
            <p:spPr bwMode="auto">
              <a:xfrm>
                <a:off x="7132638" y="3008313"/>
                <a:ext cx="90488" cy="149225"/>
              </a:xfrm>
              <a:custGeom>
                <a:avLst/>
                <a:gdLst>
                  <a:gd name="T0" fmla="*/ 12 w 24"/>
                  <a:gd name="T1" fmla="*/ 0 h 40"/>
                  <a:gd name="T2" fmla="*/ 0 w 24"/>
                  <a:gd name="T3" fmla="*/ 12 h 40"/>
                  <a:gd name="T4" fmla="*/ 0 w 24"/>
                  <a:gd name="T5" fmla="*/ 40 h 40"/>
                  <a:gd name="T6" fmla="*/ 24 w 24"/>
                  <a:gd name="T7" fmla="*/ 40 h 40"/>
                  <a:gd name="T8" fmla="*/ 24 w 24"/>
                  <a:gd name="T9" fmla="*/ 12 h 40"/>
                  <a:gd name="T10" fmla="*/ 12 w 24"/>
                  <a:gd name="T11" fmla="*/ 0 h 40"/>
                </a:gdLst>
                <a:ahLst/>
                <a:cxnLst>
                  <a:cxn ang="0">
                    <a:pos x="T0" y="T1"/>
                  </a:cxn>
                  <a:cxn ang="0">
                    <a:pos x="T2" y="T3"/>
                  </a:cxn>
                  <a:cxn ang="0">
                    <a:pos x="T4" y="T5"/>
                  </a:cxn>
                  <a:cxn ang="0">
                    <a:pos x="T6" y="T7"/>
                  </a:cxn>
                  <a:cxn ang="0">
                    <a:pos x="T8" y="T9"/>
                  </a:cxn>
                  <a:cxn ang="0">
                    <a:pos x="T10" y="T11"/>
                  </a:cxn>
                </a:cxnLst>
                <a:rect l="0" t="0" r="r" b="b"/>
                <a:pathLst>
                  <a:path w="24" h="40">
                    <a:moveTo>
                      <a:pt x="12" y="0"/>
                    </a:moveTo>
                    <a:cubicBezTo>
                      <a:pt x="5" y="0"/>
                      <a:pt x="0" y="5"/>
                      <a:pt x="0" y="12"/>
                    </a:cubicBezTo>
                    <a:cubicBezTo>
                      <a:pt x="0" y="40"/>
                      <a:pt x="0" y="40"/>
                      <a:pt x="0" y="40"/>
                    </a:cubicBezTo>
                    <a:cubicBezTo>
                      <a:pt x="24" y="40"/>
                      <a:pt x="24" y="40"/>
                      <a:pt x="24" y="40"/>
                    </a:cubicBezTo>
                    <a:cubicBezTo>
                      <a:pt x="24" y="12"/>
                      <a:pt x="24" y="12"/>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3" name="Oval 167">
                <a:extLst>
                  <a:ext uri="{FF2B5EF4-FFF2-40B4-BE49-F238E27FC236}">
                    <a16:creationId xmlns:a16="http://schemas.microsoft.com/office/drawing/2014/main" id="{B23A1DA7-A2FB-4073-B149-E7BBAFE6CDEB}"/>
                  </a:ext>
                </a:extLst>
              </p:cNvPr>
              <p:cNvSpPr>
                <a:spLocks noChangeArrowheads="1"/>
              </p:cNvSpPr>
              <p:nvPr/>
            </p:nvSpPr>
            <p:spPr bwMode="auto">
              <a:xfrm>
                <a:off x="7253288"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4" name="Freeform 168">
                <a:extLst>
                  <a:ext uri="{FF2B5EF4-FFF2-40B4-BE49-F238E27FC236}">
                    <a16:creationId xmlns:a16="http://schemas.microsoft.com/office/drawing/2014/main" id="{30F741A7-CC64-4B2B-96A5-65B5681C0271}"/>
                  </a:ext>
                </a:extLst>
              </p:cNvPr>
              <p:cNvSpPr>
                <a:spLocks/>
              </p:cNvSpPr>
              <p:nvPr/>
            </p:nvSpPr>
            <p:spPr bwMode="auto">
              <a:xfrm>
                <a:off x="7253288"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5" name="Oval 169">
                <a:extLst>
                  <a:ext uri="{FF2B5EF4-FFF2-40B4-BE49-F238E27FC236}">
                    <a16:creationId xmlns:a16="http://schemas.microsoft.com/office/drawing/2014/main" id="{539008AA-A887-4E14-BAB5-353B6B4FABDB}"/>
                  </a:ext>
                </a:extLst>
              </p:cNvPr>
              <p:cNvSpPr>
                <a:spLocks noChangeArrowheads="1"/>
              </p:cNvSpPr>
              <p:nvPr/>
            </p:nvSpPr>
            <p:spPr bwMode="auto">
              <a:xfrm>
                <a:off x="7042150"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6" name="Freeform 170">
                <a:extLst>
                  <a:ext uri="{FF2B5EF4-FFF2-40B4-BE49-F238E27FC236}">
                    <a16:creationId xmlns:a16="http://schemas.microsoft.com/office/drawing/2014/main" id="{E22CEF2E-F6C9-42E0-B6A8-50ADE33E4447}"/>
                  </a:ext>
                </a:extLst>
              </p:cNvPr>
              <p:cNvSpPr>
                <a:spLocks/>
              </p:cNvSpPr>
              <p:nvPr/>
            </p:nvSpPr>
            <p:spPr bwMode="auto">
              <a:xfrm>
                <a:off x="7042150"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7" name="Group 86">
            <a:extLst>
              <a:ext uri="{FF2B5EF4-FFF2-40B4-BE49-F238E27FC236}">
                <a16:creationId xmlns:a16="http://schemas.microsoft.com/office/drawing/2014/main" id="{272D169D-CEE2-4079-A1AE-A9E2AC2C8184}"/>
              </a:ext>
            </a:extLst>
          </p:cNvPr>
          <p:cNvGrpSpPr/>
          <p:nvPr/>
        </p:nvGrpSpPr>
        <p:grpSpPr>
          <a:xfrm>
            <a:off x="1096011" y="5346090"/>
            <a:ext cx="6469564" cy="440268"/>
            <a:chOff x="4611185" y="4793192"/>
            <a:chExt cx="6469564" cy="440268"/>
          </a:xfrm>
        </p:grpSpPr>
        <p:sp>
          <p:nvSpPr>
            <p:cNvPr id="43" name="Rectangle 42">
              <a:extLst>
                <a:ext uri="{FF2B5EF4-FFF2-40B4-BE49-F238E27FC236}">
                  <a16:creationId xmlns:a16="http://schemas.microsoft.com/office/drawing/2014/main" id="{C4F0E348-31D0-4592-805F-5FE5600D056F}"/>
                </a:ext>
              </a:extLst>
            </p:cNvPr>
            <p:cNvSpPr/>
            <p:nvPr/>
          </p:nvSpPr>
          <p:spPr>
            <a:xfrm>
              <a:off x="5178582" y="4874827"/>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9" name="Rectangle 58">
              <a:extLst>
                <a:ext uri="{FF2B5EF4-FFF2-40B4-BE49-F238E27FC236}">
                  <a16:creationId xmlns:a16="http://schemas.microsoft.com/office/drawing/2014/main" id="{B1590362-8185-466D-85C3-B8497EB7D288}"/>
                </a:ext>
              </a:extLst>
            </p:cNvPr>
            <p:cNvSpPr/>
            <p:nvPr/>
          </p:nvSpPr>
          <p:spPr>
            <a:xfrm>
              <a:off x="4611185" y="4793192"/>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77" name="Group 76">
              <a:extLst>
                <a:ext uri="{FF2B5EF4-FFF2-40B4-BE49-F238E27FC236}">
                  <a16:creationId xmlns:a16="http://schemas.microsoft.com/office/drawing/2014/main" id="{5FCF5093-9009-4995-AB48-C7BC2D6A90DB}"/>
                </a:ext>
              </a:extLst>
            </p:cNvPr>
            <p:cNvGrpSpPr/>
            <p:nvPr/>
          </p:nvGrpSpPr>
          <p:grpSpPr>
            <a:xfrm>
              <a:off x="4682540" y="4864547"/>
              <a:ext cx="297558" cy="297558"/>
              <a:chOff x="9166226" y="3952875"/>
              <a:chExt cx="360363" cy="360363"/>
            </a:xfrm>
            <a:solidFill>
              <a:schemeClr val="bg1"/>
            </a:solidFill>
          </p:grpSpPr>
          <p:sp>
            <p:nvSpPr>
              <p:cNvPr id="78" name="Freeform 24">
                <a:extLst>
                  <a:ext uri="{FF2B5EF4-FFF2-40B4-BE49-F238E27FC236}">
                    <a16:creationId xmlns:a16="http://schemas.microsoft.com/office/drawing/2014/main" id="{01E21AAE-C59E-45CE-A5A3-9EAE14956B75}"/>
                  </a:ext>
                </a:extLst>
              </p:cNvPr>
              <p:cNvSpPr>
                <a:spLocks/>
              </p:cNvSpPr>
              <p:nvPr/>
            </p:nvSpPr>
            <p:spPr bwMode="auto">
              <a:xfrm>
                <a:off x="9166226" y="4071938"/>
                <a:ext cx="360363" cy="24130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9" name="Freeform 25">
                <a:extLst>
                  <a:ext uri="{FF2B5EF4-FFF2-40B4-BE49-F238E27FC236}">
                    <a16:creationId xmlns:a16="http://schemas.microsoft.com/office/drawing/2014/main" id="{5954765E-D518-4BF5-9B93-F9DD83919A32}"/>
                  </a:ext>
                </a:extLst>
              </p:cNvPr>
              <p:cNvSpPr>
                <a:spLocks/>
              </p:cNvSpPr>
              <p:nvPr/>
            </p:nvSpPr>
            <p:spPr bwMode="auto">
              <a:xfrm>
                <a:off x="9188451" y="3952875"/>
                <a:ext cx="315913" cy="195263"/>
              </a:xfrm>
              <a:custGeom>
                <a:avLst/>
                <a:gdLst>
                  <a:gd name="T0" fmla="*/ 6 w 84"/>
                  <a:gd name="T1" fmla="*/ 52 h 52"/>
                  <a:gd name="T2" fmla="*/ 12 w 84"/>
                  <a:gd name="T3" fmla="*/ 46 h 52"/>
                  <a:gd name="T4" fmla="*/ 12 w 84"/>
                  <a:gd name="T5" fmla="*/ 44 h 52"/>
                  <a:gd name="T6" fmla="*/ 27 w 84"/>
                  <a:gd name="T7" fmla="*/ 31 h 52"/>
                  <a:gd name="T8" fmla="*/ 30 w 84"/>
                  <a:gd name="T9" fmla="*/ 32 h 52"/>
                  <a:gd name="T10" fmla="*/ 35 w 84"/>
                  <a:gd name="T11" fmla="*/ 30 h 52"/>
                  <a:gd name="T12" fmla="*/ 48 w 84"/>
                  <a:gd name="T13" fmla="*/ 34 h 52"/>
                  <a:gd name="T14" fmla="*/ 54 w 84"/>
                  <a:gd name="T15" fmla="*/ 40 h 52"/>
                  <a:gd name="T16" fmla="*/ 60 w 84"/>
                  <a:gd name="T17" fmla="*/ 34 h 52"/>
                  <a:gd name="T18" fmla="*/ 59 w 84"/>
                  <a:gd name="T19" fmla="*/ 31 h 52"/>
                  <a:gd name="T20" fmla="*/ 76 w 84"/>
                  <a:gd name="T21" fmla="*/ 12 h 52"/>
                  <a:gd name="T22" fmla="*/ 78 w 84"/>
                  <a:gd name="T23" fmla="*/ 12 h 52"/>
                  <a:gd name="T24" fmla="*/ 84 w 84"/>
                  <a:gd name="T25" fmla="*/ 6 h 52"/>
                  <a:gd name="T26" fmla="*/ 78 w 84"/>
                  <a:gd name="T27" fmla="*/ 0 h 52"/>
                  <a:gd name="T28" fmla="*/ 72 w 84"/>
                  <a:gd name="T29" fmla="*/ 6 h 52"/>
                  <a:gd name="T30" fmla="*/ 73 w 84"/>
                  <a:gd name="T31" fmla="*/ 9 h 52"/>
                  <a:gd name="T32" fmla="*/ 56 w 84"/>
                  <a:gd name="T33" fmla="*/ 28 h 52"/>
                  <a:gd name="T34" fmla="*/ 54 w 84"/>
                  <a:gd name="T35" fmla="*/ 28 h 52"/>
                  <a:gd name="T36" fmla="*/ 49 w 84"/>
                  <a:gd name="T37" fmla="*/ 30 h 52"/>
                  <a:gd name="T38" fmla="*/ 36 w 84"/>
                  <a:gd name="T39" fmla="*/ 26 h 52"/>
                  <a:gd name="T40" fmla="*/ 30 w 84"/>
                  <a:gd name="T41" fmla="*/ 20 h 52"/>
                  <a:gd name="T42" fmla="*/ 24 w 84"/>
                  <a:gd name="T43" fmla="*/ 26 h 52"/>
                  <a:gd name="T44" fmla="*/ 24 w 84"/>
                  <a:gd name="T45" fmla="*/ 28 h 52"/>
                  <a:gd name="T46" fmla="*/ 9 w 84"/>
                  <a:gd name="T47" fmla="*/ 41 h 52"/>
                  <a:gd name="T48" fmla="*/ 6 w 84"/>
                  <a:gd name="T49" fmla="*/ 40 h 52"/>
                  <a:gd name="T50" fmla="*/ 0 w 84"/>
                  <a:gd name="T51" fmla="*/ 46 h 52"/>
                  <a:gd name="T52" fmla="*/ 6 w 84"/>
                  <a:gd name="T5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52">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pic>
        <p:nvPicPr>
          <p:cNvPr id="90" name="Picture 89">
            <a:extLst>
              <a:ext uri="{FF2B5EF4-FFF2-40B4-BE49-F238E27FC236}">
                <a16:creationId xmlns:a16="http://schemas.microsoft.com/office/drawing/2014/main" id="{75D92544-F95A-48F2-9BA8-D44EBFB621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3000"/>
                    </a14:imgEffect>
                  </a14:imgLayer>
                </a14:imgProps>
              </a:ext>
              <a:ext uri="{28A0092B-C50C-407E-A947-70E740481C1C}">
                <a14:useLocalDpi xmlns:a14="http://schemas.microsoft.com/office/drawing/2010/main" val="0"/>
              </a:ext>
            </a:extLst>
          </a:blip>
          <a:srcRect l="3923" t="10823" r="53424" b="1"/>
          <a:stretch/>
        </p:blipFill>
        <p:spPr>
          <a:xfrm>
            <a:off x="8191500" y="1774033"/>
            <a:ext cx="3441700" cy="3897310"/>
          </a:xfrm>
          <a:prstGeom prst="rect">
            <a:avLst/>
          </a:prstGeom>
        </p:spPr>
      </p:pic>
      <p:sp>
        <p:nvSpPr>
          <p:cNvPr id="7" name="Isosceles Triangle 6">
            <a:extLst>
              <a:ext uri="{FF2B5EF4-FFF2-40B4-BE49-F238E27FC236}">
                <a16:creationId xmlns:a16="http://schemas.microsoft.com/office/drawing/2014/main" id="{58D4B4C9-38BF-4D1F-B4A7-646B7FF9211A}"/>
              </a:ext>
            </a:extLst>
          </p:cNvPr>
          <p:cNvSpPr/>
          <p:nvPr/>
        </p:nvSpPr>
        <p:spPr>
          <a:xfrm>
            <a:off x="11010900" y="1548608"/>
            <a:ext cx="622300" cy="225425"/>
          </a:xfrm>
          <a:prstGeom prst="triangle">
            <a:avLst>
              <a:gd name="adj" fmla="val 0"/>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9EC0835-33EF-4B5F-A093-319F4E39A79B}"/>
              </a:ext>
            </a:extLst>
          </p:cNvPr>
          <p:cNvSpPr/>
          <p:nvPr/>
        </p:nvSpPr>
        <p:spPr>
          <a:xfrm>
            <a:off x="8191500" y="1774033"/>
            <a:ext cx="3441700" cy="389730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D786AF-3D85-48E1-8805-E093FFB5ED7E}"/>
              </a:ext>
            </a:extLst>
          </p:cNvPr>
          <p:cNvGrpSpPr/>
          <p:nvPr/>
        </p:nvGrpSpPr>
        <p:grpSpPr>
          <a:xfrm>
            <a:off x="9348811" y="3156667"/>
            <a:ext cx="1127078" cy="1132041"/>
            <a:chOff x="9161463" y="2163763"/>
            <a:chExt cx="360363" cy="361950"/>
          </a:xfrm>
          <a:solidFill>
            <a:schemeClr val="bg1"/>
          </a:solidFill>
        </p:grpSpPr>
        <p:sp>
          <p:nvSpPr>
            <p:cNvPr id="19" name="Freeform 65">
              <a:extLst>
                <a:ext uri="{FF2B5EF4-FFF2-40B4-BE49-F238E27FC236}">
                  <a16:creationId xmlns:a16="http://schemas.microsoft.com/office/drawing/2014/main" id="{7C752A67-488A-4A1A-93CA-58BABD79B1E9}"/>
                </a:ext>
              </a:extLst>
            </p:cNvPr>
            <p:cNvSpPr>
              <a:spLocks/>
            </p:cNvSpPr>
            <p:nvPr/>
          </p:nvSpPr>
          <p:spPr bwMode="auto">
            <a:xfrm>
              <a:off x="9371013" y="2209801"/>
              <a:ext cx="46038" cy="217488"/>
            </a:xfrm>
            <a:custGeom>
              <a:avLst/>
              <a:gdLst>
                <a:gd name="T0" fmla="*/ 12 w 12"/>
                <a:gd name="T1" fmla="*/ 2 h 58"/>
                <a:gd name="T2" fmla="*/ 10 w 12"/>
                <a:gd name="T3" fmla="*/ 0 h 58"/>
                <a:gd name="T4" fmla="*/ 0 w 12"/>
                <a:gd name="T5" fmla="*/ 0 h 58"/>
                <a:gd name="T6" fmla="*/ 0 w 12"/>
                <a:gd name="T7" fmla="*/ 12 h 58"/>
                <a:gd name="T8" fmla="*/ 0 w 12"/>
                <a:gd name="T9" fmla="*/ 18 h 58"/>
                <a:gd name="T10" fmla="*/ 0 w 12"/>
                <a:gd name="T11" fmla="*/ 58 h 58"/>
                <a:gd name="T12" fmla="*/ 12 w 12"/>
                <a:gd name="T13" fmla="*/ 46 h 58"/>
                <a:gd name="T14" fmla="*/ 12 w 12"/>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8">
                  <a:moveTo>
                    <a:pt x="12" y="2"/>
                  </a:moveTo>
                  <a:cubicBezTo>
                    <a:pt x="12" y="1"/>
                    <a:pt x="11" y="0"/>
                    <a:pt x="10" y="0"/>
                  </a:cubicBezTo>
                  <a:cubicBezTo>
                    <a:pt x="0" y="0"/>
                    <a:pt x="0" y="0"/>
                    <a:pt x="0" y="0"/>
                  </a:cubicBezTo>
                  <a:cubicBezTo>
                    <a:pt x="0" y="12"/>
                    <a:pt x="0" y="12"/>
                    <a:pt x="0" y="12"/>
                  </a:cubicBezTo>
                  <a:cubicBezTo>
                    <a:pt x="0" y="18"/>
                    <a:pt x="0" y="18"/>
                    <a:pt x="0" y="18"/>
                  </a:cubicBezTo>
                  <a:cubicBezTo>
                    <a:pt x="0" y="58"/>
                    <a:pt x="0" y="58"/>
                    <a:pt x="0" y="58"/>
                  </a:cubicBezTo>
                  <a:cubicBezTo>
                    <a:pt x="12" y="46"/>
                    <a:pt x="12" y="46"/>
                    <a:pt x="12" y="46"/>
                  </a:cubicBez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6">
              <a:extLst>
                <a:ext uri="{FF2B5EF4-FFF2-40B4-BE49-F238E27FC236}">
                  <a16:creationId xmlns:a16="http://schemas.microsoft.com/office/drawing/2014/main" id="{20FEDF77-0278-456B-8729-BFFC2BFBB511}"/>
                </a:ext>
              </a:extLst>
            </p:cNvPr>
            <p:cNvSpPr>
              <a:spLocks/>
            </p:cNvSpPr>
            <p:nvPr/>
          </p:nvSpPr>
          <p:spPr bwMode="auto">
            <a:xfrm>
              <a:off x="9161463" y="2209801"/>
              <a:ext cx="187325" cy="285750"/>
            </a:xfrm>
            <a:custGeom>
              <a:avLst/>
              <a:gdLst>
                <a:gd name="T0" fmla="*/ 49 w 50"/>
                <a:gd name="T1" fmla="*/ 64 h 76"/>
                <a:gd name="T2" fmla="*/ 50 w 50"/>
                <a:gd name="T3" fmla="*/ 64 h 76"/>
                <a:gd name="T4" fmla="*/ 12 w 50"/>
                <a:gd name="T5" fmla="*/ 64 h 76"/>
                <a:gd name="T6" fmla="*/ 12 w 50"/>
                <a:gd name="T7" fmla="*/ 18 h 76"/>
                <a:gd name="T8" fmla="*/ 12 w 50"/>
                <a:gd name="T9" fmla="*/ 12 h 76"/>
                <a:gd name="T10" fmla="*/ 12 w 50"/>
                <a:gd name="T11" fmla="*/ 0 h 76"/>
                <a:gd name="T12" fmla="*/ 2 w 50"/>
                <a:gd name="T13" fmla="*/ 0 h 76"/>
                <a:gd name="T14" fmla="*/ 0 w 50"/>
                <a:gd name="T15" fmla="*/ 2 h 76"/>
                <a:gd name="T16" fmla="*/ 0 w 50"/>
                <a:gd name="T17" fmla="*/ 66 h 76"/>
                <a:gd name="T18" fmla="*/ 10 w 50"/>
                <a:gd name="T19" fmla="*/ 76 h 76"/>
                <a:gd name="T20" fmla="*/ 45 w 50"/>
                <a:gd name="T21" fmla="*/ 76 h 76"/>
                <a:gd name="T22" fmla="*/ 49 w 50"/>
                <a:gd name="T23" fmla="*/ 65 h 76"/>
                <a:gd name="T24" fmla="*/ 49 w 50"/>
                <a:gd name="T25"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6">
                  <a:moveTo>
                    <a:pt x="49" y="64"/>
                  </a:moveTo>
                  <a:cubicBezTo>
                    <a:pt x="50" y="64"/>
                    <a:pt x="50" y="64"/>
                    <a:pt x="50" y="64"/>
                  </a:cubicBezTo>
                  <a:cubicBezTo>
                    <a:pt x="12" y="64"/>
                    <a:pt x="12" y="64"/>
                    <a:pt x="12" y="64"/>
                  </a:cubicBezTo>
                  <a:cubicBezTo>
                    <a:pt x="12" y="18"/>
                    <a:pt x="12" y="18"/>
                    <a:pt x="12" y="18"/>
                  </a:cubicBezTo>
                  <a:cubicBezTo>
                    <a:pt x="12" y="12"/>
                    <a:pt x="12" y="12"/>
                    <a:pt x="12" y="12"/>
                  </a:cubicBezTo>
                  <a:cubicBezTo>
                    <a:pt x="12" y="0"/>
                    <a:pt x="12" y="0"/>
                    <a:pt x="12" y="0"/>
                  </a:cubicBezTo>
                  <a:cubicBezTo>
                    <a:pt x="2" y="0"/>
                    <a:pt x="2" y="0"/>
                    <a:pt x="2" y="0"/>
                  </a:cubicBezTo>
                  <a:cubicBezTo>
                    <a:pt x="1" y="0"/>
                    <a:pt x="0" y="1"/>
                    <a:pt x="0" y="2"/>
                  </a:cubicBezTo>
                  <a:cubicBezTo>
                    <a:pt x="0" y="66"/>
                    <a:pt x="0" y="66"/>
                    <a:pt x="0" y="66"/>
                  </a:cubicBezTo>
                  <a:cubicBezTo>
                    <a:pt x="0" y="72"/>
                    <a:pt x="4" y="76"/>
                    <a:pt x="10" y="76"/>
                  </a:cubicBezTo>
                  <a:cubicBezTo>
                    <a:pt x="45" y="76"/>
                    <a:pt x="45" y="76"/>
                    <a:pt x="45" y="76"/>
                  </a:cubicBezTo>
                  <a:cubicBezTo>
                    <a:pt x="49" y="65"/>
                    <a:pt x="49" y="65"/>
                    <a:pt x="49" y="65"/>
                  </a:cubicBezTo>
                  <a:cubicBezTo>
                    <a:pt x="49" y="65"/>
                    <a:pt x="49" y="65"/>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7">
              <a:extLst>
                <a:ext uri="{FF2B5EF4-FFF2-40B4-BE49-F238E27FC236}">
                  <a16:creationId xmlns:a16="http://schemas.microsoft.com/office/drawing/2014/main" id="{81050692-8A99-47F0-9A59-92F3644656F7}"/>
                </a:ext>
              </a:extLst>
            </p:cNvPr>
            <p:cNvSpPr>
              <a:spLocks/>
            </p:cNvSpPr>
            <p:nvPr/>
          </p:nvSpPr>
          <p:spPr bwMode="auto">
            <a:xfrm>
              <a:off x="9236075" y="2298701"/>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8">
              <a:extLst>
                <a:ext uri="{FF2B5EF4-FFF2-40B4-BE49-F238E27FC236}">
                  <a16:creationId xmlns:a16="http://schemas.microsoft.com/office/drawing/2014/main" id="{3B4052C9-1467-470C-99F1-3D8B946A9934}"/>
                </a:ext>
              </a:extLst>
            </p:cNvPr>
            <p:cNvSpPr>
              <a:spLocks/>
            </p:cNvSpPr>
            <p:nvPr/>
          </p:nvSpPr>
          <p:spPr bwMode="auto">
            <a:xfrm>
              <a:off x="9236075" y="2328863"/>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9">
              <a:extLst>
                <a:ext uri="{FF2B5EF4-FFF2-40B4-BE49-F238E27FC236}">
                  <a16:creationId xmlns:a16="http://schemas.microsoft.com/office/drawing/2014/main" id="{8477C313-04EF-41F0-8ACE-66D80B163C40}"/>
                </a:ext>
              </a:extLst>
            </p:cNvPr>
            <p:cNvSpPr>
              <a:spLocks/>
            </p:cNvSpPr>
            <p:nvPr/>
          </p:nvSpPr>
          <p:spPr bwMode="auto">
            <a:xfrm>
              <a:off x="9236075" y="2359026"/>
              <a:ext cx="90488" cy="15875"/>
            </a:xfrm>
            <a:custGeom>
              <a:avLst/>
              <a:gdLst>
                <a:gd name="T0" fmla="*/ 24 w 24"/>
                <a:gd name="T1" fmla="*/ 2 h 4"/>
                <a:gd name="T2" fmla="*/ 22 w 24"/>
                <a:gd name="T3" fmla="*/ 0 h 4"/>
                <a:gd name="T4" fmla="*/ 2 w 24"/>
                <a:gd name="T5" fmla="*/ 0 h 4"/>
                <a:gd name="T6" fmla="*/ 0 w 24"/>
                <a:gd name="T7" fmla="*/ 2 h 4"/>
                <a:gd name="T8" fmla="*/ 2 w 24"/>
                <a:gd name="T9" fmla="*/ 4 h 4"/>
                <a:gd name="T10" fmla="*/ 22 w 24"/>
                <a:gd name="T11" fmla="*/ 4 h 4"/>
                <a:gd name="T12" fmla="*/ 24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4" y="2"/>
                  </a:moveTo>
                  <a:cubicBezTo>
                    <a:pt x="24" y="1"/>
                    <a:pt x="23" y="0"/>
                    <a:pt x="22" y="0"/>
                  </a:cubicBez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70">
              <a:extLst>
                <a:ext uri="{FF2B5EF4-FFF2-40B4-BE49-F238E27FC236}">
                  <a16:creationId xmlns:a16="http://schemas.microsoft.com/office/drawing/2014/main" id="{EE2B9E55-4BDB-478C-82B7-511C99C45C28}"/>
                </a:ext>
              </a:extLst>
            </p:cNvPr>
            <p:cNvSpPr>
              <a:spLocks/>
            </p:cNvSpPr>
            <p:nvPr/>
          </p:nvSpPr>
          <p:spPr bwMode="auto">
            <a:xfrm>
              <a:off x="9236075" y="2389188"/>
              <a:ext cx="60325" cy="15875"/>
            </a:xfrm>
            <a:custGeom>
              <a:avLst/>
              <a:gdLst>
                <a:gd name="T0" fmla="*/ 2 w 16"/>
                <a:gd name="T1" fmla="*/ 0 h 4"/>
                <a:gd name="T2" fmla="*/ 0 w 16"/>
                <a:gd name="T3" fmla="*/ 2 h 4"/>
                <a:gd name="T4" fmla="*/ 2 w 16"/>
                <a:gd name="T5" fmla="*/ 4 h 4"/>
                <a:gd name="T6" fmla="*/ 14 w 16"/>
                <a:gd name="T7" fmla="*/ 4 h 4"/>
                <a:gd name="T8" fmla="*/ 16 w 16"/>
                <a:gd name="T9" fmla="*/ 2 h 4"/>
                <a:gd name="T10" fmla="*/ 14 w 16"/>
                <a:gd name="T11" fmla="*/ 0 h 4"/>
                <a:gd name="T12" fmla="*/ 2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0"/>
                  </a:move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1">
              <a:extLst>
                <a:ext uri="{FF2B5EF4-FFF2-40B4-BE49-F238E27FC236}">
                  <a16:creationId xmlns:a16="http://schemas.microsoft.com/office/drawing/2014/main" id="{6A2FA0C4-4E6F-4915-8332-296AADC2D253}"/>
                </a:ext>
              </a:extLst>
            </p:cNvPr>
            <p:cNvSpPr>
              <a:spLocks/>
            </p:cNvSpPr>
            <p:nvPr/>
          </p:nvSpPr>
          <p:spPr bwMode="auto">
            <a:xfrm>
              <a:off x="9221788" y="2163763"/>
              <a:ext cx="134938" cy="104775"/>
            </a:xfrm>
            <a:custGeom>
              <a:avLst/>
              <a:gdLst>
                <a:gd name="T0" fmla="*/ 2 w 36"/>
                <a:gd name="T1" fmla="*/ 28 h 28"/>
                <a:gd name="T2" fmla="*/ 34 w 36"/>
                <a:gd name="T3" fmla="*/ 28 h 28"/>
                <a:gd name="T4" fmla="*/ 36 w 36"/>
                <a:gd name="T5" fmla="*/ 26 h 28"/>
                <a:gd name="T6" fmla="*/ 36 w 36"/>
                <a:gd name="T7" fmla="*/ 10 h 28"/>
                <a:gd name="T8" fmla="*/ 34 w 36"/>
                <a:gd name="T9" fmla="*/ 8 h 28"/>
                <a:gd name="T10" fmla="*/ 28 w 36"/>
                <a:gd name="T11" fmla="*/ 8 h 28"/>
                <a:gd name="T12" fmla="*/ 18 w 36"/>
                <a:gd name="T13" fmla="*/ 0 h 28"/>
                <a:gd name="T14" fmla="*/ 8 w 36"/>
                <a:gd name="T15" fmla="*/ 8 h 28"/>
                <a:gd name="T16" fmla="*/ 2 w 36"/>
                <a:gd name="T17" fmla="*/ 8 h 28"/>
                <a:gd name="T18" fmla="*/ 0 w 36"/>
                <a:gd name="T19" fmla="*/ 10 h 28"/>
                <a:gd name="T20" fmla="*/ 0 w 36"/>
                <a:gd name="T21" fmla="*/ 26 h 28"/>
                <a:gd name="T22" fmla="*/ 2 w 36"/>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 y="28"/>
                  </a:moveTo>
                  <a:cubicBezTo>
                    <a:pt x="34" y="28"/>
                    <a:pt x="34" y="28"/>
                    <a:pt x="34" y="28"/>
                  </a:cubicBezTo>
                  <a:cubicBezTo>
                    <a:pt x="35" y="28"/>
                    <a:pt x="36" y="27"/>
                    <a:pt x="36" y="26"/>
                  </a:cubicBezTo>
                  <a:cubicBezTo>
                    <a:pt x="36" y="10"/>
                    <a:pt x="36" y="10"/>
                    <a:pt x="36" y="10"/>
                  </a:cubicBezTo>
                  <a:cubicBezTo>
                    <a:pt x="36" y="9"/>
                    <a:pt x="35" y="8"/>
                    <a:pt x="34" y="8"/>
                  </a:cubicBezTo>
                  <a:cubicBezTo>
                    <a:pt x="28" y="8"/>
                    <a:pt x="28" y="8"/>
                    <a:pt x="28" y="8"/>
                  </a:cubicBezTo>
                  <a:cubicBezTo>
                    <a:pt x="27" y="3"/>
                    <a:pt x="23" y="0"/>
                    <a:pt x="18" y="0"/>
                  </a:cubicBezTo>
                  <a:cubicBezTo>
                    <a:pt x="13" y="0"/>
                    <a:pt x="9" y="3"/>
                    <a:pt x="8" y="8"/>
                  </a:cubicBezTo>
                  <a:cubicBezTo>
                    <a:pt x="2" y="8"/>
                    <a:pt x="2" y="8"/>
                    <a:pt x="2" y="8"/>
                  </a:cubicBezTo>
                  <a:cubicBezTo>
                    <a:pt x="1" y="8"/>
                    <a:pt x="0" y="9"/>
                    <a:pt x="0" y="10"/>
                  </a:cubicBezTo>
                  <a:cubicBezTo>
                    <a:pt x="0" y="26"/>
                    <a:pt x="0" y="26"/>
                    <a:pt x="0" y="26"/>
                  </a:cubicBezTo>
                  <a:cubicBezTo>
                    <a:pt x="0" y="27"/>
                    <a:pt x="1" y="28"/>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2">
              <a:extLst>
                <a:ext uri="{FF2B5EF4-FFF2-40B4-BE49-F238E27FC236}">
                  <a16:creationId xmlns:a16="http://schemas.microsoft.com/office/drawing/2014/main" id="{7FE501CC-34D3-4ABA-89EA-7939F4CAAFD0}"/>
                </a:ext>
              </a:extLst>
            </p:cNvPr>
            <p:cNvSpPr>
              <a:spLocks/>
            </p:cNvSpPr>
            <p:nvPr/>
          </p:nvSpPr>
          <p:spPr bwMode="auto">
            <a:xfrm>
              <a:off x="9447213" y="2344738"/>
              <a:ext cx="74613" cy="74613"/>
            </a:xfrm>
            <a:custGeom>
              <a:avLst/>
              <a:gdLst>
                <a:gd name="T0" fmla="*/ 19 w 20"/>
                <a:gd name="T1" fmla="*/ 11 h 20"/>
                <a:gd name="T2" fmla="*/ 9 w 20"/>
                <a:gd name="T3" fmla="*/ 1 h 20"/>
                <a:gd name="T4" fmla="*/ 7 w 20"/>
                <a:gd name="T5" fmla="*/ 1 h 20"/>
                <a:gd name="T6" fmla="*/ 0 w 20"/>
                <a:gd name="T7" fmla="*/ 7 h 20"/>
                <a:gd name="T8" fmla="*/ 13 w 20"/>
                <a:gd name="T9" fmla="*/ 20 h 20"/>
                <a:gd name="T10" fmla="*/ 19 w 20"/>
                <a:gd name="T11" fmla="*/ 13 h 20"/>
                <a:gd name="T12" fmla="*/ 20 w 20"/>
                <a:gd name="T13" fmla="*/ 12 h 20"/>
                <a:gd name="T14" fmla="*/ 19 w 20"/>
                <a:gd name="T15" fmla="*/ 1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11"/>
                  </a:moveTo>
                  <a:cubicBezTo>
                    <a:pt x="9" y="1"/>
                    <a:pt x="9" y="1"/>
                    <a:pt x="9" y="1"/>
                  </a:cubicBezTo>
                  <a:cubicBezTo>
                    <a:pt x="9" y="0"/>
                    <a:pt x="7" y="0"/>
                    <a:pt x="7" y="1"/>
                  </a:cubicBezTo>
                  <a:cubicBezTo>
                    <a:pt x="0" y="7"/>
                    <a:pt x="0" y="7"/>
                    <a:pt x="0" y="7"/>
                  </a:cubicBezTo>
                  <a:cubicBezTo>
                    <a:pt x="13" y="20"/>
                    <a:pt x="13" y="20"/>
                    <a:pt x="13" y="20"/>
                  </a:cubicBezTo>
                  <a:cubicBezTo>
                    <a:pt x="19" y="13"/>
                    <a:pt x="19" y="13"/>
                    <a:pt x="19" y="13"/>
                  </a:cubicBezTo>
                  <a:cubicBezTo>
                    <a:pt x="20" y="13"/>
                    <a:pt x="20" y="13"/>
                    <a:pt x="20" y="12"/>
                  </a:cubicBezTo>
                  <a:cubicBezTo>
                    <a:pt x="20" y="11"/>
                    <a:pt x="20" y="11"/>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73">
              <a:extLst>
                <a:ext uri="{FF2B5EF4-FFF2-40B4-BE49-F238E27FC236}">
                  <a16:creationId xmlns:a16="http://schemas.microsoft.com/office/drawing/2014/main" id="{D3E47793-65BC-4DF0-8C70-BDD7D41943F4}"/>
                </a:ext>
              </a:extLst>
            </p:cNvPr>
            <p:cNvSpPr>
              <a:spLocks/>
            </p:cNvSpPr>
            <p:nvPr/>
          </p:nvSpPr>
          <p:spPr bwMode="auto">
            <a:xfrm>
              <a:off x="9340850" y="2468563"/>
              <a:ext cx="57150" cy="57150"/>
            </a:xfrm>
            <a:custGeom>
              <a:avLst/>
              <a:gdLst>
                <a:gd name="T0" fmla="*/ 2 w 15"/>
                <a:gd name="T1" fmla="*/ 7 h 15"/>
                <a:gd name="T2" fmla="*/ 2 w 15"/>
                <a:gd name="T3" fmla="*/ 7 h 15"/>
                <a:gd name="T4" fmla="*/ 0 w 15"/>
                <a:gd name="T5" fmla="*/ 12 h 15"/>
                <a:gd name="T6" fmla="*/ 1 w 15"/>
                <a:gd name="T7" fmla="*/ 14 h 15"/>
                <a:gd name="T8" fmla="*/ 3 w 15"/>
                <a:gd name="T9" fmla="*/ 15 h 15"/>
                <a:gd name="T10" fmla="*/ 15 w 15"/>
                <a:gd name="T11" fmla="*/ 11 h 15"/>
                <a:gd name="T12" fmla="*/ 4 w 15"/>
                <a:gd name="T13" fmla="*/ 0 h 15"/>
                <a:gd name="T14" fmla="*/ 2 w 15"/>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7"/>
                  </a:moveTo>
                  <a:cubicBezTo>
                    <a:pt x="2" y="7"/>
                    <a:pt x="2" y="7"/>
                    <a:pt x="2" y="7"/>
                  </a:cubicBezTo>
                  <a:cubicBezTo>
                    <a:pt x="0" y="12"/>
                    <a:pt x="0" y="12"/>
                    <a:pt x="0" y="12"/>
                  </a:cubicBezTo>
                  <a:cubicBezTo>
                    <a:pt x="0" y="13"/>
                    <a:pt x="0" y="14"/>
                    <a:pt x="1" y="14"/>
                  </a:cubicBezTo>
                  <a:cubicBezTo>
                    <a:pt x="1" y="15"/>
                    <a:pt x="2" y="15"/>
                    <a:pt x="3" y="15"/>
                  </a:cubicBezTo>
                  <a:cubicBezTo>
                    <a:pt x="15" y="11"/>
                    <a:pt x="15" y="11"/>
                    <a:pt x="15" y="11"/>
                  </a:cubicBezTo>
                  <a:cubicBezTo>
                    <a:pt x="4" y="0"/>
                    <a:pt x="4" y="0"/>
                    <a:pt x="4" y="0"/>
                  </a:cubicBez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74">
              <a:extLst>
                <a:ext uri="{FF2B5EF4-FFF2-40B4-BE49-F238E27FC236}">
                  <a16:creationId xmlns:a16="http://schemas.microsoft.com/office/drawing/2014/main" id="{1D115113-0ED5-4B86-B17E-2392ECEEF494}"/>
                </a:ext>
              </a:extLst>
            </p:cNvPr>
            <p:cNvSpPr>
              <a:spLocks/>
            </p:cNvSpPr>
            <p:nvPr/>
          </p:nvSpPr>
          <p:spPr bwMode="auto">
            <a:xfrm>
              <a:off x="9364663" y="2382838"/>
              <a:ext cx="119063" cy="120650"/>
            </a:xfrm>
            <a:custGeom>
              <a:avLst/>
              <a:gdLst>
                <a:gd name="T0" fmla="*/ 0 w 75"/>
                <a:gd name="T1" fmla="*/ 45 h 76"/>
                <a:gd name="T2" fmla="*/ 30 w 75"/>
                <a:gd name="T3" fmla="*/ 76 h 76"/>
                <a:gd name="T4" fmla="*/ 75 w 75"/>
                <a:gd name="T5" fmla="*/ 30 h 76"/>
                <a:gd name="T6" fmla="*/ 45 w 75"/>
                <a:gd name="T7" fmla="*/ 0 h 76"/>
                <a:gd name="T8" fmla="*/ 0 w 75"/>
                <a:gd name="T9" fmla="*/ 45 h 76"/>
              </a:gdLst>
              <a:ahLst/>
              <a:cxnLst>
                <a:cxn ang="0">
                  <a:pos x="T0" y="T1"/>
                </a:cxn>
                <a:cxn ang="0">
                  <a:pos x="T2" y="T3"/>
                </a:cxn>
                <a:cxn ang="0">
                  <a:pos x="T4" y="T5"/>
                </a:cxn>
                <a:cxn ang="0">
                  <a:pos x="T6" y="T7"/>
                </a:cxn>
                <a:cxn ang="0">
                  <a:pos x="T8" y="T9"/>
                </a:cxn>
              </a:cxnLst>
              <a:rect l="0" t="0" r="r" b="b"/>
              <a:pathLst>
                <a:path w="75" h="76">
                  <a:moveTo>
                    <a:pt x="0" y="45"/>
                  </a:moveTo>
                  <a:lnTo>
                    <a:pt x="30" y="76"/>
                  </a:lnTo>
                  <a:lnTo>
                    <a:pt x="75" y="30"/>
                  </a:lnTo>
                  <a:lnTo>
                    <a:pt x="4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Rectangle 79">
            <a:extLst>
              <a:ext uri="{FF2B5EF4-FFF2-40B4-BE49-F238E27FC236}">
                <a16:creationId xmlns:a16="http://schemas.microsoft.com/office/drawing/2014/main" id="{05B2DBF7-3BA7-44FB-9491-CFCD827B2DA6}"/>
              </a:ext>
            </a:extLst>
          </p:cNvPr>
          <p:cNvSpPr/>
          <p:nvPr/>
        </p:nvSpPr>
        <p:spPr>
          <a:xfrm>
            <a:off x="1096010" y="1423372"/>
            <a:ext cx="4878070"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75000"/>
                    <a:lumOff val="25000"/>
                  </a:schemeClr>
                </a:solidFill>
                <a:latin typeface="+mj-lt"/>
              </a:rPr>
              <a:t>Funding Sources</a:t>
            </a:r>
            <a:endPar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cxnSp>
        <p:nvCxnSpPr>
          <p:cNvPr id="88" name="Straight Connector 87">
            <a:extLst>
              <a:ext uri="{FF2B5EF4-FFF2-40B4-BE49-F238E27FC236}">
                <a16:creationId xmlns:a16="http://schemas.microsoft.com/office/drawing/2014/main" id="{4CF0A6BC-1345-4B53-9910-D45DFFB54AA3}"/>
              </a:ext>
            </a:extLst>
          </p:cNvPr>
          <p:cNvCxnSpPr>
            <a:cxnSpLocks/>
          </p:cNvCxnSpPr>
          <p:nvPr/>
        </p:nvCxnSpPr>
        <p:spPr>
          <a:xfrm>
            <a:off x="895442" y="1960923"/>
            <a:ext cx="6870702" cy="0"/>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9547D40-6F51-7E85-10EC-81A93EE47137}"/>
              </a:ext>
            </a:extLst>
          </p:cNvPr>
          <p:cNvSpPr/>
          <p:nvPr/>
        </p:nvSpPr>
        <p:spPr>
          <a:xfrm>
            <a:off x="1663408" y="5422618"/>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tx1">
                    <a:lumMod val="75000"/>
                    <a:lumOff val="25000"/>
                  </a:schemeClr>
                </a:solidFill>
                <a:effectLst/>
                <a:uLnTx/>
                <a:uFillTx/>
                <a:ea typeface="+mn-ea"/>
                <a:cs typeface="+mn-cs"/>
              </a:rPr>
              <a:t>USDOL Funding +</a:t>
            </a:r>
          </a:p>
        </p:txBody>
      </p:sp>
    </p:spTree>
    <p:extLst>
      <p:ext uri="{BB962C8B-B14F-4D97-AF65-F5344CB8AC3E}">
        <p14:creationId xmlns:p14="http://schemas.microsoft.com/office/powerpoint/2010/main" val="353297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D613C0-26A2-4D83-9B1D-3766912164DA}"/>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4269" t="2510" r="4269" b="251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Footer Placeholder 9">
            <a:extLst>
              <a:ext uri="{FF2B5EF4-FFF2-40B4-BE49-F238E27FC236}">
                <a16:creationId xmlns:a16="http://schemas.microsoft.com/office/drawing/2014/main" id="{FBD726B7-4C71-455A-A683-68AAA8E21716}"/>
              </a:ext>
            </a:extLst>
          </p:cNvPr>
          <p:cNvSpPr>
            <a:spLocks noGrp="1"/>
          </p:cNvSpPr>
          <p:nvPr>
            <p:ph type="ftr" sz="quarter" idx="11"/>
          </p:nvPr>
        </p:nvSpPr>
        <p:spPr>
          <a:xfrm>
            <a:off x="3920331" y="6099238"/>
            <a:ext cx="4351339" cy="215444"/>
          </a:xfrm>
        </p:spPr>
        <p:txBody>
          <a:bodyPr/>
          <a:lstStyle/>
          <a:p>
            <a:pPr algn="ctr"/>
            <a:r>
              <a:rPr lang="en-US" sz="1400" b="1" dirty="0"/>
              <a:t>The Spirit Makes The Master</a:t>
            </a:r>
          </a:p>
        </p:txBody>
      </p:sp>
      <p:sp>
        <p:nvSpPr>
          <p:cNvPr id="16" name="Rectangle 15">
            <a:extLst>
              <a:ext uri="{FF2B5EF4-FFF2-40B4-BE49-F238E27FC236}">
                <a16:creationId xmlns:a16="http://schemas.microsoft.com/office/drawing/2014/main" id="{AAF44B21-26E7-4A38-9471-1B199A9CFD7F}"/>
              </a:ext>
            </a:extLst>
          </p:cNvPr>
          <p:cNvSpPr/>
          <p:nvPr/>
        </p:nvSpPr>
        <p:spPr>
          <a:xfrm>
            <a:off x="558800" y="850900"/>
            <a:ext cx="11074400" cy="51562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6949449-D857-42FF-97CD-260990816D5B}"/>
              </a:ext>
            </a:extLst>
          </p:cNvPr>
          <p:cNvGrpSpPr/>
          <p:nvPr/>
        </p:nvGrpSpPr>
        <p:grpSpPr>
          <a:xfrm>
            <a:off x="4958842" y="1894921"/>
            <a:ext cx="2274316" cy="1003702"/>
            <a:chOff x="5054600" y="1913168"/>
            <a:chExt cx="1879600" cy="829505"/>
          </a:xfrm>
        </p:grpSpPr>
        <p:sp>
          <p:nvSpPr>
            <p:cNvPr id="17" name="Rectangle 16">
              <a:extLst>
                <a:ext uri="{FF2B5EF4-FFF2-40B4-BE49-F238E27FC236}">
                  <a16:creationId xmlns:a16="http://schemas.microsoft.com/office/drawing/2014/main" id="{6D4B4A24-BF32-4A9B-B238-742C4BCCCDFC}"/>
                </a:ext>
              </a:extLst>
            </p:cNvPr>
            <p:cNvSpPr/>
            <p:nvPr/>
          </p:nvSpPr>
          <p:spPr>
            <a:xfrm>
              <a:off x="5054600" y="1913168"/>
              <a:ext cx="1879600" cy="620482"/>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CA5F059-07D5-4F58-B27C-C867DF1EA38D}"/>
                </a:ext>
              </a:extLst>
            </p:cNvPr>
            <p:cNvGrpSpPr/>
            <p:nvPr/>
          </p:nvGrpSpPr>
          <p:grpSpPr>
            <a:xfrm>
              <a:off x="5054603" y="1913168"/>
              <a:ext cx="1879597" cy="829505"/>
              <a:chOff x="5070477" y="2021119"/>
              <a:chExt cx="1879597" cy="829505"/>
            </a:xfrm>
          </p:grpSpPr>
          <p:sp>
            <p:nvSpPr>
              <p:cNvPr id="21" name="Arrow: Pentagon 20">
                <a:extLst>
                  <a:ext uri="{FF2B5EF4-FFF2-40B4-BE49-F238E27FC236}">
                    <a16:creationId xmlns:a16="http://schemas.microsoft.com/office/drawing/2014/main" id="{33399B71-2AD7-43F6-88EB-9A555755D693}"/>
                  </a:ext>
                </a:extLst>
              </p:cNvPr>
              <p:cNvSpPr/>
              <p:nvPr/>
            </p:nvSpPr>
            <p:spPr>
              <a:xfrm rot="5400000">
                <a:off x="5595523" y="1496073"/>
                <a:ext cx="829505" cy="1879597"/>
              </a:xfrm>
              <a:prstGeom prst="homePlate">
                <a:avLst>
                  <a:gd name="adj" fmla="val 23354"/>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606ED59-519D-47D7-A623-EDC867F9CE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613" y="2209579"/>
                <a:ext cx="1025326" cy="338080"/>
              </a:xfrm>
              <a:prstGeom prst="rect">
                <a:avLst/>
              </a:prstGeom>
            </p:spPr>
          </p:pic>
        </p:grpSp>
      </p:grpSp>
      <p:sp>
        <p:nvSpPr>
          <p:cNvPr id="25" name="TextBox 24">
            <a:extLst>
              <a:ext uri="{FF2B5EF4-FFF2-40B4-BE49-F238E27FC236}">
                <a16:creationId xmlns:a16="http://schemas.microsoft.com/office/drawing/2014/main" id="{BFB9809D-46A7-4207-93AD-B3122028265E}"/>
              </a:ext>
            </a:extLst>
          </p:cNvPr>
          <p:cNvSpPr txBox="1"/>
          <p:nvPr/>
        </p:nvSpPr>
        <p:spPr>
          <a:xfrm>
            <a:off x="1638300" y="3165696"/>
            <a:ext cx="8915400" cy="1200329"/>
          </a:xfrm>
          <a:prstGeom prst="rect">
            <a:avLst/>
          </a:prstGeom>
          <a:noFill/>
        </p:spPr>
        <p:txBody>
          <a:bodyPr wrap="square" rtlCol="0">
            <a:spAutoFit/>
          </a:bodyPr>
          <a:lstStyle/>
          <a:p>
            <a:pPr algn="ctr"/>
            <a:r>
              <a:rPr lang="en-US" sz="3600" b="1" dirty="0">
                <a:solidFill>
                  <a:schemeClr val="bg1"/>
                </a:solidFill>
                <a:cs typeface="Times New Roman" panose="02020603050405020304" pitchFamily="18" charset="0"/>
              </a:rPr>
              <a:t>Reestablish Education as a </a:t>
            </a:r>
          </a:p>
          <a:p>
            <a:pPr algn="ctr"/>
            <a:r>
              <a:rPr lang="en-US" sz="3600" b="1" dirty="0">
                <a:solidFill>
                  <a:schemeClr val="bg1"/>
                </a:solidFill>
                <a:cs typeface="Times New Roman" panose="02020603050405020304" pitchFamily="18" charset="0"/>
              </a:rPr>
              <a:t>First Choice Profession</a:t>
            </a:r>
          </a:p>
        </p:txBody>
      </p:sp>
      <p:sp>
        <p:nvSpPr>
          <p:cNvPr id="27" name="TextBox 26">
            <a:extLst>
              <a:ext uri="{FF2B5EF4-FFF2-40B4-BE49-F238E27FC236}">
                <a16:creationId xmlns:a16="http://schemas.microsoft.com/office/drawing/2014/main" id="{A4E7C79A-E952-4A5C-AE64-B8FF2C81AE66}"/>
              </a:ext>
            </a:extLst>
          </p:cNvPr>
          <p:cNvSpPr txBox="1"/>
          <p:nvPr/>
        </p:nvSpPr>
        <p:spPr>
          <a:xfrm>
            <a:off x="1638300" y="4867176"/>
            <a:ext cx="8915400" cy="400110"/>
          </a:xfrm>
          <a:prstGeom prst="rect">
            <a:avLst/>
          </a:prstGeom>
          <a:noFill/>
        </p:spPr>
        <p:txBody>
          <a:bodyPr wrap="square" rtlCol="0">
            <a:spAutoFit/>
          </a:bodyPr>
          <a:lstStyle/>
          <a:p>
            <a:pPr algn="ctr"/>
            <a:r>
              <a:rPr lang="en-US" sz="2000" dirty="0">
                <a:solidFill>
                  <a:schemeClr val="bg1"/>
                </a:solidFill>
                <a:cs typeface="Times New Roman" panose="02020603050405020304" pitchFamily="18" charset="0"/>
              </a:rPr>
              <a:t>Elevating the Visibility of Education Through Apprenticeship Programs</a:t>
            </a:r>
          </a:p>
        </p:txBody>
      </p:sp>
      <p:grpSp>
        <p:nvGrpSpPr>
          <p:cNvPr id="31" name="Group 30">
            <a:extLst>
              <a:ext uri="{FF2B5EF4-FFF2-40B4-BE49-F238E27FC236}">
                <a16:creationId xmlns:a16="http://schemas.microsoft.com/office/drawing/2014/main" id="{81B0A4B9-82E1-482B-9A45-7B44DE5A9757}"/>
              </a:ext>
            </a:extLst>
          </p:cNvPr>
          <p:cNvGrpSpPr/>
          <p:nvPr/>
        </p:nvGrpSpPr>
        <p:grpSpPr>
          <a:xfrm>
            <a:off x="559916" y="5933469"/>
            <a:ext cx="11073284" cy="73631"/>
            <a:chOff x="559916" y="5956580"/>
            <a:chExt cx="16288212" cy="55320"/>
          </a:xfrm>
        </p:grpSpPr>
        <p:sp>
          <p:nvSpPr>
            <p:cNvPr id="26" name="Rectangle 25">
              <a:extLst>
                <a:ext uri="{FF2B5EF4-FFF2-40B4-BE49-F238E27FC236}">
                  <a16:creationId xmlns:a16="http://schemas.microsoft.com/office/drawing/2014/main" id="{B7B95F51-250F-429F-9571-0236D83DAF32}"/>
                </a:ext>
              </a:extLst>
            </p:cNvPr>
            <p:cNvSpPr/>
            <p:nvPr/>
          </p:nvSpPr>
          <p:spPr>
            <a:xfrm>
              <a:off x="559916" y="5956580"/>
              <a:ext cx="5429404" cy="55320"/>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B58F338-0076-4406-B00F-5D3C82F6E073}"/>
                </a:ext>
              </a:extLst>
            </p:cNvPr>
            <p:cNvSpPr/>
            <p:nvPr/>
          </p:nvSpPr>
          <p:spPr>
            <a:xfrm>
              <a:off x="5989320" y="5956580"/>
              <a:ext cx="5429404" cy="55320"/>
            </a:xfrm>
            <a:prstGeom prst="rect">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A2E9A5F-EF97-4355-8152-319921FB66EC}"/>
                </a:ext>
              </a:extLst>
            </p:cNvPr>
            <p:cNvSpPr/>
            <p:nvPr/>
          </p:nvSpPr>
          <p:spPr>
            <a:xfrm>
              <a:off x="11418724" y="5956580"/>
              <a:ext cx="5429404" cy="55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a:extLst>
              <a:ext uri="{FF2B5EF4-FFF2-40B4-BE49-F238E27FC236}">
                <a16:creationId xmlns:a16="http://schemas.microsoft.com/office/drawing/2014/main" id="{55E4AF73-ADBF-4E0E-B8C8-E00816A28A31}"/>
              </a:ext>
            </a:extLst>
          </p:cNvPr>
          <p:cNvCxnSpPr/>
          <p:nvPr/>
        </p:nvCxnSpPr>
        <p:spPr>
          <a:xfrm>
            <a:off x="5156199" y="4633097"/>
            <a:ext cx="1879601" cy="0"/>
          </a:xfrm>
          <a:prstGeom prst="line">
            <a:avLst/>
          </a:prstGeom>
          <a:ln>
            <a:solidFill>
              <a:srgbClr val="B01D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357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07C507-43BF-4266-89E5-9FFC040D079E}"/>
              </a:ext>
            </a:extLst>
          </p:cNvPr>
          <p:cNvSpPr>
            <a:spLocks noGrp="1"/>
          </p:cNvSpPr>
          <p:nvPr>
            <p:ph type="ftr" sz="quarter" idx="1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The Spirit Makes The Master</a:t>
            </a:r>
          </a:p>
        </p:txBody>
      </p:sp>
      <p:sp>
        <p:nvSpPr>
          <p:cNvPr id="6" name="Rectangle 5">
            <a:extLst>
              <a:ext uri="{FF2B5EF4-FFF2-40B4-BE49-F238E27FC236}">
                <a16:creationId xmlns:a16="http://schemas.microsoft.com/office/drawing/2014/main" id="{15E75610-1C68-4F1D-840A-56010BA10F62}"/>
              </a:ext>
            </a:extLst>
          </p:cNvPr>
          <p:cNvSpPr/>
          <p:nvPr/>
        </p:nvSpPr>
        <p:spPr>
          <a:xfrm>
            <a:off x="558800" y="1238250"/>
            <a:ext cx="10452100" cy="474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89CC4E46-6A0A-4052-AAC7-A0A9355F80EB}"/>
              </a:ext>
            </a:extLst>
          </p:cNvPr>
          <p:cNvCxnSpPr>
            <a:cxnSpLocks/>
          </p:cNvCxnSpPr>
          <p:nvPr/>
        </p:nvCxnSpPr>
        <p:spPr>
          <a:xfrm>
            <a:off x="895442" y="2727017"/>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2E8045-9314-4E8C-A3AE-3F80FED6EE9F}"/>
              </a:ext>
            </a:extLst>
          </p:cNvPr>
          <p:cNvCxnSpPr>
            <a:cxnSpLocks/>
          </p:cNvCxnSpPr>
          <p:nvPr/>
        </p:nvCxnSpPr>
        <p:spPr>
          <a:xfrm>
            <a:off x="895442" y="3538219"/>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45763A-D893-4FD0-BF5C-44752A170150}"/>
              </a:ext>
            </a:extLst>
          </p:cNvPr>
          <p:cNvCxnSpPr>
            <a:cxnSpLocks/>
          </p:cNvCxnSpPr>
          <p:nvPr/>
        </p:nvCxnSpPr>
        <p:spPr>
          <a:xfrm>
            <a:off x="895442" y="4349421"/>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B1EE09-6C66-48A3-8E4A-6715097746F6}"/>
              </a:ext>
            </a:extLst>
          </p:cNvPr>
          <p:cNvCxnSpPr>
            <a:cxnSpLocks/>
          </p:cNvCxnSpPr>
          <p:nvPr/>
        </p:nvCxnSpPr>
        <p:spPr>
          <a:xfrm>
            <a:off x="895442" y="5160623"/>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8044C630-9176-455D-BBAC-8A8D4F180079}"/>
              </a:ext>
            </a:extLst>
          </p:cNvPr>
          <p:cNvGrpSpPr/>
          <p:nvPr/>
        </p:nvGrpSpPr>
        <p:grpSpPr>
          <a:xfrm>
            <a:off x="1096011" y="2101282"/>
            <a:ext cx="6469564" cy="440268"/>
            <a:chOff x="4611185" y="1932683"/>
            <a:chExt cx="6469564" cy="440268"/>
          </a:xfrm>
        </p:grpSpPr>
        <p:sp>
          <p:nvSpPr>
            <p:cNvPr id="37" name="Rectangle 36">
              <a:extLst>
                <a:ext uri="{FF2B5EF4-FFF2-40B4-BE49-F238E27FC236}">
                  <a16:creationId xmlns:a16="http://schemas.microsoft.com/office/drawing/2014/main" id="{B9DF30FC-0D24-4559-BB22-03EFE0C1B7E7}"/>
                </a:ext>
              </a:extLst>
            </p:cNvPr>
            <p:cNvSpPr/>
            <p:nvPr/>
          </p:nvSpPr>
          <p:spPr>
            <a:xfrm>
              <a:off x="5178582" y="2014318"/>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2023 WKU Apprenticeship Summit – June 22, 2023</a:t>
              </a: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5" name="Rectangle 54">
              <a:extLst>
                <a:ext uri="{FF2B5EF4-FFF2-40B4-BE49-F238E27FC236}">
                  <a16:creationId xmlns:a16="http://schemas.microsoft.com/office/drawing/2014/main" id="{E5C996FB-DB1A-4F37-83AB-26046E35B7C6}"/>
                </a:ext>
              </a:extLst>
            </p:cNvPr>
            <p:cNvSpPr/>
            <p:nvPr/>
          </p:nvSpPr>
          <p:spPr>
            <a:xfrm>
              <a:off x="4611185" y="1932683"/>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1" name="Freeform 104">
              <a:extLst>
                <a:ext uri="{FF2B5EF4-FFF2-40B4-BE49-F238E27FC236}">
                  <a16:creationId xmlns:a16="http://schemas.microsoft.com/office/drawing/2014/main" id="{8FCABE9E-C4E2-4304-8819-DFB94E6724D9}"/>
                </a:ext>
              </a:extLst>
            </p:cNvPr>
            <p:cNvSpPr>
              <a:spLocks noEditPoints="1"/>
            </p:cNvSpPr>
            <p:nvPr/>
          </p:nvSpPr>
          <p:spPr bwMode="auto">
            <a:xfrm>
              <a:off x="4688859" y="2009729"/>
              <a:ext cx="284921" cy="286176"/>
            </a:xfrm>
            <a:custGeom>
              <a:avLst/>
              <a:gdLst>
                <a:gd name="T0" fmla="*/ 36 w 96"/>
                <a:gd name="T1" fmla="*/ 72 h 96"/>
                <a:gd name="T2" fmla="*/ 59 w 96"/>
                <a:gd name="T3" fmla="*/ 64 h 96"/>
                <a:gd name="T4" fmla="*/ 89 w 96"/>
                <a:gd name="T5" fmla="*/ 95 h 96"/>
                <a:gd name="T6" fmla="*/ 95 w 96"/>
                <a:gd name="T7" fmla="*/ 95 h 96"/>
                <a:gd name="T8" fmla="*/ 95 w 96"/>
                <a:gd name="T9" fmla="*/ 89 h 96"/>
                <a:gd name="T10" fmla="*/ 64 w 96"/>
                <a:gd name="T11" fmla="*/ 58 h 96"/>
                <a:gd name="T12" fmla="*/ 72 w 96"/>
                <a:gd name="T13" fmla="*/ 36 h 96"/>
                <a:gd name="T14" fmla="*/ 36 w 96"/>
                <a:gd name="T15" fmla="*/ 0 h 96"/>
                <a:gd name="T16" fmla="*/ 0 w 96"/>
                <a:gd name="T17" fmla="*/ 36 h 96"/>
                <a:gd name="T18" fmla="*/ 36 w 96"/>
                <a:gd name="T19" fmla="*/ 72 h 96"/>
                <a:gd name="T20" fmla="*/ 36 w 96"/>
                <a:gd name="T21" fmla="*/ 8 h 96"/>
                <a:gd name="T22" fmla="*/ 64 w 96"/>
                <a:gd name="T23" fmla="*/ 36 h 96"/>
                <a:gd name="T24" fmla="*/ 36 w 96"/>
                <a:gd name="T25" fmla="*/ 64 h 96"/>
                <a:gd name="T26" fmla="*/ 8 w 96"/>
                <a:gd name="T27" fmla="*/ 36 h 96"/>
                <a:gd name="T28" fmla="*/ 36 w 96"/>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96">
                  <a:moveTo>
                    <a:pt x="36" y="72"/>
                  </a:moveTo>
                  <a:cubicBezTo>
                    <a:pt x="45" y="72"/>
                    <a:pt x="52" y="69"/>
                    <a:pt x="59" y="64"/>
                  </a:cubicBezTo>
                  <a:cubicBezTo>
                    <a:pt x="89" y="95"/>
                    <a:pt x="89" y="95"/>
                    <a:pt x="89" y="95"/>
                  </a:cubicBezTo>
                  <a:cubicBezTo>
                    <a:pt x="91" y="96"/>
                    <a:pt x="93" y="96"/>
                    <a:pt x="95" y="95"/>
                  </a:cubicBezTo>
                  <a:cubicBezTo>
                    <a:pt x="96" y="93"/>
                    <a:pt x="96" y="91"/>
                    <a:pt x="95" y="89"/>
                  </a:cubicBezTo>
                  <a:cubicBezTo>
                    <a:pt x="64" y="58"/>
                    <a:pt x="64" y="58"/>
                    <a:pt x="64" y="58"/>
                  </a:cubicBezTo>
                  <a:cubicBezTo>
                    <a:pt x="69" y="52"/>
                    <a:pt x="72" y="44"/>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nvGrpSpPr>
          <p:cNvPr id="84" name="Group 83">
            <a:extLst>
              <a:ext uri="{FF2B5EF4-FFF2-40B4-BE49-F238E27FC236}">
                <a16:creationId xmlns:a16="http://schemas.microsoft.com/office/drawing/2014/main" id="{4D236606-D022-4039-ABD2-69E635509F53}"/>
              </a:ext>
            </a:extLst>
          </p:cNvPr>
          <p:cNvGrpSpPr/>
          <p:nvPr/>
        </p:nvGrpSpPr>
        <p:grpSpPr>
          <a:xfrm>
            <a:off x="1096011" y="2912484"/>
            <a:ext cx="6469564" cy="440268"/>
            <a:chOff x="4611185" y="2648051"/>
            <a:chExt cx="6469564" cy="440268"/>
          </a:xfrm>
        </p:grpSpPr>
        <p:sp>
          <p:nvSpPr>
            <p:cNvPr id="40" name="Rectangle 39">
              <a:extLst>
                <a:ext uri="{FF2B5EF4-FFF2-40B4-BE49-F238E27FC236}">
                  <a16:creationId xmlns:a16="http://schemas.microsoft.com/office/drawing/2014/main" id="{2E5FD95A-0CC1-446C-873B-065D07B1289B}"/>
                </a:ext>
              </a:extLst>
            </p:cNvPr>
            <p:cNvSpPr/>
            <p:nvPr/>
          </p:nvSpPr>
          <p:spPr>
            <a:xfrm>
              <a:off x="5178582" y="272968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130+ attendees; 30+ districts; 10+ </a:t>
              </a:r>
              <a:r>
                <a:rPr lang="en-US" dirty="0" err="1">
                  <a:solidFill>
                    <a:schemeClr val="tx1">
                      <a:lumMod val="75000"/>
                      <a:lumOff val="25000"/>
                    </a:schemeClr>
                  </a:solidFill>
                </a:rPr>
                <a:t>epps</a:t>
              </a:r>
              <a:r>
                <a:rPr lang="en-US" dirty="0">
                  <a:solidFill>
                    <a:schemeClr val="tx1">
                      <a:lumMod val="75000"/>
                      <a:lumOff val="25000"/>
                    </a:schemeClr>
                  </a:solidFill>
                </a:rPr>
                <a:t>; 10+ </a:t>
              </a:r>
              <a:r>
                <a:rPr lang="en-US" dirty="0" err="1">
                  <a:solidFill>
                    <a:schemeClr val="tx1">
                      <a:lumMod val="75000"/>
                      <a:lumOff val="25000"/>
                    </a:schemeClr>
                  </a:solidFill>
                </a:rPr>
                <a:t>ctcs</a:t>
              </a: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6" name="Rectangle 55">
              <a:extLst>
                <a:ext uri="{FF2B5EF4-FFF2-40B4-BE49-F238E27FC236}">
                  <a16:creationId xmlns:a16="http://schemas.microsoft.com/office/drawing/2014/main" id="{EF84E0E5-13CA-43DD-A277-0A04CA1AC5E1}"/>
                </a:ext>
              </a:extLst>
            </p:cNvPr>
            <p:cNvSpPr/>
            <p:nvPr/>
          </p:nvSpPr>
          <p:spPr>
            <a:xfrm>
              <a:off x="4611185" y="264805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2" name="Group 61">
              <a:extLst>
                <a:ext uri="{FF2B5EF4-FFF2-40B4-BE49-F238E27FC236}">
                  <a16:creationId xmlns:a16="http://schemas.microsoft.com/office/drawing/2014/main" id="{A01DD461-185C-4399-A719-8CF3A83F2549}"/>
                </a:ext>
              </a:extLst>
            </p:cNvPr>
            <p:cNvGrpSpPr/>
            <p:nvPr/>
          </p:nvGrpSpPr>
          <p:grpSpPr>
            <a:xfrm>
              <a:off x="4688079" y="2723672"/>
              <a:ext cx="286480" cy="289026"/>
              <a:chOff x="2670175" y="5773738"/>
              <a:chExt cx="357188" cy="360363"/>
            </a:xfrm>
            <a:solidFill>
              <a:schemeClr val="bg1"/>
            </a:solidFill>
          </p:grpSpPr>
          <p:sp>
            <p:nvSpPr>
              <p:cNvPr id="63" name="Freeform 137">
                <a:extLst>
                  <a:ext uri="{FF2B5EF4-FFF2-40B4-BE49-F238E27FC236}">
                    <a16:creationId xmlns:a16="http://schemas.microsoft.com/office/drawing/2014/main" id="{C6FFC17B-A90C-48C5-B051-36AFDF6DB0A0}"/>
                  </a:ext>
                </a:extLst>
              </p:cNvPr>
              <p:cNvSpPr>
                <a:spLocks/>
              </p:cNvSpPr>
              <p:nvPr/>
            </p:nvSpPr>
            <p:spPr bwMode="auto">
              <a:xfrm>
                <a:off x="2898775" y="6002338"/>
                <a:ext cx="128588" cy="131763"/>
              </a:xfrm>
              <a:custGeom>
                <a:avLst/>
                <a:gdLst>
                  <a:gd name="T0" fmla="*/ 34 w 34"/>
                  <a:gd name="T1" fmla="*/ 20 h 35"/>
                  <a:gd name="T2" fmla="*/ 22 w 34"/>
                  <a:gd name="T3" fmla="*/ 0 h 35"/>
                  <a:gd name="T4" fmla="*/ 0 w 34"/>
                  <a:gd name="T5" fmla="*/ 17 h 35"/>
                  <a:gd name="T6" fmla="*/ 10 w 34"/>
                  <a:gd name="T7" fmla="*/ 34 h 35"/>
                  <a:gd name="T8" fmla="*/ 12 w 34"/>
                  <a:gd name="T9" fmla="*/ 35 h 35"/>
                  <a:gd name="T10" fmla="*/ 12 w 34"/>
                  <a:gd name="T11" fmla="*/ 35 h 35"/>
                  <a:gd name="T12" fmla="*/ 13 w 34"/>
                  <a:gd name="T13" fmla="*/ 34 h 35"/>
                  <a:gd name="T14" fmla="*/ 18 w 34"/>
                  <a:gd name="T15" fmla="*/ 21 h 35"/>
                  <a:gd name="T16" fmla="*/ 32 w 34"/>
                  <a:gd name="T17" fmla="*/ 23 h 35"/>
                  <a:gd name="T18" fmla="*/ 34 w 34"/>
                  <a:gd name="T19" fmla="*/ 22 h 35"/>
                  <a:gd name="T20" fmla="*/ 34 w 34"/>
                  <a:gd name="T2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34" y="20"/>
                    </a:moveTo>
                    <a:cubicBezTo>
                      <a:pt x="22" y="0"/>
                      <a:pt x="22" y="0"/>
                      <a:pt x="22" y="0"/>
                    </a:cubicBezTo>
                    <a:cubicBezTo>
                      <a:pt x="17" y="8"/>
                      <a:pt x="9" y="14"/>
                      <a:pt x="0" y="17"/>
                    </a:cubicBezTo>
                    <a:cubicBezTo>
                      <a:pt x="10" y="34"/>
                      <a:pt x="10" y="34"/>
                      <a:pt x="10" y="34"/>
                    </a:cubicBezTo>
                    <a:cubicBezTo>
                      <a:pt x="10" y="35"/>
                      <a:pt x="11" y="35"/>
                      <a:pt x="12" y="35"/>
                    </a:cubicBezTo>
                    <a:cubicBezTo>
                      <a:pt x="12" y="35"/>
                      <a:pt x="12" y="35"/>
                      <a:pt x="12" y="35"/>
                    </a:cubicBezTo>
                    <a:cubicBezTo>
                      <a:pt x="13" y="35"/>
                      <a:pt x="13" y="34"/>
                      <a:pt x="13" y="34"/>
                    </a:cubicBezTo>
                    <a:cubicBezTo>
                      <a:pt x="18" y="21"/>
                      <a:pt x="18" y="21"/>
                      <a:pt x="18" y="21"/>
                    </a:cubicBezTo>
                    <a:cubicBezTo>
                      <a:pt x="32" y="23"/>
                      <a:pt x="32" y="23"/>
                      <a:pt x="32" y="23"/>
                    </a:cubicBezTo>
                    <a:cubicBezTo>
                      <a:pt x="33" y="23"/>
                      <a:pt x="34" y="23"/>
                      <a:pt x="34" y="22"/>
                    </a:cubicBezTo>
                    <a:cubicBezTo>
                      <a:pt x="34" y="21"/>
                      <a:pt x="34" y="21"/>
                      <a:pt x="3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4" name="Freeform 138">
                <a:extLst>
                  <a:ext uri="{FF2B5EF4-FFF2-40B4-BE49-F238E27FC236}">
                    <a16:creationId xmlns:a16="http://schemas.microsoft.com/office/drawing/2014/main" id="{8744E5A3-1521-4A0D-9232-B4E49DA61AE7}"/>
                  </a:ext>
                </a:extLst>
              </p:cNvPr>
              <p:cNvSpPr>
                <a:spLocks/>
              </p:cNvSpPr>
              <p:nvPr/>
            </p:nvSpPr>
            <p:spPr bwMode="auto">
              <a:xfrm>
                <a:off x="2670175" y="5999163"/>
                <a:ext cx="131763" cy="134938"/>
              </a:xfrm>
              <a:custGeom>
                <a:avLst/>
                <a:gdLst>
                  <a:gd name="T0" fmla="*/ 12 w 35"/>
                  <a:gd name="T1" fmla="*/ 0 h 36"/>
                  <a:gd name="T2" fmla="*/ 0 w 35"/>
                  <a:gd name="T3" fmla="*/ 21 h 36"/>
                  <a:gd name="T4" fmla="*/ 0 w 35"/>
                  <a:gd name="T5" fmla="*/ 23 h 36"/>
                  <a:gd name="T6" fmla="*/ 2 w 35"/>
                  <a:gd name="T7" fmla="*/ 24 h 36"/>
                  <a:gd name="T8" fmla="*/ 16 w 35"/>
                  <a:gd name="T9" fmla="*/ 22 h 36"/>
                  <a:gd name="T10" fmla="*/ 21 w 35"/>
                  <a:gd name="T11" fmla="*/ 35 h 36"/>
                  <a:gd name="T12" fmla="*/ 23 w 35"/>
                  <a:gd name="T13" fmla="*/ 36 h 36"/>
                  <a:gd name="T14" fmla="*/ 23 w 35"/>
                  <a:gd name="T15" fmla="*/ 36 h 36"/>
                  <a:gd name="T16" fmla="*/ 24 w 35"/>
                  <a:gd name="T17" fmla="*/ 35 h 36"/>
                  <a:gd name="T18" fmla="*/ 35 w 35"/>
                  <a:gd name="T19" fmla="*/ 18 h 36"/>
                  <a:gd name="T20" fmla="*/ 12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2" y="0"/>
                    </a:moveTo>
                    <a:cubicBezTo>
                      <a:pt x="0" y="21"/>
                      <a:pt x="0" y="21"/>
                      <a:pt x="0" y="21"/>
                    </a:cubicBezTo>
                    <a:cubicBezTo>
                      <a:pt x="0" y="22"/>
                      <a:pt x="0" y="22"/>
                      <a:pt x="0" y="23"/>
                    </a:cubicBezTo>
                    <a:cubicBezTo>
                      <a:pt x="1" y="24"/>
                      <a:pt x="2" y="24"/>
                      <a:pt x="2" y="24"/>
                    </a:cubicBezTo>
                    <a:cubicBezTo>
                      <a:pt x="16" y="22"/>
                      <a:pt x="16" y="22"/>
                      <a:pt x="16" y="22"/>
                    </a:cubicBezTo>
                    <a:cubicBezTo>
                      <a:pt x="21" y="35"/>
                      <a:pt x="21" y="35"/>
                      <a:pt x="21" y="35"/>
                    </a:cubicBezTo>
                    <a:cubicBezTo>
                      <a:pt x="21" y="35"/>
                      <a:pt x="22" y="36"/>
                      <a:pt x="23" y="36"/>
                    </a:cubicBezTo>
                    <a:cubicBezTo>
                      <a:pt x="23" y="36"/>
                      <a:pt x="23" y="36"/>
                      <a:pt x="23" y="36"/>
                    </a:cubicBezTo>
                    <a:cubicBezTo>
                      <a:pt x="23" y="36"/>
                      <a:pt x="24" y="36"/>
                      <a:pt x="24" y="35"/>
                    </a:cubicBezTo>
                    <a:cubicBezTo>
                      <a:pt x="35" y="18"/>
                      <a:pt x="35" y="18"/>
                      <a:pt x="35" y="18"/>
                    </a:cubicBezTo>
                    <a:cubicBezTo>
                      <a:pt x="25" y="15"/>
                      <a:pt x="17" y="8"/>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5" name="Freeform 139">
                <a:extLst>
                  <a:ext uri="{FF2B5EF4-FFF2-40B4-BE49-F238E27FC236}">
                    <a16:creationId xmlns:a16="http://schemas.microsoft.com/office/drawing/2014/main" id="{0B54DE2E-EF11-418A-A4DD-0D31420DFD7F}"/>
                  </a:ext>
                </a:extLst>
              </p:cNvPr>
              <p:cNvSpPr>
                <a:spLocks noEditPoints="1"/>
              </p:cNvSpPr>
              <p:nvPr/>
            </p:nvSpPr>
            <p:spPr bwMode="auto">
              <a:xfrm>
                <a:off x="2708275" y="5773738"/>
                <a:ext cx="285750" cy="284163"/>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61 w 76"/>
                  <a:gd name="T11" fmla="*/ 34 h 76"/>
                  <a:gd name="T12" fmla="*/ 54 w 76"/>
                  <a:gd name="T13" fmla="*/ 50 h 76"/>
                  <a:gd name="T14" fmla="*/ 45 w 76"/>
                  <a:gd name="T15" fmla="*/ 56 h 76"/>
                  <a:gd name="T16" fmla="*/ 36 w 76"/>
                  <a:gd name="T17" fmla="*/ 56 h 76"/>
                  <a:gd name="T18" fmla="*/ 29 w 76"/>
                  <a:gd name="T19" fmla="*/ 55 h 76"/>
                  <a:gd name="T20" fmla="*/ 15 w 76"/>
                  <a:gd name="T21" fmla="*/ 53 h 76"/>
                  <a:gd name="T22" fmla="*/ 13 w 76"/>
                  <a:gd name="T23" fmla="*/ 51 h 76"/>
                  <a:gd name="T24" fmla="*/ 13 w 76"/>
                  <a:gd name="T25" fmla="*/ 34 h 76"/>
                  <a:gd name="T26" fmla="*/ 15 w 76"/>
                  <a:gd name="T27" fmla="*/ 32 h 76"/>
                  <a:gd name="T28" fmla="*/ 20 w 76"/>
                  <a:gd name="T29" fmla="*/ 32 h 76"/>
                  <a:gd name="T30" fmla="*/ 34 w 76"/>
                  <a:gd name="T31" fmla="*/ 16 h 76"/>
                  <a:gd name="T32" fmla="*/ 38 w 76"/>
                  <a:gd name="T33" fmla="*/ 12 h 76"/>
                  <a:gd name="T34" fmla="*/ 41 w 76"/>
                  <a:gd name="T35" fmla="*/ 18 h 76"/>
                  <a:gd name="T36" fmla="*/ 41 w 76"/>
                  <a:gd name="T37" fmla="*/ 28 h 76"/>
                  <a:gd name="T38" fmla="*/ 56 w 76"/>
                  <a:gd name="T39" fmla="*/ 28 h 76"/>
                  <a:gd name="T40" fmla="*/ 61 w 76"/>
                  <a:gd name="T41" fmla="*/ 33 h 76"/>
                  <a:gd name="T42" fmla="*/ 61 w 76"/>
                  <a:gd name="T43"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61" y="34"/>
                    </a:moveTo>
                    <a:cubicBezTo>
                      <a:pt x="54" y="50"/>
                      <a:pt x="54" y="50"/>
                      <a:pt x="54" y="50"/>
                    </a:cubicBezTo>
                    <a:cubicBezTo>
                      <a:pt x="52" y="54"/>
                      <a:pt x="49" y="56"/>
                      <a:pt x="45" y="56"/>
                    </a:cubicBezTo>
                    <a:cubicBezTo>
                      <a:pt x="36" y="56"/>
                      <a:pt x="36" y="56"/>
                      <a:pt x="36" y="56"/>
                    </a:cubicBezTo>
                    <a:cubicBezTo>
                      <a:pt x="33" y="56"/>
                      <a:pt x="31" y="55"/>
                      <a:pt x="29" y="55"/>
                    </a:cubicBezTo>
                    <a:cubicBezTo>
                      <a:pt x="27" y="54"/>
                      <a:pt x="24" y="53"/>
                      <a:pt x="15" y="53"/>
                    </a:cubicBezTo>
                    <a:cubicBezTo>
                      <a:pt x="14" y="53"/>
                      <a:pt x="13" y="52"/>
                      <a:pt x="13" y="51"/>
                    </a:cubicBezTo>
                    <a:cubicBezTo>
                      <a:pt x="13" y="34"/>
                      <a:pt x="13" y="34"/>
                      <a:pt x="13" y="34"/>
                    </a:cubicBezTo>
                    <a:cubicBezTo>
                      <a:pt x="13" y="33"/>
                      <a:pt x="14" y="32"/>
                      <a:pt x="15" y="32"/>
                    </a:cubicBezTo>
                    <a:cubicBezTo>
                      <a:pt x="20" y="32"/>
                      <a:pt x="20" y="32"/>
                      <a:pt x="20" y="32"/>
                    </a:cubicBezTo>
                    <a:cubicBezTo>
                      <a:pt x="26" y="32"/>
                      <a:pt x="30" y="24"/>
                      <a:pt x="34" y="16"/>
                    </a:cubicBezTo>
                    <a:cubicBezTo>
                      <a:pt x="34" y="14"/>
                      <a:pt x="36" y="12"/>
                      <a:pt x="38" y="12"/>
                    </a:cubicBezTo>
                    <a:cubicBezTo>
                      <a:pt x="39" y="12"/>
                      <a:pt x="41" y="13"/>
                      <a:pt x="41" y="18"/>
                    </a:cubicBezTo>
                    <a:cubicBezTo>
                      <a:pt x="41" y="28"/>
                      <a:pt x="41" y="28"/>
                      <a:pt x="41" y="28"/>
                    </a:cubicBezTo>
                    <a:cubicBezTo>
                      <a:pt x="56" y="28"/>
                      <a:pt x="56" y="28"/>
                      <a:pt x="56" y="28"/>
                    </a:cubicBezTo>
                    <a:cubicBezTo>
                      <a:pt x="59" y="28"/>
                      <a:pt x="61" y="30"/>
                      <a:pt x="61" y="33"/>
                    </a:cubicBezTo>
                    <a:cubicBezTo>
                      <a:pt x="61" y="33"/>
                      <a:pt x="61" y="33"/>
                      <a:pt x="6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5" name="Group 84">
            <a:extLst>
              <a:ext uri="{FF2B5EF4-FFF2-40B4-BE49-F238E27FC236}">
                <a16:creationId xmlns:a16="http://schemas.microsoft.com/office/drawing/2014/main" id="{06098D25-6C31-461F-B1AE-BAD94FF94631}"/>
              </a:ext>
            </a:extLst>
          </p:cNvPr>
          <p:cNvGrpSpPr/>
          <p:nvPr/>
        </p:nvGrpSpPr>
        <p:grpSpPr>
          <a:xfrm>
            <a:off x="1096011" y="3723686"/>
            <a:ext cx="6469564" cy="440268"/>
            <a:chOff x="4611185" y="3389841"/>
            <a:chExt cx="6469564" cy="440268"/>
          </a:xfrm>
        </p:grpSpPr>
        <p:sp>
          <p:nvSpPr>
            <p:cNvPr id="41" name="Rectangle 40">
              <a:extLst>
                <a:ext uri="{FF2B5EF4-FFF2-40B4-BE49-F238E27FC236}">
                  <a16:creationId xmlns:a16="http://schemas.microsoft.com/office/drawing/2014/main" id="{2B3A7884-6E03-419B-B50F-1BFBF044B246}"/>
                </a:ext>
              </a:extLst>
            </p:cNvPr>
            <p:cNvSpPr/>
            <p:nvPr/>
          </p:nvSpPr>
          <p:spPr>
            <a:xfrm>
              <a:off x="5178582" y="347147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16+ states now engage the model</a:t>
              </a: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7" name="Rectangle 56">
              <a:extLst>
                <a:ext uri="{FF2B5EF4-FFF2-40B4-BE49-F238E27FC236}">
                  <a16:creationId xmlns:a16="http://schemas.microsoft.com/office/drawing/2014/main" id="{F28A8C6E-AB8D-4586-AEB4-2601593BE501}"/>
                </a:ext>
              </a:extLst>
            </p:cNvPr>
            <p:cNvSpPr/>
            <p:nvPr/>
          </p:nvSpPr>
          <p:spPr>
            <a:xfrm>
              <a:off x="4611185" y="338984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6" name="Group 65">
              <a:extLst>
                <a:ext uri="{FF2B5EF4-FFF2-40B4-BE49-F238E27FC236}">
                  <a16:creationId xmlns:a16="http://schemas.microsoft.com/office/drawing/2014/main" id="{43DE9539-7E40-4E7F-89A4-CCF9AA735C47}"/>
                </a:ext>
              </a:extLst>
            </p:cNvPr>
            <p:cNvGrpSpPr/>
            <p:nvPr/>
          </p:nvGrpSpPr>
          <p:grpSpPr>
            <a:xfrm>
              <a:off x="4655096" y="3468686"/>
              <a:ext cx="352447" cy="282578"/>
              <a:chOff x="4113213" y="1489076"/>
              <a:chExt cx="360363" cy="288925"/>
            </a:xfrm>
            <a:solidFill>
              <a:schemeClr val="bg1"/>
            </a:solidFill>
          </p:grpSpPr>
          <p:sp>
            <p:nvSpPr>
              <p:cNvPr id="67" name="Freeform 74">
                <a:extLst>
                  <a:ext uri="{FF2B5EF4-FFF2-40B4-BE49-F238E27FC236}">
                    <a16:creationId xmlns:a16="http://schemas.microsoft.com/office/drawing/2014/main" id="{38C15BDC-8C22-4A04-8A25-164A10C398CB}"/>
                  </a:ext>
                </a:extLst>
              </p:cNvPr>
              <p:cNvSpPr>
                <a:spLocks/>
              </p:cNvSpPr>
              <p:nvPr/>
            </p:nvSpPr>
            <p:spPr bwMode="auto">
              <a:xfrm>
                <a:off x="4322763" y="1530351"/>
                <a:ext cx="150813" cy="244475"/>
              </a:xfrm>
              <a:custGeom>
                <a:avLst/>
                <a:gdLst>
                  <a:gd name="T0" fmla="*/ 28 w 40"/>
                  <a:gd name="T1" fmla="*/ 38 h 65"/>
                  <a:gd name="T2" fmla="*/ 22 w 40"/>
                  <a:gd name="T3" fmla="*/ 36 h 65"/>
                  <a:gd name="T4" fmla="*/ 22 w 40"/>
                  <a:gd name="T5" fmla="*/ 32 h 65"/>
                  <a:gd name="T6" fmla="*/ 26 w 40"/>
                  <a:gd name="T7" fmla="*/ 24 h 65"/>
                  <a:gd name="T8" fmla="*/ 28 w 40"/>
                  <a:gd name="T9" fmla="*/ 19 h 65"/>
                  <a:gd name="T10" fmla="*/ 27 w 40"/>
                  <a:gd name="T11" fmla="*/ 15 h 65"/>
                  <a:gd name="T12" fmla="*/ 27 w 40"/>
                  <a:gd name="T13" fmla="*/ 14 h 65"/>
                  <a:gd name="T14" fmla="*/ 28 w 40"/>
                  <a:gd name="T15" fmla="*/ 6 h 65"/>
                  <a:gd name="T16" fmla="*/ 16 w 40"/>
                  <a:gd name="T17" fmla="*/ 0 h 65"/>
                  <a:gd name="T18" fmla="*/ 5 w 40"/>
                  <a:gd name="T19" fmla="*/ 5 h 65"/>
                  <a:gd name="T20" fmla="*/ 1 w 40"/>
                  <a:gd name="T21" fmla="*/ 7 h 65"/>
                  <a:gd name="T22" fmla="*/ 2 w 40"/>
                  <a:gd name="T23" fmla="*/ 14 h 65"/>
                  <a:gd name="T24" fmla="*/ 1 w 40"/>
                  <a:gd name="T25" fmla="*/ 15 h 65"/>
                  <a:gd name="T26" fmla="*/ 0 w 40"/>
                  <a:gd name="T27" fmla="*/ 18 h 65"/>
                  <a:gd name="T28" fmla="*/ 2 w 40"/>
                  <a:gd name="T29" fmla="*/ 24 h 65"/>
                  <a:gd name="T30" fmla="*/ 6 w 40"/>
                  <a:gd name="T31" fmla="*/ 32 h 65"/>
                  <a:gd name="T32" fmla="*/ 6 w 40"/>
                  <a:gd name="T33" fmla="*/ 36 h 65"/>
                  <a:gd name="T34" fmla="*/ 5 w 40"/>
                  <a:gd name="T35" fmla="*/ 36 h 65"/>
                  <a:gd name="T36" fmla="*/ 12 w 40"/>
                  <a:gd name="T37" fmla="*/ 45 h 65"/>
                  <a:gd name="T38" fmla="*/ 12 w 40"/>
                  <a:gd name="T39" fmla="*/ 65 h 65"/>
                  <a:gd name="T40" fmla="*/ 38 w 40"/>
                  <a:gd name="T41" fmla="*/ 65 h 65"/>
                  <a:gd name="T42" fmla="*/ 40 w 40"/>
                  <a:gd name="T43" fmla="*/ 63 h 65"/>
                  <a:gd name="T44" fmla="*/ 40 w 40"/>
                  <a:gd name="T45" fmla="*/ 45 h 65"/>
                  <a:gd name="T46" fmla="*/ 28 w 40"/>
                  <a:gd name="T4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65">
                    <a:moveTo>
                      <a:pt x="28" y="38"/>
                    </a:moveTo>
                    <a:cubicBezTo>
                      <a:pt x="26" y="37"/>
                      <a:pt x="24" y="36"/>
                      <a:pt x="22" y="36"/>
                    </a:cubicBezTo>
                    <a:cubicBezTo>
                      <a:pt x="22" y="32"/>
                      <a:pt x="22" y="32"/>
                      <a:pt x="22" y="32"/>
                    </a:cubicBezTo>
                    <a:cubicBezTo>
                      <a:pt x="23" y="31"/>
                      <a:pt x="26" y="29"/>
                      <a:pt x="26" y="24"/>
                    </a:cubicBezTo>
                    <a:cubicBezTo>
                      <a:pt x="27" y="23"/>
                      <a:pt x="28" y="21"/>
                      <a:pt x="28" y="19"/>
                    </a:cubicBezTo>
                    <a:cubicBezTo>
                      <a:pt x="28" y="18"/>
                      <a:pt x="28" y="16"/>
                      <a:pt x="27" y="15"/>
                    </a:cubicBezTo>
                    <a:cubicBezTo>
                      <a:pt x="27" y="15"/>
                      <a:pt x="27" y="14"/>
                      <a:pt x="27" y="14"/>
                    </a:cubicBezTo>
                    <a:cubicBezTo>
                      <a:pt x="28" y="12"/>
                      <a:pt x="29" y="9"/>
                      <a:pt x="28" y="6"/>
                    </a:cubicBezTo>
                    <a:cubicBezTo>
                      <a:pt x="26" y="2"/>
                      <a:pt x="21" y="0"/>
                      <a:pt x="16" y="0"/>
                    </a:cubicBezTo>
                    <a:cubicBezTo>
                      <a:pt x="12" y="0"/>
                      <a:pt x="7" y="2"/>
                      <a:pt x="5" y="5"/>
                    </a:cubicBezTo>
                    <a:cubicBezTo>
                      <a:pt x="3" y="5"/>
                      <a:pt x="2" y="6"/>
                      <a:pt x="1" y="7"/>
                    </a:cubicBezTo>
                    <a:cubicBezTo>
                      <a:pt x="0" y="9"/>
                      <a:pt x="1" y="12"/>
                      <a:pt x="2" y="14"/>
                    </a:cubicBezTo>
                    <a:cubicBezTo>
                      <a:pt x="1" y="14"/>
                      <a:pt x="1" y="15"/>
                      <a:pt x="1" y="15"/>
                    </a:cubicBezTo>
                    <a:cubicBezTo>
                      <a:pt x="0" y="16"/>
                      <a:pt x="0" y="18"/>
                      <a:pt x="0" y="18"/>
                    </a:cubicBezTo>
                    <a:cubicBezTo>
                      <a:pt x="0" y="21"/>
                      <a:pt x="1" y="23"/>
                      <a:pt x="2" y="24"/>
                    </a:cubicBezTo>
                    <a:cubicBezTo>
                      <a:pt x="2" y="29"/>
                      <a:pt x="5" y="31"/>
                      <a:pt x="6" y="32"/>
                    </a:cubicBezTo>
                    <a:cubicBezTo>
                      <a:pt x="6" y="36"/>
                      <a:pt x="6" y="36"/>
                      <a:pt x="6" y="36"/>
                    </a:cubicBezTo>
                    <a:cubicBezTo>
                      <a:pt x="6" y="36"/>
                      <a:pt x="5" y="36"/>
                      <a:pt x="5" y="36"/>
                    </a:cubicBezTo>
                    <a:cubicBezTo>
                      <a:pt x="11" y="40"/>
                      <a:pt x="12" y="43"/>
                      <a:pt x="12" y="45"/>
                    </a:cubicBezTo>
                    <a:cubicBezTo>
                      <a:pt x="12" y="65"/>
                      <a:pt x="12" y="65"/>
                      <a:pt x="12" y="65"/>
                    </a:cubicBezTo>
                    <a:cubicBezTo>
                      <a:pt x="38" y="65"/>
                      <a:pt x="38" y="65"/>
                      <a:pt x="38" y="65"/>
                    </a:cubicBezTo>
                    <a:cubicBezTo>
                      <a:pt x="39" y="65"/>
                      <a:pt x="40" y="64"/>
                      <a:pt x="40" y="63"/>
                    </a:cubicBezTo>
                    <a:cubicBezTo>
                      <a:pt x="40" y="45"/>
                      <a:pt x="40" y="45"/>
                      <a:pt x="40" y="45"/>
                    </a:cubicBezTo>
                    <a:cubicBezTo>
                      <a:pt x="40" y="42"/>
                      <a:pt x="36" y="41"/>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8" name="Freeform 75">
                <a:extLst>
                  <a:ext uri="{FF2B5EF4-FFF2-40B4-BE49-F238E27FC236}">
                    <a16:creationId xmlns:a16="http://schemas.microsoft.com/office/drawing/2014/main" id="{E4BB6DC5-FCA9-4678-B841-224BEBEA9A81}"/>
                  </a:ext>
                </a:extLst>
              </p:cNvPr>
              <p:cNvSpPr>
                <a:spLocks/>
              </p:cNvSpPr>
              <p:nvPr/>
            </p:nvSpPr>
            <p:spPr bwMode="auto">
              <a:xfrm>
                <a:off x="4113213" y="1489076"/>
                <a:ext cx="239713" cy="288925"/>
              </a:xfrm>
              <a:custGeom>
                <a:avLst/>
                <a:gdLst>
                  <a:gd name="T0" fmla="*/ 42 w 64"/>
                  <a:gd name="T1" fmla="*/ 43 h 77"/>
                  <a:gd name="T2" fmla="*/ 42 w 64"/>
                  <a:gd name="T3" fmla="*/ 37 h 77"/>
                  <a:gd name="T4" fmla="*/ 46 w 64"/>
                  <a:gd name="T5" fmla="*/ 27 h 77"/>
                  <a:gd name="T6" fmla="*/ 49 w 64"/>
                  <a:gd name="T7" fmla="*/ 21 h 77"/>
                  <a:gd name="T8" fmla="*/ 47 w 64"/>
                  <a:gd name="T9" fmla="*/ 17 h 77"/>
                  <a:gd name="T10" fmla="*/ 47 w 64"/>
                  <a:gd name="T11" fmla="*/ 6 h 77"/>
                  <a:gd name="T12" fmla="*/ 34 w 64"/>
                  <a:gd name="T13" fmla="*/ 0 h 77"/>
                  <a:gd name="T14" fmla="*/ 21 w 64"/>
                  <a:gd name="T15" fmla="*/ 6 h 77"/>
                  <a:gd name="T16" fmla="*/ 16 w 64"/>
                  <a:gd name="T17" fmla="*/ 8 h 77"/>
                  <a:gd name="T18" fmla="*/ 17 w 64"/>
                  <a:gd name="T19" fmla="*/ 17 h 77"/>
                  <a:gd name="T20" fmla="*/ 15 w 64"/>
                  <a:gd name="T21" fmla="*/ 21 h 77"/>
                  <a:gd name="T22" fmla="*/ 18 w 64"/>
                  <a:gd name="T23" fmla="*/ 27 h 77"/>
                  <a:gd name="T24" fmla="*/ 20 w 64"/>
                  <a:gd name="T25" fmla="*/ 34 h 77"/>
                  <a:gd name="T26" fmla="*/ 20 w 64"/>
                  <a:gd name="T27" fmla="*/ 34 h 77"/>
                  <a:gd name="T28" fmla="*/ 22 w 64"/>
                  <a:gd name="T29" fmla="*/ 37 h 77"/>
                  <a:gd name="T30" fmla="*/ 22 w 64"/>
                  <a:gd name="T31" fmla="*/ 43 h 77"/>
                  <a:gd name="T32" fmla="*/ 0 w 64"/>
                  <a:gd name="T33" fmla="*/ 55 h 77"/>
                  <a:gd name="T34" fmla="*/ 0 w 64"/>
                  <a:gd name="T35" fmla="*/ 55 h 77"/>
                  <a:gd name="T36" fmla="*/ 0 w 64"/>
                  <a:gd name="T37" fmla="*/ 56 h 77"/>
                  <a:gd name="T38" fmla="*/ 0 w 64"/>
                  <a:gd name="T39" fmla="*/ 74 h 77"/>
                  <a:gd name="T40" fmla="*/ 2 w 64"/>
                  <a:gd name="T41" fmla="*/ 76 h 77"/>
                  <a:gd name="T42" fmla="*/ 64 w 64"/>
                  <a:gd name="T43" fmla="*/ 76 h 77"/>
                  <a:gd name="T44" fmla="*/ 64 w 64"/>
                  <a:gd name="T45" fmla="*/ 74 h 77"/>
                  <a:gd name="T46" fmla="*/ 64 w 64"/>
                  <a:gd name="T47" fmla="*/ 56 h 77"/>
                  <a:gd name="T48" fmla="*/ 42 w 64"/>
                  <a:gd name="T49"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7">
                    <a:moveTo>
                      <a:pt x="42" y="43"/>
                    </a:moveTo>
                    <a:cubicBezTo>
                      <a:pt x="42" y="3"/>
                      <a:pt x="42" y="77"/>
                      <a:pt x="42" y="37"/>
                    </a:cubicBezTo>
                    <a:cubicBezTo>
                      <a:pt x="45" y="35"/>
                      <a:pt x="46" y="31"/>
                      <a:pt x="46" y="27"/>
                    </a:cubicBezTo>
                    <a:cubicBezTo>
                      <a:pt x="48" y="26"/>
                      <a:pt x="49" y="24"/>
                      <a:pt x="49" y="21"/>
                    </a:cubicBezTo>
                    <a:cubicBezTo>
                      <a:pt x="49" y="20"/>
                      <a:pt x="48" y="18"/>
                      <a:pt x="47" y="17"/>
                    </a:cubicBezTo>
                    <a:cubicBezTo>
                      <a:pt x="49" y="12"/>
                      <a:pt x="48" y="8"/>
                      <a:pt x="47" y="6"/>
                    </a:cubicBezTo>
                    <a:cubicBezTo>
                      <a:pt x="45" y="2"/>
                      <a:pt x="39" y="0"/>
                      <a:pt x="34" y="0"/>
                    </a:cubicBezTo>
                    <a:cubicBezTo>
                      <a:pt x="29" y="0"/>
                      <a:pt x="23" y="2"/>
                      <a:pt x="21" y="6"/>
                    </a:cubicBezTo>
                    <a:cubicBezTo>
                      <a:pt x="19" y="6"/>
                      <a:pt x="17" y="6"/>
                      <a:pt x="16" y="8"/>
                    </a:cubicBezTo>
                    <a:cubicBezTo>
                      <a:pt x="15" y="10"/>
                      <a:pt x="16" y="14"/>
                      <a:pt x="17" y="17"/>
                    </a:cubicBezTo>
                    <a:cubicBezTo>
                      <a:pt x="16" y="18"/>
                      <a:pt x="15" y="20"/>
                      <a:pt x="15" y="21"/>
                    </a:cubicBezTo>
                    <a:cubicBezTo>
                      <a:pt x="15" y="24"/>
                      <a:pt x="16" y="26"/>
                      <a:pt x="18" y="27"/>
                    </a:cubicBezTo>
                    <a:cubicBezTo>
                      <a:pt x="18" y="30"/>
                      <a:pt x="19" y="32"/>
                      <a:pt x="20" y="34"/>
                    </a:cubicBezTo>
                    <a:cubicBezTo>
                      <a:pt x="20" y="34"/>
                      <a:pt x="20" y="34"/>
                      <a:pt x="20" y="34"/>
                    </a:cubicBezTo>
                    <a:cubicBezTo>
                      <a:pt x="20" y="36"/>
                      <a:pt x="21" y="37"/>
                      <a:pt x="22" y="37"/>
                    </a:cubicBezTo>
                    <a:cubicBezTo>
                      <a:pt x="22" y="50"/>
                      <a:pt x="22" y="29"/>
                      <a:pt x="22" y="43"/>
                    </a:cubicBezTo>
                    <a:cubicBezTo>
                      <a:pt x="15" y="46"/>
                      <a:pt x="2" y="51"/>
                      <a:pt x="0" y="55"/>
                    </a:cubicBezTo>
                    <a:cubicBezTo>
                      <a:pt x="0" y="55"/>
                      <a:pt x="0" y="55"/>
                      <a:pt x="0" y="55"/>
                    </a:cubicBezTo>
                    <a:cubicBezTo>
                      <a:pt x="0" y="56"/>
                      <a:pt x="0" y="56"/>
                      <a:pt x="0" y="56"/>
                    </a:cubicBezTo>
                    <a:cubicBezTo>
                      <a:pt x="0" y="74"/>
                      <a:pt x="0" y="74"/>
                      <a:pt x="0" y="74"/>
                    </a:cubicBezTo>
                    <a:cubicBezTo>
                      <a:pt x="0" y="75"/>
                      <a:pt x="1" y="76"/>
                      <a:pt x="2" y="76"/>
                    </a:cubicBezTo>
                    <a:cubicBezTo>
                      <a:pt x="38" y="76"/>
                      <a:pt x="64" y="76"/>
                      <a:pt x="64" y="76"/>
                    </a:cubicBezTo>
                    <a:cubicBezTo>
                      <a:pt x="64" y="74"/>
                      <a:pt x="64" y="74"/>
                      <a:pt x="64" y="74"/>
                    </a:cubicBezTo>
                    <a:cubicBezTo>
                      <a:pt x="64" y="56"/>
                      <a:pt x="64" y="56"/>
                      <a:pt x="64" y="56"/>
                    </a:cubicBezTo>
                    <a:cubicBezTo>
                      <a:pt x="64" y="52"/>
                      <a:pt x="46" y="44"/>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6" name="Group 85">
            <a:extLst>
              <a:ext uri="{FF2B5EF4-FFF2-40B4-BE49-F238E27FC236}">
                <a16:creationId xmlns:a16="http://schemas.microsoft.com/office/drawing/2014/main" id="{7CAD1CA2-6251-42B3-BCDD-5CCE47142FA6}"/>
              </a:ext>
            </a:extLst>
          </p:cNvPr>
          <p:cNvGrpSpPr/>
          <p:nvPr/>
        </p:nvGrpSpPr>
        <p:grpSpPr>
          <a:xfrm>
            <a:off x="1096011" y="4534888"/>
            <a:ext cx="6469564" cy="440268"/>
            <a:chOff x="4611185" y="4071186"/>
            <a:chExt cx="6469564" cy="440268"/>
          </a:xfrm>
        </p:grpSpPr>
        <p:sp>
          <p:nvSpPr>
            <p:cNvPr id="42" name="Rectangle 41">
              <a:extLst>
                <a:ext uri="{FF2B5EF4-FFF2-40B4-BE49-F238E27FC236}">
                  <a16:creationId xmlns:a16="http://schemas.microsoft.com/office/drawing/2014/main" id="{F6CD33FB-FBB9-47F3-BF43-70D10F38D405}"/>
                </a:ext>
              </a:extLst>
            </p:cNvPr>
            <p:cNvSpPr/>
            <p:nvPr/>
          </p:nvSpPr>
          <p:spPr>
            <a:xfrm>
              <a:off x="5178582" y="4152821"/>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hlinkClick r:id="rId3"/>
                </a:rPr>
                <a:t>National Center for Grow Your Own </a:t>
              </a: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&amp; </a:t>
              </a: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hlinkClick r:id="rId4"/>
                </a:rPr>
                <a:t>Apprenticeship USA</a:t>
              </a: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8" name="Rectangle 57">
              <a:extLst>
                <a:ext uri="{FF2B5EF4-FFF2-40B4-BE49-F238E27FC236}">
                  <a16:creationId xmlns:a16="http://schemas.microsoft.com/office/drawing/2014/main" id="{4B86E3AD-4A88-483D-BDC9-039FA728B4AB}"/>
                </a:ext>
              </a:extLst>
            </p:cNvPr>
            <p:cNvSpPr/>
            <p:nvPr/>
          </p:nvSpPr>
          <p:spPr>
            <a:xfrm>
              <a:off x="4611185" y="4071186"/>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9" name="Group 68">
              <a:extLst>
                <a:ext uri="{FF2B5EF4-FFF2-40B4-BE49-F238E27FC236}">
                  <a16:creationId xmlns:a16="http://schemas.microsoft.com/office/drawing/2014/main" id="{B06D3887-9417-479B-9777-FA91CF9A540B}"/>
                </a:ext>
              </a:extLst>
            </p:cNvPr>
            <p:cNvGrpSpPr/>
            <p:nvPr/>
          </p:nvGrpSpPr>
          <p:grpSpPr>
            <a:xfrm>
              <a:off x="4661606" y="4135065"/>
              <a:ext cx="339426" cy="312511"/>
              <a:chOff x="6997700" y="2901951"/>
              <a:chExt cx="360363" cy="331788"/>
            </a:xfrm>
            <a:solidFill>
              <a:schemeClr val="bg1"/>
            </a:solidFill>
          </p:grpSpPr>
          <p:sp>
            <p:nvSpPr>
              <p:cNvPr id="70" name="Freeform 164">
                <a:extLst>
                  <a:ext uri="{FF2B5EF4-FFF2-40B4-BE49-F238E27FC236}">
                    <a16:creationId xmlns:a16="http://schemas.microsoft.com/office/drawing/2014/main" id="{A7D4C1A8-3954-4479-B73D-9C36630CB8BC}"/>
                  </a:ext>
                </a:extLst>
              </p:cNvPr>
              <p:cNvSpPr>
                <a:spLocks/>
              </p:cNvSpPr>
              <p:nvPr/>
            </p:nvSpPr>
            <p:spPr bwMode="auto">
              <a:xfrm>
                <a:off x="6997700" y="3162301"/>
                <a:ext cx="360363" cy="71438"/>
              </a:xfrm>
              <a:custGeom>
                <a:avLst/>
                <a:gdLst>
                  <a:gd name="T0" fmla="*/ 64 w 96"/>
                  <a:gd name="T1" fmla="*/ 0 h 19"/>
                  <a:gd name="T2" fmla="*/ 64 w 96"/>
                  <a:gd name="T3" fmla="*/ 3 h 19"/>
                  <a:gd name="T4" fmla="*/ 32 w 96"/>
                  <a:gd name="T5" fmla="*/ 3 h 19"/>
                  <a:gd name="T6" fmla="*/ 32 w 96"/>
                  <a:gd name="T7" fmla="*/ 0 h 19"/>
                  <a:gd name="T8" fmla="*/ 0 w 96"/>
                  <a:gd name="T9" fmla="*/ 9 h 19"/>
                  <a:gd name="T10" fmla="*/ 48 w 96"/>
                  <a:gd name="T11" fmla="*/ 19 h 19"/>
                  <a:gd name="T12" fmla="*/ 96 w 96"/>
                  <a:gd name="T13" fmla="*/ 9 h 19"/>
                  <a:gd name="T14" fmla="*/ 64 w 9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
                    <a:moveTo>
                      <a:pt x="64" y="0"/>
                    </a:moveTo>
                    <a:cubicBezTo>
                      <a:pt x="64" y="3"/>
                      <a:pt x="64" y="3"/>
                      <a:pt x="64" y="3"/>
                    </a:cubicBezTo>
                    <a:cubicBezTo>
                      <a:pt x="32" y="3"/>
                      <a:pt x="32" y="3"/>
                      <a:pt x="32" y="3"/>
                    </a:cubicBezTo>
                    <a:cubicBezTo>
                      <a:pt x="32" y="0"/>
                      <a:pt x="32" y="0"/>
                      <a:pt x="32" y="0"/>
                    </a:cubicBezTo>
                    <a:cubicBezTo>
                      <a:pt x="18" y="0"/>
                      <a:pt x="0" y="3"/>
                      <a:pt x="0" y="9"/>
                    </a:cubicBezTo>
                    <a:cubicBezTo>
                      <a:pt x="0" y="19"/>
                      <a:pt x="43" y="19"/>
                      <a:pt x="48" y="19"/>
                    </a:cubicBezTo>
                    <a:cubicBezTo>
                      <a:pt x="53" y="19"/>
                      <a:pt x="96" y="19"/>
                      <a:pt x="96" y="9"/>
                    </a:cubicBezTo>
                    <a:cubicBezTo>
                      <a:pt x="96" y="3"/>
                      <a:pt x="78"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1" name="Oval 165">
                <a:extLst>
                  <a:ext uri="{FF2B5EF4-FFF2-40B4-BE49-F238E27FC236}">
                    <a16:creationId xmlns:a16="http://schemas.microsoft.com/office/drawing/2014/main" id="{AC0E5806-0A80-4305-88D7-C86F386FD6CC}"/>
                  </a:ext>
                </a:extLst>
              </p:cNvPr>
              <p:cNvSpPr>
                <a:spLocks noChangeArrowheads="1"/>
              </p:cNvSpPr>
              <p:nvPr/>
            </p:nvSpPr>
            <p:spPr bwMode="auto">
              <a:xfrm>
                <a:off x="7132638" y="2901951"/>
                <a:ext cx="90488" cy="904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2" name="Freeform 166">
                <a:extLst>
                  <a:ext uri="{FF2B5EF4-FFF2-40B4-BE49-F238E27FC236}">
                    <a16:creationId xmlns:a16="http://schemas.microsoft.com/office/drawing/2014/main" id="{7EBE7727-6BC6-455A-AFCA-B1EA10B433BA}"/>
                  </a:ext>
                </a:extLst>
              </p:cNvPr>
              <p:cNvSpPr>
                <a:spLocks/>
              </p:cNvSpPr>
              <p:nvPr/>
            </p:nvSpPr>
            <p:spPr bwMode="auto">
              <a:xfrm>
                <a:off x="7132638" y="3008313"/>
                <a:ext cx="90488" cy="149225"/>
              </a:xfrm>
              <a:custGeom>
                <a:avLst/>
                <a:gdLst>
                  <a:gd name="T0" fmla="*/ 12 w 24"/>
                  <a:gd name="T1" fmla="*/ 0 h 40"/>
                  <a:gd name="T2" fmla="*/ 0 w 24"/>
                  <a:gd name="T3" fmla="*/ 12 h 40"/>
                  <a:gd name="T4" fmla="*/ 0 w 24"/>
                  <a:gd name="T5" fmla="*/ 40 h 40"/>
                  <a:gd name="T6" fmla="*/ 24 w 24"/>
                  <a:gd name="T7" fmla="*/ 40 h 40"/>
                  <a:gd name="T8" fmla="*/ 24 w 24"/>
                  <a:gd name="T9" fmla="*/ 12 h 40"/>
                  <a:gd name="T10" fmla="*/ 12 w 24"/>
                  <a:gd name="T11" fmla="*/ 0 h 40"/>
                </a:gdLst>
                <a:ahLst/>
                <a:cxnLst>
                  <a:cxn ang="0">
                    <a:pos x="T0" y="T1"/>
                  </a:cxn>
                  <a:cxn ang="0">
                    <a:pos x="T2" y="T3"/>
                  </a:cxn>
                  <a:cxn ang="0">
                    <a:pos x="T4" y="T5"/>
                  </a:cxn>
                  <a:cxn ang="0">
                    <a:pos x="T6" y="T7"/>
                  </a:cxn>
                  <a:cxn ang="0">
                    <a:pos x="T8" y="T9"/>
                  </a:cxn>
                  <a:cxn ang="0">
                    <a:pos x="T10" y="T11"/>
                  </a:cxn>
                </a:cxnLst>
                <a:rect l="0" t="0" r="r" b="b"/>
                <a:pathLst>
                  <a:path w="24" h="40">
                    <a:moveTo>
                      <a:pt x="12" y="0"/>
                    </a:moveTo>
                    <a:cubicBezTo>
                      <a:pt x="5" y="0"/>
                      <a:pt x="0" y="5"/>
                      <a:pt x="0" y="12"/>
                    </a:cubicBezTo>
                    <a:cubicBezTo>
                      <a:pt x="0" y="40"/>
                      <a:pt x="0" y="40"/>
                      <a:pt x="0" y="40"/>
                    </a:cubicBezTo>
                    <a:cubicBezTo>
                      <a:pt x="24" y="40"/>
                      <a:pt x="24" y="40"/>
                      <a:pt x="24" y="40"/>
                    </a:cubicBezTo>
                    <a:cubicBezTo>
                      <a:pt x="24" y="12"/>
                      <a:pt x="24" y="12"/>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3" name="Oval 167">
                <a:extLst>
                  <a:ext uri="{FF2B5EF4-FFF2-40B4-BE49-F238E27FC236}">
                    <a16:creationId xmlns:a16="http://schemas.microsoft.com/office/drawing/2014/main" id="{B23A1DA7-A2FB-4073-B149-E7BBAFE6CDEB}"/>
                  </a:ext>
                </a:extLst>
              </p:cNvPr>
              <p:cNvSpPr>
                <a:spLocks noChangeArrowheads="1"/>
              </p:cNvSpPr>
              <p:nvPr/>
            </p:nvSpPr>
            <p:spPr bwMode="auto">
              <a:xfrm>
                <a:off x="7253288"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4" name="Freeform 168">
                <a:extLst>
                  <a:ext uri="{FF2B5EF4-FFF2-40B4-BE49-F238E27FC236}">
                    <a16:creationId xmlns:a16="http://schemas.microsoft.com/office/drawing/2014/main" id="{30F741A7-CC64-4B2B-96A5-65B5681C0271}"/>
                  </a:ext>
                </a:extLst>
              </p:cNvPr>
              <p:cNvSpPr>
                <a:spLocks/>
              </p:cNvSpPr>
              <p:nvPr/>
            </p:nvSpPr>
            <p:spPr bwMode="auto">
              <a:xfrm>
                <a:off x="7253288"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5" name="Oval 169">
                <a:extLst>
                  <a:ext uri="{FF2B5EF4-FFF2-40B4-BE49-F238E27FC236}">
                    <a16:creationId xmlns:a16="http://schemas.microsoft.com/office/drawing/2014/main" id="{539008AA-A887-4E14-BAB5-353B6B4FABDB}"/>
                  </a:ext>
                </a:extLst>
              </p:cNvPr>
              <p:cNvSpPr>
                <a:spLocks noChangeArrowheads="1"/>
              </p:cNvSpPr>
              <p:nvPr/>
            </p:nvSpPr>
            <p:spPr bwMode="auto">
              <a:xfrm>
                <a:off x="7042150"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6" name="Freeform 170">
                <a:extLst>
                  <a:ext uri="{FF2B5EF4-FFF2-40B4-BE49-F238E27FC236}">
                    <a16:creationId xmlns:a16="http://schemas.microsoft.com/office/drawing/2014/main" id="{E22CEF2E-F6C9-42E0-B6A8-50ADE33E4447}"/>
                  </a:ext>
                </a:extLst>
              </p:cNvPr>
              <p:cNvSpPr>
                <a:spLocks/>
              </p:cNvSpPr>
              <p:nvPr/>
            </p:nvSpPr>
            <p:spPr bwMode="auto">
              <a:xfrm>
                <a:off x="7042150"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7" name="Group 86">
            <a:extLst>
              <a:ext uri="{FF2B5EF4-FFF2-40B4-BE49-F238E27FC236}">
                <a16:creationId xmlns:a16="http://schemas.microsoft.com/office/drawing/2014/main" id="{272D169D-CEE2-4079-A1AE-A9E2AC2C8184}"/>
              </a:ext>
            </a:extLst>
          </p:cNvPr>
          <p:cNvGrpSpPr/>
          <p:nvPr/>
        </p:nvGrpSpPr>
        <p:grpSpPr>
          <a:xfrm>
            <a:off x="1096011" y="5346090"/>
            <a:ext cx="6469564" cy="440268"/>
            <a:chOff x="4611185" y="4793192"/>
            <a:chExt cx="6469564" cy="440268"/>
          </a:xfrm>
        </p:grpSpPr>
        <p:sp>
          <p:nvSpPr>
            <p:cNvPr id="43" name="Rectangle 42">
              <a:extLst>
                <a:ext uri="{FF2B5EF4-FFF2-40B4-BE49-F238E27FC236}">
                  <a16:creationId xmlns:a16="http://schemas.microsoft.com/office/drawing/2014/main" id="{C4F0E348-31D0-4592-805F-5FE5600D056F}"/>
                </a:ext>
              </a:extLst>
            </p:cNvPr>
            <p:cNvSpPr/>
            <p:nvPr/>
          </p:nvSpPr>
          <p:spPr>
            <a:xfrm>
              <a:off x="5178582" y="4874827"/>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Opportunities: STEM, Secondary, and Special Education</a:t>
              </a: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59" name="Rectangle 58">
              <a:extLst>
                <a:ext uri="{FF2B5EF4-FFF2-40B4-BE49-F238E27FC236}">
                  <a16:creationId xmlns:a16="http://schemas.microsoft.com/office/drawing/2014/main" id="{B1590362-8185-466D-85C3-B8497EB7D288}"/>
                </a:ext>
              </a:extLst>
            </p:cNvPr>
            <p:cNvSpPr/>
            <p:nvPr/>
          </p:nvSpPr>
          <p:spPr>
            <a:xfrm>
              <a:off x="4611185" y="4793192"/>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77" name="Group 76">
              <a:extLst>
                <a:ext uri="{FF2B5EF4-FFF2-40B4-BE49-F238E27FC236}">
                  <a16:creationId xmlns:a16="http://schemas.microsoft.com/office/drawing/2014/main" id="{5FCF5093-9009-4995-AB48-C7BC2D6A90DB}"/>
                </a:ext>
              </a:extLst>
            </p:cNvPr>
            <p:cNvGrpSpPr/>
            <p:nvPr/>
          </p:nvGrpSpPr>
          <p:grpSpPr>
            <a:xfrm>
              <a:off x="4682540" y="4864547"/>
              <a:ext cx="297558" cy="297558"/>
              <a:chOff x="9166226" y="3952875"/>
              <a:chExt cx="360363" cy="360363"/>
            </a:xfrm>
            <a:solidFill>
              <a:schemeClr val="bg1"/>
            </a:solidFill>
          </p:grpSpPr>
          <p:sp>
            <p:nvSpPr>
              <p:cNvPr id="78" name="Freeform 24">
                <a:extLst>
                  <a:ext uri="{FF2B5EF4-FFF2-40B4-BE49-F238E27FC236}">
                    <a16:creationId xmlns:a16="http://schemas.microsoft.com/office/drawing/2014/main" id="{01E21AAE-C59E-45CE-A5A3-9EAE14956B75}"/>
                  </a:ext>
                </a:extLst>
              </p:cNvPr>
              <p:cNvSpPr>
                <a:spLocks/>
              </p:cNvSpPr>
              <p:nvPr/>
            </p:nvSpPr>
            <p:spPr bwMode="auto">
              <a:xfrm>
                <a:off x="9166226" y="4071938"/>
                <a:ext cx="360363" cy="24130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9" name="Freeform 25">
                <a:extLst>
                  <a:ext uri="{FF2B5EF4-FFF2-40B4-BE49-F238E27FC236}">
                    <a16:creationId xmlns:a16="http://schemas.microsoft.com/office/drawing/2014/main" id="{5954765E-D518-4BF5-9B93-F9DD83919A32}"/>
                  </a:ext>
                </a:extLst>
              </p:cNvPr>
              <p:cNvSpPr>
                <a:spLocks/>
              </p:cNvSpPr>
              <p:nvPr/>
            </p:nvSpPr>
            <p:spPr bwMode="auto">
              <a:xfrm>
                <a:off x="9188451" y="3952875"/>
                <a:ext cx="315913" cy="195263"/>
              </a:xfrm>
              <a:custGeom>
                <a:avLst/>
                <a:gdLst>
                  <a:gd name="T0" fmla="*/ 6 w 84"/>
                  <a:gd name="T1" fmla="*/ 52 h 52"/>
                  <a:gd name="T2" fmla="*/ 12 w 84"/>
                  <a:gd name="T3" fmla="*/ 46 h 52"/>
                  <a:gd name="T4" fmla="*/ 12 w 84"/>
                  <a:gd name="T5" fmla="*/ 44 h 52"/>
                  <a:gd name="T6" fmla="*/ 27 w 84"/>
                  <a:gd name="T7" fmla="*/ 31 h 52"/>
                  <a:gd name="T8" fmla="*/ 30 w 84"/>
                  <a:gd name="T9" fmla="*/ 32 h 52"/>
                  <a:gd name="T10" fmla="*/ 35 w 84"/>
                  <a:gd name="T11" fmla="*/ 30 h 52"/>
                  <a:gd name="T12" fmla="*/ 48 w 84"/>
                  <a:gd name="T13" fmla="*/ 34 h 52"/>
                  <a:gd name="T14" fmla="*/ 54 w 84"/>
                  <a:gd name="T15" fmla="*/ 40 h 52"/>
                  <a:gd name="T16" fmla="*/ 60 w 84"/>
                  <a:gd name="T17" fmla="*/ 34 h 52"/>
                  <a:gd name="T18" fmla="*/ 59 w 84"/>
                  <a:gd name="T19" fmla="*/ 31 h 52"/>
                  <a:gd name="T20" fmla="*/ 76 w 84"/>
                  <a:gd name="T21" fmla="*/ 12 h 52"/>
                  <a:gd name="T22" fmla="*/ 78 w 84"/>
                  <a:gd name="T23" fmla="*/ 12 h 52"/>
                  <a:gd name="T24" fmla="*/ 84 w 84"/>
                  <a:gd name="T25" fmla="*/ 6 h 52"/>
                  <a:gd name="T26" fmla="*/ 78 w 84"/>
                  <a:gd name="T27" fmla="*/ 0 h 52"/>
                  <a:gd name="T28" fmla="*/ 72 w 84"/>
                  <a:gd name="T29" fmla="*/ 6 h 52"/>
                  <a:gd name="T30" fmla="*/ 73 w 84"/>
                  <a:gd name="T31" fmla="*/ 9 h 52"/>
                  <a:gd name="T32" fmla="*/ 56 w 84"/>
                  <a:gd name="T33" fmla="*/ 28 h 52"/>
                  <a:gd name="T34" fmla="*/ 54 w 84"/>
                  <a:gd name="T35" fmla="*/ 28 h 52"/>
                  <a:gd name="T36" fmla="*/ 49 w 84"/>
                  <a:gd name="T37" fmla="*/ 30 h 52"/>
                  <a:gd name="T38" fmla="*/ 36 w 84"/>
                  <a:gd name="T39" fmla="*/ 26 h 52"/>
                  <a:gd name="T40" fmla="*/ 30 w 84"/>
                  <a:gd name="T41" fmla="*/ 20 h 52"/>
                  <a:gd name="T42" fmla="*/ 24 w 84"/>
                  <a:gd name="T43" fmla="*/ 26 h 52"/>
                  <a:gd name="T44" fmla="*/ 24 w 84"/>
                  <a:gd name="T45" fmla="*/ 28 h 52"/>
                  <a:gd name="T46" fmla="*/ 9 w 84"/>
                  <a:gd name="T47" fmla="*/ 41 h 52"/>
                  <a:gd name="T48" fmla="*/ 6 w 84"/>
                  <a:gd name="T49" fmla="*/ 40 h 52"/>
                  <a:gd name="T50" fmla="*/ 0 w 84"/>
                  <a:gd name="T51" fmla="*/ 46 h 52"/>
                  <a:gd name="T52" fmla="*/ 6 w 84"/>
                  <a:gd name="T5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52">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pic>
        <p:nvPicPr>
          <p:cNvPr id="90" name="Picture 89">
            <a:extLst>
              <a:ext uri="{FF2B5EF4-FFF2-40B4-BE49-F238E27FC236}">
                <a16:creationId xmlns:a16="http://schemas.microsoft.com/office/drawing/2014/main" id="{75D92544-F95A-48F2-9BA8-D44EBFB6212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3000"/>
                    </a14:imgEffect>
                  </a14:imgLayer>
                </a14:imgProps>
              </a:ext>
              <a:ext uri="{28A0092B-C50C-407E-A947-70E740481C1C}">
                <a14:useLocalDpi xmlns:a14="http://schemas.microsoft.com/office/drawing/2010/main" val="0"/>
              </a:ext>
            </a:extLst>
          </a:blip>
          <a:srcRect l="3923" t="10823" r="53424" b="1"/>
          <a:stretch/>
        </p:blipFill>
        <p:spPr>
          <a:xfrm>
            <a:off x="8191500" y="1774033"/>
            <a:ext cx="3441700" cy="3897310"/>
          </a:xfrm>
          <a:prstGeom prst="rect">
            <a:avLst/>
          </a:prstGeom>
        </p:spPr>
      </p:pic>
      <p:sp>
        <p:nvSpPr>
          <p:cNvPr id="7" name="Isosceles Triangle 6">
            <a:extLst>
              <a:ext uri="{FF2B5EF4-FFF2-40B4-BE49-F238E27FC236}">
                <a16:creationId xmlns:a16="http://schemas.microsoft.com/office/drawing/2014/main" id="{58D4B4C9-38BF-4D1F-B4A7-646B7FF9211A}"/>
              </a:ext>
            </a:extLst>
          </p:cNvPr>
          <p:cNvSpPr/>
          <p:nvPr/>
        </p:nvSpPr>
        <p:spPr>
          <a:xfrm>
            <a:off x="11010900" y="1548608"/>
            <a:ext cx="622300" cy="225425"/>
          </a:xfrm>
          <a:prstGeom prst="triangle">
            <a:avLst>
              <a:gd name="adj" fmla="val 0"/>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9EC0835-33EF-4B5F-A093-319F4E39A79B}"/>
              </a:ext>
            </a:extLst>
          </p:cNvPr>
          <p:cNvSpPr/>
          <p:nvPr/>
        </p:nvSpPr>
        <p:spPr>
          <a:xfrm>
            <a:off x="8191500" y="1774033"/>
            <a:ext cx="3441700" cy="389730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D786AF-3D85-48E1-8805-E093FFB5ED7E}"/>
              </a:ext>
            </a:extLst>
          </p:cNvPr>
          <p:cNvGrpSpPr/>
          <p:nvPr/>
        </p:nvGrpSpPr>
        <p:grpSpPr>
          <a:xfrm>
            <a:off x="9348811" y="3156667"/>
            <a:ext cx="1127078" cy="1132041"/>
            <a:chOff x="9161463" y="2163763"/>
            <a:chExt cx="360363" cy="361950"/>
          </a:xfrm>
          <a:solidFill>
            <a:schemeClr val="bg1"/>
          </a:solidFill>
        </p:grpSpPr>
        <p:sp>
          <p:nvSpPr>
            <p:cNvPr id="19" name="Freeform 65">
              <a:extLst>
                <a:ext uri="{FF2B5EF4-FFF2-40B4-BE49-F238E27FC236}">
                  <a16:creationId xmlns:a16="http://schemas.microsoft.com/office/drawing/2014/main" id="{7C752A67-488A-4A1A-93CA-58BABD79B1E9}"/>
                </a:ext>
              </a:extLst>
            </p:cNvPr>
            <p:cNvSpPr>
              <a:spLocks/>
            </p:cNvSpPr>
            <p:nvPr/>
          </p:nvSpPr>
          <p:spPr bwMode="auto">
            <a:xfrm>
              <a:off x="9371013" y="2209801"/>
              <a:ext cx="46038" cy="217488"/>
            </a:xfrm>
            <a:custGeom>
              <a:avLst/>
              <a:gdLst>
                <a:gd name="T0" fmla="*/ 12 w 12"/>
                <a:gd name="T1" fmla="*/ 2 h 58"/>
                <a:gd name="T2" fmla="*/ 10 w 12"/>
                <a:gd name="T3" fmla="*/ 0 h 58"/>
                <a:gd name="T4" fmla="*/ 0 w 12"/>
                <a:gd name="T5" fmla="*/ 0 h 58"/>
                <a:gd name="T6" fmla="*/ 0 w 12"/>
                <a:gd name="T7" fmla="*/ 12 h 58"/>
                <a:gd name="T8" fmla="*/ 0 w 12"/>
                <a:gd name="T9" fmla="*/ 18 h 58"/>
                <a:gd name="T10" fmla="*/ 0 w 12"/>
                <a:gd name="T11" fmla="*/ 58 h 58"/>
                <a:gd name="T12" fmla="*/ 12 w 12"/>
                <a:gd name="T13" fmla="*/ 46 h 58"/>
                <a:gd name="T14" fmla="*/ 12 w 12"/>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8">
                  <a:moveTo>
                    <a:pt x="12" y="2"/>
                  </a:moveTo>
                  <a:cubicBezTo>
                    <a:pt x="12" y="1"/>
                    <a:pt x="11" y="0"/>
                    <a:pt x="10" y="0"/>
                  </a:cubicBezTo>
                  <a:cubicBezTo>
                    <a:pt x="0" y="0"/>
                    <a:pt x="0" y="0"/>
                    <a:pt x="0" y="0"/>
                  </a:cubicBezTo>
                  <a:cubicBezTo>
                    <a:pt x="0" y="12"/>
                    <a:pt x="0" y="12"/>
                    <a:pt x="0" y="12"/>
                  </a:cubicBezTo>
                  <a:cubicBezTo>
                    <a:pt x="0" y="18"/>
                    <a:pt x="0" y="18"/>
                    <a:pt x="0" y="18"/>
                  </a:cubicBezTo>
                  <a:cubicBezTo>
                    <a:pt x="0" y="58"/>
                    <a:pt x="0" y="58"/>
                    <a:pt x="0" y="58"/>
                  </a:cubicBezTo>
                  <a:cubicBezTo>
                    <a:pt x="12" y="46"/>
                    <a:pt x="12" y="46"/>
                    <a:pt x="12" y="46"/>
                  </a:cubicBez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6">
              <a:extLst>
                <a:ext uri="{FF2B5EF4-FFF2-40B4-BE49-F238E27FC236}">
                  <a16:creationId xmlns:a16="http://schemas.microsoft.com/office/drawing/2014/main" id="{20FEDF77-0278-456B-8729-BFFC2BFBB511}"/>
                </a:ext>
              </a:extLst>
            </p:cNvPr>
            <p:cNvSpPr>
              <a:spLocks/>
            </p:cNvSpPr>
            <p:nvPr/>
          </p:nvSpPr>
          <p:spPr bwMode="auto">
            <a:xfrm>
              <a:off x="9161463" y="2209801"/>
              <a:ext cx="187325" cy="285750"/>
            </a:xfrm>
            <a:custGeom>
              <a:avLst/>
              <a:gdLst>
                <a:gd name="T0" fmla="*/ 49 w 50"/>
                <a:gd name="T1" fmla="*/ 64 h 76"/>
                <a:gd name="T2" fmla="*/ 50 w 50"/>
                <a:gd name="T3" fmla="*/ 64 h 76"/>
                <a:gd name="T4" fmla="*/ 12 w 50"/>
                <a:gd name="T5" fmla="*/ 64 h 76"/>
                <a:gd name="T6" fmla="*/ 12 w 50"/>
                <a:gd name="T7" fmla="*/ 18 h 76"/>
                <a:gd name="T8" fmla="*/ 12 w 50"/>
                <a:gd name="T9" fmla="*/ 12 h 76"/>
                <a:gd name="T10" fmla="*/ 12 w 50"/>
                <a:gd name="T11" fmla="*/ 0 h 76"/>
                <a:gd name="T12" fmla="*/ 2 w 50"/>
                <a:gd name="T13" fmla="*/ 0 h 76"/>
                <a:gd name="T14" fmla="*/ 0 w 50"/>
                <a:gd name="T15" fmla="*/ 2 h 76"/>
                <a:gd name="T16" fmla="*/ 0 w 50"/>
                <a:gd name="T17" fmla="*/ 66 h 76"/>
                <a:gd name="T18" fmla="*/ 10 w 50"/>
                <a:gd name="T19" fmla="*/ 76 h 76"/>
                <a:gd name="T20" fmla="*/ 45 w 50"/>
                <a:gd name="T21" fmla="*/ 76 h 76"/>
                <a:gd name="T22" fmla="*/ 49 w 50"/>
                <a:gd name="T23" fmla="*/ 65 h 76"/>
                <a:gd name="T24" fmla="*/ 49 w 50"/>
                <a:gd name="T25"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6">
                  <a:moveTo>
                    <a:pt x="49" y="64"/>
                  </a:moveTo>
                  <a:cubicBezTo>
                    <a:pt x="50" y="64"/>
                    <a:pt x="50" y="64"/>
                    <a:pt x="50" y="64"/>
                  </a:cubicBezTo>
                  <a:cubicBezTo>
                    <a:pt x="12" y="64"/>
                    <a:pt x="12" y="64"/>
                    <a:pt x="12" y="64"/>
                  </a:cubicBezTo>
                  <a:cubicBezTo>
                    <a:pt x="12" y="18"/>
                    <a:pt x="12" y="18"/>
                    <a:pt x="12" y="18"/>
                  </a:cubicBezTo>
                  <a:cubicBezTo>
                    <a:pt x="12" y="12"/>
                    <a:pt x="12" y="12"/>
                    <a:pt x="12" y="12"/>
                  </a:cubicBezTo>
                  <a:cubicBezTo>
                    <a:pt x="12" y="0"/>
                    <a:pt x="12" y="0"/>
                    <a:pt x="12" y="0"/>
                  </a:cubicBezTo>
                  <a:cubicBezTo>
                    <a:pt x="2" y="0"/>
                    <a:pt x="2" y="0"/>
                    <a:pt x="2" y="0"/>
                  </a:cubicBezTo>
                  <a:cubicBezTo>
                    <a:pt x="1" y="0"/>
                    <a:pt x="0" y="1"/>
                    <a:pt x="0" y="2"/>
                  </a:cubicBezTo>
                  <a:cubicBezTo>
                    <a:pt x="0" y="66"/>
                    <a:pt x="0" y="66"/>
                    <a:pt x="0" y="66"/>
                  </a:cubicBezTo>
                  <a:cubicBezTo>
                    <a:pt x="0" y="72"/>
                    <a:pt x="4" y="76"/>
                    <a:pt x="10" y="76"/>
                  </a:cubicBezTo>
                  <a:cubicBezTo>
                    <a:pt x="45" y="76"/>
                    <a:pt x="45" y="76"/>
                    <a:pt x="45" y="76"/>
                  </a:cubicBezTo>
                  <a:cubicBezTo>
                    <a:pt x="49" y="65"/>
                    <a:pt x="49" y="65"/>
                    <a:pt x="49" y="65"/>
                  </a:cubicBezTo>
                  <a:cubicBezTo>
                    <a:pt x="49" y="65"/>
                    <a:pt x="49" y="65"/>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7">
              <a:extLst>
                <a:ext uri="{FF2B5EF4-FFF2-40B4-BE49-F238E27FC236}">
                  <a16:creationId xmlns:a16="http://schemas.microsoft.com/office/drawing/2014/main" id="{81050692-8A99-47F0-9A59-92F3644656F7}"/>
                </a:ext>
              </a:extLst>
            </p:cNvPr>
            <p:cNvSpPr>
              <a:spLocks/>
            </p:cNvSpPr>
            <p:nvPr/>
          </p:nvSpPr>
          <p:spPr bwMode="auto">
            <a:xfrm>
              <a:off x="9236075" y="2298701"/>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8">
              <a:extLst>
                <a:ext uri="{FF2B5EF4-FFF2-40B4-BE49-F238E27FC236}">
                  <a16:creationId xmlns:a16="http://schemas.microsoft.com/office/drawing/2014/main" id="{3B4052C9-1467-470C-99F1-3D8B946A9934}"/>
                </a:ext>
              </a:extLst>
            </p:cNvPr>
            <p:cNvSpPr>
              <a:spLocks/>
            </p:cNvSpPr>
            <p:nvPr/>
          </p:nvSpPr>
          <p:spPr bwMode="auto">
            <a:xfrm>
              <a:off x="9236075" y="2328863"/>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9">
              <a:extLst>
                <a:ext uri="{FF2B5EF4-FFF2-40B4-BE49-F238E27FC236}">
                  <a16:creationId xmlns:a16="http://schemas.microsoft.com/office/drawing/2014/main" id="{8477C313-04EF-41F0-8ACE-66D80B163C40}"/>
                </a:ext>
              </a:extLst>
            </p:cNvPr>
            <p:cNvSpPr>
              <a:spLocks/>
            </p:cNvSpPr>
            <p:nvPr/>
          </p:nvSpPr>
          <p:spPr bwMode="auto">
            <a:xfrm>
              <a:off x="9236075" y="2359026"/>
              <a:ext cx="90488" cy="15875"/>
            </a:xfrm>
            <a:custGeom>
              <a:avLst/>
              <a:gdLst>
                <a:gd name="T0" fmla="*/ 24 w 24"/>
                <a:gd name="T1" fmla="*/ 2 h 4"/>
                <a:gd name="T2" fmla="*/ 22 w 24"/>
                <a:gd name="T3" fmla="*/ 0 h 4"/>
                <a:gd name="T4" fmla="*/ 2 w 24"/>
                <a:gd name="T5" fmla="*/ 0 h 4"/>
                <a:gd name="T6" fmla="*/ 0 w 24"/>
                <a:gd name="T7" fmla="*/ 2 h 4"/>
                <a:gd name="T8" fmla="*/ 2 w 24"/>
                <a:gd name="T9" fmla="*/ 4 h 4"/>
                <a:gd name="T10" fmla="*/ 22 w 24"/>
                <a:gd name="T11" fmla="*/ 4 h 4"/>
                <a:gd name="T12" fmla="*/ 24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4" y="2"/>
                  </a:moveTo>
                  <a:cubicBezTo>
                    <a:pt x="24" y="1"/>
                    <a:pt x="23" y="0"/>
                    <a:pt x="22" y="0"/>
                  </a:cubicBez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70">
              <a:extLst>
                <a:ext uri="{FF2B5EF4-FFF2-40B4-BE49-F238E27FC236}">
                  <a16:creationId xmlns:a16="http://schemas.microsoft.com/office/drawing/2014/main" id="{EE2B9E55-4BDB-478C-82B7-511C99C45C28}"/>
                </a:ext>
              </a:extLst>
            </p:cNvPr>
            <p:cNvSpPr>
              <a:spLocks/>
            </p:cNvSpPr>
            <p:nvPr/>
          </p:nvSpPr>
          <p:spPr bwMode="auto">
            <a:xfrm>
              <a:off x="9236075" y="2389188"/>
              <a:ext cx="60325" cy="15875"/>
            </a:xfrm>
            <a:custGeom>
              <a:avLst/>
              <a:gdLst>
                <a:gd name="T0" fmla="*/ 2 w 16"/>
                <a:gd name="T1" fmla="*/ 0 h 4"/>
                <a:gd name="T2" fmla="*/ 0 w 16"/>
                <a:gd name="T3" fmla="*/ 2 h 4"/>
                <a:gd name="T4" fmla="*/ 2 w 16"/>
                <a:gd name="T5" fmla="*/ 4 h 4"/>
                <a:gd name="T6" fmla="*/ 14 w 16"/>
                <a:gd name="T7" fmla="*/ 4 h 4"/>
                <a:gd name="T8" fmla="*/ 16 w 16"/>
                <a:gd name="T9" fmla="*/ 2 h 4"/>
                <a:gd name="T10" fmla="*/ 14 w 16"/>
                <a:gd name="T11" fmla="*/ 0 h 4"/>
                <a:gd name="T12" fmla="*/ 2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0"/>
                  </a:move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1">
              <a:extLst>
                <a:ext uri="{FF2B5EF4-FFF2-40B4-BE49-F238E27FC236}">
                  <a16:creationId xmlns:a16="http://schemas.microsoft.com/office/drawing/2014/main" id="{6A2FA0C4-4E6F-4915-8332-296AADC2D253}"/>
                </a:ext>
              </a:extLst>
            </p:cNvPr>
            <p:cNvSpPr>
              <a:spLocks/>
            </p:cNvSpPr>
            <p:nvPr/>
          </p:nvSpPr>
          <p:spPr bwMode="auto">
            <a:xfrm>
              <a:off x="9221788" y="2163763"/>
              <a:ext cx="134938" cy="104775"/>
            </a:xfrm>
            <a:custGeom>
              <a:avLst/>
              <a:gdLst>
                <a:gd name="T0" fmla="*/ 2 w 36"/>
                <a:gd name="T1" fmla="*/ 28 h 28"/>
                <a:gd name="T2" fmla="*/ 34 w 36"/>
                <a:gd name="T3" fmla="*/ 28 h 28"/>
                <a:gd name="T4" fmla="*/ 36 w 36"/>
                <a:gd name="T5" fmla="*/ 26 h 28"/>
                <a:gd name="T6" fmla="*/ 36 w 36"/>
                <a:gd name="T7" fmla="*/ 10 h 28"/>
                <a:gd name="T8" fmla="*/ 34 w 36"/>
                <a:gd name="T9" fmla="*/ 8 h 28"/>
                <a:gd name="T10" fmla="*/ 28 w 36"/>
                <a:gd name="T11" fmla="*/ 8 h 28"/>
                <a:gd name="T12" fmla="*/ 18 w 36"/>
                <a:gd name="T13" fmla="*/ 0 h 28"/>
                <a:gd name="T14" fmla="*/ 8 w 36"/>
                <a:gd name="T15" fmla="*/ 8 h 28"/>
                <a:gd name="T16" fmla="*/ 2 w 36"/>
                <a:gd name="T17" fmla="*/ 8 h 28"/>
                <a:gd name="T18" fmla="*/ 0 w 36"/>
                <a:gd name="T19" fmla="*/ 10 h 28"/>
                <a:gd name="T20" fmla="*/ 0 w 36"/>
                <a:gd name="T21" fmla="*/ 26 h 28"/>
                <a:gd name="T22" fmla="*/ 2 w 36"/>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 y="28"/>
                  </a:moveTo>
                  <a:cubicBezTo>
                    <a:pt x="34" y="28"/>
                    <a:pt x="34" y="28"/>
                    <a:pt x="34" y="28"/>
                  </a:cubicBezTo>
                  <a:cubicBezTo>
                    <a:pt x="35" y="28"/>
                    <a:pt x="36" y="27"/>
                    <a:pt x="36" y="26"/>
                  </a:cubicBezTo>
                  <a:cubicBezTo>
                    <a:pt x="36" y="10"/>
                    <a:pt x="36" y="10"/>
                    <a:pt x="36" y="10"/>
                  </a:cubicBezTo>
                  <a:cubicBezTo>
                    <a:pt x="36" y="9"/>
                    <a:pt x="35" y="8"/>
                    <a:pt x="34" y="8"/>
                  </a:cubicBezTo>
                  <a:cubicBezTo>
                    <a:pt x="28" y="8"/>
                    <a:pt x="28" y="8"/>
                    <a:pt x="28" y="8"/>
                  </a:cubicBezTo>
                  <a:cubicBezTo>
                    <a:pt x="27" y="3"/>
                    <a:pt x="23" y="0"/>
                    <a:pt x="18" y="0"/>
                  </a:cubicBezTo>
                  <a:cubicBezTo>
                    <a:pt x="13" y="0"/>
                    <a:pt x="9" y="3"/>
                    <a:pt x="8" y="8"/>
                  </a:cubicBezTo>
                  <a:cubicBezTo>
                    <a:pt x="2" y="8"/>
                    <a:pt x="2" y="8"/>
                    <a:pt x="2" y="8"/>
                  </a:cubicBezTo>
                  <a:cubicBezTo>
                    <a:pt x="1" y="8"/>
                    <a:pt x="0" y="9"/>
                    <a:pt x="0" y="10"/>
                  </a:cubicBezTo>
                  <a:cubicBezTo>
                    <a:pt x="0" y="26"/>
                    <a:pt x="0" y="26"/>
                    <a:pt x="0" y="26"/>
                  </a:cubicBezTo>
                  <a:cubicBezTo>
                    <a:pt x="0" y="27"/>
                    <a:pt x="1" y="28"/>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2">
              <a:extLst>
                <a:ext uri="{FF2B5EF4-FFF2-40B4-BE49-F238E27FC236}">
                  <a16:creationId xmlns:a16="http://schemas.microsoft.com/office/drawing/2014/main" id="{7FE501CC-34D3-4ABA-89EA-7939F4CAAFD0}"/>
                </a:ext>
              </a:extLst>
            </p:cNvPr>
            <p:cNvSpPr>
              <a:spLocks/>
            </p:cNvSpPr>
            <p:nvPr/>
          </p:nvSpPr>
          <p:spPr bwMode="auto">
            <a:xfrm>
              <a:off x="9447213" y="2344738"/>
              <a:ext cx="74613" cy="74613"/>
            </a:xfrm>
            <a:custGeom>
              <a:avLst/>
              <a:gdLst>
                <a:gd name="T0" fmla="*/ 19 w 20"/>
                <a:gd name="T1" fmla="*/ 11 h 20"/>
                <a:gd name="T2" fmla="*/ 9 w 20"/>
                <a:gd name="T3" fmla="*/ 1 h 20"/>
                <a:gd name="T4" fmla="*/ 7 w 20"/>
                <a:gd name="T5" fmla="*/ 1 h 20"/>
                <a:gd name="T6" fmla="*/ 0 w 20"/>
                <a:gd name="T7" fmla="*/ 7 h 20"/>
                <a:gd name="T8" fmla="*/ 13 w 20"/>
                <a:gd name="T9" fmla="*/ 20 h 20"/>
                <a:gd name="T10" fmla="*/ 19 w 20"/>
                <a:gd name="T11" fmla="*/ 13 h 20"/>
                <a:gd name="T12" fmla="*/ 20 w 20"/>
                <a:gd name="T13" fmla="*/ 12 h 20"/>
                <a:gd name="T14" fmla="*/ 19 w 20"/>
                <a:gd name="T15" fmla="*/ 1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11"/>
                  </a:moveTo>
                  <a:cubicBezTo>
                    <a:pt x="9" y="1"/>
                    <a:pt x="9" y="1"/>
                    <a:pt x="9" y="1"/>
                  </a:cubicBezTo>
                  <a:cubicBezTo>
                    <a:pt x="9" y="0"/>
                    <a:pt x="7" y="0"/>
                    <a:pt x="7" y="1"/>
                  </a:cubicBezTo>
                  <a:cubicBezTo>
                    <a:pt x="0" y="7"/>
                    <a:pt x="0" y="7"/>
                    <a:pt x="0" y="7"/>
                  </a:cubicBezTo>
                  <a:cubicBezTo>
                    <a:pt x="13" y="20"/>
                    <a:pt x="13" y="20"/>
                    <a:pt x="13" y="20"/>
                  </a:cubicBezTo>
                  <a:cubicBezTo>
                    <a:pt x="19" y="13"/>
                    <a:pt x="19" y="13"/>
                    <a:pt x="19" y="13"/>
                  </a:cubicBezTo>
                  <a:cubicBezTo>
                    <a:pt x="20" y="13"/>
                    <a:pt x="20" y="13"/>
                    <a:pt x="20" y="12"/>
                  </a:cubicBezTo>
                  <a:cubicBezTo>
                    <a:pt x="20" y="11"/>
                    <a:pt x="20" y="11"/>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73">
              <a:extLst>
                <a:ext uri="{FF2B5EF4-FFF2-40B4-BE49-F238E27FC236}">
                  <a16:creationId xmlns:a16="http://schemas.microsoft.com/office/drawing/2014/main" id="{D3E47793-65BC-4DF0-8C70-BDD7D41943F4}"/>
                </a:ext>
              </a:extLst>
            </p:cNvPr>
            <p:cNvSpPr>
              <a:spLocks/>
            </p:cNvSpPr>
            <p:nvPr/>
          </p:nvSpPr>
          <p:spPr bwMode="auto">
            <a:xfrm>
              <a:off x="9340850" y="2468563"/>
              <a:ext cx="57150" cy="57150"/>
            </a:xfrm>
            <a:custGeom>
              <a:avLst/>
              <a:gdLst>
                <a:gd name="T0" fmla="*/ 2 w 15"/>
                <a:gd name="T1" fmla="*/ 7 h 15"/>
                <a:gd name="T2" fmla="*/ 2 w 15"/>
                <a:gd name="T3" fmla="*/ 7 h 15"/>
                <a:gd name="T4" fmla="*/ 0 w 15"/>
                <a:gd name="T5" fmla="*/ 12 h 15"/>
                <a:gd name="T6" fmla="*/ 1 w 15"/>
                <a:gd name="T7" fmla="*/ 14 h 15"/>
                <a:gd name="T8" fmla="*/ 3 w 15"/>
                <a:gd name="T9" fmla="*/ 15 h 15"/>
                <a:gd name="T10" fmla="*/ 15 w 15"/>
                <a:gd name="T11" fmla="*/ 11 h 15"/>
                <a:gd name="T12" fmla="*/ 4 w 15"/>
                <a:gd name="T13" fmla="*/ 0 h 15"/>
                <a:gd name="T14" fmla="*/ 2 w 15"/>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7"/>
                  </a:moveTo>
                  <a:cubicBezTo>
                    <a:pt x="2" y="7"/>
                    <a:pt x="2" y="7"/>
                    <a:pt x="2" y="7"/>
                  </a:cubicBezTo>
                  <a:cubicBezTo>
                    <a:pt x="0" y="12"/>
                    <a:pt x="0" y="12"/>
                    <a:pt x="0" y="12"/>
                  </a:cubicBezTo>
                  <a:cubicBezTo>
                    <a:pt x="0" y="13"/>
                    <a:pt x="0" y="14"/>
                    <a:pt x="1" y="14"/>
                  </a:cubicBezTo>
                  <a:cubicBezTo>
                    <a:pt x="1" y="15"/>
                    <a:pt x="2" y="15"/>
                    <a:pt x="3" y="15"/>
                  </a:cubicBezTo>
                  <a:cubicBezTo>
                    <a:pt x="15" y="11"/>
                    <a:pt x="15" y="11"/>
                    <a:pt x="15" y="11"/>
                  </a:cubicBezTo>
                  <a:cubicBezTo>
                    <a:pt x="4" y="0"/>
                    <a:pt x="4" y="0"/>
                    <a:pt x="4" y="0"/>
                  </a:cubicBez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74">
              <a:extLst>
                <a:ext uri="{FF2B5EF4-FFF2-40B4-BE49-F238E27FC236}">
                  <a16:creationId xmlns:a16="http://schemas.microsoft.com/office/drawing/2014/main" id="{1D115113-0ED5-4B86-B17E-2392ECEEF494}"/>
                </a:ext>
              </a:extLst>
            </p:cNvPr>
            <p:cNvSpPr>
              <a:spLocks/>
            </p:cNvSpPr>
            <p:nvPr/>
          </p:nvSpPr>
          <p:spPr bwMode="auto">
            <a:xfrm>
              <a:off x="9364663" y="2382838"/>
              <a:ext cx="119063" cy="120650"/>
            </a:xfrm>
            <a:custGeom>
              <a:avLst/>
              <a:gdLst>
                <a:gd name="T0" fmla="*/ 0 w 75"/>
                <a:gd name="T1" fmla="*/ 45 h 76"/>
                <a:gd name="T2" fmla="*/ 30 w 75"/>
                <a:gd name="T3" fmla="*/ 76 h 76"/>
                <a:gd name="T4" fmla="*/ 75 w 75"/>
                <a:gd name="T5" fmla="*/ 30 h 76"/>
                <a:gd name="T6" fmla="*/ 45 w 75"/>
                <a:gd name="T7" fmla="*/ 0 h 76"/>
                <a:gd name="T8" fmla="*/ 0 w 75"/>
                <a:gd name="T9" fmla="*/ 45 h 76"/>
              </a:gdLst>
              <a:ahLst/>
              <a:cxnLst>
                <a:cxn ang="0">
                  <a:pos x="T0" y="T1"/>
                </a:cxn>
                <a:cxn ang="0">
                  <a:pos x="T2" y="T3"/>
                </a:cxn>
                <a:cxn ang="0">
                  <a:pos x="T4" y="T5"/>
                </a:cxn>
                <a:cxn ang="0">
                  <a:pos x="T6" y="T7"/>
                </a:cxn>
                <a:cxn ang="0">
                  <a:pos x="T8" y="T9"/>
                </a:cxn>
              </a:cxnLst>
              <a:rect l="0" t="0" r="r" b="b"/>
              <a:pathLst>
                <a:path w="75" h="76">
                  <a:moveTo>
                    <a:pt x="0" y="45"/>
                  </a:moveTo>
                  <a:lnTo>
                    <a:pt x="30" y="76"/>
                  </a:lnTo>
                  <a:lnTo>
                    <a:pt x="75" y="30"/>
                  </a:lnTo>
                  <a:lnTo>
                    <a:pt x="4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Rectangle 79">
            <a:extLst>
              <a:ext uri="{FF2B5EF4-FFF2-40B4-BE49-F238E27FC236}">
                <a16:creationId xmlns:a16="http://schemas.microsoft.com/office/drawing/2014/main" id="{05B2DBF7-3BA7-44FB-9491-CFCD827B2DA6}"/>
              </a:ext>
            </a:extLst>
          </p:cNvPr>
          <p:cNvSpPr/>
          <p:nvPr/>
        </p:nvSpPr>
        <p:spPr>
          <a:xfrm>
            <a:off x="1096010" y="1423372"/>
            <a:ext cx="569493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75000"/>
                    <a:lumOff val="25000"/>
                  </a:schemeClr>
                </a:solidFill>
                <a:latin typeface="+mj-lt"/>
              </a:rPr>
              <a:t>Scaling Up - National Tidal Wave </a:t>
            </a:r>
            <a:endPar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cxnSp>
        <p:nvCxnSpPr>
          <p:cNvPr id="88" name="Straight Connector 87">
            <a:extLst>
              <a:ext uri="{FF2B5EF4-FFF2-40B4-BE49-F238E27FC236}">
                <a16:creationId xmlns:a16="http://schemas.microsoft.com/office/drawing/2014/main" id="{4CF0A6BC-1345-4B53-9910-D45DFFB54AA3}"/>
              </a:ext>
            </a:extLst>
          </p:cNvPr>
          <p:cNvCxnSpPr>
            <a:cxnSpLocks/>
          </p:cNvCxnSpPr>
          <p:nvPr/>
        </p:nvCxnSpPr>
        <p:spPr>
          <a:xfrm>
            <a:off x="895442" y="1960923"/>
            <a:ext cx="6870702" cy="0"/>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84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F47D-F449-DD4B-AE84-90EDD9CEE03C}"/>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907C507-43BF-4266-89E5-9FFC040D079E}"/>
              </a:ext>
            </a:extLst>
          </p:cNvPr>
          <p:cNvSpPr>
            <a:spLocks noGrp="1"/>
          </p:cNvSpPr>
          <p:nvPr>
            <p:ph type="ftr" sz="quarter" idx="1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The Spirit Makes The Master</a:t>
            </a:r>
          </a:p>
        </p:txBody>
      </p:sp>
      <p:sp>
        <p:nvSpPr>
          <p:cNvPr id="6" name="Rectangle 5">
            <a:extLst>
              <a:ext uri="{FF2B5EF4-FFF2-40B4-BE49-F238E27FC236}">
                <a16:creationId xmlns:a16="http://schemas.microsoft.com/office/drawing/2014/main" id="{15E75610-1C68-4F1D-840A-56010BA10F62}"/>
              </a:ext>
            </a:extLst>
          </p:cNvPr>
          <p:cNvSpPr/>
          <p:nvPr/>
        </p:nvSpPr>
        <p:spPr>
          <a:xfrm>
            <a:off x="558800" y="1238250"/>
            <a:ext cx="10452100" cy="474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89CC4E46-6A0A-4052-AAC7-A0A9355F80EB}"/>
              </a:ext>
            </a:extLst>
          </p:cNvPr>
          <p:cNvCxnSpPr>
            <a:cxnSpLocks/>
          </p:cNvCxnSpPr>
          <p:nvPr/>
        </p:nvCxnSpPr>
        <p:spPr>
          <a:xfrm>
            <a:off x="895442" y="2727017"/>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2E8045-9314-4E8C-A3AE-3F80FED6EE9F}"/>
              </a:ext>
            </a:extLst>
          </p:cNvPr>
          <p:cNvCxnSpPr>
            <a:cxnSpLocks/>
          </p:cNvCxnSpPr>
          <p:nvPr/>
        </p:nvCxnSpPr>
        <p:spPr>
          <a:xfrm>
            <a:off x="895442" y="3538219"/>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45763A-D893-4FD0-BF5C-44752A170150}"/>
              </a:ext>
            </a:extLst>
          </p:cNvPr>
          <p:cNvCxnSpPr>
            <a:cxnSpLocks/>
          </p:cNvCxnSpPr>
          <p:nvPr/>
        </p:nvCxnSpPr>
        <p:spPr>
          <a:xfrm>
            <a:off x="895442" y="4349421"/>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B1EE09-6C66-48A3-8E4A-6715097746F6}"/>
              </a:ext>
            </a:extLst>
          </p:cNvPr>
          <p:cNvCxnSpPr>
            <a:cxnSpLocks/>
          </p:cNvCxnSpPr>
          <p:nvPr/>
        </p:nvCxnSpPr>
        <p:spPr>
          <a:xfrm>
            <a:off x="895442" y="5160623"/>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8044C630-9176-455D-BBAC-8A8D4F180079}"/>
              </a:ext>
            </a:extLst>
          </p:cNvPr>
          <p:cNvGrpSpPr/>
          <p:nvPr/>
        </p:nvGrpSpPr>
        <p:grpSpPr>
          <a:xfrm>
            <a:off x="1096011" y="2101282"/>
            <a:ext cx="6469564" cy="440268"/>
            <a:chOff x="4611185" y="1932683"/>
            <a:chExt cx="6469564" cy="440268"/>
          </a:xfrm>
        </p:grpSpPr>
        <p:sp>
          <p:nvSpPr>
            <p:cNvPr id="37" name="Rectangle 36">
              <a:extLst>
                <a:ext uri="{FF2B5EF4-FFF2-40B4-BE49-F238E27FC236}">
                  <a16:creationId xmlns:a16="http://schemas.microsoft.com/office/drawing/2014/main" id="{B9DF30FC-0D24-4559-BB22-03EFE0C1B7E7}"/>
                </a:ext>
              </a:extLst>
            </p:cNvPr>
            <p:cNvSpPr/>
            <p:nvPr/>
          </p:nvSpPr>
          <p:spPr>
            <a:xfrm>
              <a:off x="5178582" y="2014318"/>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Have strong ties to schools and the community.</a:t>
              </a:r>
            </a:p>
          </p:txBody>
        </p:sp>
        <p:sp>
          <p:nvSpPr>
            <p:cNvPr id="55" name="Rectangle 54">
              <a:extLst>
                <a:ext uri="{FF2B5EF4-FFF2-40B4-BE49-F238E27FC236}">
                  <a16:creationId xmlns:a16="http://schemas.microsoft.com/office/drawing/2014/main" id="{E5C996FB-DB1A-4F37-83AB-26046E35B7C6}"/>
                </a:ext>
              </a:extLst>
            </p:cNvPr>
            <p:cNvSpPr/>
            <p:nvPr/>
          </p:nvSpPr>
          <p:spPr>
            <a:xfrm>
              <a:off x="4611185" y="1932683"/>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1" name="Freeform 104">
              <a:extLst>
                <a:ext uri="{FF2B5EF4-FFF2-40B4-BE49-F238E27FC236}">
                  <a16:creationId xmlns:a16="http://schemas.microsoft.com/office/drawing/2014/main" id="{8FCABE9E-C4E2-4304-8819-DFB94E6724D9}"/>
                </a:ext>
              </a:extLst>
            </p:cNvPr>
            <p:cNvSpPr>
              <a:spLocks noEditPoints="1"/>
            </p:cNvSpPr>
            <p:nvPr/>
          </p:nvSpPr>
          <p:spPr bwMode="auto">
            <a:xfrm>
              <a:off x="4688859" y="2009729"/>
              <a:ext cx="284921" cy="286176"/>
            </a:xfrm>
            <a:custGeom>
              <a:avLst/>
              <a:gdLst>
                <a:gd name="T0" fmla="*/ 36 w 96"/>
                <a:gd name="T1" fmla="*/ 72 h 96"/>
                <a:gd name="T2" fmla="*/ 59 w 96"/>
                <a:gd name="T3" fmla="*/ 64 h 96"/>
                <a:gd name="T4" fmla="*/ 89 w 96"/>
                <a:gd name="T5" fmla="*/ 95 h 96"/>
                <a:gd name="T6" fmla="*/ 95 w 96"/>
                <a:gd name="T7" fmla="*/ 95 h 96"/>
                <a:gd name="T8" fmla="*/ 95 w 96"/>
                <a:gd name="T9" fmla="*/ 89 h 96"/>
                <a:gd name="T10" fmla="*/ 64 w 96"/>
                <a:gd name="T11" fmla="*/ 58 h 96"/>
                <a:gd name="T12" fmla="*/ 72 w 96"/>
                <a:gd name="T13" fmla="*/ 36 h 96"/>
                <a:gd name="T14" fmla="*/ 36 w 96"/>
                <a:gd name="T15" fmla="*/ 0 h 96"/>
                <a:gd name="T16" fmla="*/ 0 w 96"/>
                <a:gd name="T17" fmla="*/ 36 h 96"/>
                <a:gd name="T18" fmla="*/ 36 w 96"/>
                <a:gd name="T19" fmla="*/ 72 h 96"/>
                <a:gd name="T20" fmla="*/ 36 w 96"/>
                <a:gd name="T21" fmla="*/ 8 h 96"/>
                <a:gd name="T22" fmla="*/ 64 w 96"/>
                <a:gd name="T23" fmla="*/ 36 h 96"/>
                <a:gd name="T24" fmla="*/ 36 w 96"/>
                <a:gd name="T25" fmla="*/ 64 h 96"/>
                <a:gd name="T26" fmla="*/ 8 w 96"/>
                <a:gd name="T27" fmla="*/ 36 h 96"/>
                <a:gd name="T28" fmla="*/ 36 w 96"/>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96">
                  <a:moveTo>
                    <a:pt x="36" y="72"/>
                  </a:moveTo>
                  <a:cubicBezTo>
                    <a:pt x="45" y="72"/>
                    <a:pt x="52" y="69"/>
                    <a:pt x="59" y="64"/>
                  </a:cubicBezTo>
                  <a:cubicBezTo>
                    <a:pt x="89" y="95"/>
                    <a:pt x="89" y="95"/>
                    <a:pt x="89" y="95"/>
                  </a:cubicBezTo>
                  <a:cubicBezTo>
                    <a:pt x="91" y="96"/>
                    <a:pt x="93" y="96"/>
                    <a:pt x="95" y="95"/>
                  </a:cubicBezTo>
                  <a:cubicBezTo>
                    <a:pt x="96" y="93"/>
                    <a:pt x="96" y="91"/>
                    <a:pt x="95" y="89"/>
                  </a:cubicBezTo>
                  <a:cubicBezTo>
                    <a:pt x="64" y="58"/>
                    <a:pt x="64" y="58"/>
                    <a:pt x="64" y="58"/>
                  </a:cubicBezTo>
                  <a:cubicBezTo>
                    <a:pt x="69" y="52"/>
                    <a:pt x="72" y="44"/>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nvGrpSpPr>
          <p:cNvPr id="84" name="Group 83">
            <a:extLst>
              <a:ext uri="{FF2B5EF4-FFF2-40B4-BE49-F238E27FC236}">
                <a16:creationId xmlns:a16="http://schemas.microsoft.com/office/drawing/2014/main" id="{4D236606-D022-4039-ABD2-69E635509F53}"/>
              </a:ext>
            </a:extLst>
          </p:cNvPr>
          <p:cNvGrpSpPr/>
          <p:nvPr/>
        </p:nvGrpSpPr>
        <p:grpSpPr>
          <a:xfrm>
            <a:off x="1096011" y="2912484"/>
            <a:ext cx="6469564" cy="440268"/>
            <a:chOff x="4611185" y="2648051"/>
            <a:chExt cx="6469564" cy="440268"/>
          </a:xfrm>
        </p:grpSpPr>
        <p:sp>
          <p:nvSpPr>
            <p:cNvPr id="40" name="Rectangle 39">
              <a:extLst>
                <a:ext uri="{FF2B5EF4-FFF2-40B4-BE49-F238E27FC236}">
                  <a16:creationId xmlns:a16="http://schemas.microsoft.com/office/drawing/2014/main" id="{2E5FD95A-0CC1-446C-873B-065D07B1289B}"/>
                </a:ext>
              </a:extLst>
            </p:cNvPr>
            <p:cNvSpPr/>
            <p:nvPr/>
          </p:nvSpPr>
          <p:spPr>
            <a:xfrm>
              <a:off x="5178582" y="272968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Want to be a teacher.</a:t>
              </a:r>
            </a:p>
          </p:txBody>
        </p:sp>
        <p:sp>
          <p:nvSpPr>
            <p:cNvPr id="56" name="Rectangle 55">
              <a:extLst>
                <a:ext uri="{FF2B5EF4-FFF2-40B4-BE49-F238E27FC236}">
                  <a16:creationId xmlns:a16="http://schemas.microsoft.com/office/drawing/2014/main" id="{EF84E0E5-13CA-43DD-A277-0A04CA1AC5E1}"/>
                </a:ext>
              </a:extLst>
            </p:cNvPr>
            <p:cNvSpPr/>
            <p:nvPr/>
          </p:nvSpPr>
          <p:spPr>
            <a:xfrm>
              <a:off x="4611185" y="264805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2" name="Group 61">
              <a:extLst>
                <a:ext uri="{FF2B5EF4-FFF2-40B4-BE49-F238E27FC236}">
                  <a16:creationId xmlns:a16="http://schemas.microsoft.com/office/drawing/2014/main" id="{A01DD461-185C-4399-A719-8CF3A83F2549}"/>
                </a:ext>
              </a:extLst>
            </p:cNvPr>
            <p:cNvGrpSpPr/>
            <p:nvPr/>
          </p:nvGrpSpPr>
          <p:grpSpPr>
            <a:xfrm>
              <a:off x="4688079" y="2723672"/>
              <a:ext cx="286480" cy="289026"/>
              <a:chOff x="2670175" y="5773738"/>
              <a:chExt cx="357188" cy="360363"/>
            </a:xfrm>
            <a:solidFill>
              <a:schemeClr val="bg1"/>
            </a:solidFill>
          </p:grpSpPr>
          <p:sp>
            <p:nvSpPr>
              <p:cNvPr id="63" name="Freeform 137">
                <a:extLst>
                  <a:ext uri="{FF2B5EF4-FFF2-40B4-BE49-F238E27FC236}">
                    <a16:creationId xmlns:a16="http://schemas.microsoft.com/office/drawing/2014/main" id="{C6FFC17B-A90C-48C5-B051-36AFDF6DB0A0}"/>
                  </a:ext>
                </a:extLst>
              </p:cNvPr>
              <p:cNvSpPr>
                <a:spLocks/>
              </p:cNvSpPr>
              <p:nvPr/>
            </p:nvSpPr>
            <p:spPr bwMode="auto">
              <a:xfrm>
                <a:off x="2898775" y="6002338"/>
                <a:ext cx="128588" cy="131763"/>
              </a:xfrm>
              <a:custGeom>
                <a:avLst/>
                <a:gdLst>
                  <a:gd name="T0" fmla="*/ 34 w 34"/>
                  <a:gd name="T1" fmla="*/ 20 h 35"/>
                  <a:gd name="T2" fmla="*/ 22 w 34"/>
                  <a:gd name="T3" fmla="*/ 0 h 35"/>
                  <a:gd name="T4" fmla="*/ 0 w 34"/>
                  <a:gd name="T5" fmla="*/ 17 h 35"/>
                  <a:gd name="T6" fmla="*/ 10 w 34"/>
                  <a:gd name="T7" fmla="*/ 34 h 35"/>
                  <a:gd name="T8" fmla="*/ 12 w 34"/>
                  <a:gd name="T9" fmla="*/ 35 h 35"/>
                  <a:gd name="T10" fmla="*/ 12 w 34"/>
                  <a:gd name="T11" fmla="*/ 35 h 35"/>
                  <a:gd name="T12" fmla="*/ 13 w 34"/>
                  <a:gd name="T13" fmla="*/ 34 h 35"/>
                  <a:gd name="T14" fmla="*/ 18 w 34"/>
                  <a:gd name="T15" fmla="*/ 21 h 35"/>
                  <a:gd name="T16" fmla="*/ 32 w 34"/>
                  <a:gd name="T17" fmla="*/ 23 h 35"/>
                  <a:gd name="T18" fmla="*/ 34 w 34"/>
                  <a:gd name="T19" fmla="*/ 22 h 35"/>
                  <a:gd name="T20" fmla="*/ 34 w 34"/>
                  <a:gd name="T2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34" y="20"/>
                    </a:moveTo>
                    <a:cubicBezTo>
                      <a:pt x="22" y="0"/>
                      <a:pt x="22" y="0"/>
                      <a:pt x="22" y="0"/>
                    </a:cubicBezTo>
                    <a:cubicBezTo>
                      <a:pt x="17" y="8"/>
                      <a:pt x="9" y="14"/>
                      <a:pt x="0" y="17"/>
                    </a:cubicBezTo>
                    <a:cubicBezTo>
                      <a:pt x="10" y="34"/>
                      <a:pt x="10" y="34"/>
                      <a:pt x="10" y="34"/>
                    </a:cubicBezTo>
                    <a:cubicBezTo>
                      <a:pt x="10" y="35"/>
                      <a:pt x="11" y="35"/>
                      <a:pt x="12" y="35"/>
                    </a:cubicBezTo>
                    <a:cubicBezTo>
                      <a:pt x="12" y="35"/>
                      <a:pt x="12" y="35"/>
                      <a:pt x="12" y="35"/>
                    </a:cubicBezTo>
                    <a:cubicBezTo>
                      <a:pt x="13" y="35"/>
                      <a:pt x="13" y="34"/>
                      <a:pt x="13" y="34"/>
                    </a:cubicBezTo>
                    <a:cubicBezTo>
                      <a:pt x="18" y="21"/>
                      <a:pt x="18" y="21"/>
                      <a:pt x="18" y="21"/>
                    </a:cubicBezTo>
                    <a:cubicBezTo>
                      <a:pt x="32" y="23"/>
                      <a:pt x="32" y="23"/>
                      <a:pt x="32" y="23"/>
                    </a:cubicBezTo>
                    <a:cubicBezTo>
                      <a:pt x="33" y="23"/>
                      <a:pt x="34" y="23"/>
                      <a:pt x="34" y="22"/>
                    </a:cubicBezTo>
                    <a:cubicBezTo>
                      <a:pt x="34" y="21"/>
                      <a:pt x="34" y="21"/>
                      <a:pt x="3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4" name="Freeform 138">
                <a:extLst>
                  <a:ext uri="{FF2B5EF4-FFF2-40B4-BE49-F238E27FC236}">
                    <a16:creationId xmlns:a16="http://schemas.microsoft.com/office/drawing/2014/main" id="{8744E5A3-1521-4A0D-9232-B4E49DA61AE7}"/>
                  </a:ext>
                </a:extLst>
              </p:cNvPr>
              <p:cNvSpPr>
                <a:spLocks/>
              </p:cNvSpPr>
              <p:nvPr/>
            </p:nvSpPr>
            <p:spPr bwMode="auto">
              <a:xfrm>
                <a:off x="2670175" y="5999163"/>
                <a:ext cx="131763" cy="134938"/>
              </a:xfrm>
              <a:custGeom>
                <a:avLst/>
                <a:gdLst>
                  <a:gd name="T0" fmla="*/ 12 w 35"/>
                  <a:gd name="T1" fmla="*/ 0 h 36"/>
                  <a:gd name="T2" fmla="*/ 0 w 35"/>
                  <a:gd name="T3" fmla="*/ 21 h 36"/>
                  <a:gd name="T4" fmla="*/ 0 w 35"/>
                  <a:gd name="T5" fmla="*/ 23 h 36"/>
                  <a:gd name="T6" fmla="*/ 2 w 35"/>
                  <a:gd name="T7" fmla="*/ 24 h 36"/>
                  <a:gd name="T8" fmla="*/ 16 w 35"/>
                  <a:gd name="T9" fmla="*/ 22 h 36"/>
                  <a:gd name="T10" fmla="*/ 21 w 35"/>
                  <a:gd name="T11" fmla="*/ 35 h 36"/>
                  <a:gd name="T12" fmla="*/ 23 w 35"/>
                  <a:gd name="T13" fmla="*/ 36 h 36"/>
                  <a:gd name="T14" fmla="*/ 23 w 35"/>
                  <a:gd name="T15" fmla="*/ 36 h 36"/>
                  <a:gd name="T16" fmla="*/ 24 w 35"/>
                  <a:gd name="T17" fmla="*/ 35 h 36"/>
                  <a:gd name="T18" fmla="*/ 35 w 35"/>
                  <a:gd name="T19" fmla="*/ 18 h 36"/>
                  <a:gd name="T20" fmla="*/ 12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2" y="0"/>
                    </a:moveTo>
                    <a:cubicBezTo>
                      <a:pt x="0" y="21"/>
                      <a:pt x="0" y="21"/>
                      <a:pt x="0" y="21"/>
                    </a:cubicBezTo>
                    <a:cubicBezTo>
                      <a:pt x="0" y="22"/>
                      <a:pt x="0" y="22"/>
                      <a:pt x="0" y="23"/>
                    </a:cubicBezTo>
                    <a:cubicBezTo>
                      <a:pt x="1" y="24"/>
                      <a:pt x="2" y="24"/>
                      <a:pt x="2" y="24"/>
                    </a:cubicBezTo>
                    <a:cubicBezTo>
                      <a:pt x="16" y="22"/>
                      <a:pt x="16" y="22"/>
                      <a:pt x="16" y="22"/>
                    </a:cubicBezTo>
                    <a:cubicBezTo>
                      <a:pt x="21" y="35"/>
                      <a:pt x="21" y="35"/>
                      <a:pt x="21" y="35"/>
                    </a:cubicBezTo>
                    <a:cubicBezTo>
                      <a:pt x="21" y="35"/>
                      <a:pt x="22" y="36"/>
                      <a:pt x="23" y="36"/>
                    </a:cubicBezTo>
                    <a:cubicBezTo>
                      <a:pt x="23" y="36"/>
                      <a:pt x="23" y="36"/>
                      <a:pt x="23" y="36"/>
                    </a:cubicBezTo>
                    <a:cubicBezTo>
                      <a:pt x="23" y="36"/>
                      <a:pt x="24" y="36"/>
                      <a:pt x="24" y="35"/>
                    </a:cubicBezTo>
                    <a:cubicBezTo>
                      <a:pt x="35" y="18"/>
                      <a:pt x="35" y="18"/>
                      <a:pt x="35" y="18"/>
                    </a:cubicBezTo>
                    <a:cubicBezTo>
                      <a:pt x="25" y="15"/>
                      <a:pt x="17" y="8"/>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5" name="Freeform 139">
                <a:extLst>
                  <a:ext uri="{FF2B5EF4-FFF2-40B4-BE49-F238E27FC236}">
                    <a16:creationId xmlns:a16="http://schemas.microsoft.com/office/drawing/2014/main" id="{0B54DE2E-EF11-418A-A4DD-0D31420DFD7F}"/>
                  </a:ext>
                </a:extLst>
              </p:cNvPr>
              <p:cNvSpPr>
                <a:spLocks noEditPoints="1"/>
              </p:cNvSpPr>
              <p:nvPr/>
            </p:nvSpPr>
            <p:spPr bwMode="auto">
              <a:xfrm>
                <a:off x="2708275" y="5773738"/>
                <a:ext cx="285750" cy="284163"/>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61 w 76"/>
                  <a:gd name="T11" fmla="*/ 34 h 76"/>
                  <a:gd name="T12" fmla="*/ 54 w 76"/>
                  <a:gd name="T13" fmla="*/ 50 h 76"/>
                  <a:gd name="T14" fmla="*/ 45 w 76"/>
                  <a:gd name="T15" fmla="*/ 56 h 76"/>
                  <a:gd name="T16" fmla="*/ 36 w 76"/>
                  <a:gd name="T17" fmla="*/ 56 h 76"/>
                  <a:gd name="T18" fmla="*/ 29 w 76"/>
                  <a:gd name="T19" fmla="*/ 55 h 76"/>
                  <a:gd name="T20" fmla="*/ 15 w 76"/>
                  <a:gd name="T21" fmla="*/ 53 h 76"/>
                  <a:gd name="T22" fmla="*/ 13 w 76"/>
                  <a:gd name="T23" fmla="*/ 51 h 76"/>
                  <a:gd name="T24" fmla="*/ 13 w 76"/>
                  <a:gd name="T25" fmla="*/ 34 h 76"/>
                  <a:gd name="T26" fmla="*/ 15 w 76"/>
                  <a:gd name="T27" fmla="*/ 32 h 76"/>
                  <a:gd name="T28" fmla="*/ 20 w 76"/>
                  <a:gd name="T29" fmla="*/ 32 h 76"/>
                  <a:gd name="T30" fmla="*/ 34 w 76"/>
                  <a:gd name="T31" fmla="*/ 16 h 76"/>
                  <a:gd name="T32" fmla="*/ 38 w 76"/>
                  <a:gd name="T33" fmla="*/ 12 h 76"/>
                  <a:gd name="T34" fmla="*/ 41 w 76"/>
                  <a:gd name="T35" fmla="*/ 18 h 76"/>
                  <a:gd name="T36" fmla="*/ 41 w 76"/>
                  <a:gd name="T37" fmla="*/ 28 h 76"/>
                  <a:gd name="T38" fmla="*/ 56 w 76"/>
                  <a:gd name="T39" fmla="*/ 28 h 76"/>
                  <a:gd name="T40" fmla="*/ 61 w 76"/>
                  <a:gd name="T41" fmla="*/ 33 h 76"/>
                  <a:gd name="T42" fmla="*/ 61 w 76"/>
                  <a:gd name="T43"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61" y="34"/>
                    </a:moveTo>
                    <a:cubicBezTo>
                      <a:pt x="54" y="50"/>
                      <a:pt x="54" y="50"/>
                      <a:pt x="54" y="50"/>
                    </a:cubicBezTo>
                    <a:cubicBezTo>
                      <a:pt x="52" y="54"/>
                      <a:pt x="49" y="56"/>
                      <a:pt x="45" y="56"/>
                    </a:cubicBezTo>
                    <a:cubicBezTo>
                      <a:pt x="36" y="56"/>
                      <a:pt x="36" y="56"/>
                      <a:pt x="36" y="56"/>
                    </a:cubicBezTo>
                    <a:cubicBezTo>
                      <a:pt x="33" y="56"/>
                      <a:pt x="31" y="55"/>
                      <a:pt x="29" y="55"/>
                    </a:cubicBezTo>
                    <a:cubicBezTo>
                      <a:pt x="27" y="54"/>
                      <a:pt x="24" y="53"/>
                      <a:pt x="15" y="53"/>
                    </a:cubicBezTo>
                    <a:cubicBezTo>
                      <a:pt x="14" y="53"/>
                      <a:pt x="13" y="52"/>
                      <a:pt x="13" y="51"/>
                    </a:cubicBezTo>
                    <a:cubicBezTo>
                      <a:pt x="13" y="34"/>
                      <a:pt x="13" y="34"/>
                      <a:pt x="13" y="34"/>
                    </a:cubicBezTo>
                    <a:cubicBezTo>
                      <a:pt x="13" y="33"/>
                      <a:pt x="14" y="32"/>
                      <a:pt x="15" y="32"/>
                    </a:cubicBezTo>
                    <a:cubicBezTo>
                      <a:pt x="20" y="32"/>
                      <a:pt x="20" y="32"/>
                      <a:pt x="20" y="32"/>
                    </a:cubicBezTo>
                    <a:cubicBezTo>
                      <a:pt x="26" y="32"/>
                      <a:pt x="30" y="24"/>
                      <a:pt x="34" y="16"/>
                    </a:cubicBezTo>
                    <a:cubicBezTo>
                      <a:pt x="34" y="14"/>
                      <a:pt x="36" y="12"/>
                      <a:pt x="38" y="12"/>
                    </a:cubicBezTo>
                    <a:cubicBezTo>
                      <a:pt x="39" y="12"/>
                      <a:pt x="41" y="13"/>
                      <a:pt x="41" y="18"/>
                    </a:cubicBezTo>
                    <a:cubicBezTo>
                      <a:pt x="41" y="28"/>
                      <a:pt x="41" y="28"/>
                      <a:pt x="41" y="28"/>
                    </a:cubicBezTo>
                    <a:cubicBezTo>
                      <a:pt x="56" y="28"/>
                      <a:pt x="56" y="28"/>
                      <a:pt x="56" y="28"/>
                    </a:cubicBezTo>
                    <a:cubicBezTo>
                      <a:pt x="59" y="28"/>
                      <a:pt x="61" y="30"/>
                      <a:pt x="61" y="33"/>
                    </a:cubicBezTo>
                    <a:cubicBezTo>
                      <a:pt x="61" y="33"/>
                      <a:pt x="61" y="33"/>
                      <a:pt x="6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5" name="Group 84">
            <a:extLst>
              <a:ext uri="{FF2B5EF4-FFF2-40B4-BE49-F238E27FC236}">
                <a16:creationId xmlns:a16="http://schemas.microsoft.com/office/drawing/2014/main" id="{06098D25-6C31-461F-B1AE-BAD94FF94631}"/>
              </a:ext>
            </a:extLst>
          </p:cNvPr>
          <p:cNvGrpSpPr/>
          <p:nvPr/>
        </p:nvGrpSpPr>
        <p:grpSpPr>
          <a:xfrm>
            <a:off x="1096011" y="3723686"/>
            <a:ext cx="6469564" cy="440268"/>
            <a:chOff x="4611185" y="3389841"/>
            <a:chExt cx="6469564" cy="440268"/>
          </a:xfrm>
        </p:grpSpPr>
        <p:sp>
          <p:nvSpPr>
            <p:cNvPr id="41" name="Rectangle 40">
              <a:extLst>
                <a:ext uri="{FF2B5EF4-FFF2-40B4-BE49-F238E27FC236}">
                  <a16:creationId xmlns:a16="http://schemas.microsoft.com/office/drawing/2014/main" id="{2B3A7884-6E03-419B-B50F-1BFBF044B246}"/>
                </a:ext>
              </a:extLst>
            </p:cNvPr>
            <p:cNvSpPr/>
            <p:nvPr/>
          </p:nvSpPr>
          <p:spPr>
            <a:xfrm>
              <a:off x="5178582" y="347147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Demonstrate significant potential to be a successful educator.</a:t>
              </a:r>
            </a:p>
          </p:txBody>
        </p:sp>
        <p:sp>
          <p:nvSpPr>
            <p:cNvPr id="57" name="Rectangle 56">
              <a:extLst>
                <a:ext uri="{FF2B5EF4-FFF2-40B4-BE49-F238E27FC236}">
                  <a16:creationId xmlns:a16="http://schemas.microsoft.com/office/drawing/2014/main" id="{F28A8C6E-AB8D-4586-AEB4-2601593BE501}"/>
                </a:ext>
              </a:extLst>
            </p:cNvPr>
            <p:cNvSpPr/>
            <p:nvPr/>
          </p:nvSpPr>
          <p:spPr>
            <a:xfrm>
              <a:off x="4611185" y="338984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6" name="Group 65">
              <a:extLst>
                <a:ext uri="{FF2B5EF4-FFF2-40B4-BE49-F238E27FC236}">
                  <a16:creationId xmlns:a16="http://schemas.microsoft.com/office/drawing/2014/main" id="{43DE9539-7E40-4E7F-89A4-CCF9AA735C47}"/>
                </a:ext>
              </a:extLst>
            </p:cNvPr>
            <p:cNvGrpSpPr/>
            <p:nvPr/>
          </p:nvGrpSpPr>
          <p:grpSpPr>
            <a:xfrm>
              <a:off x="4655096" y="3468686"/>
              <a:ext cx="352447" cy="282578"/>
              <a:chOff x="4113213" y="1489076"/>
              <a:chExt cx="360363" cy="288925"/>
            </a:xfrm>
            <a:solidFill>
              <a:schemeClr val="bg1"/>
            </a:solidFill>
          </p:grpSpPr>
          <p:sp>
            <p:nvSpPr>
              <p:cNvPr id="67" name="Freeform 74">
                <a:extLst>
                  <a:ext uri="{FF2B5EF4-FFF2-40B4-BE49-F238E27FC236}">
                    <a16:creationId xmlns:a16="http://schemas.microsoft.com/office/drawing/2014/main" id="{38C15BDC-8C22-4A04-8A25-164A10C398CB}"/>
                  </a:ext>
                </a:extLst>
              </p:cNvPr>
              <p:cNvSpPr>
                <a:spLocks/>
              </p:cNvSpPr>
              <p:nvPr/>
            </p:nvSpPr>
            <p:spPr bwMode="auto">
              <a:xfrm>
                <a:off x="4322763" y="1530351"/>
                <a:ext cx="150813" cy="244475"/>
              </a:xfrm>
              <a:custGeom>
                <a:avLst/>
                <a:gdLst>
                  <a:gd name="T0" fmla="*/ 28 w 40"/>
                  <a:gd name="T1" fmla="*/ 38 h 65"/>
                  <a:gd name="T2" fmla="*/ 22 w 40"/>
                  <a:gd name="T3" fmla="*/ 36 h 65"/>
                  <a:gd name="T4" fmla="*/ 22 w 40"/>
                  <a:gd name="T5" fmla="*/ 32 h 65"/>
                  <a:gd name="T6" fmla="*/ 26 w 40"/>
                  <a:gd name="T7" fmla="*/ 24 h 65"/>
                  <a:gd name="T8" fmla="*/ 28 w 40"/>
                  <a:gd name="T9" fmla="*/ 19 h 65"/>
                  <a:gd name="T10" fmla="*/ 27 w 40"/>
                  <a:gd name="T11" fmla="*/ 15 h 65"/>
                  <a:gd name="T12" fmla="*/ 27 w 40"/>
                  <a:gd name="T13" fmla="*/ 14 h 65"/>
                  <a:gd name="T14" fmla="*/ 28 w 40"/>
                  <a:gd name="T15" fmla="*/ 6 h 65"/>
                  <a:gd name="T16" fmla="*/ 16 w 40"/>
                  <a:gd name="T17" fmla="*/ 0 h 65"/>
                  <a:gd name="T18" fmla="*/ 5 w 40"/>
                  <a:gd name="T19" fmla="*/ 5 h 65"/>
                  <a:gd name="T20" fmla="*/ 1 w 40"/>
                  <a:gd name="T21" fmla="*/ 7 h 65"/>
                  <a:gd name="T22" fmla="*/ 2 w 40"/>
                  <a:gd name="T23" fmla="*/ 14 h 65"/>
                  <a:gd name="T24" fmla="*/ 1 w 40"/>
                  <a:gd name="T25" fmla="*/ 15 h 65"/>
                  <a:gd name="T26" fmla="*/ 0 w 40"/>
                  <a:gd name="T27" fmla="*/ 18 h 65"/>
                  <a:gd name="T28" fmla="*/ 2 w 40"/>
                  <a:gd name="T29" fmla="*/ 24 h 65"/>
                  <a:gd name="T30" fmla="*/ 6 w 40"/>
                  <a:gd name="T31" fmla="*/ 32 h 65"/>
                  <a:gd name="T32" fmla="*/ 6 w 40"/>
                  <a:gd name="T33" fmla="*/ 36 h 65"/>
                  <a:gd name="T34" fmla="*/ 5 w 40"/>
                  <a:gd name="T35" fmla="*/ 36 h 65"/>
                  <a:gd name="T36" fmla="*/ 12 w 40"/>
                  <a:gd name="T37" fmla="*/ 45 h 65"/>
                  <a:gd name="T38" fmla="*/ 12 w 40"/>
                  <a:gd name="T39" fmla="*/ 65 h 65"/>
                  <a:gd name="T40" fmla="*/ 38 w 40"/>
                  <a:gd name="T41" fmla="*/ 65 h 65"/>
                  <a:gd name="T42" fmla="*/ 40 w 40"/>
                  <a:gd name="T43" fmla="*/ 63 h 65"/>
                  <a:gd name="T44" fmla="*/ 40 w 40"/>
                  <a:gd name="T45" fmla="*/ 45 h 65"/>
                  <a:gd name="T46" fmla="*/ 28 w 40"/>
                  <a:gd name="T4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65">
                    <a:moveTo>
                      <a:pt x="28" y="38"/>
                    </a:moveTo>
                    <a:cubicBezTo>
                      <a:pt x="26" y="37"/>
                      <a:pt x="24" y="36"/>
                      <a:pt x="22" y="36"/>
                    </a:cubicBezTo>
                    <a:cubicBezTo>
                      <a:pt x="22" y="32"/>
                      <a:pt x="22" y="32"/>
                      <a:pt x="22" y="32"/>
                    </a:cubicBezTo>
                    <a:cubicBezTo>
                      <a:pt x="23" y="31"/>
                      <a:pt x="26" y="29"/>
                      <a:pt x="26" y="24"/>
                    </a:cubicBezTo>
                    <a:cubicBezTo>
                      <a:pt x="27" y="23"/>
                      <a:pt x="28" y="21"/>
                      <a:pt x="28" y="19"/>
                    </a:cubicBezTo>
                    <a:cubicBezTo>
                      <a:pt x="28" y="18"/>
                      <a:pt x="28" y="16"/>
                      <a:pt x="27" y="15"/>
                    </a:cubicBezTo>
                    <a:cubicBezTo>
                      <a:pt x="27" y="15"/>
                      <a:pt x="27" y="14"/>
                      <a:pt x="27" y="14"/>
                    </a:cubicBezTo>
                    <a:cubicBezTo>
                      <a:pt x="28" y="12"/>
                      <a:pt x="29" y="9"/>
                      <a:pt x="28" y="6"/>
                    </a:cubicBezTo>
                    <a:cubicBezTo>
                      <a:pt x="26" y="2"/>
                      <a:pt x="21" y="0"/>
                      <a:pt x="16" y="0"/>
                    </a:cubicBezTo>
                    <a:cubicBezTo>
                      <a:pt x="12" y="0"/>
                      <a:pt x="7" y="2"/>
                      <a:pt x="5" y="5"/>
                    </a:cubicBezTo>
                    <a:cubicBezTo>
                      <a:pt x="3" y="5"/>
                      <a:pt x="2" y="6"/>
                      <a:pt x="1" y="7"/>
                    </a:cubicBezTo>
                    <a:cubicBezTo>
                      <a:pt x="0" y="9"/>
                      <a:pt x="1" y="12"/>
                      <a:pt x="2" y="14"/>
                    </a:cubicBezTo>
                    <a:cubicBezTo>
                      <a:pt x="1" y="14"/>
                      <a:pt x="1" y="15"/>
                      <a:pt x="1" y="15"/>
                    </a:cubicBezTo>
                    <a:cubicBezTo>
                      <a:pt x="0" y="16"/>
                      <a:pt x="0" y="18"/>
                      <a:pt x="0" y="18"/>
                    </a:cubicBezTo>
                    <a:cubicBezTo>
                      <a:pt x="0" y="21"/>
                      <a:pt x="1" y="23"/>
                      <a:pt x="2" y="24"/>
                    </a:cubicBezTo>
                    <a:cubicBezTo>
                      <a:pt x="2" y="29"/>
                      <a:pt x="5" y="31"/>
                      <a:pt x="6" y="32"/>
                    </a:cubicBezTo>
                    <a:cubicBezTo>
                      <a:pt x="6" y="36"/>
                      <a:pt x="6" y="36"/>
                      <a:pt x="6" y="36"/>
                    </a:cubicBezTo>
                    <a:cubicBezTo>
                      <a:pt x="6" y="36"/>
                      <a:pt x="5" y="36"/>
                      <a:pt x="5" y="36"/>
                    </a:cubicBezTo>
                    <a:cubicBezTo>
                      <a:pt x="11" y="40"/>
                      <a:pt x="12" y="43"/>
                      <a:pt x="12" y="45"/>
                    </a:cubicBezTo>
                    <a:cubicBezTo>
                      <a:pt x="12" y="65"/>
                      <a:pt x="12" y="65"/>
                      <a:pt x="12" y="65"/>
                    </a:cubicBezTo>
                    <a:cubicBezTo>
                      <a:pt x="38" y="65"/>
                      <a:pt x="38" y="65"/>
                      <a:pt x="38" y="65"/>
                    </a:cubicBezTo>
                    <a:cubicBezTo>
                      <a:pt x="39" y="65"/>
                      <a:pt x="40" y="64"/>
                      <a:pt x="40" y="63"/>
                    </a:cubicBezTo>
                    <a:cubicBezTo>
                      <a:pt x="40" y="45"/>
                      <a:pt x="40" y="45"/>
                      <a:pt x="40" y="45"/>
                    </a:cubicBezTo>
                    <a:cubicBezTo>
                      <a:pt x="40" y="42"/>
                      <a:pt x="36" y="41"/>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8" name="Freeform 75">
                <a:extLst>
                  <a:ext uri="{FF2B5EF4-FFF2-40B4-BE49-F238E27FC236}">
                    <a16:creationId xmlns:a16="http://schemas.microsoft.com/office/drawing/2014/main" id="{E4BB6DC5-FCA9-4678-B841-224BEBEA9A81}"/>
                  </a:ext>
                </a:extLst>
              </p:cNvPr>
              <p:cNvSpPr>
                <a:spLocks/>
              </p:cNvSpPr>
              <p:nvPr/>
            </p:nvSpPr>
            <p:spPr bwMode="auto">
              <a:xfrm>
                <a:off x="4113213" y="1489076"/>
                <a:ext cx="239713" cy="288925"/>
              </a:xfrm>
              <a:custGeom>
                <a:avLst/>
                <a:gdLst>
                  <a:gd name="T0" fmla="*/ 42 w 64"/>
                  <a:gd name="T1" fmla="*/ 43 h 77"/>
                  <a:gd name="T2" fmla="*/ 42 w 64"/>
                  <a:gd name="T3" fmla="*/ 37 h 77"/>
                  <a:gd name="T4" fmla="*/ 46 w 64"/>
                  <a:gd name="T5" fmla="*/ 27 h 77"/>
                  <a:gd name="T6" fmla="*/ 49 w 64"/>
                  <a:gd name="T7" fmla="*/ 21 h 77"/>
                  <a:gd name="T8" fmla="*/ 47 w 64"/>
                  <a:gd name="T9" fmla="*/ 17 h 77"/>
                  <a:gd name="T10" fmla="*/ 47 w 64"/>
                  <a:gd name="T11" fmla="*/ 6 h 77"/>
                  <a:gd name="T12" fmla="*/ 34 w 64"/>
                  <a:gd name="T13" fmla="*/ 0 h 77"/>
                  <a:gd name="T14" fmla="*/ 21 w 64"/>
                  <a:gd name="T15" fmla="*/ 6 h 77"/>
                  <a:gd name="T16" fmla="*/ 16 w 64"/>
                  <a:gd name="T17" fmla="*/ 8 h 77"/>
                  <a:gd name="T18" fmla="*/ 17 w 64"/>
                  <a:gd name="T19" fmla="*/ 17 h 77"/>
                  <a:gd name="T20" fmla="*/ 15 w 64"/>
                  <a:gd name="T21" fmla="*/ 21 h 77"/>
                  <a:gd name="T22" fmla="*/ 18 w 64"/>
                  <a:gd name="T23" fmla="*/ 27 h 77"/>
                  <a:gd name="T24" fmla="*/ 20 w 64"/>
                  <a:gd name="T25" fmla="*/ 34 h 77"/>
                  <a:gd name="T26" fmla="*/ 20 w 64"/>
                  <a:gd name="T27" fmla="*/ 34 h 77"/>
                  <a:gd name="T28" fmla="*/ 22 w 64"/>
                  <a:gd name="T29" fmla="*/ 37 h 77"/>
                  <a:gd name="T30" fmla="*/ 22 w 64"/>
                  <a:gd name="T31" fmla="*/ 43 h 77"/>
                  <a:gd name="T32" fmla="*/ 0 w 64"/>
                  <a:gd name="T33" fmla="*/ 55 h 77"/>
                  <a:gd name="T34" fmla="*/ 0 w 64"/>
                  <a:gd name="T35" fmla="*/ 55 h 77"/>
                  <a:gd name="T36" fmla="*/ 0 w 64"/>
                  <a:gd name="T37" fmla="*/ 56 h 77"/>
                  <a:gd name="T38" fmla="*/ 0 w 64"/>
                  <a:gd name="T39" fmla="*/ 74 h 77"/>
                  <a:gd name="T40" fmla="*/ 2 w 64"/>
                  <a:gd name="T41" fmla="*/ 76 h 77"/>
                  <a:gd name="T42" fmla="*/ 64 w 64"/>
                  <a:gd name="T43" fmla="*/ 76 h 77"/>
                  <a:gd name="T44" fmla="*/ 64 w 64"/>
                  <a:gd name="T45" fmla="*/ 74 h 77"/>
                  <a:gd name="T46" fmla="*/ 64 w 64"/>
                  <a:gd name="T47" fmla="*/ 56 h 77"/>
                  <a:gd name="T48" fmla="*/ 42 w 64"/>
                  <a:gd name="T49"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7">
                    <a:moveTo>
                      <a:pt x="42" y="43"/>
                    </a:moveTo>
                    <a:cubicBezTo>
                      <a:pt x="42" y="3"/>
                      <a:pt x="42" y="77"/>
                      <a:pt x="42" y="37"/>
                    </a:cubicBezTo>
                    <a:cubicBezTo>
                      <a:pt x="45" y="35"/>
                      <a:pt x="46" y="31"/>
                      <a:pt x="46" y="27"/>
                    </a:cubicBezTo>
                    <a:cubicBezTo>
                      <a:pt x="48" y="26"/>
                      <a:pt x="49" y="24"/>
                      <a:pt x="49" y="21"/>
                    </a:cubicBezTo>
                    <a:cubicBezTo>
                      <a:pt x="49" y="20"/>
                      <a:pt x="48" y="18"/>
                      <a:pt x="47" y="17"/>
                    </a:cubicBezTo>
                    <a:cubicBezTo>
                      <a:pt x="49" y="12"/>
                      <a:pt x="48" y="8"/>
                      <a:pt x="47" y="6"/>
                    </a:cubicBezTo>
                    <a:cubicBezTo>
                      <a:pt x="45" y="2"/>
                      <a:pt x="39" y="0"/>
                      <a:pt x="34" y="0"/>
                    </a:cubicBezTo>
                    <a:cubicBezTo>
                      <a:pt x="29" y="0"/>
                      <a:pt x="23" y="2"/>
                      <a:pt x="21" y="6"/>
                    </a:cubicBezTo>
                    <a:cubicBezTo>
                      <a:pt x="19" y="6"/>
                      <a:pt x="17" y="6"/>
                      <a:pt x="16" y="8"/>
                    </a:cubicBezTo>
                    <a:cubicBezTo>
                      <a:pt x="15" y="10"/>
                      <a:pt x="16" y="14"/>
                      <a:pt x="17" y="17"/>
                    </a:cubicBezTo>
                    <a:cubicBezTo>
                      <a:pt x="16" y="18"/>
                      <a:pt x="15" y="20"/>
                      <a:pt x="15" y="21"/>
                    </a:cubicBezTo>
                    <a:cubicBezTo>
                      <a:pt x="15" y="24"/>
                      <a:pt x="16" y="26"/>
                      <a:pt x="18" y="27"/>
                    </a:cubicBezTo>
                    <a:cubicBezTo>
                      <a:pt x="18" y="30"/>
                      <a:pt x="19" y="32"/>
                      <a:pt x="20" y="34"/>
                    </a:cubicBezTo>
                    <a:cubicBezTo>
                      <a:pt x="20" y="34"/>
                      <a:pt x="20" y="34"/>
                      <a:pt x="20" y="34"/>
                    </a:cubicBezTo>
                    <a:cubicBezTo>
                      <a:pt x="20" y="36"/>
                      <a:pt x="21" y="37"/>
                      <a:pt x="22" y="37"/>
                    </a:cubicBezTo>
                    <a:cubicBezTo>
                      <a:pt x="22" y="50"/>
                      <a:pt x="22" y="29"/>
                      <a:pt x="22" y="43"/>
                    </a:cubicBezTo>
                    <a:cubicBezTo>
                      <a:pt x="15" y="46"/>
                      <a:pt x="2" y="51"/>
                      <a:pt x="0" y="55"/>
                    </a:cubicBezTo>
                    <a:cubicBezTo>
                      <a:pt x="0" y="55"/>
                      <a:pt x="0" y="55"/>
                      <a:pt x="0" y="55"/>
                    </a:cubicBezTo>
                    <a:cubicBezTo>
                      <a:pt x="0" y="56"/>
                      <a:pt x="0" y="56"/>
                      <a:pt x="0" y="56"/>
                    </a:cubicBezTo>
                    <a:cubicBezTo>
                      <a:pt x="0" y="74"/>
                      <a:pt x="0" y="74"/>
                      <a:pt x="0" y="74"/>
                    </a:cubicBezTo>
                    <a:cubicBezTo>
                      <a:pt x="0" y="75"/>
                      <a:pt x="1" y="76"/>
                      <a:pt x="2" y="76"/>
                    </a:cubicBezTo>
                    <a:cubicBezTo>
                      <a:pt x="38" y="76"/>
                      <a:pt x="64" y="76"/>
                      <a:pt x="64" y="76"/>
                    </a:cubicBezTo>
                    <a:cubicBezTo>
                      <a:pt x="64" y="74"/>
                      <a:pt x="64" y="74"/>
                      <a:pt x="64" y="74"/>
                    </a:cubicBezTo>
                    <a:cubicBezTo>
                      <a:pt x="64" y="56"/>
                      <a:pt x="64" y="56"/>
                      <a:pt x="64" y="56"/>
                    </a:cubicBezTo>
                    <a:cubicBezTo>
                      <a:pt x="64" y="52"/>
                      <a:pt x="46" y="44"/>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6" name="Group 85">
            <a:extLst>
              <a:ext uri="{FF2B5EF4-FFF2-40B4-BE49-F238E27FC236}">
                <a16:creationId xmlns:a16="http://schemas.microsoft.com/office/drawing/2014/main" id="{7CAD1CA2-6251-42B3-BCDD-5CCE47142FA6}"/>
              </a:ext>
            </a:extLst>
          </p:cNvPr>
          <p:cNvGrpSpPr/>
          <p:nvPr/>
        </p:nvGrpSpPr>
        <p:grpSpPr>
          <a:xfrm>
            <a:off x="1096011" y="4534888"/>
            <a:ext cx="6469564" cy="635633"/>
            <a:chOff x="4611185" y="4071186"/>
            <a:chExt cx="6469564" cy="635633"/>
          </a:xfrm>
        </p:grpSpPr>
        <p:sp>
          <p:nvSpPr>
            <p:cNvPr id="42" name="Rectangle 41">
              <a:extLst>
                <a:ext uri="{FF2B5EF4-FFF2-40B4-BE49-F238E27FC236}">
                  <a16:creationId xmlns:a16="http://schemas.microsoft.com/office/drawing/2014/main" id="{F6CD33FB-FBB9-47F3-BF43-70D10F38D405}"/>
                </a:ext>
              </a:extLst>
            </p:cNvPr>
            <p:cNvSpPr/>
            <p:nvPr/>
          </p:nvSpPr>
          <p:spPr>
            <a:xfrm>
              <a:off x="5178582" y="4152821"/>
              <a:ext cx="5902167"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Are collaboratively taught</a:t>
              </a:r>
              <a:r>
                <a:rPr lang="en-US" dirty="0">
                  <a:solidFill>
                    <a:schemeClr val="tx1">
                      <a:lumMod val="75000"/>
                      <a:lumOff val="25000"/>
                    </a:schemeClr>
                  </a:solidFill>
                </a:rPr>
                <a:t> and mentored by the District and an Education Preparation Provider. </a:t>
              </a: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	</a:t>
              </a:r>
            </a:p>
          </p:txBody>
        </p:sp>
        <p:sp>
          <p:nvSpPr>
            <p:cNvPr id="58" name="Rectangle 57">
              <a:extLst>
                <a:ext uri="{FF2B5EF4-FFF2-40B4-BE49-F238E27FC236}">
                  <a16:creationId xmlns:a16="http://schemas.microsoft.com/office/drawing/2014/main" id="{4B86E3AD-4A88-483D-BDC9-039FA728B4AB}"/>
                </a:ext>
              </a:extLst>
            </p:cNvPr>
            <p:cNvSpPr/>
            <p:nvPr/>
          </p:nvSpPr>
          <p:spPr>
            <a:xfrm>
              <a:off x="4611185" y="4071186"/>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9" name="Group 68">
              <a:extLst>
                <a:ext uri="{FF2B5EF4-FFF2-40B4-BE49-F238E27FC236}">
                  <a16:creationId xmlns:a16="http://schemas.microsoft.com/office/drawing/2014/main" id="{B06D3887-9417-479B-9777-FA91CF9A540B}"/>
                </a:ext>
              </a:extLst>
            </p:cNvPr>
            <p:cNvGrpSpPr/>
            <p:nvPr/>
          </p:nvGrpSpPr>
          <p:grpSpPr>
            <a:xfrm>
              <a:off x="4661606" y="4135065"/>
              <a:ext cx="339426" cy="312511"/>
              <a:chOff x="6997700" y="2901951"/>
              <a:chExt cx="360363" cy="331788"/>
            </a:xfrm>
            <a:solidFill>
              <a:schemeClr val="bg1"/>
            </a:solidFill>
          </p:grpSpPr>
          <p:sp>
            <p:nvSpPr>
              <p:cNvPr id="70" name="Freeform 164">
                <a:extLst>
                  <a:ext uri="{FF2B5EF4-FFF2-40B4-BE49-F238E27FC236}">
                    <a16:creationId xmlns:a16="http://schemas.microsoft.com/office/drawing/2014/main" id="{A7D4C1A8-3954-4479-B73D-9C36630CB8BC}"/>
                  </a:ext>
                </a:extLst>
              </p:cNvPr>
              <p:cNvSpPr>
                <a:spLocks/>
              </p:cNvSpPr>
              <p:nvPr/>
            </p:nvSpPr>
            <p:spPr bwMode="auto">
              <a:xfrm>
                <a:off x="6997700" y="3162301"/>
                <a:ext cx="360363" cy="71438"/>
              </a:xfrm>
              <a:custGeom>
                <a:avLst/>
                <a:gdLst>
                  <a:gd name="T0" fmla="*/ 64 w 96"/>
                  <a:gd name="T1" fmla="*/ 0 h 19"/>
                  <a:gd name="T2" fmla="*/ 64 w 96"/>
                  <a:gd name="T3" fmla="*/ 3 h 19"/>
                  <a:gd name="T4" fmla="*/ 32 w 96"/>
                  <a:gd name="T5" fmla="*/ 3 h 19"/>
                  <a:gd name="T6" fmla="*/ 32 w 96"/>
                  <a:gd name="T7" fmla="*/ 0 h 19"/>
                  <a:gd name="T8" fmla="*/ 0 w 96"/>
                  <a:gd name="T9" fmla="*/ 9 h 19"/>
                  <a:gd name="T10" fmla="*/ 48 w 96"/>
                  <a:gd name="T11" fmla="*/ 19 h 19"/>
                  <a:gd name="T12" fmla="*/ 96 w 96"/>
                  <a:gd name="T13" fmla="*/ 9 h 19"/>
                  <a:gd name="T14" fmla="*/ 64 w 9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
                    <a:moveTo>
                      <a:pt x="64" y="0"/>
                    </a:moveTo>
                    <a:cubicBezTo>
                      <a:pt x="64" y="3"/>
                      <a:pt x="64" y="3"/>
                      <a:pt x="64" y="3"/>
                    </a:cubicBezTo>
                    <a:cubicBezTo>
                      <a:pt x="32" y="3"/>
                      <a:pt x="32" y="3"/>
                      <a:pt x="32" y="3"/>
                    </a:cubicBezTo>
                    <a:cubicBezTo>
                      <a:pt x="32" y="0"/>
                      <a:pt x="32" y="0"/>
                      <a:pt x="32" y="0"/>
                    </a:cubicBezTo>
                    <a:cubicBezTo>
                      <a:pt x="18" y="0"/>
                      <a:pt x="0" y="3"/>
                      <a:pt x="0" y="9"/>
                    </a:cubicBezTo>
                    <a:cubicBezTo>
                      <a:pt x="0" y="19"/>
                      <a:pt x="43" y="19"/>
                      <a:pt x="48" y="19"/>
                    </a:cubicBezTo>
                    <a:cubicBezTo>
                      <a:pt x="53" y="19"/>
                      <a:pt x="96" y="19"/>
                      <a:pt x="96" y="9"/>
                    </a:cubicBezTo>
                    <a:cubicBezTo>
                      <a:pt x="96" y="3"/>
                      <a:pt x="78"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1" name="Oval 165">
                <a:extLst>
                  <a:ext uri="{FF2B5EF4-FFF2-40B4-BE49-F238E27FC236}">
                    <a16:creationId xmlns:a16="http://schemas.microsoft.com/office/drawing/2014/main" id="{AC0E5806-0A80-4305-88D7-C86F386FD6CC}"/>
                  </a:ext>
                </a:extLst>
              </p:cNvPr>
              <p:cNvSpPr>
                <a:spLocks noChangeArrowheads="1"/>
              </p:cNvSpPr>
              <p:nvPr/>
            </p:nvSpPr>
            <p:spPr bwMode="auto">
              <a:xfrm>
                <a:off x="7132638" y="2901951"/>
                <a:ext cx="90488" cy="904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2" name="Freeform 166">
                <a:extLst>
                  <a:ext uri="{FF2B5EF4-FFF2-40B4-BE49-F238E27FC236}">
                    <a16:creationId xmlns:a16="http://schemas.microsoft.com/office/drawing/2014/main" id="{7EBE7727-6BC6-455A-AFCA-B1EA10B433BA}"/>
                  </a:ext>
                </a:extLst>
              </p:cNvPr>
              <p:cNvSpPr>
                <a:spLocks/>
              </p:cNvSpPr>
              <p:nvPr/>
            </p:nvSpPr>
            <p:spPr bwMode="auto">
              <a:xfrm>
                <a:off x="7132638" y="3008313"/>
                <a:ext cx="90488" cy="149225"/>
              </a:xfrm>
              <a:custGeom>
                <a:avLst/>
                <a:gdLst>
                  <a:gd name="T0" fmla="*/ 12 w 24"/>
                  <a:gd name="T1" fmla="*/ 0 h 40"/>
                  <a:gd name="T2" fmla="*/ 0 w 24"/>
                  <a:gd name="T3" fmla="*/ 12 h 40"/>
                  <a:gd name="T4" fmla="*/ 0 w 24"/>
                  <a:gd name="T5" fmla="*/ 40 h 40"/>
                  <a:gd name="T6" fmla="*/ 24 w 24"/>
                  <a:gd name="T7" fmla="*/ 40 h 40"/>
                  <a:gd name="T8" fmla="*/ 24 w 24"/>
                  <a:gd name="T9" fmla="*/ 12 h 40"/>
                  <a:gd name="T10" fmla="*/ 12 w 24"/>
                  <a:gd name="T11" fmla="*/ 0 h 40"/>
                </a:gdLst>
                <a:ahLst/>
                <a:cxnLst>
                  <a:cxn ang="0">
                    <a:pos x="T0" y="T1"/>
                  </a:cxn>
                  <a:cxn ang="0">
                    <a:pos x="T2" y="T3"/>
                  </a:cxn>
                  <a:cxn ang="0">
                    <a:pos x="T4" y="T5"/>
                  </a:cxn>
                  <a:cxn ang="0">
                    <a:pos x="T6" y="T7"/>
                  </a:cxn>
                  <a:cxn ang="0">
                    <a:pos x="T8" y="T9"/>
                  </a:cxn>
                  <a:cxn ang="0">
                    <a:pos x="T10" y="T11"/>
                  </a:cxn>
                </a:cxnLst>
                <a:rect l="0" t="0" r="r" b="b"/>
                <a:pathLst>
                  <a:path w="24" h="40">
                    <a:moveTo>
                      <a:pt x="12" y="0"/>
                    </a:moveTo>
                    <a:cubicBezTo>
                      <a:pt x="5" y="0"/>
                      <a:pt x="0" y="5"/>
                      <a:pt x="0" y="12"/>
                    </a:cubicBezTo>
                    <a:cubicBezTo>
                      <a:pt x="0" y="40"/>
                      <a:pt x="0" y="40"/>
                      <a:pt x="0" y="40"/>
                    </a:cubicBezTo>
                    <a:cubicBezTo>
                      <a:pt x="24" y="40"/>
                      <a:pt x="24" y="40"/>
                      <a:pt x="24" y="40"/>
                    </a:cubicBezTo>
                    <a:cubicBezTo>
                      <a:pt x="24" y="12"/>
                      <a:pt x="24" y="12"/>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3" name="Oval 167">
                <a:extLst>
                  <a:ext uri="{FF2B5EF4-FFF2-40B4-BE49-F238E27FC236}">
                    <a16:creationId xmlns:a16="http://schemas.microsoft.com/office/drawing/2014/main" id="{B23A1DA7-A2FB-4073-B149-E7BBAFE6CDEB}"/>
                  </a:ext>
                </a:extLst>
              </p:cNvPr>
              <p:cNvSpPr>
                <a:spLocks noChangeArrowheads="1"/>
              </p:cNvSpPr>
              <p:nvPr/>
            </p:nvSpPr>
            <p:spPr bwMode="auto">
              <a:xfrm>
                <a:off x="7253288"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4" name="Freeform 168">
                <a:extLst>
                  <a:ext uri="{FF2B5EF4-FFF2-40B4-BE49-F238E27FC236}">
                    <a16:creationId xmlns:a16="http://schemas.microsoft.com/office/drawing/2014/main" id="{30F741A7-CC64-4B2B-96A5-65B5681C0271}"/>
                  </a:ext>
                </a:extLst>
              </p:cNvPr>
              <p:cNvSpPr>
                <a:spLocks/>
              </p:cNvSpPr>
              <p:nvPr/>
            </p:nvSpPr>
            <p:spPr bwMode="auto">
              <a:xfrm>
                <a:off x="7253288"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5" name="Oval 169">
                <a:extLst>
                  <a:ext uri="{FF2B5EF4-FFF2-40B4-BE49-F238E27FC236}">
                    <a16:creationId xmlns:a16="http://schemas.microsoft.com/office/drawing/2014/main" id="{539008AA-A887-4E14-BAB5-353B6B4FABDB}"/>
                  </a:ext>
                </a:extLst>
              </p:cNvPr>
              <p:cNvSpPr>
                <a:spLocks noChangeArrowheads="1"/>
              </p:cNvSpPr>
              <p:nvPr/>
            </p:nvSpPr>
            <p:spPr bwMode="auto">
              <a:xfrm>
                <a:off x="7042150"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6" name="Freeform 170">
                <a:extLst>
                  <a:ext uri="{FF2B5EF4-FFF2-40B4-BE49-F238E27FC236}">
                    <a16:creationId xmlns:a16="http://schemas.microsoft.com/office/drawing/2014/main" id="{E22CEF2E-F6C9-42E0-B6A8-50ADE33E4447}"/>
                  </a:ext>
                </a:extLst>
              </p:cNvPr>
              <p:cNvSpPr>
                <a:spLocks/>
              </p:cNvSpPr>
              <p:nvPr/>
            </p:nvSpPr>
            <p:spPr bwMode="auto">
              <a:xfrm>
                <a:off x="7042150"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7" name="Group 86">
            <a:extLst>
              <a:ext uri="{FF2B5EF4-FFF2-40B4-BE49-F238E27FC236}">
                <a16:creationId xmlns:a16="http://schemas.microsoft.com/office/drawing/2014/main" id="{272D169D-CEE2-4079-A1AE-A9E2AC2C8184}"/>
              </a:ext>
            </a:extLst>
          </p:cNvPr>
          <p:cNvGrpSpPr/>
          <p:nvPr/>
        </p:nvGrpSpPr>
        <p:grpSpPr>
          <a:xfrm>
            <a:off x="1096011" y="5346090"/>
            <a:ext cx="6469564" cy="440268"/>
            <a:chOff x="4611185" y="4793192"/>
            <a:chExt cx="6469564" cy="440268"/>
          </a:xfrm>
        </p:grpSpPr>
        <p:sp>
          <p:nvSpPr>
            <p:cNvPr id="43" name="Rectangle 42">
              <a:extLst>
                <a:ext uri="{FF2B5EF4-FFF2-40B4-BE49-F238E27FC236}">
                  <a16:creationId xmlns:a16="http://schemas.microsoft.com/office/drawing/2014/main" id="{C4F0E348-31D0-4592-805F-5FE5600D056F}"/>
                </a:ext>
              </a:extLst>
            </p:cNvPr>
            <p:cNvSpPr/>
            <p:nvPr/>
          </p:nvSpPr>
          <p:spPr>
            <a:xfrm>
              <a:off x="5178582" y="4874827"/>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Will stay.</a:t>
              </a:r>
            </a:p>
          </p:txBody>
        </p:sp>
        <p:sp>
          <p:nvSpPr>
            <p:cNvPr id="59" name="Rectangle 58">
              <a:extLst>
                <a:ext uri="{FF2B5EF4-FFF2-40B4-BE49-F238E27FC236}">
                  <a16:creationId xmlns:a16="http://schemas.microsoft.com/office/drawing/2014/main" id="{B1590362-8185-466D-85C3-B8497EB7D288}"/>
                </a:ext>
              </a:extLst>
            </p:cNvPr>
            <p:cNvSpPr/>
            <p:nvPr/>
          </p:nvSpPr>
          <p:spPr>
            <a:xfrm>
              <a:off x="4611185" y="4793192"/>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77" name="Group 76">
              <a:extLst>
                <a:ext uri="{FF2B5EF4-FFF2-40B4-BE49-F238E27FC236}">
                  <a16:creationId xmlns:a16="http://schemas.microsoft.com/office/drawing/2014/main" id="{5FCF5093-9009-4995-AB48-C7BC2D6A90DB}"/>
                </a:ext>
              </a:extLst>
            </p:cNvPr>
            <p:cNvGrpSpPr/>
            <p:nvPr/>
          </p:nvGrpSpPr>
          <p:grpSpPr>
            <a:xfrm>
              <a:off x="4682540" y="4864547"/>
              <a:ext cx="297558" cy="297558"/>
              <a:chOff x="9166226" y="3952875"/>
              <a:chExt cx="360363" cy="360363"/>
            </a:xfrm>
            <a:solidFill>
              <a:schemeClr val="bg1"/>
            </a:solidFill>
          </p:grpSpPr>
          <p:sp>
            <p:nvSpPr>
              <p:cNvPr id="78" name="Freeform 24">
                <a:extLst>
                  <a:ext uri="{FF2B5EF4-FFF2-40B4-BE49-F238E27FC236}">
                    <a16:creationId xmlns:a16="http://schemas.microsoft.com/office/drawing/2014/main" id="{01E21AAE-C59E-45CE-A5A3-9EAE14956B75}"/>
                  </a:ext>
                </a:extLst>
              </p:cNvPr>
              <p:cNvSpPr>
                <a:spLocks/>
              </p:cNvSpPr>
              <p:nvPr/>
            </p:nvSpPr>
            <p:spPr bwMode="auto">
              <a:xfrm>
                <a:off x="9166226" y="4071938"/>
                <a:ext cx="360363" cy="24130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9" name="Freeform 25">
                <a:extLst>
                  <a:ext uri="{FF2B5EF4-FFF2-40B4-BE49-F238E27FC236}">
                    <a16:creationId xmlns:a16="http://schemas.microsoft.com/office/drawing/2014/main" id="{5954765E-D518-4BF5-9B93-F9DD83919A32}"/>
                  </a:ext>
                </a:extLst>
              </p:cNvPr>
              <p:cNvSpPr>
                <a:spLocks/>
              </p:cNvSpPr>
              <p:nvPr/>
            </p:nvSpPr>
            <p:spPr bwMode="auto">
              <a:xfrm>
                <a:off x="9188451" y="3952875"/>
                <a:ext cx="315913" cy="195263"/>
              </a:xfrm>
              <a:custGeom>
                <a:avLst/>
                <a:gdLst>
                  <a:gd name="T0" fmla="*/ 6 w 84"/>
                  <a:gd name="T1" fmla="*/ 52 h 52"/>
                  <a:gd name="T2" fmla="*/ 12 w 84"/>
                  <a:gd name="T3" fmla="*/ 46 h 52"/>
                  <a:gd name="T4" fmla="*/ 12 w 84"/>
                  <a:gd name="T5" fmla="*/ 44 h 52"/>
                  <a:gd name="T6" fmla="*/ 27 w 84"/>
                  <a:gd name="T7" fmla="*/ 31 h 52"/>
                  <a:gd name="T8" fmla="*/ 30 w 84"/>
                  <a:gd name="T9" fmla="*/ 32 h 52"/>
                  <a:gd name="T10" fmla="*/ 35 w 84"/>
                  <a:gd name="T11" fmla="*/ 30 h 52"/>
                  <a:gd name="T12" fmla="*/ 48 w 84"/>
                  <a:gd name="T13" fmla="*/ 34 h 52"/>
                  <a:gd name="T14" fmla="*/ 54 w 84"/>
                  <a:gd name="T15" fmla="*/ 40 h 52"/>
                  <a:gd name="T16" fmla="*/ 60 w 84"/>
                  <a:gd name="T17" fmla="*/ 34 h 52"/>
                  <a:gd name="T18" fmla="*/ 59 w 84"/>
                  <a:gd name="T19" fmla="*/ 31 h 52"/>
                  <a:gd name="T20" fmla="*/ 76 w 84"/>
                  <a:gd name="T21" fmla="*/ 12 h 52"/>
                  <a:gd name="T22" fmla="*/ 78 w 84"/>
                  <a:gd name="T23" fmla="*/ 12 h 52"/>
                  <a:gd name="T24" fmla="*/ 84 w 84"/>
                  <a:gd name="T25" fmla="*/ 6 h 52"/>
                  <a:gd name="T26" fmla="*/ 78 w 84"/>
                  <a:gd name="T27" fmla="*/ 0 h 52"/>
                  <a:gd name="T28" fmla="*/ 72 w 84"/>
                  <a:gd name="T29" fmla="*/ 6 h 52"/>
                  <a:gd name="T30" fmla="*/ 73 w 84"/>
                  <a:gd name="T31" fmla="*/ 9 h 52"/>
                  <a:gd name="T32" fmla="*/ 56 w 84"/>
                  <a:gd name="T33" fmla="*/ 28 h 52"/>
                  <a:gd name="T34" fmla="*/ 54 w 84"/>
                  <a:gd name="T35" fmla="*/ 28 h 52"/>
                  <a:gd name="T36" fmla="*/ 49 w 84"/>
                  <a:gd name="T37" fmla="*/ 30 h 52"/>
                  <a:gd name="T38" fmla="*/ 36 w 84"/>
                  <a:gd name="T39" fmla="*/ 26 h 52"/>
                  <a:gd name="T40" fmla="*/ 30 w 84"/>
                  <a:gd name="T41" fmla="*/ 20 h 52"/>
                  <a:gd name="T42" fmla="*/ 24 w 84"/>
                  <a:gd name="T43" fmla="*/ 26 h 52"/>
                  <a:gd name="T44" fmla="*/ 24 w 84"/>
                  <a:gd name="T45" fmla="*/ 28 h 52"/>
                  <a:gd name="T46" fmla="*/ 9 w 84"/>
                  <a:gd name="T47" fmla="*/ 41 h 52"/>
                  <a:gd name="T48" fmla="*/ 6 w 84"/>
                  <a:gd name="T49" fmla="*/ 40 h 52"/>
                  <a:gd name="T50" fmla="*/ 0 w 84"/>
                  <a:gd name="T51" fmla="*/ 46 h 52"/>
                  <a:gd name="T52" fmla="*/ 6 w 84"/>
                  <a:gd name="T5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52">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pic>
        <p:nvPicPr>
          <p:cNvPr id="90" name="Picture 89">
            <a:extLst>
              <a:ext uri="{FF2B5EF4-FFF2-40B4-BE49-F238E27FC236}">
                <a16:creationId xmlns:a16="http://schemas.microsoft.com/office/drawing/2014/main" id="{75D92544-F95A-48F2-9BA8-D44EBFB621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3000"/>
                    </a14:imgEffect>
                  </a14:imgLayer>
                </a14:imgProps>
              </a:ext>
              <a:ext uri="{28A0092B-C50C-407E-A947-70E740481C1C}">
                <a14:useLocalDpi xmlns:a14="http://schemas.microsoft.com/office/drawing/2010/main" val="0"/>
              </a:ext>
            </a:extLst>
          </a:blip>
          <a:srcRect l="3923" t="10823" r="53424" b="1"/>
          <a:stretch/>
        </p:blipFill>
        <p:spPr>
          <a:xfrm>
            <a:off x="8191500" y="1774033"/>
            <a:ext cx="3441700" cy="3897310"/>
          </a:xfrm>
          <a:prstGeom prst="rect">
            <a:avLst/>
          </a:prstGeom>
        </p:spPr>
      </p:pic>
      <p:sp>
        <p:nvSpPr>
          <p:cNvPr id="7" name="Isosceles Triangle 6">
            <a:extLst>
              <a:ext uri="{FF2B5EF4-FFF2-40B4-BE49-F238E27FC236}">
                <a16:creationId xmlns:a16="http://schemas.microsoft.com/office/drawing/2014/main" id="{58D4B4C9-38BF-4D1F-B4A7-646B7FF9211A}"/>
              </a:ext>
            </a:extLst>
          </p:cNvPr>
          <p:cNvSpPr/>
          <p:nvPr/>
        </p:nvSpPr>
        <p:spPr>
          <a:xfrm>
            <a:off x="11010900" y="1548608"/>
            <a:ext cx="622300" cy="225425"/>
          </a:xfrm>
          <a:prstGeom prst="triangle">
            <a:avLst>
              <a:gd name="adj" fmla="val 0"/>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9EC0835-33EF-4B5F-A093-319F4E39A79B}"/>
              </a:ext>
            </a:extLst>
          </p:cNvPr>
          <p:cNvSpPr/>
          <p:nvPr/>
        </p:nvSpPr>
        <p:spPr>
          <a:xfrm>
            <a:off x="8191500" y="1774033"/>
            <a:ext cx="3441700" cy="389730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D786AF-3D85-48E1-8805-E093FFB5ED7E}"/>
              </a:ext>
            </a:extLst>
          </p:cNvPr>
          <p:cNvGrpSpPr/>
          <p:nvPr/>
        </p:nvGrpSpPr>
        <p:grpSpPr>
          <a:xfrm>
            <a:off x="9348811" y="3156667"/>
            <a:ext cx="1127078" cy="1132041"/>
            <a:chOff x="9161463" y="2163763"/>
            <a:chExt cx="360363" cy="361950"/>
          </a:xfrm>
          <a:solidFill>
            <a:schemeClr val="bg1"/>
          </a:solidFill>
        </p:grpSpPr>
        <p:sp>
          <p:nvSpPr>
            <p:cNvPr id="19" name="Freeform 65">
              <a:extLst>
                <a:ext uri="{FF2B5EF4-FFF2-40B4-BE49-F238E27FC236}">
                  <a16:creationId xmlns:a16="http://schemas.microsoft.com/office/drawing/2014/main" id="{7C752A67-488A-4A1A-93CA-58BABD79B1E9}"/>
                </a:ext>
              </a:extLst>
            </p:cNvPr>
            <p:cNvSpPr>
              <a:spLocks/>
            </p:cNvSpPr>
            <p:nvPr/>
          </p:nvSpPr>
          <p:spPr bwMode="auto">
            <a:xfrm>
              <a:off x="9371013" y="2209801"/>
              <a:ext cx="46038" cy="217488"/>
            </a:xfrm>
            <a:custGeom>
              <a:avLst/>
              <a:gdLst>
                <a:gd name="T0" fmla="*/ 12 w 12"/>
                <a:gd name="T1" fmla="*/ 2 h 58"/>
                <a:gd name="T2" fmla="*/ 10 w 12"/>
                <a:gd name="T3" fmla="*/ 0 h 58"/>
                <a:gd name="T4" fmla="*/ 0 w 12"/>
                <a:gd name="T5" fmla="*/ 0 h 58"/>
                <a:gd name="T6" fmla="*/ 0 w 12"/>
                <a:gd name="T7" fmla="*/ 12 h 58"/>
                <a:gd name="T8" fmla="*/ 0 w 12"/>
                <a:gd name="T9" fmla="*/ 18 h 58"/>
                <a:gd name="T10" fmla="*/ 0 w 12"/>
                <a:gd name="T11" fmla="*/ 58 h 58"/>
                <a:gd name="T12" fmla="*/ 12 w 12"/>
                <a:gd name="T13" fmla="*/ 46 h 58"/>
                <a:gd name="T14" fmla="*/ 12 w 12"/>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8">
                  <a:moveTo>
                    <a:pt x="12" y="2"/>
                  </a:moveTo>
                  <a:cubicBezTo>
                    <a:pt x="12" y="1"/>
                    <a:pt x="11" y="0"/>
                    <a:pt x="10" y="0"/>
                  </a:cubicBezTo>
                  <a:cubicBezTo>
                    <a:pt x="0" y="0"/>
                    <a:pt x="0" y="0"/>
                    <a:pt x="0" y="0"/>
                  </a:cubicBezTo>
                  <a:cubicBezTo>
                    <a:pt x="0" y="12"/>
                    <a:pt x="0" y="12"/>
                    <a:pt x="0" y="12"/>
                  </a:cubicBezTo>
                  <a:cubicBezTo>
                    <a:pt x="0" y="18"/>
                    <a:pt x="0" y="18"/>
                    <a:pt x="0" y="18"/>
                  </a:cubicBezTo>
                  <a:cubicBezTo>
                    <a:pt x="0" y="58"/>
                    <a:pt x="0" y="58"/>
                    <a:pt x="0" y="58"/>
                  </a:cubicBezTo>
                  <a:cubicBezTo>
                    <a:pt x="12" y="46"/>
                    <a:pt x="12" y="46"/>
                    <a:pt x="12" y="46"/>
                  </a:cubicBez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6">
              <a:extLst>
                <a:ext uri="{FF2B5EF4-FFF2-40B4-BE49-F238E27FC236}">
                  <a16:creationId xmlns:a16="http://schemas.microsoft.com/office/drawing/2014/main" id="{20FEDF77-0278-456B-8729-BFFC2BFBB511}"/>
                </a:ext>
              </a:extLst>
            </p:cNvPr>
            <p:cNvSpPr>
              <a:spLocks/>
            </p:cNvSpPr>
            <p:nvPr/>
          </p:nvSpPr>
          <p:spPr bwMode="auto">
            <a:xfrm>
              <a:off x="9161463" y="2209801"/>
              <a:ext cx="187325" cy="285750"/>
            </a:xfrm>
            <a:custGeom>
              <a:avLst/>
              <a:gdLst>
                <a:gd name="T0" fmla="*/ 49 w 50"/>
                <a:gd name="T1" fmla="*/ 64 h 76"/>
                <a:gd name="T2" fmla="*/ 50 w 50"/>
                <a:gd name="T3" fmla="*/ 64 h 76"/>
                <a:gd name="T4" fmla="*/ 12 w 50"/>
                <a:gd name="T5" fmla="*/ 64 h 76"/>
                <a:gd name="T6" fmla="*/ 12 w 50"/>
                <a:gd name="T7" fmla="*/ 18 h 76"/>
                <a:gd name="T8" fmla="*/ 12 w 50"/>
                <a:gd name="T9" fmla="*/ 12 h 76"/>
                <a:gd name="T10" fmla="*/ 12 w 50"/>
                <a:gd name="T11" fmla="*/ 0 h 76"/>
                <a:gd name="T12" fmla="*/ 2 w 50"/>
                <a:gd name="T13" fmla="*/ 0 h 76"/>
                <a:gd name="T14" fmla="*/ 0 w 50"/>
                <a:gd name="T15" fmla="*/ 2 h 76"/>
                <a:gd name="T16" fmla="*/ 0 w 50"/>
                <a:gd name="T17" fmla="*/ 66 h 76"/>
                <a:gd name="T18" fmla="*/ 10 w 50"/>
                <a:gd name="T19" fmla="*/ 76 h 76"/>
                <a:gd name="T20" fmla="*/ 45 w 50"/>
                <a:gd name="T21" fmla="*/ 76 h 76"/>
                <a:gd name="T22" fmla="*/ 49 w 50"/>
                <a:gd name="T23" fmla="*/ 65 h 76"/>
                <a:gd name="T24" fmla="*/ 49 w 50"/>
                <a:gd name="T25"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6">
                  <a:moveTo>
                    <a:pt x="49" y="64"/>
                  </a:moveTo>
                  <a:cubicBezTo>
                    <a:pt x="50" y="64"/>
                    <a:pt x="50" y="64"/>
                    <a:pt x="50" y="64"/>
                  </a:cubicBezTo>
                  <a:cubicBezTo>
                    <a:pt x="12" y="64"/>
                    <a:pt x="12" y="64"/>
                    <a:pt x="12" y="64"/>
                  </a:cubicBezTo>
                  <a:cubicBezTo>
                    <a:pt x="12" y="18"/>
                    <a:pt x="12" y="18"/>
                    <a:pt x="12" y="18"/>
                  </a:cubicBezTo>
                  <a:cubicBezTo>
                    <a:pt x="12" y="12"/>
                    <a:pt x="12" y="12"/>
                    <a:pt x="12" y="12"/>
                  </a:cubicBezTo>
                  <a:cubicBezTo>
                    <a:pt x="12" y="0"/>
                    <a:pt x="12" y="0"/>
                    <a:pt x="12" y="0"/>
                  </a:cubicBezTo>
                  <a:cubicBezTo>
                    <a:pt x="2" y="0"/>
                    <a:pt x="2" y="0"/>
                    <a:pt x="2" y="0"/>
                  </a:cubicBezTo>
                  <a:cubicBezTo>
                    <a:pt x="1" y="0"/>
                    <a:pt x="0" y="1"/>
                    <a:pt x="0" y="2"/>
                  </a:cubicBezTo>
                  <a:cubicBezTo>
                    <a:pt x="0" y="66"/>
                    <a:pt x="0" y="66"/>
                    <a:pt x="0" y="66"/>
                  </a:cubicBezTo>
                  <a:cubicBezTo>
                    <a:pt x="0" y="72"/>
                    <a:pt x="4" y="76"/>
                    <a:pt x="10" y="76"/>
                  </a:cubicBezTo>
                  <a:cubicBezTo>
                    <a:pt x="45" y="76"/>
                    <a:pt x="45" y="76"/>
                    <a:pt x="45" y="76"/>
                  </a:cubicBezTo>
                  <a:cubicBezTo>
                    <a:pt x="49" y="65"/>
                    <a:pt x="49" y="65"/>
                    <a:pt x="49" y="65"/>
                  </a:cubicBezTo>
                  <a:cubicBezTo>
                    <a:pt x="49" y="65"/>
                    <a:pt x="49" y="65"/>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7">
              <a:extLst>
                <a:ext uri="{FF2B5EF4-FFF2-40B4-BE49-F238E27FC236}">
                  <a16:creationId xmlns:a16="http://schemas.microsoft.com/office/drawing/2014/main" id="{81050692-8A99-47F0-9A59-92F3644656F7}"/>
                </a:ext>
              </a:extLst>
            </p:cNvPr>
            <p:cNvSpPr>
              <a:spLocks/>
            </p:cNvSpPr>
            <p:nvPr/>
          </p:nvSpPr>
          <p:spPr bwMode="auto">
            <a:xfrm>
              <a:off x="9236075" y="2298701"/>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8">
              <a:extLst>
                <a:ext uri="{FF2B5EF4-FFF2-40B4-BE49-F238E27FC236}">
                  <a16:creationId xmlns:a16="http://schemas.microsoft.com/office/drawing/2014/main" id="{3B4052C9-1467-470C-99F1-3D8B946A9934}"/>
                </a:ext>
              </a:extLst>
            </p:cNvPr>
            <p:cNvSpPr>
              <a:spLocks/>
            </p:cNvSpPr>
            <p:nvPr/>
          </p:nvSpPr>
          <p:spPr bwMode="auto">
            <a:xfrm>
              <a:off x="9236075" y="2328863"/>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9">
              <a:extLst>
                <a:ext uri="{FF2B5EF4-FFF2-40B4-BE49-F238E27FC236}">
                  <a16:creationId xmlns:a16="http://schemas.microsoft.com/office/drawing/2014/main" id="{8477C313-04EF-41F0-8ACE-66D80B163C40}"/>
                </a:ext>
              </a:extLst>
            </p:cNvPr>
            <p:cNvSpPr>
              <a:spLocks/>
            </p:cNvSpPr>
            <p:nvPr/>
          </p:nvSpPr>
          <p:spPr bwMode="auto">
            <a:xfrm>
              <a:off x="9236075" y="2359026"/>
              <a:ext cx="90488" cy="15875"/>
            </a:xfrm>
            <a:custGeom>
              <a:avLst/>
              <a:gdLst>
                <a:gd name="T0" fmla="*/ 24 w 24"/>
                <a:gd name="T1" fmla="*/ 2 h 4"/>
                <a:gd name="T2" fmla="*/ 22 w 24"/>
                <a:gd name="T3" fmla="*/ 0 h 4"/>
                <a:gd name="T4" fmla="*/ 2 w 24"/>
                <a:gd name="T5" fmla="*/ 0 h 4"/>
                <a:gd name="T6" fmla="*/ 0 w 24"/>
                <a:gd name="T7" fmla="*/ 2 h 4"/>
                <a:gd name="T8" fmla="*/ 2 w 24"/>
                <a:gd name="T9" fmla="*/ 4 h 4"/>
                <a:gd name="T10" fmla="*/ 22 w 24"/>
                <a:gd name="T11" fmla="*/ 4 h 4"/>
                <a:gd name="T12" fmla="*/ 24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4" y="2"/>
                  </a:moveTo>
                  <a:cubicBezTo>
                    <a:pt x="24" y="1"/>
                    <a:pt x="23" y="0"/>
                    <a:pt x="22" y="0"/>
                  </a:cubicBez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70">
              <a:extLst>
                <a:ext uri="{FF2B5EF4-FFF2-40B4-BE49-F238E27FC236}">
                  <a16:creationId xmlns:a16="http://schemas.microsoft.com/office/drawing/2014/main" id="{EE2B9E55-4BDB-478C-82B7-511C99C45C28}"/>
                </a:ext>
              </a:extLst>
            </p:cNvPr>
            <p:cNvSpPr>
              <a:spLocks/>
            </p:cNvSpPr>
            <p:nvPr/>
          </p:nvSpPr>
          <p:spPr bwMode="auto">
            <a:xfrm>
              <a:off x="9236075" y="2389188"/>
              <a:ext cx="60325" cy="15875"/>
            </a:xfrm>
            <a:custGeom>
              <a:avLst/>
              <a:gdLst>
                <a:gd name="T0" fmla="*/ 2 w 16"/>
                <a:gd name="T1" fmla="*/ 0 h 4"/>
                <a:gd name="T2" fmla="*/ 0 w 16"/>
                <a:gd name="T3" fmla="*/ 2 h 4"/>
                <a:gd name="T4" fmla="*/ 2 w 16"/>
                <a:gd name="T5" fmla="*/ 4 h 4"/>
                <a:gd name="T6" fmla="*/ 14 w 16"/>
                <a:gd name="T7" fmla="*/ 4 h 4"/>
                <a:gd name="T8" fmla="*/ 16 w 16"/>
                <a:gd name="T9" fmla="*/ 2 h 4"/>
                <a:gd name="T10" fmla="*/ 14 w 16"/>
                <a:gd name="T11" fmla="*/ 0 h 4"/>
                <a:gd name="T12" fmla="*/ 2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0"/>
                  </a:move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1">
              <a:extLst>
                <a:ext uri="{FF2B5EF4-FFF2-40B4-BE49-F238E27FC236}">
                  <a16:creationId xmlns:a16="http://schemas.microsoft.com/office/drawing/2014/main" id="{6A2FA0C4-4E6F-4915-8332-296AADC2D253}"/>
                </a:ext>
              </a:extLst>
            </p:cNvPr>
            <p:cNvSpPr>
              <a:spLocks/>
            </p:cNvSpPr>
            <p:nvPr/>
          </p:nvSpPr>
          <p:spPr bwMode="auto">
            <a:xfrm>
              <a:off x="9221788" y="2163763"/>
              <a:ext cx="134938" cy="104775"/>
            </a:xfrm>
            <a:custGeom>
              <a:avLst/>
              <a:gdLst>
                <a:gd name="T0" fmla="*/ 2 w 36"/>
                <a:gd name="T1" fmla="*/ 28 h 28"/>
                <a:gd name="T2" fmla="*/ 34 w 36"/>
                <a:gd name="T3" fmla="*/ 28 h 28"/>
                <a:gd name="T4" fmla="*/ 36 w 36"/>
                <a:gd name="T5" fmla="*/ 26 h 28"/>
                <a:gd name="T6" fmla="*/ 36 w 36"/>
                <a:gd name="T7" fmla="*/ 10 h 28"/>
                <a:gd name="T8" fmla="*/ 34 w 36"/>
                <a:gd name="T9" fmla="*/ 8 h 28"/>
                <a:gd name="T10" fmla="*/ 28 w 36"/>
                <a:gd name="T11" fmla="*/ 8 h 28"/>
                <a:gd name="T12" fmla="*/ 18 w 36"/>
                <a:gd name="T13" fmla="*/ 0 h 28"/>
                <a:gd name="T14" fmla="*/ 8 w 36"/>
                <a:gd name="T15" fmla="*/ 8 h 28"/>
                <a:gd name="T16" fmla="*/ 2 w 36"/>
                <a:gd name="T17" fmla="*/ 8 h 28"/>
                <a:gd name="T18" fmla="*/ 0 w 36"/>
                <a:gd name="T19" fmla="*/ 10 h 28"/>
                <a:gd name="T20" fmla="*/ 0 w 36"/>
                <a:gd name="T21" fmla="*/ 26 h 28"/>
                <a:gd name="T22" fmla="*/ 2 w 36"/>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 y="28"/>
                  </a:moveTo>
                  <a:cubicBezTo>
                    <a:pt x="34" y="28"/>
                    <a:pt x="34" y="28"/>
                    <a:pt x="34" y="28"/>
                  </a:cubicBezTo>
                  <a:cubicBezTo>
                    <a:pt x="35" y="28"/>
                    <a:pt x="36" y="27"/>
                    <a:pt x="36" y="26"/>
                  </a:cubicBezTo>
                  <a:cubicBezTo>
                    <a:pt x="36" y="10"/>
                    <a:pt x="36" y="10"/>
                    <a:pt x="36" y="10"/>
                  </a:cubicBezTo>
                  <a:cubicBezTo>
                    <a:pt x="36" y="9"/>
                    <a:pt x="35" y="8"/>
                    <a:pt x="34" y="8"/>
                  </a:cubicBezTo>
                  <a:cubicBezTo>
                    <a:pt x="28" y="8"/>
                    <a:pt x="28" y="8"/>
                    <a:pt x="28" y="8"/>
                  </a:cubicBezTo>
                  <a:cubicBezTo>
                    <a:pt x="27" y="3"/>
                    <a:pt x="23" y="0"/>
                    <a:pt x="18" y="0"/>
                  </a:cubicBezTo>
                  <a:cubicBezTo>
                    <a:pt x="13" y="0"/>
                    <a:pt x="9" y="3"/>
                    <a:pt x="8" y="8"/>
                  </a:cubicBezTo>
                  <a:cubicBezTo>
                    <a:pt x="2" y="8"/>
                    <a:pt x="2" y="8"/>
                    <a:pt x="2" y="8"/>
                  </a:cubicBezTo>
                  <a:cubicBezTo>
                    <a:pt x="1" y="8"/>
                    <a:pt x="0" y="9"/>
                    <a:pt x="0" y="10"/>
                  </a:cubicBezTo>
                  <a:cubicBezTo>
                    <a:pt x="0" y="26"/>
                    <a:pt x="0" y="26"/>
                    <a:pt x="0" y="26"/>
                  </a:cubicBezTo>
                  <a:cubicBezTo>
                    <a:pt x="0" y="27"/>
                    <a:pt x="1" y="28"/>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2">
              <a:extLst>
                <a:ext uri="{FF2B5EF4-FFF2-40B4-BE49-F238E27FC236}">
                  <a16:creationId xmlns:a16="http://schemas.microsoft.com/office/drawing/2014/main" id="{7FE501CC-34D3-4ABA-89EA-7939F4CAAFD0}"/>
                </a:ext>
              </a:extLst>
            </p:cNvPr>
            <p:cNvSpPr>
              <a:spLocks/>
            </p:cNvSpPr>
            <p:nvPr/>
          </p:nvSpPr>
          <p:spPr bwMode="auto">
            <a:xfrm>
              <a:off x="9447213" y="2344738"/>
              <a:ext cx="74613" cy="74613"/>
            </a:xfrm>
            <a:custGeom>
              <a:avLst/>
              <a:gdLst>
                <a:gd name="T0" fmla="*/ 19 w 20"/>
                <a:gd name="T1" fmla="*/ 11 h 20"/>
                <a:gd name="T2" fmla="*/ 9 w 20"/>
                <a:gd name="T3" fmla="*/ 1 h 20"/>
                <a:gd name="T4" fmla="*/ 7 w 20"/>
                <a:gd name="T5" fmla="*/ 1 h 20"/>
                <a:gd name="T6" fmla="*/ 0 w 20"/>
                <a:gd name="T7" fmla="*/ 7 h 20"/>
                <a:gd name="T8" fmla="*/ 13 w 20"/>
                <a:gd name="T9" fmla="*/ 20 h 20"/>
                <a:gd name="T10" fmla="*/ 19 w 20"/>
                <a:gd name="T11" fmla="*/ 13 h 20"/>
                <a:gd name="T12" fmla="*/ 20 w 20"/>
                <a:gd name="T13" fmla="*/ 12 h 20"/>
                <a:gd name="T14" fmla="*/ 19 w 20"/>
                <a:gd name="T15" fmla="*/ 1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11"/>
                  </a:moveTo>
                  <a:cubicBezTo>
                    <a:pt x="9" y="1"/>
                    <a:pt x="9" y="1"/>
                    <a:pt x="9" y="1"/>
                  </a:cubicBezTo>
                  <a:cubicBezTo>
                    <a:pt x="9" y="0"/>
                    <a:pt x="7" y="0"/>
                    <a:pt x="7" y="1"/>
                  </a:cubicBezTo>
                  <a:cubicBezTo>
                    <a:pt x="0" y="7"/>
                    <a:pt x="0" y="7"/>
                    <a:pt x="0" y="7"/>
                  </a:cubicBezTo>
                  <a:cubicBezTo>
                    <a:pt x="13" y="20"/>
                    <a:pt x="13" y="20"/>
                    <a:pt x="13" y="20"/>
                  </a:cubicBezTo>
                  <a:cubicBezTo>
                    <a:pt x="19" y="13"/>
                    <a:pt x="19" y="13"/>
                    <a:pt x="19" y="13"/>
                  </a:cubicBezTo>
                  <a:cubicBezTo>
                    <a:pt x="20" y="13"/>
                    <a:pt x="20" y="13"/>
                    <a:pt x="20" y="12"/>
                  </a:cubicBezTo>
                  <a:cubicBezTo>
                    <a:pt x="20" y="11"/>
                    <a:pt x="20" y="11"/>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73">
              <a:extLst>
                <a:ext uri="{FF2B5EF4-FFF2-40B4-BE49-F238E27FC236}">
                  <a16:creationId xmlns:a16="http://schemas.microsoft.com/office/drawing/2014/main" id="{D3E47793-65BC-4DF0-8C70-BDD7D41943F4}"/>
                </a:ext>
              </a:extLst>
            </p:cNvPr>
            <p:cNvSpPr>
              <a:spLocks/>
            </p:cNvSpPr>
            <p:nvPr/>
          </p:nvSpPr>
          <p:spPr bwMode="auto">
            <a:xfrm>
              <a:off x="9340850" y="2468563"/>
              <a:ext cx="57150" cy="57150"/>
            </a:xfrm>
            <a:custGeom>
              <a:avLst/>
              <a:gdLst>
                <a:gd name="T0" fmla="*/ 2 w 15"/>
                <a:gd name="T1" fmla="*/ 7 h 15"/>
                <a:gd name="T2" fmla="*/ 2 w 15"/>
                <a:gd name="T3" fmla="*/ 7 h 15"/>
                <a:gd name="T4" fmla="*/ 0 w 15"/>
                <a:gd name="T5" fmla="*/ 12 h 15"/>
                <a:gd name="T6" fmla="*/ 1 w 15"/>
                <a:gd name="T7" fmla="*/ 14 h 15"/>
                <a:gd name="T8" fmla="*/ 3 w 15"/>
                <a:gd name="T9" fmla="*/ 15 h 15"/>
                <a:gd name="T10" fmla="*/ 15 w 15"/>
                <a:gd name="T11" fmla="*/ 11 h 15"/>
                <a:gd name="T12" fmla="*/ 4 w 15"/>
                <a:gd name="T13" fmla="*/ 0 h 15"/>
                <a:gd name="T14" fmla="*/ 2 w 15"/>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7"/>
                  </a:moveTo>
                  <a:cubicBezTo>
                    <a:pt x="2" y="7"/>
                    <a:pt x="2" y="7"/>
                    <a:pt x="2" y="7"/>
                  </a:cubicBezTo>
                  <a:cubicBezTo>
                    <a:pt x="0" y="12"/>
                    <a:pt x="0" y="12"/>
                    <a:pt x="0" y="12"/>
                  </a:cubicBezTo>
                  <a:cubicBezTo>
                    <a:pt x="0" y="13"/>
                    <a:pt x="0" y="14"/>
                    <a:pt x="1" y="14"/>
                  </a:cubicBezTo>
                  <a:cubicBezTo>
                    <a:pt x="1" y="15"/>
                    <a:pt x="2" y="15"/>
                    <a:pt x="3" y="15"/>
                  </a:cubicBezTo>
                  <a:cubicBezTo>
                    <a:pt x="15" y="11"/>
                    <a:pt x="15" y="11"/>
                    <a:pt x="15" y="11"/>
                  </a:cubicBezTo>
                  <a:cubicBezTo>
                    <a:pt x="4" y="0"/>
                    <a:pt x="4" y="0"/>
                    <a:pt x="4" y="0"/>
                  </a:cubicBez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74">
              <a:extLst>
                <a:ext uri="{FF2B5EF4-FFF2-40B4-BE49-F238E27FC236}">
                  <a16:creationId xmlns:a16="http://schemas.microsoft.com/office/drawing/2014/main" id="{1D115113-0ED5-4B86-B17E-2392ECEEF494}"/>
                </a:ext>
              </a:extLst>
            </p:cNvPr>
            <p:cNvSpPr>
              <a:spLocks/>
            </p:cNvSpPr>
            <p:nvPr/>
          </p:nvSpPr>
          <p:spPr bwMode="auto">
            <a:xfrm>
              <a:off x="9364663" y="2382838"/>
              <a:ext cx="119063" cy="120650"/>
            </a:xfrm>
            <a:custGeom>
              <a:avLst/>
              <a:gdLst>
                <a:gd name="T0" fmla="*/ 0 w 75"/>
                <a:gd name="T1" fmla="*/ 45 h 76"/>
                <a:gd name="T2" fmla="*/ 30 w 75"/>
                <a:gd name="T3" fmla="*/ 76 h 76"/>
                <a:gd name="T4" fmla="*/ 75 w 75"/>
                <a:gd name="T5" fmla="*/ 30 h 76"/>
                <a:gd name="T6" fmla="*/ 45 w 75"/>
                <a:gd name="T7" fmla="*/ 0 h 76"/>
                <a:gd name="T8" fmla="*/ 0 w 75"/>
                <a:gd name="T9" fmla="*/ 45 h 76"/>
              </a:gdLst>
              <a:ahLst/>
              <a:cxnLst>
                <a:cxn ang="0">
                  <a:pos x="T0" y="T1"/>
                </a:cxn>
                <a:cxn ang="0">
                  <a:pos x="T2" y="T3"/>
                </a:cxn>
                <a:cxn ang="0">
                  <a:pos x="T4" y="T5"/>
                </a:cxn>
                <a:cxn ang="0">
                  <a:pos x="T6" y="T7"/>
                </a:cxn>
                <a:cxn ang="0">
                  <a:pos x="T8" y="T9"/>
                </a:cxn>
              </a:cxnLst>
              <a:rect l="0" t="0" r="r" b="b"/>
              <a:pathLst>
                <a:path w="75" h="76">
                  <a:moveTo>
                    <a:pt x="0" y="45"/>
                  </a:moveTo>
                  <a:lnTo>
                    <a:pt x="30" y="76"/>
                  </a:lnTo>
                  <a:lnTo>
                    <a:pt x="75" y="30"/>
                  </a:lnTo>
                  <a:lnTo>
                    <a:pt x="4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Rectangle 79">
            <a:extLst>
              <a:ext uri="{FF2B5EF4-FFF2-40B4-BE49-F238E27FC236}">
                <a16:creationId xmlns:a16="http://schemas.microsoft.com/office/drawing/2014/main" id="{05B2DBF7-3BA7-44FB-9491-CFCD827B2DA6}"/>
              </a:ext>
            </a:extLst>
          </p:cNvPr>
          <p:cNvSpPr/>
          <p:nvPr/>
        </p:nvSpPr>
        <p:spPr>
          <a:xfrm>
            <a:off x="1096010" y="1423372"/>
            <a:ext cx="4878070"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75000"/>
                    <a:lumOff val="25000"/>
                  </a:schemeClr>
                </a:solidFill>
                <a:latin typeface="+mj-lt"/>
              </a:rPr>
              <a:t>Districts Need Teachers Who:</a:t>
            </a:r>
            <a:endPar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cxnSp>
        <p:nvCxnSpPr>
          <p:cNvPr id="88" name="Straight Connector 87">
            <a:extLst>
              <a:ext uri="{FF2B5EF4-FFF2-40B4-BE49-F238E27FC236}">
                <a16:creationId xmlns:a16="http://schemas.microsoft.com/office/drawing/2014/main" id="{4CF0A6BC-1345-4B53-9910-D45DFFB54AA3}"/>
              </a:ext>
            </a:extLst>
          </p:cNvPr>
          <p:cNvCxnSpPr>
            <a:cxnSpLocks/>
          </p:cNvCxnSpPr>
          <p:nvPr/>
        </p:nvCxnSpPr>
        <p:spPr>
          <a:xfrm>
            <a:off x="895442" y="1960923"/>
            <a:ext cx="6870702" cy="0"/>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41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C0F75-7EA5-8B4A-8F20-695F69E3BA6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Grayson and WKU Progress Update</a:t>
            </a:r>
          </a:p>
        </p:txBody>
      </p:sp>
      <p:sp>
        <p:nvSpPr>
          <p:cNvPr id="4" name="Footer Placeholder 3">
            <a:extLst>
              <a:ext uri="{FF2B5EF4-FFF2-40B4-BE49-F238E27FC236}">
                <a16:creationId xmlns:a16="http://schemas.microsoft.com/office/drawing/2014/main" id="{DBC0B7E2-44D5-EC43-B38D-48FD63066FD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graphicFrame>
        <p:nvGraphicFramePr>
          <p:cNvPr id="7" name="Content Placeholder 6">
            <a:extLst>
              <a:ext uri="{FF2B5EF4-FFF2-40B4-BE49-F238E27FC236}">
                <a16:creationId xmlns:a16="http://schemas.microsoft.com/office/drawing/2014/main" id="{212888DA-D1A5-BC65-BF69-78B164FBEDDF}"/>
              </a:ext>
            </a:extLst>
          </p:cNvPr>
          <p:cNvGraphicFramePr>
            <a:graphicFrameLocks noGrp="1"/>
          </p:cNvGraphicFramePr>
          <p:nvPr>
            <p:ph idx="1"/>
            <p:extLst>
              <p:ext uri="{D42A27DB-BD31-4B8C-83A1-F6EECF244321}">
                <p14:modId xmlns:p14="http://schemas.microsoft.com/office/powerpoint/2010/main" val="1910485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4024D8A-DEB6-8698-7AF5-4B5EAF01C3A0}"/>
              </a:ext>
            </a:extLst>
          </p:cNvPr>
          <p:cNvSpPr txBox="1"/>
          <p:nvPr/>
        </p:nvSpPr>
        <p:spPr>
          <a:xfrm>
            <a:off x="574766" y="6675120"/>
            <a:ext cx="184731" cy="369332"/>
          </a:xfrm>
          <a:prstGeom prst="rect">
            <a:avLst/>
          </a:prstGeom>
          <a:noFill/>
        </p:spPr>
        <p:txBody>
          <a:bodyPr wrap="none" rtlCol="0">
            <a:spAutoFit/>
          </a:bodyPr>
          <a:lstStyle/>
          <a:p>
            <a:endParaRPr lang="en-US" dirty="0"/>
          </a:p>
        </p:txBody>
      </p:sp>
      <p:sp>
        <p:nvSpPr>
          <p:cNvPr id="3" name="Down Arrow 2">
            <a:extLst>
              <a:ext uri="{FF2B5EF4-FFF2-40B4-BE49-F238E27FC236}">
                <a16:creationId xmlns:a16="http://schemas.microsoft.com/office/drawing/2014/main" id="{703A185F-6EA7-15FA-D96B-3D6AB6416276}"/>
              </a:ext>
            </a:extLst>
          </p:cNvPr>
          <p:cNvSpPr/>
          <p:nvPr/>
        </p:nvSpPr>
        <p:spPr>
          <a:xfrm>
            <a:off x="1798320" y="3512090"/>
            <a:ext cx="484632" cy="978408"/>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73B0FDD9-FEB4-CD25-4289-B2DD405E37E1}"/>
              </a:ext>
            </a:extLst>
          </p:cNvPr>
          <p:cNvSpPr/>
          <p:nvPr/>
        </p:nvSpPr>
        <p:spPr>
          <a:xfrm>
            <a:off x="7065264" y="1396588"/>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172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C0F75-7EA5-8B4A-8F20-695F69E3BA6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Hancock and WKU Progress Update</a:t>
            </a:r>
          </a:p>
        </p:txBody>
      </p:sp>
      <p:sp>
        <p:nvSpPr>
          <p:cNvPr id="4" name="Footer Placeholder 3">
            <a:extLst>
              <a:ext uri="{FF2B5EF4-FFF2-40B4-BE49-F238E27FC236}">
                <a16:creationId xmlns:a16="http://schemas.microsoft.com/office/drawing/2014/main" id="{DBC0B7E2-44D5-EC43-B38D-48FD63066FD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graphicFrame>
        <p:nvGraphicFramePr>
          <p:cNvPr id="7" name="Content Placeholder 6">
            <a:extLst>
              <a:ext uri="{FF2B5EF4-FFF2-40B4-BE49-F238E27FC236}">
                <a16:creationId xmlns:a16="http://schemas.microsoft.com/office/drawing/2014/main" id="{212888DA-D1A5-BC65-BF69-78B164FBEDDF}"/>
              </a:ext>
            </a:extLst>
          </p:cNvPr>
          <p:cNvGraphicFramePr>
            <a:graphicFrameLocks noGrp="1"/>
          </p:cNvGraphicFramePr>
          <p:nvPr>
            <p:ph idx="1"/>
            <p:extLst>
              <p:ext uri="{D42A27DB-BD31-4B8C-83A1-F6EECF244321}">
                <p14:modId xmlns:p14="http://schemas.microsoft.com/office/powerpoint/2010/main" val="24660713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4024D8A-DEB6-8698-7AF5-4B5EAF01C3A0}"/>
              </a:ext>
            </a:extLst>
          </p:cNvPr>
          <p:cNvSpPr txBox="1"/>
          <p:nvPr/>
        </p:nvSpPr>
        <p:spPr>
          <a:xfrm>
            <a:off x="574766" y="6675120"/>
            <a:ext cx="184731" cy="369332"/>
          </a:xfrm>
          <a:prstGeom prst="rect">
            <a:avLst/>
          </a:prstGeom>
          <a:noFill/>
        </p:spPr>
        <p:txBody>
          <a:bodyPr wrap="none" rtlCol="0">
            <a:spAutoFit/>
          </a:bodyPr>
          <a:lstStyle/>
          <a:p>
            <a:endParaRPr lang="en-US" dirty="0"/>
          </a:p>
        </p:txBody>
      </p:sp>
      <p:sp>
        <p:nvSpPr>
          <p:cNvPr id="3" name="Down Arrow 2">
            <a:extLst>
              <a:ext uri="{FF2B5EF4-FFF2-40B4-BE49-F238E27FC236}">
                <a16:creationId xmlns:a16="http://schemas.microsoft.com/office/drawing/2014/main" id="{9F83E176-FDBE-035A-4680-F7BEAA260E24}"/>
              </a:ext>
            </a:extLst>
          </p:cNvPr>
          <p:cNvSpPr/>
          <p:nvPr/>
        </p:nvSpPr>
        <p:spPr>
          <a:xfrm>
            <a:off x="1737360" y="3429000"/>
            <a:ext cx="484632" cy="978408"/>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CD38E044-22F8-03CE-62DD-2B543DB7DFC2}"/>
              </a:ext>
            </a:extLst>
          </p:cNvPr>
          <p:cNvSpPr/>
          <p:nvPr/>
        </p:nvSpPr>
        <p:spPr>
          <a:xfrm>
            <a:off x="7065264" y="1396588"/>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17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BE7E8883-89DC-43D9-9C56-4458114F1612}"/>
              </a:ext>
            </a:extLst>
          </p:cNvPr>
          <p:cNvPicPr>
            <a:picLocks noChangeAspect="1"/>
          </p:cNvPicPr>
          <p:nvPr/>
        </p:nvPicPr>
        <p:blipFill>
          <a:blip r:embed="rId3">
            <a:extLst>
              <a:ext uri="{28A0092B-C50C-407E-A947-70E740481C1C}">
                <a14:useLocalDpi xmlns:a14="http://schemas.microsoft.com/office/drawing/2010/main" val="0"/>
              </a:ext>
            </a:extLst>
          </a:blip>
          <a:srcRect t="53821" r="201" b="12832"/>
          <a:stretch>
            <a:fillRect/>
          </a:stretch>
        </p:blipFill>
        <p:spPr>
          <a:xfrm>
            <a:off x="0" y="1"/>
            <a:ext cx="12192000" cy="2705101"/>
          </a:xfrm>
          <a:custGeom>
            <a:avLst/>
            <a:gdLst>
              <a:gd name="connsiteX0" fmla="*/ 0 w 12192000"/>
              <a:gd name="connsiteY0" fmla="*/ 0 h 2705101"/>
              <a:gd name="connsiteX1" fmla="*/ 12192000 w 12192000"/>
              <a:gd name="connsiteY1" fmla="*/ 0 h 2705101"/>
              <a:gd name="connsiteX2" fmla="*/ 12192000 w 12192000"/>
              <a:gd name="connsiteY2" fmla="*/ 2705101 h 2705101"/>
              <a:gd name="connsiteX3" fmla="*/ 0 w 12192000"/>
              <a:gd name="connsiteY3" fmla="*/ 2705101 h 2705101"/>
            </a:gdLst>
            <a:ahLst/>
            <a:cxnLst>
              <a:cxn ang="0">
                <a:pos x="connsiteX0" y="connsiteY0"/>
              </a:cxn>
              <a:cxn ang="0">
                <a:pos x="connsiteX1" y="connsiteY1"/>
              </a:cxn>
              <a:cxn ang="0">
                <a:pos x="connsiteX2" y="connsiteY2"/>
              </a:cxn>
              <a:cxn ang="0">
                <a:pos x="connsiteX3" y="connsiteY3"/>
              </a:cxn>
            </a:cxnLst>
            <a:rect l="l" t="t" r="r" b="b"/>
            <a:pathLst>
              <a:path w="12192000" h="2705101">
                <a:moveTo>
                  <a:pt x="0" y="0"/>
                </a:moveTo>
                <a:lnTo>
                  <a:pt x="12192000" y="0"/>
                </a:lnTo>
                <a:lnTo>
                  <a:pt x="12192000" y="2705101"/>
                </a:lnTo>
                <a:lnTo>
                  <a:pt x="0" y="2705101"/>
                </a:lnTo>
                <a:close/>
              </a:path>
            </a:pathLst>
          </a:custGeom>
        </p:spPr>
      </p:pic>
      <p:sp>
        <p:nvSpPr>
          <p:cNvPr id="123" name="Rectangle 122">
            <a:extLst>
              <a:ext uri="{FF2B5EF4-FFF2-40B4-BE49-F238E27FC236}">
                <a16:creationId xmlns:a16="http://schemas.microsoft.com/office/drawing/2014/main" id="{55971F87-AC17-48C0-8A89-F3CAE4B64534}"/>
              </a:ext>
            </a:extLst>
          </p:cNvPr>
          <p:cNvSpPr/>
          <p:nvPr/>
        </p:nvSpPr>
        <p:spPr>
          <a:xfrm>
            <a:off x="0" y="0"/>
            <a:ext cx="12192000" cy="2705101"/>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7FA1110C-F7CA-44C3-9102-306556CBB543}"/>
              </a:ext>
            </a:extLst>
          </p:cNvPr>
          <p:cNvGrpSpPr/>
          <p:nvPr/>
        </p:nvGrpSpPr>
        <p:grpSpPr>
          <a:xfrm>
            <a:off x="670335" y="2172934"/>
            <a:ext cx="10782350" cy="1739265"/>
            <a:chOff x="670335" y="2172934"/>
            <a:chExt cx="10782350" cy="1739265"/>
          </a:xfrm>
        </p:grpSpPr>
        <p:sp>
          <p:nvSpPr>
            <p:cNvPr id="128" name="Oval 127">
              <a:extLst>
                <a:ext uri="{FF2B5EF4-FFF2-40B4-BE49-F238E27FC236}">
                  <a16:creationId xmlns:a16="http://schemas.microsoft.com/office/drawing/2014/main" id="{C78D3527-B26B-4FF1-B1F0-221EC76A1FF9}"/>
                </a:ext>
              </a:extLst>
            </p:cNvPr>
            <p:cNvSpPr/>
            <p:nvPr/>
          </p:nvSpPr>
          <p:spPr>
            <a:xfrm>
              <a:off x="670335"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29" name="Oval 128">
              <a:extLst>
                <a:ext uri="{FF2B5EF4-FFF2-40B4-BE49-F238E27FC236}">
                  <a16:creationId xmlns:a16="http://schemas.microsoft.com/office/drawing/2014/main" id="{4F94FD3A-5BCF-4F3C-93E5-2D31EE2AA656}"/>
                </a:ext>
              </a:extLst>
            </p:cNvPr>
            <p:cNvSpPr/>
            <p:nvPr/>
          </p:nvSpPr>
          <p:spPr>
            <a:xfrm>
              <a:off x="2931106"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30" name="Oval 129">
              <a:extLst>
                <a:ext uri="{FF2B5EF4-FFF2-40B4-BE49-F238E27FC236}">
                  <a16:creationId xmlns:a16="http://schemas.microsoft.com/office/drawing/2014/main" id="{6E916397-A00E-4096-B262-A87CF218D2BE}"/>
                </a:ext>
              </a:extLst>
            </p:cNvPr>
            <p:cNvSpPr/>
            <p:nvPr/>
          </p:nvSpPr>
          <p:spPr>
            <a:xfrm>
              <a:off x="5191877"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31" name="Oval 130">
              <a:extLst>
                <a:ext uri="{FF2B5EF4-FFF2-40B4-BE49-F238E27FC236}">
                  <a16:creationId xmlns:a16="http://schemas.microsoft.com/office/drawing/2014/main" id="{78400DE7-9572-4CC4-9BF4-FEE0A6506CAE}"/>
                </a:ext>
              </a:extLst>
            </p:cNvPr>
            <p:cNvSpPr/>
            <p:nvPr/>
          </p:nvSpPr>
          <p:spPr>
            <a:xfrm>
              <a:off x="7452648"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32" name="Oval 131">
              <a:extLst>
                <a:ext uri="{FF2B5EF4-FFF2-40B4-BE49-F238E27FC236}">
                  <a16:creationId xmlns:a16="http://schemas.microsoft.com/office/drawing/2014/main" id="{8BD2C37F-0453-4E94-9CD7-0B0009194C0F}"/>
                </a:ext>
              </a:extLst>
            </p:cNvPr>
            <p:cNvSpPr/>
            <p:nvPr/>
          </p:nvSpPr>
          <p:spPr>
            <a:xfrm>
              <a:off x="9713420" y="2172934"/>
              <a:ext cx="1739265" cy="17392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grpSp>
      <p:sp>
        <p:nvSpPr>
          <p:cNvPr id="3" name="Footer Placeholder 2">
            <a:extLst>
              <a:ext uri="{FF2B5EF4-FFF2-40B4-BE49-F238E27FC236}">
                <a16:creationId xmlns:a16="http://schemas.microsoft.com/office/drawing/2014/main" id="{E49470D6-C694-456B-8785-9187E45EE985}"/>
              </a:ext>
            </a:extLst>
          </p:cNvPr>
          <p:cNvSpPr>
            <a:spLocks noGrp="1"/>
          </p:cNvSpPr>
          <p:nvPr>
            <p:ph type="ftr" sz="quarter" idx="11"/>
          </p:nvPr>
        </p:nvSpPr>
        <p:spPr/>
        <p:txBody>
          <a:bodyPr/>
          <a:lstStyle/>
          <a:p>
            <a:r>
              <a:rPr lang="en-US"/>
              <a:t>The Spirit Makes The Master</a:t>
            </a:r>
          </a:p>
        </p:txBody>
      </p:sp>
      <p:sp>
        <p:nvSpPr>
          <p:cNvPr id="56" name="Title 1">
            <a:extLst>
              <a:ext uri="{FF2B5EF4-FFF2-40B4-BE49-F238E27FC236}">
                <a16:creationId xmlns:a16="http://schemas.microsoft.com/office/drawing/2014/main" id="{63EB11ED-8F4E-4839-8E7F-F375C9061023}"/>
              </a:ext>
            </a:extLst>
          </p:cNvPr>
          <p:cNvSpPr txBox="1">
            <a:spLocks/>
          </p:cNvSpPr>
          <p:nvPr/>
        </p:nvSpPr>
        <p:spPr>
          <a:xfrm>
            <a:off x="838200" y="1103251"/>
            <a:ext cx="10515600" cy="498598"/>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2800" b="1" kern="1200">
                <a:solidFill>
                  <a:schemeClr val="accent1"/>
                </a:solidFill>
                <a:latin typeface="+mj-lt"/>
                <a:ea typeface="+mj-ea"/>
                <a:cs typeface="Arial" panose="020B0604020202020204" pitchFamily="34" charset="0"/>
              </a:defRPr>
            </a:lvl1pPr>
          </a:lstStyle>
          <a:p>
            <a:pPr lvl="0"/>
            <a:r>
              <a:rPr lang="en-US" sz="3600" dirty="0">
                <a:solidFill>
                  <a:schemeClr val="bg1"/>
                </a:solidFill>
                <a:latin typeface="+mn-lt"/>
              </a:rPr>
              <a:t>Apprenticeship Maturation Timeline – Adult Learner</a:t>
            </a:r>
            <a:endParaRPr kumimoji="0" lang="en-US" sz="3600" i="0" u="none" strike="noStrike" kern="1200" cap="none" spc="0" normalizeH="0" baseline="0" noProof="0" dirty="0">
              <a:ln>
                <a:noFill/>
              </a:ln>
              <a:solidFill>
                <a:schemeClr val="bg1"/>
              </a:solidFill>
              <a:effectLst/>
              <a:uLnTx/>
              <a:uFillTx/>
              <a:latin typeface="+mn-lt"/>
            </a:endParaRPr>
          </a:p>
        </p:txBody>
      </p:sp>
      <p:sp>
        <p:nvSpPr>
          <p:cNvPr id="57" name="Oval 56">
            <a:extLst>
              <a:ext uri="{FF2B5EF4-FFF2-40B4-BE49-F238E27FC236}">
                <a16:creationId xmlns:a16="http://schemas.microsoft.com/office/drawing/2014/main" id="{DE0CD449-67D8-44CC-8986-F3429303C2B1}"/>
              </a:ext>
            </a:extLst>
          </p:cNvPr>
          <p:cNvSpPr/>
          <p:nvPr/>
        </p:nvSpPr>
        <p:spPr>
          <a:xfrm>
            <a:off x="748967"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First 6 Months</a:t>
            </a:r>
          </a:p>
        </p:txBody>
      </p:sp>
      <p:sp>
        <p:nvSpPr>
          <p:cNvPr id="58" name="TextBox 57">
            <a:extLst>
              <a:ext uri="{FF2B5EF4-FFF2-40B4-BE49-F238E27FC236}">
                <a16:creationId xmlns:a16="http://schemas.microsoft.com/office/drawing/2014/main" id="{522B1968-5F42-4830-8883-4062416490FD}"/>
              </a:ext>
            </a:extLst>
          </p:cNvPr>
          <p:cNvSpPr txBox="1"/>
          <p:nvPr/>
        </p:nvSpPr>
        <p:spPr>
          <a:xfrm>
            <a:off x="748967" y="4483716"/>
            <a:ext cx="1581150" cy="443198"/>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Assess Starting Point</a:t>
            </a:r>
          </a:p>
        </p:txBody>
      </p:sp>
      <p:cxnSp>
        <p:nvCxnSpPr>
          <p:cNvPr id="59" name="Straight Connector 58">
            <a:extLst>
              <a:ext uri="{FF2B5EF4-FFF2-40B4-BE49-F238E27FC236}">
                <a16:creationId xmlns:a16="http://schemas.microsoft.com/office/drawing/2014/main" id="{207DBCB1-AEDB-41D9-BC0A-D9E9D4DEFFAB}"/>
              </a:ext>
            </a:extLst>
          </p:cNvPr>
          <p:cNvCxnSpPr/>
          <p:nvPr/>
        </p:nvCxnSpPr>
        <p:spPr>
          <a:xfrm>
            <a:off x="1539542"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60" name="Oval 59">
            <a:extLst>
              <a:ext uri="{FF2B5EF4-FFF2-40B4-BE49-F238E27FC236}">
                <a16:creationId xmlns:a16="http://schemas.microsoft.com/office/drawing/2014/main" id="{EAEA1F26-17ED-4C3F-A40B-3D7464F26DD1}"/>
              </a:ext>
            </a:extLst>
          </p:cNvPr>
          <p:cNvSpPr/>
          <p:nvPr/>
        </p:nvSpPr>
        <p:spPr>
          <a:xfrm>
            <a:off x="3009738"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Next 6 Months</a:t>
            </a:r>
          </a:p>
        </p:txBody>
      </p:sp>
      <p:sp>
        <p:nvSpPr>
          <p:cNvPr id="61" name="TextBox 60">
            <a:extLst>
              <a:ext uri="{FF2B5EF4-FFF2-40B4-BE49-F238E27FC236}">
                <a16:creationId xmlns:a16="http://schemas.microsoft.com/office/drawing/2014/main" id="{8FA43980-8BCF-44F8-A408-886D76653BF1}"/>
              </a:ext>
            </a:extLst>
          </p:cNvPr>
          <p:cNvSpPr txBox="1"/>
          <p:nvPr/>
        </p:nvSpPr>
        <p:spPr>
          <a:xfrm>
            <a:off x="3009738" y="4483716"/>
            <a:ext cx="1581150" cy="664797"/>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Application to OEAS &amp; Student Recruitment </a:t>
            </a:r>
          </a:p>
        </p:txBody>
      </p:sp>
      <p:cxnSp>
        <p:nvCxnSpPr>
          <p:cNvPr id="62" name="Straight Connector 61">
            <a:extLst>
              <a:ext uri="{FF2B5EF4-FFF2-40B4-BE49-F238E27FC236}">
                <a16:creationId xmlns:a16="http://schemas.microsoft.com/office/drawing/2014/main" id="{D347B4CC-3D70-4DE0-B448-E76D3F42A61A}"/>
              </a:ext>
            </a:extLst>
          </p:cNvPr>
          <p:cNvCxnSpPr/>
          <p:nvPr/>
        </p:nvCxnSpPr>
        <p:spPr>
          <a:xfrm>
            <a:off x="3800313"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63" name="Oval 62">
            <a:extLst>
              <a:ext uri="{FF2B5EF4-FFF2-40B4-BE49-F238E27FC236}">
                <a16:creationId xmlns:a16="http://schemas.microsoft.com/office/drawing/2014/main" id="{2EDF5783-0113-4FC5-8EE8-BCEDA2D72AA2}"/>
              </a:ext>
            </a:extLst>
          </p:cNvPr>
          <p:cNvSpPr/>
          <p:nvPr/>
        </p:nvSpPr>
        <p:spPr>
          <a:xfrm>
            <a:off x="5270509"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Year 2-3</a:t>
            </a:r>
          </a:p>
        </p:txBody>
      </p:sp>
      <p:sp>
        <p:nvSpPr>
          <p:cNvPr id="64" name="TextBox 63">
            <a:extLst>
              <a:ext uri="{FF2B5EF4-FFF2-40B4-BE49-F238E27FC236}">
                <a16:creationId xmlns:a16="http://schemas.microsoft.com/office/drawing/2014/main" id="{D5C805CE-8B51-4080-9C63-2E20244352ED}"/>
              </a:ext>
            </a:extLst>
          </p:cNvPr>
          <p:cNvSpPr txBox="1"/>
          <p:nvPr/>
        </p:nvSpPr>
        <p:spPr>
          <a:xfrm>
            <a:off x="5270509" y="4483716"/>
            <a:ext cx="1581150" cy="1329595"/>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District Classified Staff ”Hired” as Apprentices and Begin Field-Based Pathway Competencies*</a:t>
            </a:r>
          </a:p>
        </p:txBody>
      </p:sp>
      <p:cxnSp>
        <p:nvCxnSpPr>
          <p:cNvPr id="65" name="Straight Connector 64">
            <a:extLst>
              <a:ext uri="{FF2B5EF4-FFF2-40B4-BE49-F238E27FC236}">
                <a16:creationId xmlns:a16="http://schemas.microsoft.com/office/drawing/2014/main" id="{303BEEDD-C508-4434-A0A0-6E8F67C72057}"/>
              </a:ext>
            </a:extLst>
          </p:cNvPr>
          <p:cNvCxnSpPr/>
          <p:nvPr/>
        </p:nvCxnSpPr>
        <p:spPr>
          <a:xfrm>
            <a:off x="6061084"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66" name="Oval 65">
            <a:extLst>
              <a:ext uri="{FF2B5EF4-FFF2-40B4-BE49-F238E27FC236}">
                <a16:creationId xmlns:a16="http://schemas.microsoft.com/office/drawing/2014/main" id="{02B2B8FA-B05D-427E-A47B-FC91AFF2EDDE}"/>
              </a:ext>
            </a:extLst>
          </p:cNvPr>
          <p:cNvSpPr/>
          <p:nvPr/>
        </p:nvSpPr>
        <p:spPr>
          <a:xfrm>
            <a:off x="7531280"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Year 2-3</a:t>
            </a:r>
          </a:p>
        </p:txBody>
      </p:sp>
      <p:sp>
        <p:nvSpPr>
          <p:cNvPr id="67" name="TextBox 66">
            <a:extLst>
              <a:ext uri="{FF2B5EF4-FFF2-40B4-BE49-F238E27FC236}">
                <a16:creationId xmlns:a16="http://schemas.microsoft.com/office/drawing/2014/main" id="{F8BB0BAF-6AC9-465E-9AC2-1DE9435DFD8F}"/>
              </a:ext>
            </a:extLst>
          </p:cNvPr>
          <p:cNvSpPr txBox="1"/>
          <p:nvPr/>
        </p:nvSpPr>
        <p:spPr>
          <a:xfrm>
            <a:off x="7531280" y="4483716"/>
            <a:ext cx="1581150" cy="1329595"/>
          </a:xfrm>
          <a:prstGeom prst="rect">
            <a:avLst/>
          </a:prstGeom>
          <a:noFill/>
        </p:spPr>
        <p:txBody>
          <a:bodyPr wrap="square" lIns="0" tIns="0" rIns="0" bIns="0" rtlCol="0">
            <a:spAutoFit/>
          </a:bodyPr>
          <a:lstStyle/>
          <a:p>
            <a:pPr algn="ctr">
              <a:lnSpc>
                <a:spcPct val="90000"/>
              </a:lnSpc>
            </a:pPr>
            <a:r>
              <a:rPr lang="en-US" sz="1600" dirty="0">
                <a:solidFill>
                  <a:srgbClr val="31475C"/>
                </a:solidFill>
              </a:rPr>
              <a:t>Apprentices complete field-based pathway, lower division and upper division coursework</a:t>
            </a:r>
          </a:p>
        </p:txBody>
      </p:sp>
      <p:cxnSp>
        <p:nvCxnSpPr>
          <p:cNvPr id="68" name="Straight Connector 67">
            <a:extLst>
              <a:ext uri="{FF2B5EF4-FFF2-40B4-BE49-F238E27FC236}">
                <a16:creationId xmlns:a16="http://schemas.microsoft.com/office/drawing/2014/main" id="{CCCECD91-3363-4C3C-B103-7C9FE7BD576C}"/>
              </a:ext>
            </a:extLst>
          </p:cNvPr>
          <p:cNvCxnSpPr/>
          <p:nvPr/>
        </p:nvCxnSpPr>
        <p:spPr>
          <a:xfrm>
            <a:off x="8321855"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107" name="Oval 106">
            <a:extLst>
              <a:ext uri="{FF2B5EF4-FFF2-40B4-BE49-F238E27FC236}">
                <a16:creationId xmlns:a16="http://schemas.microsoft.com/office/drawing/2014/main" id="{76CA9650-1C11-4384-9433-78F95F737424}"/>
              </a:ext>
            </a:extLst>
          </p:cNvPr>
          <p:cNvSpPr/>
          <p:nvPr/>
        </p:nvSpPr>
        <p:spPr>
          <a:xfrm>
            <a:off x="9792052" y="2245743"/>
            <a:ext cx="1581150" cy="1581150"/>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prstClr val="white"/>
                </a:solidFill>
                <a:latin typeface="+mj-lt"/>
              </a:rPr>
              <a:t>Years 3</a:t>
            </a:r>
          </a:p>
        </p:txBody>
      </p:sp>
      <p:sp>
        <p:nvSpPr>
          <p:cNvPr id="108" name="TextBox 107">
            <a:extLst>
              <a:ext uri="{FF2B5EF4-FFF2-40B4-BE49-F238E27FC236}">
                <a16:creationId xmlns:a16="http://schemas.microsoft.com/office/drawing/2014/main" id="{F7C614D7-1C7F-4329-BBF4-2024509C74EC}"/>
              </a:ext>
            </a:extLst>
          </p:cNvPr>
          <p:cNvSpPr txBox="1"/>
          <p:nvPr/>
        </p:nvSpPr>
        <p:spPr>
          <a:xfrm>
            <a:off x="9792052" y="4483716"/>
            <a:ext cx="1581150" cy="1329595"/>
          </a:xfrm>
          <a:prstGeom prst="rect">
            <a:avLst/>
          </a:prstGeom>
          <a:noFill/>
        </p:spPr>
        <p:txBody>
          <a:bodyPr wrap="square" lIns="0" tIns="0" rIns="0" bIns="0" rtlCol="0">
            <a:spAutoFit/>
          </a:bodyPr>
          <a:lstStyle/>
          <a:p>
            <a:pPr algn="ctr">
              <a:lnSpc>
                <a:spcPct val="90000"/>
              </a:lnSpc>
            </a:pPr>
            <a:r>
              <a:rPr lang="en-US" sz="1600" dirty="0">
                <a:solidFill>
                  <a:srgbClr val="31475C"/>
                </a:solidFill>
              </a:rPr>
              <a:t>Apprentices Complete Upper Division Coursework, Field, and Student Teaching</a:t>
            </a:r>
          </a:p>
        </p:txBody>
      </p:sp>
      <p:cxnSp>
        <p:nvCxnSpPr>
          <p:cNvPr id="109" name="Straight Connector 108">
            <a:extLst>
              <a:ext uri="{FF2B5EF4-FFF2-40B4-BE49-F238E27FC236}">
                <a16:creationId xmlns:a16="http://schemas.microsoft.com/office/drawing/2014/main" id="{1D92706A-A87F-4661-915E-1DCFD677B24B}"/>
              </a:ext>
            </a:extLst>
          </p:cNvPr>
          <p:cNvCxnSpPr/>
          <p:nvPr/>
        </p:nvCxnSpPr>
        <p:spPr>
          <a:xfrm>
            <a:off x="10582627" y="3938321"/>
            <a:ext cx="0" cy="352138"/>
          </a:xfrm>
          <a:prstGeom prst="line">
            <a:avLst/>
          </a:prstGeom>
          <a:noFill/>
          <a:ln w="6350" cap="flat" cmpd="sng" algn="ctr">
            <a:solidFill>
              <a:sysClr val="window" lastClr="FFFFFF">
                <a:lumMod val="65000"/>
              </a:sysClr>
            </a:solidFill>
            <a:prstDash val="solid"/>
            <a:miter lim="800000"/>
            <a:tailEnd type="oval"/>
          </a:ln>
          <a:effectLst/>
        </p:spPr>
      </p:cxnSp>
      <p:sp>
        <p:nvSpPr>
          <p:cNvPr id="120" name="TextBox 119">
            <a:extLst>
              <a:ext uri="{FF2B5EF4-FFF2-40B4-BE49-F238E27FC236}">
                <a16:creationId xmlns:a16="http://schemas.microsoft.com/office/drawing/2014/main" id="{903BDDD9-6D2A-4A98-B6FC-0368E3EEF157}"/>
              </a:ext>
            </a:extLst>
          </p:cNvPr>
          <p:cNvSpPr txBox="1"/>
          <p:nvPr/>
        </p:nvSpPr>
        <p:spPr>
          <a:xfrm>
            <a:off x="748967" y="5147727"/>
            <a:ext cx="1581150" cy="664797"/>
          </a:xfrm>
          <a:prstGeom prst="rect">
            <a:avLst/>
          </a:prstGeom>
          <a:noFill/>
        </p:spPr>
        <p:txBody>
          <a:bodyPr wrap="square" lIns="0" tIns="0" rIns="0" bIns="0" rtlCol="0">
            <a:spAutoFit/>
          </a:bodyPr>
          <a:lstStyle/>
          <a:p>
            <a:pPr algn="ctr">
              <a:lnSpc>
                <a:spcPct val="90000"/>
              </a:lnSpc>
            </a:pPr>
            <a:r>
              <a:rPr lang="en-US" sz="1600" dirty="0">
                <a:solidFill>
                  <a:prstClr val="black">
                    <a:lumMod val="75000"/>
                    <a:lumOff val="25000"/>
                  </a:prstClr>
                </a:solidFill>
              </a:rPr>
              <a:t>Curriculum Mapping &amp; GAP Analysis</a:t>
            </a:r>
          </a:p>
        </p:txBody>
      </p:sp>
      <p:cxnSp>
        <p:nvCxnSpPr>
          <p:cNvPr id="121" name="Straight Connector 120">
            <a:extLst>
              <a:ext uri="{FF2B5EF4-FFF2-40B4-BE49-F238E27FC236}">
                <a16:creationId xmlns:a16="http://schemas.microsoft.com/office/drawing/2014/main" id="{DBADFE85-6DAD-4E20-A0D8-45EB9D4E616C}"/>
              </a:ext>
            </a:extLst>
          </p:cNvPr>
          <p:cNvCxnSpPr>
            <a:cxnSpLocks/>
          </p:cNvCxnSpPr>
          <p:nvPr/>
        </p:nvCxnSpPr>
        <p:spPr>
          <a:xfrm>
            <a:off x="920237" y="5037320"/>
            <a:ext cx="123861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6FB0A83E-1707-4B1C-AA69-A593C80D6554}"/>
              </a:ext>
            </a:extLst>
          </p:cNvPr>
          <p:cNvGrpSpPr/>
          <p:nvPr/>
        </p:nvGrpSpPr>
        <p:grpSpPr>
          <a:xfrm>
            <a:off x="1" y="0"/>
            <a:ext cx="12192000" cy="681038"/>
            <a:chOff x="1" y="0"/>
            <a:chExt cx="12192000" cy="681038"/>
          </a:xfrm>
        </p:grpSpPr>
        <p:sp>
          <p:nvSpPr>
            <p:cNvPr id="125" name="Rectangle 124">
              <a:extLst>
                <a:ext uri="{FF2B5EF4-FFF2-40B4-BE49-F238E27FC236}">
                  <a16:creationId xmlns:a16="http://schemas.microsoft.com/office/drawing/2014/main" id="{1B6E6BAF-3576-47F9-ACFC-443CE5E63F3D}"/>
                </a:ext>
              </a:extLst>
            </p:cNvPr>
            <p:cNvSpPr/>
            <p:nvPr userDrawn="1"/>
          </p:nvSpPr>
          <p:spPr>
            <a:xfrm>
              <a:off x="1" y="0"/>
              <a:ext cx="12192000" cy="425157"/>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Pentagon 125">
              <a:extLst>
                <a:ext uri="{FF2B5EF4-FFF2-40B4-BE49-F238E27FC236}">
                  <a16:creationId xmlns:a16="http://schemas.microsoft.com/office/drawing/2014/main" id="{53ED88F4-0CE8-487F-B1CC-A50E953F4746}"/>
                </a:ext>
              </a:extLst>
            </p:cNvPr>
            <p:cNvSpPr/>
            <p:nvPr userDrawn="1"/>
          </p:nvSpPr>
          <p:spPr>
            <a:xfrm rot="5400000">
              <a:off x="10691019" y="-261143"/>
              <a:ext cx="681036" cy="1203325"/>
            </a:xfrm>
            <a:prstGeom prst="homePlate">
              <a:avLst>
                <a:gd name="adj" fmla="val 23354"/>
              </a:avLst>
            </a:prstGeom>
            <a:solidFill>
              <a:srgbClr val="B01D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a:extLst>
                <a:ext uri="{FF2B5EF4-FFF2-40B4-BE49-F238E27FC236}">
                  <a16:creationId xmlns:a16="http://schemas.microsoft.com/office/drawing/2014/main" id="{B908A7E6-8415-4D95-B470-C25E339A67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
        <p:nvSpPr>
          <p:cNvPr id="2" name="Oval 1">
            <a:extLst>
              <a:ext uri="{FF2B5EF4-FFF2-40B4-BE49-F238E27FC236}">
                <a16:creationId xmlns:a16="http://schemas.microsoft.com/office/drawing/2014/main" id="{8188C3A0-41F4-96C5-3359-641A74069097}"/>
              </a:ext>
            </a:extLst>
          </p:cNvPr>
          <p:cNvSpPr/>
          <p:nvPr/>
        </p:nvSpPr>
        <p:spPr>
          <a:xfrm>
            <a:off x="8970021" y="3785012"/>
            <a:ext cx="914400" cy="914400"/>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Tree>
    <p:extLst>
      <p:ext uri="{BB962C8B-B14F-4D97-AF65-F5344CB8AC3E}">
        <p14:creationId xmlns:p14="http://schemas.microsoft.com/office/powerpoint/2010/main" val="144442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07C507-43BF-4266-89E5-9FFC040D079E}"/>
              </a:ext>
            </a:extLst>
          </p:cNvPr>
          <p:cNvSpPr>
            <a:spLocks noGrp="1"/>
          </p:cNvSpPr>
          <p:nvPr>
            <p:ph type="ftr" sz="quarter" idx="1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The Spirit Makes The Master</a:t>
            </a:r>
          </a:p>
        </p:txBody>
      </p:sp>
      <p:sp>
        <p:nvSpPr>
          <p:cNvPr id="6" name="Rectangle 5">
            <a:extLst>
              <a:ext uri="{FF2B5EF4-FFF2-40B4-BE49-F238E27FC236}">
                <a16:creationId xmlns:a16="http://schemas.microsoft.com/office/drawing/2014/main" id="{15E75610-1C68-4F1D-840A-56010BA10F62}"/>
              </a:ext>
            </a:extLst>
          </p:cNvPr>
          <p:cNvSpPr/>
          <p:nvPr/>
        </p:nvSpPr>
        <p:spPr>
          <a:xfrm>
            <a:off x="558800" y="1238250"/>
            <a:ext cx="10452100" cy="474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89CC4E46-6A0A-4052-AAC7-A0A9355F80EB}"/>
              </a:ext>
            </a:extLst>
          </p:cNvPr>
          <p:cNvCxnSpPr>
            <a:cxnSpLocks/>
          </p:cNvCxnSpPr>
          <p:nvPr/>
        </p:nvCxnSpPr>
        <p:spPr>
          <a:xfrm>
            <a:off x="895442" y="2727017"/>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2E8045-9314-4E8C-A3AE-3F80FED6EE9F}"/>
              </a:ext>
            </a:extLst>
          </p:cNvPr>
          <p:cNvCxnSpPr>
            <a:cxnSpLocks/>
          </p:cNvCxnSpPr>
          <p:nvPr/>
        </p:nvCxnSpPr>
        <p:spPr>
          <a:xfrm>
            <a:off x="895442" y="3538219"/>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45763A-D893-4FD0-BF5C-44752A170150}"/>
              </a:ext>
            </a:extLst>
          </p:cNvPr>
          <p:cNvCxnSpPr>
            <a:cxnSpLocks/>
          </p:cNvCxnSpPr>
          <p:nvPr/>
        </p:nvCxnSpPr>
        <p:spPr>
          <a:xfrm>
            <a:off x="895442" y="4349421"/>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B1EE09-6C66-48A3-8E4A-6715097746F6}"/>
              </a:ext>
            </a:extLst>
          </p:cNvPr>
          <p:cNvCxnSpPr>
            <a:cxnSpLocks/>
          </p:cNvCxnSpPr>
          <p:nvPr/>
        </p:nvCxnSpPr>
        <p:spPr>
          <a:xfrm>
            <a:off x="895442" y="5160623"/>
            <a:ext cx="6870702"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8044C630-9176-455D-BBAC-8A8D4F180079}"/>
              </a:ext>
            </a:extLst>
          </p:cNvPr>
          <p:cNvGrpSpPr/>
          <p:nvPr/>
        </p:nvGrpSpPr>
        <p:grpSpPr>
          <a:xfrm>
            <a:off x="1096011" y="2101282"/>
            <a:ext cx="6469564" cy="440268"/>
            <a:chOff x="4611185" y="1932683"/>
            <a:chExt cx="6469564" cy="440268"/>
          </a:xfrm>
        </p:grpSpPr>
        <p:sp>
          <p:nvSpPr>
            <p:cNvPr id="37" name="Rectangle 36">
              <a:extLst>
                <a:ext uri="{FF2B5EF4-FFF2-40B4-BE49-F238E27FC236}">
                  <a16:creationId xmlns:a16="http://schemas.microsoft.com/office/drawing/2014/main" id="{B9DF30FC-0D24-4559-BB22-03EFE0C1B7E7}"/>
                </a:ext>
              </a:extLst>
            </p:cNvPr>
            <p:cNvSpPr/>
            <p:nvPr/>
          </p:nvSpPr>
          <p:spPr>
            <a:xfrm>
              <a:off x="5178582" y="2014318"/>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Collaboration between Districts and EPPs</a:t>
              </a:r>
            </a:p>
          </p:txBody>
        </p:sp>
        <p:sp>
          <p:nvSpPr>
            <p:cNvPr id="55" name="Rectangle 54">
              <a:extLst>
                <a:ext uri="{FF2B5EF4-FFF2-40B4-BE49-F238E27FC236}">
                  <a16:creationId xmlns:a16="http://schemas.microsoft.com/office/drawing/2014/main" id="{E5C996FB-DB1A-4F37-83AB-26046E35B7C6}"/>
                </a:ext>
              </a:extLst>
            </p:cNvPr>
            <p:cNvSpPr/>
            <p:nvPr/>
          </p:nvSpPr>
          <p:spPr>
            <a:xfrm>
              <a:off x="4611185" y="1932683"/>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1" name="Freeform 104">
              <a:extLst>
                <a:ext uri="{FF2B5EF4-FFF2-40B4-BE49-F238E27FC236}">
                  <a16:creationId xmlns:a16="http://schemas.microsoft.com/office/drawing/2014/main" id="{8FCABE9E-C4E2-4304-8819-DFB94E6724D9}"/>
                </a:ext>
              </a:extLst>
            </p:cNvPr>
            <p:cNvSpPr>
              <a:spLocks noEditPoints="1"/>
            </p:cNvSpPr>
            <p:nvPr/>
          </p:nvSpPr>
          <p:spPr bwMode="auto">
            <a:xfrm>
              <a:off x="4688859" y="2009729"/>
              <a:ext cx="284921" cy="286176"/>
            </a:xfrm>
            <a:custGeom>
              <a:avLst/>
              <a:gdLst>
                <a:gd name="T0" fmla="*/ 36 w 96"/>
                <a:gd name="T1" fmla="*/ 72 h 96"/>
                <a:gd name="T2" fmla="*/ 59 w 96"/>
                <a:gd name="T3" fmla="*/ 64 h 96"/>
                <a:gd name="T4" fmla="*/ 89 w 96"/>
                <a:gd name="T5" fmla="*/ 95 h 96"/>
                <a:gd name="T6" fmla="*/ 95 w 96"/>
                <a:gd name="T7" fmla="*/ 95 h 96"/>
                <a:gd name="T8" fmla="*/ 95 w 96"/>
                <a:gd name="T9" fmla="*/ 89 h 96"/>
                <a:gd name="T10" fmla="*/ 64 w 96"/>
                <a:gd name="T11" fmla="*/ 58 h 96"/>
                <a:gd name="T12" fmla="*/ 72 w 96"/>
                <a:gd name="T13" fmla="*/ 36 h 96"/>
                <a:gd name="T14" fmla="*/ 36 w 96"/>
                <a:gd name="T15" fmla="*/ 0 h 96"/>
                <a:gd name="T16" fmla="*/ 0 w 96"/>
                <a:gd name="T17" fmla="*/ 36 h 96"/>
                <a:gd name="T18" fmla="*/ 36 w 96"/>
                <a:gd name="T19" fmla="*/ 72 h 96"/>
                <a:gd name="T20" fmla="*/ 36 w 96"/>
                <a:gd name="T21" fmla="*/ 8 h 96"/>
                <a:gd name="T22" fmla="*/ 64 w 96"/>
                <a:gd name="T23" fmla="*/ 36 h 96"/>
                <a:gd name="T24" fmla="*/ 36 w 96"/>
                <a:gd name="T25" fmla="*/ 64 h 96"/>
                <a:gd name="T26" fmla="*/ 8 w 96"/>
                <a:gd name="T27" fmla="*/ 36 h 96"/>
                <a:gd name="T28" fmla="*/ 36 w 96"/>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96">
                  <a:moveTo>
                    <a:pt x="36" y="72"/>
                  </a:moveTo>
                  <a:cubicBezTo>
                    <a:pt x="45" y="72"/>
                    <a:pt x="52" y="69"/>
                    <a:pt x="59" y="64"/>
                  </a:cubicBezTo>
                  <a:cubicBezTo>
                    <a:pt x="89" y="95"/>
                    <a:pt x="89" y="95"/>
                    <a:pt x="89" y="95"/>
                  </a:cubicBezTo>
                  <a:cubicBezTo>
                    <a:pt x="91" y="96"/>
                    <a:pt x="93" y="96"/>
                    <a:pt x="95" y="95"/>
                  </a:cubicBezTo>
                  <a:cubicBezTo>
                    <a:pt x="96" y="93"/>
                    <a:pt x="96" y="91"/>
                    <a:pt x="95" y="89"/>
                  </a:cubicBezTo>
                  <a:cubicBezTo>
                    <a:pt x="64" y="58"/>
                    <a:pt x="64" y="58"/>
                    <a:pt x="64" y="58"/>
                  </a:cubicBezTo>
                  <a:cubicBezTo>
                    <a:pt x="69" y="52"/>
                    <a:pt x="72" y="44"/>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nvGrpSpPr>
          <p:cNvPr id="84" name="Group 83">
            <a:extLst>
              <a:ext uri="{FF2B5EF4-FFF2-40B4-BE49-F238E27FC236}">
                <a16:creationId xmlns:a16="http://schemas.microsoft.com/office/drawing/2014/main" id="{4D236606-D022-4039-ABD2-69E635509F53}"/>
              </a:ext>
            </a:extLst>
          </p:cNvPr>
          <p:cNvGrpSpPr/>
          <p:nvPr/>
        </p:nvGrpSpPr>
        <p:grpSpPr>
          <a:xfrm>
            <a:off x="1096011" y="2912484"/>
            <a:ext cx="6469564" cy="440268"/>
            <a:chOff x="4611185" y="2648051"/>
            <a:chExt cx="6469564" cy="440268"/>
          </a:xfrm>
        </p:grpSpPr>
        <p:sp>
          <p:nvSpPr>
            <p:cNvPr id="40" name="Rectangle 39">
              <a:extLst>
                <a:ext uri="{FF2B5EF4-FFF2-40B4-BE49-F238E27FC236}">
                  <a16:creationId xmlns:a16="http://schemas.microsoft.com/office/drawing/2014/main" id="{2E5FD95A-0CC1-446C-873B-065D07B1289B}"/>
                </a:ext>
              </a:extLst>
            </p:cNvPr>
            <p:cNvSpPr/>
            <p:nvPr/>
          </p:nvSpPr>
          <p:spPr>
            <a:xfrm>
              <a:off x="5178582" y="272968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Purposeful and Mentor–Based Clinical Experiences </a:t>
              </a:r>
            </a:p>
          </p:txBody>
        </p:sp>
        <p:sp>
          <p:nvSpPr>
            <p:cNvPr id="56" name="Rectangle 55">
              <a:extLst>
                <a:ext uri="{FF2B5EF4-FFF2-40B4-BE49-F238E27FC236}">
                  <a16:creationId xmlns:a16="http://schemas.microsoft.com/office/drawing/2014/main" id="{EF84E0E5-13CA-43DD-A277-0A04CA1AC5E1}"/>
                </a:ext>
              </a:extLst>
            </p:cNvPr>
            <p:cNvSpPr/>
            <p:nvPr/>
          </p:nvSpPr>
          <p:spPr>
            <a:xfrm>
              <a:off x="4611185" y="264805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2" name="Group 61">
              <a:extLst>
                <a:ext uri="{FF2B5EF4-FFF2-40B4-BE49-F238E27FC236}">
                  <a16:creationId xmlns:a16="http://schemas.microsoft.com/office/drawing/2014/main" id="{A01DD461-185C-4399-A719-8CF3A83F2549}"/>
                </a:ext>
              </a:extLst>
            </p:cNvPr>
            <p:cNvGrpSpPr/>
            <p:nvPr/>
          </p:nvGrpSpPr>
          <p:grpSpPr>
            <a:xfrm>
              <a:off x="4688079" y="2723672"/>
              <a:ext cx="286480" cy="289026"/>
              <a:chOff x="2670175" y="5773738"/>
              <a:chExt cx="357188" cy="360363"/>
            </a:xfrm>
            <a:solidFill>
              <a:schemeClr val="bg1"/>
            </a:solidFill>
          </p:grpSpPr>
          <p:sp>
            <p:nvSpPr>
              <p:cNvPr id="63" name="Freeform 137">
                <a:extLst>
                  <a:ext uri="{FF2B5EF4-FFF2-40B4-BE49-F238E27FC236}">
                    <a16:creationId xmlns:a16="http://schemas.microsoft.com/office/drawing/2014/main" id="{C6FFC17B-A90C-48C5-B051-36AFDF6DB0A0}"/>
                  </a:ext>
                </a:extLst>
              </p:cNvPr>
              <p:cNvSpPr>
                <a:spLocks/>
              </p:cNvSpPr>
              <p:nvPr/>
            </p:nvSpPr>
            <p:spPr bwMode="auto">
              <a:xfrm>
                <a:off x="2898775" y="6002338"/>
                <a:ext cx="128588" cy="131763"/>
              </a:xfrm>
              <a:custGeom>
                <a:avLst/>
                <a:gdLst>
                  <a:gd name="T0" fmla="*/ 34 w 34"/>
                  <a:gd name="T1" fmla="*/ 20 h 35"/>
                  <a:gd name="T2" fmla="*/ 22 w 34"/>
                  <a:gd name="T3" fmla="*/ 0 h 35"/>
                  <a:gd name="T4" fmla="*/ 0 w 34"/>
                  <a:gd name="T5" fmla="*/ 17 h 35"/>
                  <a:gd name="T6" fmla="*/ 10 w 34"/>
                  <a:gd name="T7" fmla="*/ 34 h 35"/>
                  <a:gd name="T8" fmla="*/ 12 w 34"/>
                  <a:gd name="T9" fmla="*/ 35 h 35"/>
                  <a:gd name="T10" fmla="*/ 12 w 34"/>
                  <a:gd name="T11" fmla="*/ 35 h 35"/>
                  <a:gd name="T12" fmla="*/ 13 w 34"/>
                  <a:gd name="T13" fmla="*/ 34 h 35"/>
                  <a:gd name="T14" fmla="*/ 18 w 34"/>
                  <a:gd name="T15" fmla="*/ 21 h 35"/>
                  <a:gd name="T16" fmla="*/ 32 w 34"/>
                  <a:gd name="T17" fmla="*/ 23 h 35"/>
                  <a:gd name="T18" fmla="*/ 34 w 34"/>
                  <a:gd name="T19" fmla="*/ 22 h 35"/>
                  <a:gd name="T20" fmla="*/ 34 w 34"/>
                  <a:gd name="T2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34" y="20"/>
                    </a:moveTo>
                    <a:cubicBezTo>
                      <a:pt x="22" y="0"/>
                      <a:pt x="22" y="0"/>
                      <a:pt x="22" y="0"/>
                    </a:cubicBezTo>
                    <a:cubicBezTo>
                      <a:pt x="17" y="8"/>
                      <a:pt x="9" y="14"/>
                      <a:pt x="0" y="17"/>
                    </a:cubicBezTo>
                    <a:cubicBezTo>
                      <a:pt x="10" y="34"/>
                      <a:pt x="10" y="34"/>
                      <a:pt x="10" y="34"/>
                    </a:cubicBezTo>
                    <a:cubicBezTo>
                      <a:pt x="10" y="35"/>
                      <a:pt x="11" y="35"/>
                      <a:pt x="12" y="35"/>
                    </a:cubicBezTo>
                    <a:cubicBezTo>
                      <a:pt x="12" y="35"/>
                      <a:pt x="12" y="35"/>
                      <a:pt x="12" y="35"/>
                    </a:cubicBezTo>
                    <a:cubicBezTo>
                      <a:pt x="13" y="35"/>
                      <a:pt x="13" y="34"/>
                      <a:pt x="13" y="34"/>
                    </a:cubicBezTo>
                    <a:cubicBezTo>
                      <a:pt x="18" y="21"/>
                      <a:pt x="18" y="21"/>
                      <a:pt x="18" y="21"/>
                    </a:cubicBezTo>
                    <a:cubicBezTo>
                      <a:pt x="32" y="23"/>
                      <a:pt x="32" y="23"/>
                      <a:pt x="32" y="23"/>
                    </a:cubicBezTo>
                    <a:cubicBezTo>
                      <a:pt x="33" y="23"/>
                      <a:pt x="34" y="23"/>
                      <a:pt x="34" y="22"/>
                    </a:cubicBezTo>
                    <a:cubicBezTo>
                      <a:pt x="34" y="21"/>
                      <a:pt x="34" y="21"/>
                      <a:pt x="3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4" name="Freeform 138">
                <a:extLst>
                  <a:ext uri="{FF2B5EF4-FFF2-40B4-BE49-F238E27FC236}">
                    <a16:creationId xmlns:a16="http://schemas.microsoft.com/office/drawing/2014/main" id="{8744E5A3-1521-4A0D-9232-B4E49DA61AE7}"/>
                  </a:ext>
                </a:extLst>
              </p:cNvPr>
              <p:cNvSpPr>
                <a:spLocks/>
              </p:cNvSpPr>
              <p:nvPr/>
            </p:nvSpPr>
            <p:spPr bwMode="auto">
              <a:xfrm>
                <a:off x="2670175" y="5999163"/>
                <a:ext cx="131763" cy="134938"/>
              </a:xfrm>
              <a:custGeom>
                <a:avLst/>
                <a:gdLst>
                  <a:gd name="T0" fmla="*/ 12 w 35"/>
                  <a:gd name="T1" fmla="*/ 0 h 36"/>
                  <a:gd name="T2" fmla="*/ 0 w 35"/>
                  <a:gd name="T3" fmla="*/ 21 h 36"/>
                  <a:gd name="T4" fmla="*/ 0 w 35"/>
                  <a:gd name="T5" fmla="*/ 23 h 36"/>
                  <a:gd name="T6" fmla="*/ 2 w 35"/>
                  <a:gd name="T7" fmla="*/ 24 h 36"/>
                  <a:gd name="T8" fmla="*/ 16 w 35"/>
                  <a:gd name="T9" fmla="*/ 22 h 36"/>
                  <a:gd name="T10" fmla="*/ 21 w 35"/>
                  <a:gd name="T11" fmla="*/ 35 h 36"/>
                  <a:gd name="T12" fmla="*/ 23 w 35"/>
                  <a:gd name="T13" fmla="*/ 36 h 36"/>
                  <a:gd name="T14" fmla="*/ 23 w 35"/>
                  <a:gd name="T15" fmla="*/ 36 h 36"/>
                  <a:gd name="T16" fmla="*/ 24 w 35"/>
                  <a:gd name="T17" fmla="*/ 35 h 36"/>
                  <a:gd name="T18" fmla="*/ 35 w 35"/>
                  <a:gd name="T19" fmla="*/ 18 h 36"/>
                  <a:gd name="T20" fmla="*/ 12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2" y="0"/>
                    </a:moveTo>
                    <a:cubicBezTo>
                      <a:pt x="0" y="21"/>
                      <a:pt x="0" y="21"/>
                      <a:pt x="0" y="21"/>
                    </a:cubicBezTo>
                    <a:cubicBezTo>
                      <a:pt x="0" y="22"/>
                      <a:pt x="0" y="22"/>
                      <a:pt x="0" y="23"/>
                    </a:cubicBezTo>
                    <a:cubicBezTo>
                      <a:pt x="1" y="24"/>
                      <a:pt x="2" y="24"/>
                      <a:pt x="2" y="24"/>
                    </a:cubicBezTo>
                    <a:cubicBezTo>
                      <a:pt x="16" y="22"/>
                      <a:pt x="16" y="22"/>
                      <a:pt x="16" y="22"/>
                    </a:cubicBezTo>
                    <a:cubicBezTo>
                      <a:pt x="21" y="35"/>
                      <a:pt x="21" y="35"/>
                      <a:pt x="21" y="35"/>
                    </a:cubicBezTo>
                    <a:cubicBezTo>
                      <a:pt x="21" y="35"/>
                      <a:pt x="22" y="36"/>
                      <a:pt x="23" y="36"/>
                    </a:cubicBezTo>
                    <a:cubicBezTo>
                      <a:pt x="23" y="36"/>
                      <a:pt x="23" y="36"/>
                      <a:pt x="23" y="36"/>
                    </a:cubicBezTo>
                    <a:cubicBezTo>
                      <a:pt x="23" y="36"/>
                      <a:pt x="24" y="36"/>
                      <a:pt x="24" y="35"/>
                    </a:cubicBezTo>
                    <a:cubicBezTo>
                      <a:pt x="35" y="18"/>
                      <a:pt x="35" y="18"/>
                      <a:pt x="35" y="18"/>
                    </a:cubicBezTo>
                    <a:cubicBezTo>
                      <a:pt x="25" y="15"/>
                      <a:pt x="17" y="8"/>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5" name="Freeform 139">
                <a:extLst>
                  <a:ext uri="{FF2B5EF4-FFF2-40B4-BE49-F238E27FC236}">
                    <a16:creationId xmlns:a16="http://schemas.microsoft.com/office/drawing/2014/main" id="{0B54DE2E-EF11-418A-A4DD-0D31420DFD7F}"/>
                  </a:ext>
                </a:extLst>
              </p:cNvPr>
              <p:cNvSpPr>
                <a:spLocks noEditPoints="1"/>
              </p:cNvSpPr>
              <p:nvPr/>
            </p:nvSpPr>
            <p:spPr bwMode="auto">
              <a:xfrm>
                <a:off x="2708275" y="5773738"/>
                <a:ext cx="285750" cy="284163"/>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61 w 76"/>
                  <a:gd name="T11" fmla="*/ 34 h 76"/>
                  <a:gd name="T12" fmla="*/ 54 w 76"/>
                  <a:gd name="T13" fmla="*/ 50 h 76"/>
                  <a:gd name="T14" fmla="*/ 45 w 76"/>
                  <a:gd name="T15" fmla="*/ 56 h 76"/>
                  <a:gd name="T16" fmla="*/ 36 w 76"/>
                  <a:gd name="T17" fmla="*/ 56 h 76"/>
                  <a:gd name="T18" fmla="*/ 29 w 76"/>
                  <a:gd name="T19" fmla="*/ 55 h 76"/>
                  <a:gd name="T20" fmla="*/ 15 w 76"/>
                  <a:gd name="T21" fmla="*/ 53 h 76"/>
                  <a:gd name="T22" fmla="*/ 13 w 76"/>
                  <a:gd name="T23" fmla="*/ 51 h 76"/>
                  <a:gd name="T24" fmla="*/ 13 w 76"/>
                  <a:gd name="T25" fmla="*/ 34 h 76"/>
                  <a:gd name="T26" fmla="*/ 15 w 76"/>
                  <a:gd name="T27" fmla="*/ 32 h 76"/>
                  <a:gd name="T28" fmla="*/ 20 w 76"/>
                  <a:gd name="T29" fmla="*/ 32 h 76"/>
                  <a:gd name="T30" fmla="*/ 34 w 76"/>
                  <a:gd name="T31" fmla="*/ 16 h 76"/>
                  <a:gd name="T32" fmla="*/ 38 w 76"/>
                  <a:gd name="T33" fmla="*/ 12 h 76"/>
                  <a:gd name="T34" fmla="*/ 41 w 76"/>
                  <a:gd name="T35" fmla="*/ 18 h 76"/>
                  <a:gd name="T36" fmla="*/ 41 w 76"/>
                  <a:gd name="T37" fmla="*/ 28 h 76"/>
                  <a:gd name="T38" fmla="*/ 56 w 76"/>
                  <a:gd name="T39" fmla="*/ 28 h 76"/>
                  <a:gd name="T40" fmla="*/ 61 w 76"/>
                  <a:gd name="T41" fmla="*/ 33 h 76"/>
                  <a:gd name="T42" fmla="*/ 61 w 76"/>
                  <a:gd name="T43"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61" y="34"/>
                    </a:moveTo>
                    <a:cubicBezTo>
                      <a:pt x="54" y="50"/>
                      <a:pt x="54" y="50"/>
                      <a:pt x="54" y="50"/>
                    </a:cubicBezTo>
                    <a:cubicBezTo>
                      <a:pt x="52" y="54"/>
                      <a:pt x="49" y="56"/>
                      <a:pt x="45" y="56"/>
                    </a:cubicBezTo>
                    <a:cubicBezTo>
                      <a:pt x="36" y="56"/>
                      <a:pt x="36" y="56"/>
                      <a:pt x="36" y="56"/>
                    </a:cubicBezTo>
                    <a:cubicBezTo>
                      <a:pt x="33" y="56"/>
                      <a:pt x="31" y="55"/>
                      <a:pt x="29" y="55"/>
                    </a:cubicBezTo>
                    <a:cubicBezTo>
                      <a:pt x="27" y="54"/>
                      <a:pt x="24" y="53"/>
                      <a:pt x="15" y="53"/>
                    </a:cubicBezTo>
                    <a:cubicBezTo>
                      <a:pt x="14" y="53"/>
                      <a:pt x="13" y="52"/>
                      <a:pt x="13" y="51"/>
                    </a:cubicBezTo>
                    <a:cubicBezTo>
                      <a:pt x="13" y="34"/>
                      <a:pt x="13" y="34"/>
                      <a:pt x="13" y="34"/>
                    </a:cubicBezTo>
                    <a:cubicBezTo>
                      <a:pt x="13" y="33"/>
                      <a:pt x="14" y="32"/>
                      <a:pt x="15" y="32"/>
                    </a:cubicBezTo>
                    <a:cubicBezTo>
                      <a:pt x="20" y="32"/>
                      <a:pt x="20" y="32"/>
                      <a:pt x="20" y="32"/>
                    </a:cubicBezTo>
                    <a:cubicBezTo>
                      <a:pt x="26" y="32"/>
                      <a:pt x="30" y="24"/>
                      <a:pt x="34" y="16"/>
                    </a:cubicBezTo>
                    <a:cubicBezTo>
                      <a:pt x="34" y="14"/>
                      <a:pt x="36" y="12"/>
                      <a:pt x="38" y="12"/>
                    </a:cubicBezTo>
                    <a:cubicBezTo>
                      <a:pt x="39" y="12"/>
                      <a:pt x="41" y="13"/>
                      <a:pt x="41" y="18"/>
                    </a:cubicBezTo>
                    <a:cubicBezTo>
                      <a:pt x="41" y="28"/>
                      <a:pt x="41" y="28"/>
                      <a:pt x="41" y="28"/>
                    </a:cubicBezTo>
                    <a:cubicBezTo>
                      <a:pt x="56" y="28"/>
                      <a:pt x="56" y="28"/>
                      <a:pt x="56" y="28"/>
                    </a:cubicBezTo>
                    <a:cubicBezTo>
                      <a:pt x="59" y="28"/>
                      <a:pt x="61" y="30"/>
                      <a:pt x="61" y="33"/>
                    </a:cubicBezTo>
                    <a:cubicBezTo>
                      <a:pt x="61" y="33"/>
                      <a:pt x="61" y="33"/>
                      <a:pt x="6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5" name="Group 84">
            <a:extLst>
              <a:ext uri="{FF2B5EF4-FFF2-40B4-BE49-F238E27FC236}">
                <a16:creationId xmlns:a16="http://schemas.microsoft.com/office/drawing/2014/main" id="{06098D25-6C31-461F-B1AE-BAD94FF94631}"/>
              </a:ext>
            </a:extLst>
          </p:cNvPr>
          <p:cNvGrpSpPr/>
          <p:nvPr/>
        </p:nvGrpSpPr>
        <p:grpSpPr>
          <a:xfrm>
            <a:off x="1096011" y="3723686"/>
            <a:ext cx="6469564" cy="440268"/>
            <a:chOff x="4611185" y="3389841"/>
            <a:chExt cx="6469564" cy="440268"/>
          </a:xfrm>
        </p:grpSpPr>
        <p:sp>
          <p:nvSpPr>
            <p:cNvPr id="41" name="Rectangle 40">
              <a:extLst>
                <a:ext uri="{FF2B5EF4-FFF2-40B4-BE49-F238E27FC236}">
                  <a16:creationId xmlns:a16="http://schemas.microsoft.com/office/drawing/2014/main" id="{2B3A7884-6E03-419B-B50F-1BFBF044B246}"/>
                </a:ext>
              </a:extLst>
            </p:cNvPr>
            <p:cNvSpPr/>
            <p:nvPr/>
          </p:nvSpPr>
          <p:spPr>
            <a:xfrm>
              <a:off x="5178582" y="3471476"/>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Earn and Learn Opportunities for Kentucky Residents</a:t>
              </a:r>
            </a:p>
          </p:txBody>
        </p:sp>
        <p:sp>
          <p:nvSpPr>
            <p:cNvPr id="57" name="Rectangle 56">
              <a:extLst>
                <a:ext uri="{FF2B5EF4-FFF2-40B4-BE49-F238E27FC236}">
                  <a16:creationId xmlns:a16="http://schemas.microsoft.com/office/drawing/2014/main" id="{F28A8C6E-AB8D-4586-AEB4-2601593BE501}"/>
                </a:ext>
              </a:extLst>
            </p:cNvPr>
            <p:cNvSpPr/>
            <p:nvPr/>
          </p:nvSpPr>
          <p:spPr>
            <a:xfrm>
              <a:off x="4611185" y="3389841"/>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6" name="Group 65">
              <a:extLst>
                <a:ext uri="{FF2B5EF4-FFF2-40B4-BE49-F238E27FC236}">
                  <a16:creationId xmlns:a16="http://schemas.microsoft.com/office/drawing/2014/main" id="{43DE9539-7E40-4E7F-89A4-CCF9AA735C47}"/>
                </a:ext>
              </a:extLst>
            </p:cNvPr>
            <p:cNvGrpSpPr/>
            <p:nvPr/>
          </p:nvGrpSpPr>
          <p:grpSpPr>
            <a:xfrm>
              <a:off x="4655096" y="3468686"/>
              <a:ext cx="352447" cy="282578"/>
              <a:chOff x="4113213" y="1489076"/>
              <a:chExt cx="360363" cy="288925"/>
            </a:xfrm>
            <a:solidFill>
              <a:schemeClr val="bg1"/>
            </a:solidFill>
          </p:grpSpPr>
          <p:sp>
            <p:nvSpPr>
              <p:cNvPr id="67" name="Freeform 74">
                <a:extLst>
                  <a:ext uri="{FF2B5EF4-FFF2-40B4-BE49-F238E27FC236}">
                    <a16:creationId xmlns:a16="http://schemas.microsoft.com/office/drawing/2014/main" id="{38C15BDC-8C22-4A04-8A25-164A10C398CB}"/>
                  </a:ext>
                </a:extLst>
              </p:cNvPr>
              <p:cNvSpPr>
                <a:spLocks/>
              </p:cNvSpPr>
              <p:nvPr/>
            </p:nvSpPr>
            <p:spPr bwMode="auto">
              <a:xfrm>
                <a:off x="4322763" y="1530351"/>
                <a:ext cx="150813" cy="244475"/>
              </a:xfrm>
              <a:custGeom>
                <a:avLst/>
                <a:gdLst>
                  <a:gd name="T0" fmla="*/ 28 w 40"/>
                  <a:gd name="T1" fmla="*/ 38 h 65"/>
                  <a:gd name="T2" fmla="*/ 22 w 40"/>
                  <a:gd name="T3" fmla="*/ 36 h 65"/>
                  <a:gd name="T4" fmla="*/ 22 w 40"/>
                  <a:gd name="T5" fmla="*/ 32 h 65"/>
                  <a:gd name="T6" fmla="*/ 26 w 40"/>
                  <a:gd name="T7" fmla="*/ 24 h 65"/>
                  <a:gd name="T8" fmla="*/ 28 w 40"/>
                  <a:gd name="T9" fmla="*/ 19 h 65"/>
                  <a:gd name="T10" fmla="*/ 27 w 40"/>
                  <a:gd name="T11" fmla="*/ 15 h 65"/>
                  <a:gd name="T12" fmla="*/ 27 w 40"/>
                  <a:gd name="T13" fmla="*/ 14 h 65"/>
                  <a:gd name="T14" fmla="*/ 28 w 40"/>
                  <a:gd name="T15" fmla="*/ 6 h 65"/>
                  <a:gd name="T16" fmla="*/ 16 w 40"/>
                  <a:gd name="T17" fmla="*/ 0 h 65"/>
                  <a:gd name="T18" fmla="*/ 5 w 40"/>
                  <a:gd name="T19" fmla="*/ 5 h 65"/>
                  <a:gd name="T20" fmla="*/ 1 w 40"/>
                  <a:gd name="T21" fmla="*/ 7 h 65"/>
                  <a:gd name="T22" fmla="*/ 2 w 40"/>
                  <a:gd name="T23" fmla="*/ 14 h 65"/>
                  <a:gd name="T24" fmla="*/ 1 w 40"/>
                  <a:gd name="T25" fmla="*/ 15 h 65"/>
                  <a:gd name="T26" fmla="*/ 0 w 40"/>
                  <a:gd name="T27" fmla="*/ 18 h 65"/>
                  <a:gd name="T28" fmla="*/ 2 w 40"/>
                  <a:gd name="T29" fmla="*/ 24 h 65"/>
                  <a:gd name="T30" fmla="*/ 6 w 40"/>
                  <a:gd name="T31" fmla="*/ 32 h 65"/>
                  <a:gd name="T32" fmla="*/ 6 w 40"/>
                  <a:gd name="T33" fmla="*/ 36 h 65"/>
                  <a:gd name="T34" fmla="*/ 5 w 40"/>
                  <a:gd name="T35" fmla="*/ 36 h 65"/>
                  <a:gd name="T36" fmla="*/ 12 w 40"/>
                  <a:gd name="T37" fmla="*/ 45 h 65"/>
                  <a:gd name="T38" fmla="*/ 12 w 40"/>
                  <a:gd name="T39" fmla="*/ 65 h 65"/>
                  <a:gd name="T40" fmla="*/ 38 w 40"/>
                  <a:gd name="T41" fmla="*/ 65 h 65"/>
                  <a:gd name="T42" fmla="*/ 40 w 40"/>
                  <a:gd name="T43" fmla="*/ 63 h 65"/>
                  <a:gd name="T44" fmla="*/ 40 w 40"/>
                  <a:gd name="T45" fmla="*/ 45 h 65"/>
                  <a:gd name="T46" fmla="*/ 28 w 40"/>
                  <a:gd name="T4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65">
                    <a:moveTo>
                      <a:pt x="28" y="38"/>
                    </a:moveTo>
                    <a:cubicBezTo>
                      <a:pt x="26" y="37"/>
                      <a:pt x="24" y="36"/>
                      <a:pt x="22" y="36"/>
                    </a:cubicBezTo>
                    <a:cubicBezTo>
                      <a:pt x="22" y="32"/>
                      <a:pt x="22" y="32"/>
                      <a:pt x="22" y="32"/>
                    </a:cubicBezTo>
                    <a:cubicBezTo>
                      <a:pt x="23" y="31"/>
                      <a:pt x="26" y="29"/>
                      <a:pt x="26" y="24"/>
                    </a:cubicBezTo>
                    <a:cubicBezTo>
                      <a:pt x="27" y="23"/>
                      <a:pt x="28" y="21"/>
                      <a:pt x="28" y="19"/>
                    </a:cubicBezTo>
                    <a:cubicBezTo>
                      <a:pt x="28" y="18"/>
                      <a:pt x="28" y="16"/>
                      <a:pt x="27" y="15"/>
                    </a:cubicBezTo>
                    <a:cubicBezTo>
                      <a:pt x="27" y="15"/>
                      <a:pt x="27" y="14"/>
                      <a:pt x="27" y="14"/>
                    </a:cubicBezTo>
                    <a:cubicBezTo>
                      <a:pt x="28" y="12"/>
                      <a:pt x="29" y="9"/>
                      <a:pt x="28" y="6"/>
                    </a:cubicBezTo>
                    <a:cubicBezTo>
                      <a:pt x="26" y="2"/>
                      <a:pt x="21" y="0"/>
                      <a:pt x="16" y="0"/>
                    </a:cubicBezTo>
                    <a:cubicBezTo>
                      <a:pt x="12" y="0"/>
                      <a:pt x="7" y="2"/>
                      <a:pt x="5" y="5"/>
                    </a:cubicBezTo>
                    <a:cubicBezTo>
                      <a:pt x="3" y="5"/>
                      <a:pt x="2" y="6"/>
                      <a:pt x="1" y="7"/>
                    </a:cubicBezTo>
                    <a:cubicBezTo>
                      <a:pt x="0" y="9"/>
                      <a:pt x="1" y="12"/>
                      <a:pt x="2" y="14"/>
                    </a:cubicBezTo>
                    <a:cubicBezTo>
                      <a:pt x="1" y="14"/>
                      <a:pt x="1" y="15"/>
                      <a:pt x="1" y="15"/>
                    </a:cubicBezTo>
                    <a:cubicBezTo>
                      <a:pt x="0" y="16"/>
                      <a:pt x="0" y="18"/>
                      <a:pt x="0" y="18"/>
                    </a:cubicBezTo>
                    <a:cubicBezTo>
                      <a:pt x="0" y="21"/>
                      <a:pt x="1" y="23"/>
                      <a:pt x="2" y="24"/>
                    </a:cubicBezTo>
                    <a:cubicBezTo>
                      <a:pt x="2" y="29"/>
                      <a:pt x="5" y="31"/>
                      <a:pt x="6" y="32"/>
                    </a:cubicBezTo>
                    <a:cubicBezTo>
                      <a:pt x="6" y="36"/>
                      <a:pt x="6" y="36"/>
                      <a:pt x="6" y="36"/>
                    </a:cubicBezTo>
                    <a:cubicBezTo>
                      <a:pt x="6" y="36"/>
                      <a:pt x="5" y="36"/>
                      <a:pt x="5" y="36"/>
                    </a:cubicBezTo>
                    <a:cubicBezTo>
                      <a:pt x="11" y="40"/>
                      <a:pt x="12" y="43"/>
                      <a:pt x="12" y="45"/>
                    </a:cubicBezTo>
                    <a:cubicBezTo>
                      <a:pt x="12" y="65"/>
                      <a:pt x="12" y="65"/>
                      <a:pt x="12" y="65"/>
                    </a:cubicBezTo>
                    <a:cubicBezTo>
                      <a:pt x="38" y="65"/>
                      <a:pt x="38" y="65"/>
                      <a:pt x="38" y="65"/>
                    </a:cubicBezTo>
                    <a:cubicBezTo>
                      <a:pt x="39" y="65"/>
                      <a:pt x="40" y="64"/>
                      <a:pt x="40" y="63"/>
                    </a:cubicBezTo>
                    <a:cubicBezTo>
                      <a:pt x="40" y="45"/>
                      <a:pt x="40" y="45"/>
                      <a:pt x="40" y="45"/>
                    </a:cubicBezTo>
                    <a:cubicBezTo>
                      <a:pt x="40" y="42"/>
                      <a:pt x="36" y="41"/>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68" name="Freeform 75">
                <a:extLst>
                  <a:ext uri="{FF2B5EF4-FFF2-40B4-BE49-F238E27FC236}">
                    <a16:creationId xmlns:a16="http://schemas.microsoft.com/office/drawing/2014/main" id="{E4BB6DC5-FCA9-4678-B841-224BEBEA9A81}"/>
                  </a:ext>
                </a:extLst>
              </p:cNvPr>
              <p:cNvSpPr>
                <a:spLocks/>
              </p:cNvSpPr>
              <p:nvPr/>
            </p:nvSpPr>
            <p:spPr bwMode="auto">
              <a:xfrm>
                <a:off x="4113213" y="1489076"/>
                <a:ext cx="239713" cy="288925"/>
              </a:xfrm>
              <a:custGeom>
                <a:avLst/>
                <a:gdLst>
                  <a:gd name="T0" fmla="*/ 42 w 64"/>
                  <a:gd name="T1" fmla="*/ 43 h 77"/>
                  <a:gd name="T2" fmla="*/ 42 w 64"/>
                  <a:gd name="T3" fmla="*/ 37 h 77"/>
                  <a:gd name="T4" fmla="*/ 46 w 64"/>
                  <a:gd name="T5" fmla="*/ 27 h 77"/>
                  <a:gd name="T6" fmla="*/ 49 w 64"/>
                  <a:gd name="T7" fmla="*/ 21 h 77"/>
                  <a:gd name="T8" fmla="*/ 47 w 64"/>
                  <a:gd name="T9" fmla="*/ 17 h 77"/>
                  <a:gd name="T10" fmla="*/ 47 w 64"/>
                  <a:gd name="T11" fmla="*/ 6 h 77"/>
                  <a:gd name="T12" fmla="*/ 34 w 64"/>
                  <a:gd name="T13" fmla="*/ 0 h 77"/>
                  <a:gd name="T14" fmla="*/ 21 w 64"/>
                  <a:gd name="T15" fmla="*/ 6 h 77"/>
                  <a:gd name="T16" fmla="*/ 16 w 64"/>
                  <a:gd name="T17" fmla="*/ 8 h 77"/>
                  <a:gd name="T18" fmla="*/ 17 w 64"/>
                  <a:gd name="T19" fmla="*/ 17 h 77"/>
                  <a:gd name="T20" fmla="*/ 15 w 64"/>
                  <a:gd name="T21" fmla="*/ 21 h 77"/>
                  <a:gd name="T22" fmla="*/ 18 w 64"/>
                  <a:gd name="T23" fmla="*/ 27 h 77"/>
                  <a:gd name="T24" fmla="*/ 20 w 64"/>
                  <a:gd name="T25" fmla="*/ 34 h 77"/>
                  <a:gd name="T26" fmla="*/ 20 w 64"/>
                  <a:gd name="T27" fmla="*/ 34 h 77"/>
                  <a:gd name="T28" fmla="*/ 22 w 64"/>
                  <a:gd name="T29" fmla="*/ 37 h 77"/>
                  <a:gd name="T30" fmla="*/ 22 w 64"/>
                  <a:gd name="T31" fmla="*/ 43 h 77"/>
                  <a:gd name="T32" fmla="*/ 0 w 64"/>
                  <a:gd name="T33" fmla="*/ 55 h 77"/>
                  <a:gd name="T34" fmla="*/ 0 w 64"/>
                  <a:gd name="T35" fmla="*/ 55 h 77"/>
                  <a:gd name="T36" fmla="*/ 0 w 64"/>
                  <a:gd name="T37" fmla="*/ 56 h 77"/>
                  <a:gd name="T38" fmla="*/ 0 w 64"/>
                  <a:gd name="T39" fmla="*/ 74 h 77"/>
                  <a:gd name="T40" fmla="*/ 2 w 64"/>
                  <a:gd name="T41" fmla="*/ 76 h 77"/>
                  <a:gd name="T42" fmla="*/ 64 w 64"/>
                  <a:gd name="T43" fmla="*/ 76 h 77"/>
                  <a:gd name="T44" fmla="*/ 64 w 64"/>
                  <a:gd name="T45" fmla="*/ 74 h 77"/>
                  <a:gd name="T46" fmla="*/ 64 w 64"/>
                  <a:gd name="T47" fmla="*/ 56 h 77"/>
                  <a:gd name="T48" fmla="*/ 42 w 64"/>
                  <a:gd name="T49"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7">
                    <a:moveTo>
                      <a:pt x="42" y="43"/>
                    </a:moveTo>
                    <a:cubicBezTo>
                      <a:pt x="42" y="3"/>
                      <a:pt x="42" y="77"/>
                      <a:pt x="42" y="37"/>
                    </a:cubicBezTo>
                    <a:cubicBezTo>
                      <a:pt x="45" y="35"/>
                      <a:pt x="46" y="31"/>
                      <a:pt x="46" y="27"/>
                    </a:cubicBezTo>
                    <a:cubicBezTo>
                      <a:pt x="48" y="26"/>
                      <a:pt x="49" y="24"/>
                      <a:pt x="49" y="21"/>
                    </a:cubicBezTo>
                    <a:cubicBezTo>
                      <a:pt x="49" y="20"/>
                      <a:pt x="48" y="18"/>
                      <a:pt x="47" y="17"/>
                    </a:cubicBezTo>
                    <a:cubicBezTo>
                      <a:pt x="49" y="12"/>
                      <a:pt x="48" y="8"/>
                      <a:pt x="47" y="6"/>
                    </a:cubicBezTo>
                    <a:cubicBezTo>
                      <a:pt x="45" y="2"/>
                      <a:pt x="39" y="0"/>
                      <a:pt x="34" y="0"/>
                    </a:cubicBezTo>
                    <a:cubicBezTo>
                      <a:pt x="29" y="0"/>
                      <a:pt x="23" y="2"/>
                      <a:pt x="21" y="6"/>
                    </a:cubicBezTo>
                    <a:cubicBezTo>
                      <a:pt x="19" y="6"/>
                      <a:pt x="17" y="6"/>
                      <a:pt x="16" y="8"/>
                    </a:cubicBezTo>
                    <a:cubicBezTo>
                      <a:pt x="15" y="10"/>
                      <a:pt x="16" y="14"/>
                      <a:pt x="17" y="17"/>
                    </a:cubicBezTo>
                    <a:cubicBezTo>
                      <a:pt x="16" y="18"/>
                      <a:pt x="15" y="20"/>
                      <a:pt x="15" y="21"/>
                    </a:cubicBezTo>
                    <a:cubicBezTo>
                      <a:pt x="15" y="24"/>
                      <a:pt x="16" y="26"/>
                      <a:pt x="18" y="27"/>
                    </a:cubicBezTo>
                    <a:cubicBezTo>
                      <a:pt x="18" y="30"/>
                      <a:pt x="19" y="32"/>
                      <a:pt x="20" y="34"/>
                    </a:cubicBezTo>
                    <a:cubicBezTo>
                      <a:pt x="20" y="34"/>
                      <a:pt x="20" y="34"/>
                      <a:pt x="20" y="34"/>
                    </a:cubicBezTo>
                    <a:cubicBezTo>
                      <a:pt x="20" y="36"/>
                      <a:pt x="21" y="37"/>
                      <a:pt x="22" y="37"/>
                    </a:cubicBezTo>
                    <a:cubicBezTo>
                      <a:pt x="22" y="50"/>
                      <a:pt x="22" y="29"/>
                      <a:pt x="22" y="43"/>
                    </a:cubicBezTo>
                    <a:cubicBezTo>
                      <a:pt x="15" y="46"/>
                      <a:pt x="2" y="51"/>
                      <a:pt x="0" y="55"/>
                    </a:cubicBezTo>
                    <a:cubicBezTo>
                      <a:pt x="0" y="55"/>
                      <a:pt x="0" y="55"/>
                      <a:pt x="0" y="55"/>
                    </a:cubicBezTo>
                    <a:cubicBezTo>
                      <a:pt x="0" y="56"/>
                      <a:pt x="0" y="56"/>
                      <a:pt x="0" y="56"/>
                    </a:cubicBezTo>
                    <a:cubicBezTo>
                      <a:pt x="0" y="74"/>
                      <a:pt x="0" y="74"/>
                      <a:pt x="0" y="74"/>
                    </a:cubicBezTo>
                    <a:cubicBezTo>
                      <a:pt x="0" y="75"/>
                      <a:pt x="1" y="76"/>
                      <a:pt x="2" y="76"/>
                    </a:cubicBezTo>
                    <a:cubicBezTo>
                      <a:pt x="38" y="76"/>
                      <a:pt x="64" y="76"/>
                      <a:pt x="64" y="76"/>
                    </a:cubicBezTo>
                    <a:cubicBezTo>
                      <a:pt x="64" y="74"/>
                      <a:pt x="64" y="74"/>
                      <a:pt x="64" y="74"/>
                    </a:cubicBezTo>
                    <a:cubicBezTo>
                      <a:pt x="64" y="56"/>
                      <a:pt x="64" y="56"/>
                      <a:pt x="64" y="56"/>
                    </a:cubicBezTo>
                    <a:cubicBezTo>
                      <a:pt x="64" y="52"/>
                      <a:pt x="46" y="44"/>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6" name="Group 85">
            <a:extLst>
              <a:ext uri="{FF2B5EF4-FFF2-40B4-BE49-F238E27FC236}">
                <a16:creationId xmlns:a16="http://schemas.microsoft.com/office/drawing/2014/main" id="{7CAD1CA2-6251-42B3-BCDD-5CCE47142FA6}"/>
              </a:ext>
            </a:extLst>
          </p:cNvPr>
          <p:cNvGrpSpPr/>
          <p:nvPr/>
        </p:nvGrpSpPr>
        <p:grpSpPr>
          <a:xfrm>
            <a:off x="1096011" y="4534888"/>
            <a:ext cx="6469564" cy="440268"/>
            <a:chOff x="4611185" y="4071186"/>
            <a:chExt cx="6469564" cy="440268"/>
          </a:xfrm>
        </p:grpSpPr>
        <p:sp>
          <p:nvSpPr>
            <p:cNvPr id="42" name="Rectangle 41">
              <a:extLst>
                <a:ext uri="{FF2B5EF4-FFF2-40B4-BE49-F238E27FC236}">
                  <a16:creationId xmlns:a16="http://schemas.microsoft.com/office/drawing/2014/main" id="{F6CD33FB-FBB9-47F3-BF43-70D10F38D405}"/>
                </a:ext>
              </a:extLst>
            </p:cNvPr>
            <p:cNvSpPr/>
            <p:nvPr/>
          </p:nvSpPr>
          <p:spPr>
            <a:xfrm>
              <a:off x="5178582" y="4152821"/>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Opportunities to Build Affiliation and Bond to the Community</a:t>
              </a:r>
            </a:p>
          </p:txBody>
        </p:sp>
        <p:sp>
          <p:nvSpPr>
            <p:cNvPr id="58" name="Rectangle 57">
              <a:extLst>
                <a:ext uri="{FF2B5EF4-FFF2-40B4-BE49-F238E27FC236}">
                  <a16:creationId xmlns:a16="http://schemas.microsoft.com/office/drawing/2014/main" id="{4B86E3AD-4A88-483D-BDC9-039FA728B4AB}"/>
                </a:ext>
              </a:extLst>
            </p:cNvPr>
            <p:cNvSpPr/>
            <p:nvPr/>
          </p:nvSpPr>
          <p:spPr>
            <a:xfrm>
              <a:off x="4611185" y="4071186"/>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69" name="Group 68">
              <a:extLst>
                <a:ext uri="{FF2B5EF4-FFF2-40B4-BE49-F238E27FC236}">
                  <a16:creationId xmlns:a16="http://schemas.microsoft.com/office/drawing/2014/main" id="{B06D3887-9417-479B-9777-FA91CF9A540B}"/>
                </a:ext>
              </a:extLst>
            </p:cNvPr>
            <p:cNvGrpSpPr/>
            <p:nvPr/>
          </p:nvGrpSpPr>
          <p:grpSpPr>
            <a:xfrm>
              <a:off x="4661606" y="4135065"/>
              <a:ext cx="339426" cy="312511"/>
              <a:chOff x="6997700" y="2901951"/>
              <a:chExt cx="360363" cy="331788"/>
            </a:xfrm>
            <a:solidFill>
              <a:schemeClr val="bg1"/>
            </a:solidFill>
          </p:grpSpPr>
          <p:sp>
            <p:nvSpPr>
              <p:cNvPr id="70" name="Freeform 164">
                <a:extLst>
                  <a:ext uri="{FF2B5EF4-FFF2-40B4-BE49-F238E27FC236}">
                    <a16:creationId xmlns:a16="http://schemas.microsoft.com/office/drawing/2014/main" id="{A7D4C1A8-3954-4479-B73D-9C36630CB8BC}"/>
                  </a:ext>
                </a:extLst>
              </p:cNvPr>
              <p:cNvSpPr>
                <a:spLocks/>
              </p:cNvSpPr>
              <p:nvPr/>
            </p:nvSpPr>
            <p:spPr bwMode="auto">
              <a:xfrm>
                <a:off x="6997700" y="3162301"/>
                <a:ext cx="360363" cy="71438"/>
              </a:xfrm>
              <a:custGeom>
                <a:avLst/>
                <a:gdLst>
                  <a:gd name="T0" fmla="*/ 64 w 96"/>
                  <a:gd name="T1" fmla="*/ 0 h 19"/>
                  <a:gd name="T2" fmla="*/ 64 w 96"/>
                  <a:gd name="T3" fmla="*/ 3 h 19"/>
                  <a:gd name="T4" fmla="*/ 32 w 96"/>
                  <a:gd name="T5" fmla="*/ 3 h 19"/>
                  <a:gd name="T6" fmla="*/ 32 w 96"/>
                  <a:gd name="T7" fmla="*/ 0 h 19"/>
                  <a:gd name="T8" fmla="*/ 0 w 96"/>
                  <a:gd name="T9" fmla="*/ 9 h 19"/>
                  <a:gd name="T10" fmla="*/ 48 w 96"/>
                  <a:gd name="T11" fmla="*/ 19 h 19"/>
                  <a:gd name="T12" fmla="*/ 96 w 96"/>
                  <a:gd name="T13" fmla="*/ 9 h 19"/>
                  <a:gd name="T14" fmla="*/ 64 w 9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
                    <a:moveTo>
                      <a:pt x="64" y="0"/>
                    </a:moveTo>
                    <a:cubicBezTo>
                      <a:pt x="64" y="3"/>
                      <a:pt x="64" y="3"/>
                      <a:pt x="64" y="3"/>
                    </a:cubicBezTo>
                    <a:cubicBezTo>
                      <a:pt x="32" y="3"/>
                      <a:pt x="32" y="3"/>
                      <a:pt x="32" y="3"/>
                    </a:cubicBezTo>
                    <a:cubicBezTo>
                      <a:pt x="32" y="0"/>
                      <a:pt x="32" y="0"/>
                      <a:pt x="32" y="0"/>
                    </a:cubicBezTo>
                    <a:cubicBezTo>
                      <a:pt x="18" y="0"/>
                      <a:pt x="0" y="3"/>
                      <a:pt x="0" y="9"/>
                    </a:cubicBezTo>
                    <a:cubicBezTo>
                      <a:pt x="0" y="19"/>
                      <a:pt x="43" y="19"/>
                      <a:pt x="48" y="19"/>
                    </a:cubicBezTo>
                    <a:cubicBezTo>
                      <a:pt x="53" y="19"/>
                      <a:pt x="96" y="19"/>
                      <a:pt x="96" y="9"/>
                    </a:cubicBezTo>
                    <a:cubicBezTo>
                      <a:pt x="96" y="3"/>
                      <a:pt x="78"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1" name="Oval 165">
                <a:extLst>
                  <a:ext uri="{FF2B5EF4-FFF2-40B4-BE49-F238E27FC236}">
                    <a16:creationId xmlns:a16="http://schemas.microsoft.com/office/drawing/2014/main" id="{AC0E5806-0A80-4305-88D7-C86F386FD6CC}"/>
                  </a:ext>
                </a:extLst>
              </p:cNvPr>
              <p:cNvSpPr>
                <a:spLocks noChangeArrowheads="1"/>
              </p:cNvSpPr>
              <p:nvPr/>
            </p:nvSpPr>
            <p:spPr bwMode="auto">
              <a:xfrm>
                <a:off x="7132638" y="2901951"/>
                <a:ext cx="90488" cy="904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2" name="Freeform 166">
                <a:extLst>
                  <a:ext uri="{FF2B5EF4-FFF2-40B4-BE49-F238E27FC236}">
                    <a16:creationId xmlns:a16="http://schemas.microsoft.com/office/drawing/2014/main" id="{7EBE7727-6BC6-455A-AFCA-B1EA10B433BA}"/>
                  </a:ext>
                </a:extLst>
              </p:cNvPr>
              <p:cNvSpPr>
                <a:spLocks/>
              </p:cNvSpPr>
              <p:nvPr/>
            </p:nvSpPr>
            <p:spPr bwMode="auto">
              <a:xfrm>
                <a:off x="7132638" y="3008313"/>
                <a:ext cx="90488" cy="149225"/>
              </a:xfrm>
              <a:custGeom>
                <a:avLst/>
                <a:gdLst>
                  <a:gd name="T0" fmla="*/ 12 w 24"/>
                  <a:gd name="T1" fmla="*/ 0 h 40"/>
                  <a:gd name="T2" fmla="*/ 0 w 24"/>
                  <a:gd name="T3" fmla="*/ 12 h 40"/>
                  <a:gd name="T4" fmla="*/ 0 w 24"/>
                  <a:gd name="T5" fmla="*/ 40 h 40"/>
                  <a:gd name="T6" fmla="*/ 24 w 24"/>
                  <a:gd name="T7" fmla="*/ 40 h 40"/>
                  <a:gd name="T8" fmla="*/ 24 w 24"/>
                  <a:gd name="T9" fmla="*/ 12 h 40"/>
                  <a:gd name="T10" fmla="*/ 12 w 24"/>
                  <a:gd name="T11" fmla="*/ 0 h 40"/>
                </a:gdLst>
                <a:ahLst/>
                <a:cxnLst>
                  <a:cxn ang="0">
                    <a:pos x="T0" y="T1"/>
                  </a:cxn>
                  <a:cxn ang="0">
                    <a:pos x="T2" y="T3"/>
                  </a:cxn>
                  <a:cxn ang="0">
                    <a:pos x="T4" y="T5"/>
                  </a:cxn>
                  <a:cxn ang="0">
                    <a:pos x="T6" y="T7"/>
                  </a:cxn>
                  <a:cxn ang="0">
                    <a:pos x="T8" y="T9"/>
                  </a:cxn>
                  <a:cxn ang="0">
                    <a:pos x="T10" y="T11"/>
                  </a:cxn>
                </a:cxnLst>
                <a:rect l="0" t="0" r="r" b="b"/>
                <a:pathLst>
                  <a:path w="24" h="40">
                    <a:moveTo>
                      <a:pt x="12" y="0"/>
                    </a:moveTo>
                    <a:cubicBezTo>
                      <a:pt x="5" y="0"/>
                      <a:pt x="0" y="5"/>
                      <a:pt x="0" y="12"/>
                    </a:cubicBezTo>
                    <a:cubicBezTo>
                      <a:pt x="0" y="40"/>
                      <a:pt x="0" y="40"/>
                      <a:pt x="0" y="40"/>
                    </a:cubicBezTo>
                    <a:cubicBezTo>
                      <a:pt x="24" y="40"/>
                      <a:pt x="24" y="40"/>
                      <a:pt x="24" y="40"/>
                    </a:cubicBezTo>
                    <a:cubicBezTo>
                      <a:pt x="24" y="12"/>
                      <a:pt x="24" y="12"/>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3" name="Oval 167">
                <a:extLst>
                  <a:ext uri="{FF2B5EF4-FFF2-40B4-BE49-F238E27FC236}">
                    <a16:creationId xmlns:a16="http://schemas.microsoft.com/office/drawing/2014/main" id="{B23A1DA7-A2FB-4073-B149-E7BBAFE6CDEB}"/>
                  </a:ext>
                </a:extLst>
              </p:cNvPr>
              <p:cNvSpPr>
                <a:spLocks noChangeArrowheads="1"/>
              </p:cNvSpPr>
              <p:nvPr/>
            </p:nvSpPr>
            <p:spPr bwMode="auto">
              <a:xfrm>
                <a:off x="7253288"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4" name="Freeform 168">
                <a:extLst>
                  <a:ext uri="{FF2B5EF4-FFF2-40B4-BE49-F238E27FC236}">
                    <a16:creationId xmlns:a16="http://schemas.microsoft.com/office/drawing/2014/main" id="{30F741A7-CC64-4B2B-96A5-65B5681C0271}"/>
                  </a:ext>
                </a:extLst>
              </p:cNvPr>
              <p:cNvSpPr>
                <a:spLocks/>
              </p:cNvSpPr>
              <p:nvPr/>
            </p:nvSpPr>
            <p:spPr bwMode="auto">
              <a:xfrm>
                <a:off x="7253288"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5" name="Oval 169">
                <a:extLst>
                  <a:ext uri="{FF2B5EF4-FFF2-40B4-BE49-F238E27FC236}">
                    <a16:creationId xmlns:a16="http://schemas.microsoft.com/office/drawing/2014/main" id="{539008AA-A887-4E14-BAB5-353B6B4FABDB}"/>
                  </a:ext>
                </a:extLst>
              </p:cNvPr>
              <p:cNvSpPr>
                <a:spLocks noChangeArrowheads="1"/>
              </p:cNvSpPr>
              <p:nvPr/>
            </p:nvSpPr>
            <p:spPr bwMode="auto">
              <a:xfrm>
                <a:off x="7042150" y="29321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6" name="Freeform 170">
                <a:extLst>
                  <a:ext uri="{FF2B5EF4-FFF2-40B4-BE49-F238E27FC236}">
                    <a16:creationId xmlns:a16="http://schemas.microsoft.com/office/drawing/2014/main" id="{E22CEF2E-F6C9-42E0-B6A8-50ADE33E4447}"/>
                  </a:ext>
                </a:extLst>
              </p:cNvPr>
              <p:cNvSpPr>
                <a:spLocks/>
              </p:cNvSpPr>
              <p:nvPr/>
            </p:nvSpPr>
            <p:spPr bwMode="auto">
              <a:xfrm>
                <a:off x="7042150"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grpSp>
        <p:nvGrpSpPr>
          <p:cNvPr id="87" name="Group 86">
            <a:extLst>
              <a:ext uri="{FF2B5EF4-FFF2-40B4-BE49-F238E27FC236}">
                <a16:creationId xmlns:a16="http://schemas.microsoft.com/office/drawing/2014/main" id="{272D169D-CEE2-4079-A1AE-A9E2AC2C8184}"/>
              </a:ext>
            </a:extLst>
          </p:cNvPr>
          <p:cNvGrpSpPr/>
          <p:nvPr/>
        </p:nvGrpSpPr>
        <p:grpSpPr>
          <a:xfrm>
            <a:off x="1096011" y="5346090"/>
            <a:ext cx="6469564" cy="440268"/>
            <a:chOff x="4611185" y="4793192"/>
            <a:chExt cx="6469564" cy="440268"/>
          </a:xfrm>
        </p:grpSpPr>
        <p:sp>
          <p:nvSpPr>
            <p:cNvPr id="43" name="Rectangle 42">
              <a:extLst>
                <a:ext uri="{FF2B5EF4-FFF2-40B4-BE49-F238E27FC236}">
                  <a16:creationId xmlns:a16="http://schemas.microsoft.com/office/drawing/2014/main" id="{C4F0E348-31D0-4592-805F-5FE5600D056F}"/>
                </a:ext>
              </a:extLst>
            </p:cNvPr>
            <p:cNvSpPr/>
            <p:nvPr/>
          </p:nvSpPr>
          <p:spPr>
            <a:xfrm>
              <a:off x="5178582" y="4874827"/>
              <a:ext cx="590216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rPr>
                <a:t>Highly Trained, Professional, and Committed Teachers</a:t>
              </a:r>
            </a:p>
          </p:txBody>
        </p:sp>
        <p:sp>
          <p:nvSpPr>
            <p:cNvPr id="59" name="Rectangle 58">
              <a:extLst>
                <a:ext uri="{FF2B5EF4-FFF2-40B4-BE49-F238E27FC236}">
                  <a16:creationId xmlns:a16="http://schemas.microsoft.com/office/drawing/2014/main" id="{B1590362-8185-466D-85C3-B8497EB7D288}"/>
                </a:ext>
              </a:extLst>
            </p:cNvPr>
            <p:cNvSpPr/>
            <p:nvPr/>
          </p:nvSpPr>
          <p:spPr>
            <a:xfrm>
              <a:off x="4611185" y="4793192"/>
              <a:ext cx="440268" cy="440268"/>
            </a:xfrm>
            <a:prstGeom prst="rect">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ea typeface="+mn-ea"/>
                <a:cs typeface="+mn-cs"/>
              </a:endParaRPr>
            </a:p>
          </p:txBody>
        </p:sp>
        <p:grpSp>
          <p:nvGrpSpPr>
            <p:cNvPr id="77" name="Group 76">
              <a:extLst>
                <a:ext uri="{FF2B5EF4-FFF2-40B4-BE49-F238E27FC236}">
                  <a16:creationId xmlns:a16="http://schemas.microsoft.com/office/drawing/2014/main" id="{5FCF5093-9009-4995-AB48-C7BC2D6A90DB}"/>
                </a:ext>
              </a:extLst>
            </p:cNvPr>
            <p:cNvGrpSpPr/>
            <p:nvPr/>
          </p:nvGrpSpPr>
          <p:grpSpPr>
            <a:xfrm>
              <a:off x="4682540" y="4864547"/>
              <a:ext cx="297558" cy="297558"/>
              <a:chOff x="9166226" y="3952875"/>
              <a:chExt cx="360363" cy="360363"/>
            </a:xfrm>
            <a:solidFill>
              <a:schemeClr val="bg1"/>
            </a:solidFill>
          </p:grpSpPr>
          <p:sp>
            <p:nvSpPr>
              <p:cNvPr id="78" name="Freeform 24">
                <a:extLst>
                  <a:ext uri="{FF2B5EF4-FFF2-40B4-BE49-F238E27FC236}">
                    <a16:creationId xmlns:a16="http://schemas.microsoft.com/office/drawing/2014/main" id="{01E21AAE-C59E-45CE-A5A3-9EAE14956B75}"/>
                  </a:ext>
                </a:extLst>
              </p:cNvPr>
              <p:cNvSpPr>
                <a:spLocks/>
              </p:cNvSpPr>
              <p:nvPr/>
            </p:nvSpPr>
            <p:spPr bwMode="auto">
              <a:xfrm>
                <a:off x="9166226" y="4071938"/>
                <a:ext cx="360363" cy="24130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sp>
            <p:nvSpPr>
              <p:cNvPr id="79" name="Freeform 25">
                <a:extLst>
                  <a:ext uri="{FF2B5EF4-FFF2-40B4-BE49-F238E27FC236}">
                    <a16:creationId xmlns:a16="http://schemas.microsoft.com/office/drawing/2014/main" id="{5954765E-D518-4BF5-9B93-F9DD83919A32}"/>
                  </a:ext>
                </a:extLst>
              </p:cNvPr>
              <p:cNvSpPr>
                <a:spLocks/>
              </p:cNvSpPr>
              <p:nvPr/>
            </p:nvSpPr>
            <p:spPr bwMode="auto">
              <a:xfrm>
                <a:off x="9188451" y="3952875"/>
                <a:ext cx="315913" cy="195263"/>
              </a:xfrm>
              <a:custGeom>
                <a:avLst/>
                <a:gdLst>
                  <a:gd name="T0" fmla="*/ 6 w 84"/>
                  <a:gd name="T1" fmla="*/ 52 h 52"/>
                  <a:gd name="T2" fmla="*/ 12 w 84"/>
                  <a:gd name="T3" fmla="*/ 46 h 52"/>
                  <a:gd name="T4" fmla="*/ 12 w 84"/>
                  <a:gd name="T5" fmla="*/ 44 h 52"/>
                  <a:gd name="T6" fmla="*/ 27 w 84"/>
                  <a:gd name="T7" fmla="*/ 31 h 52"/>
                  <a:gd name="T8" fmla="*/ 30 w 84"/>
                  <a:gd name="T9" fmla="*/ 32 h 52"/>
                  <a:gd name="T10" fmla="*/ 35 w 84"/>
                  <a:gd name="T11" fmla="*/ 30 h 52"/>
                  <a:gd name="T12" fmla="*/ 48 w 84"/>
                  <a:gd name="T13" fmla="*/ 34 h 52"/>
                  <a:gd name="T14" fmla="*/ 54 w 84"/>
                  <a:gd name="T15" fmla="*/ 40 h 52"/>
                  <a:gd name="T16" fmla="*/ 60 w 84"/>
                  <a:gd name="T17" fmla="*/ 34 h 52"/>
                  <a:gd name="T18" fmla="*/ 59 w 84"/>
                  <a:gd name="T19" fmla="*/ 31 h 52"/>
                  <a:gd name="T20" fmla="*/ 76 w 84"/>
                  <a:gd name="T21" fmla="*/ 12 h 52"/>
                  <a:gd name="T22" fmla="*/ 78 w 84"/>
                  <a:gd name="T23" fmla="*/ 12 h 52"/>
                  <a:gd name="T24" fmla="*/ 84 w 84"/>
                  <a:gd name="T25" fmla="*/ 6 h 52"/>
                  <a:gd name="T26" fmla="*/ 78 w 84"/>
                  <a:gd name="T27" fmla="*/ 0 h 52"/>
                  <a:gd name="T28" fmla="*/ 72 w 84"/>
                  <a:gd name="T29" fmla="*/ 6 h 52"/>
                  <a:gd name="T30" fmla="*/ 73 w 84"/>
                  <a:gd name="T31" fmla="*/ 9 h 52"/>
                  <a:gd name="T32" fmla="*/ 56 w 84"/>
                  <a:gd name="T33" fmla="*/ 28 h 52"/>
                  <a:gd name="T34" fmla="*/ 54 w 84"/>
                  <a:gd name="T35" fmla="*/ 28 h 52"/>
                  <a:gd name="T36" fmla="*/ 49 w 84"/>
                  <a:gd name="T37" fmla="*/ 30 h 52"/>
                  <a:gd name="T38" fmla="*/ 36 w 84"/>
                  <a:gd name="T39" fmla="*/ 26 h 52"/>
                  <a:gd name="T40" fmla="*/ 30 w 84"/>
                  <a:gd name="T41" fmla="*/ 20 h 52"/>
                  <a:gd name="T42" fmla="*/ 24 w 84"/>
                  <a:gd name="T43" fmla="*/ 26 h 52"/>
                  <a:gd name="T44" fmla="*/ 24 w 84"/>
                  <a:gd name="T45" fmla="*/ 28 h 52"/>
                  <a:gd name="T46" fmla="*/ 9 w 84"/>
                  <a:gd name="T47" fmla="*/ 41 h 52"/>
                  <a:gd name="T48" fmla="*/ 6 w 84"/>
                  <a:gd name="T49" fmla="*/ 40 h 52"/>
                  <a:gd name="T50" fmla="*/ 0 w 84"/>
                  <a:gd name="T51" fmla="*/ 46 h 52"/>
                  <a:gd name="T52" fmla="*/ 6 w 84"/>
                  <a:gd name="T5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52">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tx1">
                      <a:lumMod val="75000"/>
                      <a:lumOff val="25000"/>
                    </a:schemeClr>
                  </a:solidFill>
                  <a:effectLst/>
                  <a:uLnTx/>
                  <a:uFillTx/>
                  <a:ea typeface="+mn-ea"/>
                  <a:cs typeface="+mn-cs"/>
                </a:endParaRPr>
              </a:p>
            </p:txBody>
          </p:sp>
        </p:grpSp>
      </p:grpSp>
      <p:pic>
        <p:nvPicPr>
          <p:cNvPr id="90" name="Picture 89">
            <a:extLst>
              <a:ext uri="{FF2B5EF4-FFF2-40B4-BE49-F238E27FC236}">
                <a16:creationId xmlns:a16="http://schemas.microsoft.com/office/drawing/2014/main" id="{75D92544-F95A-48F2-9BA8-D44EBFB621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3000"/>
                    </a14:imgEffect>
                  </a14:imgLayer>
                </a14:imgProps>
              </a:ext>
              <a:ext uri="{28A0092B-C50C-407E-A947-70E740481C1C}">
                <a14:useLocalDpi xmlns:a14="http://schemas.microsoft.com/office/drawing/2010/main" val="0"/>
              </a:ext>
            </a:extLst>
          </a:blip>
          <a:srcRect l="3923" t="10823" r="53424" b="1"/>
          <a:stretch/>
        </p:blipFill>
        <p:spPr>
          <a:xfrm>
            <a:off x="8191500" y="1774033"/>
            <a:ext cx="3441700" cy="3897310"/>
          </a:xfrm>
          <a:prstGeom prst="rect">
            <a:avLst/>
          </a:prstGeom>
        </p:spPr>
      </p:pic>
      <p:sp>
        <p:nvSpPr>
          <p:cNvPr id="7" name="Isosceles Triangle 6">
            <a:extLst>
              <a:ext uri="{FF2B5EF4-FFF2-40B4-BE49-F238E27FC236}">
                <a16:creationId xmlns:a16="http://schemas.microsoft.com/office/drawing/2014/main" id="{58D4B4C9-38BF-4D1F-B4A7-646B7FF9211A}"/>
              </a:ext>
            </a:extLst>
          </p:cNvPr>
          <p:cNvSpPr/>
          <p:nvPr/>
        </p:nvSpPr>
        <p:spPr>
          <a:xfrm>
            <a:off x="11010900" y="1548608"/>
            <a:ext cx="622300" cy="225425"/>
          </a:xfrm>
          <a:prstGeom prst="triangle">
            <a:avLst>
              <a:gd name="adj" fmla="val 0"/>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9EC0835-33EF-4B5F-A093-319F4E39A79B}"/>
              </a:ext>
            </a:extLst>
          </p:cNvPr>
          <p:cNvSpPr/>
          <p:nvPr/>
        </p:nvSpPr>
        <p:spPr>
          <a:xfrm>
            <a:off x="8191500" y="1774033"/>
            <a:ext cx="3441700" cy="389730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D786AF-3D85-48E1-8805-E093FFB5ED7E}"/>
              </a:ext>
            </a:extLst>
          </p:cNvPr>
          <p:cNvGrpSpPr/>
          <p:nvPr/>
        </p:nvGrpSpPr>
        <p:grpSpPr>
          <a:xfrm>
            <a:off x="9348811" y="3156667"/>
            <a:ext cx="1127078" cy="1132041"/>
            <a:chOff x="9161463" y="2163763"/>
            <a:chExt cx="360363" cy="361950"/>
          </a:xfrm>
          <a:solidFill>
            <a:schemeClr val="bg1"/>
          </a:solidFill>
        </p:grpSpPr>
        <p:sp>
          <p:nvSpPr>
            <p:cNvPr id="19" name="Freeform 65">
              <a:extLst>
                <a:ext uri="{FF2B5EF4-FFF2-40B4-BE49-F238E27FC236}">
                  <a16:creationId xmlns:a16="http://schemas.microsoft.com/office/drawing/2014/main" id="{7C752A67-488A-4A1A-93CA-58BABD79B1E9}"/>
                </a:ext>
              </a:extLst>
            </p:cNvPr>
            <p:cNvSpPr>
              <a:spLocks/>
            </p:cNvSpPr>
            <p:nvPr/>
          </p:nvSpPr>
          <p:spPr bwMode="auto">
            <a:xfrm>
              <a:off x="9371013" y="2209801"/>
              <a:ext cx="46038" cy="217488"/>
            </a:xfrm>
            <a:custGeom>
              <a:avLst/>
              <a:gdLst>
                <a:gd name="T0" fmla="*/ 12 w 12"/>
                <a:gd name="T1" fmla="*/ 2 h 58"/>
                <a:gd name="T2" fmla="*/ 10 w 12"/>
                <a:gd name="T3" fmla="*/ 0 h 58"/>
                <a:gd name="T4" fmla="*/ 0 w 12"/>
                <a:gd name="T5" fmla="*/ 0 h 58"/>
                <a:gd name="T6" fmla="*/ 0 w 12"/>
                <a:gd name="T7" fmla="*/ 12 h 58"/>
                <a:gd name="T8" fmla="*/ 0 w 12"/>
                <a:gd name="T9" fmla="*/ 18 h 58"/>
                <a:gd name="T10" fmla="*/ 0 w 12"/>
                <a:gd name="T11" fmla="*/ 58 h 58"/>
                <a:gd name="T12" fmla="*/ 12 w 12"/>
                <a:gd name="T13" fmla="*/ 46 h 58"/>
                <a:gd name="T14" fmla="*/ 12 w 12"/>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8">
                  <a:moveTo>
                    <a:pt x="12" y="2"/>
                  </a:moveTo>
                  <a:cubicBezTo>
                    <a:pt x="12" y="1"/>
                    <a:pt x="11" y="0"/>
                    <a:pt x="10" y="0"/>
                  </a:cubicBezTo>
                  <a:cubicBezTo>
                    <a:pt x="0" y="0"/>
                    <a:pt x="0" y="0"/>
                    <a:pt x="0" y="0"/>
                  </a:cubicBezTo>
                  <a:cubicBezTo>
                    <a:pt x="0" y="12"/>
                    <a:pt x="0" y="12"/>
                    <a:pt x="0" y="12"/>
                  </a:cubicBezTo>
                  <a:cubicBezTo>
                    <a:pt x="0" y="18"/>
                    <a:pt x="0" y="18"/>
                    <a:pt x="0" y="18"/>
                  </a:cubicBezTo>
                  <a:cubicBezTo>
                    <a:pt x="0" y="58"/>
                    <a:pt x="0" y="58"/>
                    <a:pt x="0" y="58"/>
                  </a:cubicBezTo>
                  <a:cubicBezTo>
                    <a:pt x="12" y="46"/>
                    <a:pt x="12" y="46"/>
                    <a:pt x="12" y="46"/>
                  </a:cubicBez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6">
              <a:extLst>
                <a:ext uri="{FF2B5EF4-FFF2-40B4-BE49-F238E27FC236}">
                  <a16:creationId xmlns:a16="http://schemas.microsoft.com/office/drawing/2014/main" id="{20FEDF77-0278-456B-8729-BFFC2BFBB511}"/>
                </a:ext>
              </a:extLst>
            </p:cNvPr>
            <p:cNvSpPr>
              <a:spLocks/>
            </p:cNvSpPr>
            <p:nvPr/>
          </p:nvSpPr>
          <p:spPr bwMode="auto">
            <a:xfrm>
              <a:off x="9161463" y="2209801"/>
              <a:ext cx="187325" cy="285750"/>
            </a:xfrm>
            <a:custGeom>
              <a:avLst/>
              <a:gdLst>
                <a:gd name="T0" fmla="*/ 49 w 50"/>
                <a:gd name="T1" fmla="*/ 64 h 76"/>
                <a:gd name="T2" fmla="*/ 50 w 50"/>
                <a:gd name="T3" fmla="*/ 64 h 76"/>
                <a:gd name="T4" fmla="*/ 12 w 50"/>
                <a:gd name="T5" fmla="*/ 64 h 76"/>
                <a:gd name="T6" fmla="*/ 12 w 50"/>
                <a:gd name="T7" fmla="*/ 18 h 76"/>
                <a:gd name="T8" fmla="*/ 12 w 50"/>
                <a:gd name="T9" fmla="*/ 12 h 76"/>
                <a:gd name="T10" fmla="*/ 12 w 50"/>
                <a:gd name="T11" fmla="*/ 0 h 76"/>
                <a:gd name="T12" fmla="*/ 2 w 50"/>
                <a:gd name="T13" fmla="*/ 0 h 76"/>
                <a:gd name="T14" fmla="*/ 0 w 50"/>
                <a:gd name="T15" fmla="*/ 2 h 76"/>
                <a:gd name="T16" fmla="*/ 0 w 50"/>
                <a:gd name="T17" fmla="*/ 66 h 76"/>
                <a:gd name="T18" fmla="*/ 10 w 50"/>
                <a:gd name="T19" fmla="*/ 76 h 76"/>
                <a:gd name="T20" fmla="*/ 45 w 50"/>
                <a:gd name="T21" fmla="*/ 76 h 76"/>
                <a:gd name="T22" fmla="*/ 49 w 50"/>
                <a:gd name="T23" fmla="*/ 65 h 76"/>
                <a:gd name="T24" fmla="*/ 49 w 50"/>
                <a:gd name="T25"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6">
                  <a:moveTo>
                    <a:pt x="49" y="64"/>
                  </a:moveTo>
                  <a:cubicBezTo>
                    <a:pt x="50" y="64"/>
                    <a:pt x="50" y="64"/>
                    <a:pt x="50" y="64"/>
                  </a:cubicBezTo>
                  <a:cubicBezTo>
                    <a:pt x="12" y="64"/>
                    <a:pt x="12" y="64"/>
                    <a:pt x="12" y="64"/>
                  </a:cubicBezTo>
                  <a:cubicBezTo>
                    <a:pt x="12" y="18"/>
                    <a:pt x="12" y="18"/>
                    <a:pt x="12" y="18"/>
                  </a:cubicBezTo>
                  <a:cubicBezTo>
                    <a:pt x="12" y="12"/>
                    <a:pt x="12" y="12"/>
                    <a:pt x="12" y="12"/>
                  </a:cubicBezTo>
                  <a:cubicBezTo>
                    <a:pt x="12" y="0"/>
                    <a:pt x="12" y="0"/>
                    <a:pt x="12" y="0"/>
                  </a:cubicBezTo>
                  <a:cubicBezTo>
                    <a:pt x="2" y="0"/>
                    <a:pt x="2" y="0"/>
                    <a:pt x="2" y="0"/>
                  </a:cubicBezTo>
                  <a:cubicBezTo>
                    <a:pt x="1" y="0"/>
                    <a:pt x="0" y="1"/>
                    <a:pt x="0" y="2"/>
                  </a:cubicBezTo>
                  <a:cubicBezTo>
                    <a:pt x="0" y="66"/>
                    <a:pt x="0" y="66"/>
                    <a:pt x="0" y="66"/>
                  </a:cubicBezTo>
                  <a:cubicBezTo>
                    <a:pt x="0" y="72"/>
                    <a:pt x="4" y="76"/>
                    <a:pt x="10" y="76"/>
                  </a:cubicBezTo>
                  <a:cubicBezTo>
                    <a:pt x="45" y="76"/>
                    <a:pt x="45" y="76"/>
                    <a:pt x="45" y="76"/>
                  </a:cubicBezTo>
                  <a:cubicBezTo>
                    <a:pt x="49" y="65"/>
                    <a:pt x="49" y="65"/>
                    <a:pt x="49" y="65"/>
                  </a:cubicBezTo>
                  <a:cubicBezTo>
                    <a:pt x="49" y="65"/>
                    <a:pt x="49" y="65"/>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7">
              <a:extLst>
                <a:ext uri="{FF2B5EF4-FFF2-40B4-BE49-F238E27FC236}">
                  <a16:creationId xmlns:a16="http://schemas.microsoft.com/office/drawing/2014/main" id="{81050692-8A99-47F0-9A59-92F3644656F7}"/>
                </a:ext>
              </a:extLst>
            </p:cNvPr>
            <p:cNvSpPr>
              <a:spLocks/>
            </p:cNvSpPr>
            <p:nvPr/>
          </p:nvSpPr>
          <p:spPr bwMode="auto">
            <a:xfrm>
              <a:off x="9236075" y="2298701"/>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8">
              <a:extLst>
                <a:ext uri="{FF2B5EF4-FFF2-40B4-BE49-F238E27FC236}">
                  <a16:creationId xmlns:a16="http://schemas.microsoft.com/office/drawing/2014/main" id="{3B4052C9-1467-470C-99F1-3D8B946A9934}"/>
                </a:ext>
              </a:extLst>
            </p:cNvPr>
            <p:cNvSpPr>
              <a:spLocks/>
            </p:cNvSpPr>
            <p:nvPr/>
          </p:nvSpPr>
          <p:spPr bwMode="auto">
            <a:xfrm>
              <a:off x="9236075" y="2328863"/>
              <a:ext cx="90488" cy="15875"/>
            </a:xfrm>
            <a:custGeom>
              <a:avLst/>
              <a:gdLst>
                <a:gd name="T0" fmla="*/ 22 w 24"/>
                <a:gd name="T1" fmla="*/ 0 h 4"/>
                <a:gd name="T2" fmla="*/ 2 w 24"/>
                <a:gd name="T3" fmla="*/ 0 h 4"/>
                <a:gd name="T4" fmla="*/ 0 w 24"/>
                <a:gd name="T5" fmla="*/ 2 h 4"/>
                <a:gd name="T6" fmla="*/ 2 w 24"/>
                <a:gd name="T7" fmla="*/ 4 h 4"/>
                <a:gd name="T8" fmla="*/ 22 w 24"/>
                <a:gd name="T9" fmla="*/ 4 h 4"/>
                <a:gd name="T10" fmla="*/ 24 w 24"/>
                <a:gd name="T11" fmla="*/ 2 h 4"/>
                <a:gd name="T12" fmla="*/ 22 w 2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0"/>
                  </a:move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ubicBezTo>
                    <a:pt x="24" y="1"/>
                    <a:pt x="2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9">
              <a:extLst>
                <a:ext uri="{FF2B5EF4-FFF2-40B4-BE49-F238E27FC236}">
                  <a16:creationId xmlns:a16="http://schemas.microsoft.com/office/drawing/2014/main" id="{8477C313-04EF-41F0-8ACE-66D80B163C40}"/>
                </a:ext>
              </a:extLst>
            </p:cNvPr>
            <p:cNvSpPr>
              <a:spLocks/>
            </p:cNvSpPr>
            <p:nvPr/>
          </p:nvSpPr>
          <p:spPr bwMode="auto">
            <a:xfrm>
              <a:off x="9236075" y="2359026"/>
              <a:ext cx="90488" cy="15875"/>
            </a:xfrm>
            <a:custGeom>
              <a:avLst/>
              <a:gdLst>
                <a:gd name="T0" fmla="*/ 24 w 24"/>
                <a:gd name="T1" fmla="*/ 2 h 4"/>
                <a:gd name="T2" fmla="*/ 22 w 24"/>
                <a:gd name="T3" fmla="*/ 0 h 4"/>
                <a:gd name="T4" fmla="*/ 2 w 24"/>
                <a:gd name="T5" fmla="*/ 0 h 4"/>
                <a:gd name="T6" fmla="*/ 0 w 24"/>
                <a:gd name="T7" fmla="*/ 2 h 4"/>
                <a:gd name="T8" fmla="*/ 2 w 24"/>
                <a:gd name="T9" fmla="*/ 4 h 4"/>
                <a:gd name="T10" fmla="*/ 22 w 24"/>
                <a:gd name="T11" fmla="*/ 4 h 4"/>
                <a:gd name="T12" fmla="*/ 24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4" y="2"/>
                  </a:moveTo>
                  <a:cubicBezTo>
                    <a:pt x="24" y="1"/>
                    <a:pt x="23" y="0"/>
                    <a:pt x="22" y="0"/>
                  </a:cubicBezTo>
                  <a:cubicBezTo>
                    <a:pt x="2" y="0"/>
                    <a:pt x="2" y="0"/>
                    <a:pt x="2" y="0"/>
                  </a:cubicBezTo>
                  <a:cubicBezTo>
                    <a:pt x="1" y="0"/>
                    <a:pt x="0" y="1"/>
                    <a:pt x="0" y="2"/>
                  </a:cubicBezTo>
                  <a:cubicBezTo>
                    <a:pt x="0" y="3"/>
                    <a:pt x="1" y="4"/>
                    <a:pt x="2" y="4"/>
                  </a:cubicBezTo>
                  <a:cubicBezTo>
                    <a:pt x="22" y="4"/>
                    <a:pt x="22" y="4"/>
                    <a:pt x="22" y="4"/>
                  </a:cubicBezTo>
                  <a:cubicBezTo>
                    <a:pt x="23" y="4"/>
                    <a:pt x="24" y="3"/>
                    <a:pt x="2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70">
              <a:extLst>
                <a:ext uri="{FF2B5EF4-FFF2-40B4-BE49-F238E27FC236}">
                  <a16:creationId xmlns:a16="http://schemas.microsoft.com/office/drawing/2014/main" id="{EE2B9E55-4BDB-478C-82B7-511C99C45C28}"/>
                </a:ext>
              </a:extLst>
            </p:cNvPr>
            <p:cNvSpPr>
              <a:spLocks/>
            </p:cNvSpPr>
            <p:nvPr/>
          </p:nvSpPr>
          <p:spPr bwMode="auto">
            <a:xfrm>
              <a:off x="9236075" y="2389188"/>
              <a:ext cx="60325" cy="15875"/>
            </a:xfrm>
            <a:custGeom>
              <a:avLst/>
              <a:gdLst>
                <a:gd name="T0" fmla="*/ 2 w 16"/>
                <a:gd name="T1" fmla="*/ 0 h 4"/>
                <a:gd name="T2" fmla="*/ 0 w 16"/>
                <a:gd name="T3" fmla="*/ 2 h 4"/>
                <a:gd name="T4" fmla="*/ 2 w 16"/>
                <a:gd name="T5" fmla="*/ 4 h 4"/>
                <a:gd name="T6" fmla="*/ 14 w 16"/>
                <a:gd name="T7" fmla="*/ 4 h 4"/>
                <a:gd name="T8" fmla="*/ 16 w 16"/>
                <a:gd name="T9" fmla="*/ 2 h 4"/>
                <a:gd name="T10" fmla="*/ 14 w 16"/>
                <a:gd name="T11" fmla="*/ 0 h 4"/>
                <a:gd name="T12" fmla="*/ 2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0"/>
                  </a:move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1">
              <a:extLst>
                <a:ext uri="{FF2B5EF4-FFF2-40B4-BE49-F238E27FC236}">
                  <a16:creationId xmlns:a16="http://schemas.microsoft.com/office/drawing/2014/main" id="{6A2FA0C4-4E6F-4915-8332-296AADC2D253}"/>
                </a:ext>
              </a:extLst>
            </p:cNvPr>
            <p:cNvSpPr>
              <a:spLocks/>
            </p:cNvSpPr>
            <p:nvPr/>
          </p:nvSpPr>
          <p:spPr bwMode="auto">
            <a:xfrm>
              <a:off x="9221788" y="2163763"/>
              <a:ext cx="134938" cy="104775"/>
            </a:xfrm>
            <a:custGeom>
              <a:avLst/>
              <a:gdLst>
                <a:gd name="T0" fmla="*/ 2 w 36"/>
                <a:gd name="T1" fmla="*/ 28 h 28"/>
                <a:gd name="T2" fmla="*/ 34 w 36"/>
                <a:gd name="T3" fmla="*/ 28 h 28"/>
                <a:gd name="T4" fmla="*/ 36 w 36"/>
                <a:gd name="T5" fmla="*/ 26 h 28"/>
                <a:gd name="T6" fmla="*/ 36 w 36"/>
                <a:gd name="T7" fmla="*/ 10 h 28"/>
                <a:gd name="T8" fmla="*/ 34 w 36"/>
                <a:gd name="T9" fmla="*/ 8 h 28"/>
                <a:gd name="T10" fmla="*/ 28 w 36"/>
                <a:gd name="T11" fmla="*/ 8 h 28"/>
                <a:gd name="T12" fmla="*/ 18 w 36"/>
                <a:gd name="T13" fmla="*/ 0 h 28"/>
                <a:gd name="T14" fmla="*/ 8 w 36"/>
                <a:gd name="T15" fmla="*/ 8 h 28"/>
                <a:gd name="T16" fmla="*/ 2 w 36"/>
                <a:gd name="T17" fmla="*/ 8 h 28"/>
                <a:gd name="T18" fmla="*/ 0 w 36"/>
                <a:gd name="T19" fmla="*/ 10 h 28"/>
                <a:gd name="T20" fmla="*/ 0 w 36"/>
                <a:gd name="T21" fmla="*/ 26 h 28"/>
                <a:gd name="T22" fmla="*/ 2 w 36"/>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 y="28"/>
                  </a:moveTo>
                  <a:cubicBezTo>
                    <a:pt x="34" y="28"/>
                    <a:pt x="34" y="28"/>
                    <a:pt x="34" y="28"/>
                  </a:cubicBezTo>
                  <a:cubicBezTo>
                    <a:pt x="35" y="28"/>
                    <a:pt x="36" y="27"/>
                    <a:pt x="36" y="26"/>
                  </a:cubicBezTo>
                  <a:cubicBezTo>
                    <a:pt x="36" y="10"/>
                    <a:pt x="36" y="10"/>
                    <a:pt x="36" y="10"/>
                  </a:cubicBezTo>
                  <a:cubicBezTo>
                    <a:pt x="36" y="9"/>
                    <a:pt x="35" y="8"/>
                    <a:pt x="34" y="8"/>
                  </a:cubicBezTo>
                  <a:cubicBezTo>
                    <a:pt x="28" y="8"/>
                    <a:pt x="28" y="8"/>
                    <a:pt x="28" y="8"/>
                  </a:cubicBezTo>
                  <a:cubicBezTo>
                    <a:pt x="27" y="3"/>
                    <a:pt x="23" y="0"/>
                    <a:pt x="18" y="0"/>
                  </a:cubicBezTo>
                  <a:cubicBezTo>
                    <a:pt x="13" y="0"/>
                    <a:pt x="9" y="3"/>
                    <a:pt x="8" y="8"/>
                  </a:cubicBezTo>
                  <a:cubicBezTo>
                    <a:pt x="2" y="8"/>
                    <a:pt x="2" y="8"/>
                    <a:pt x="2" y="8"/>
                  </a:cubicBezTo>
                  <a:cubicBezTo>
                    <a:pt x="1" y="8"/>
                    <a:pt x="0" y="9"/>
                    <a:pt x="0" y="10"/>
                  </a:cubicBezTo>
                  <a:cubicBezTo>
                    <a:pt x="0" y="26"/>
                    <a:pt x="0" y="26"/>
                    <a:pt x="0" y="26"/>
                  </a:cubicBezTo>
                  <a:cubicBezTo>
                    <a:pt x="0" y="27"/>
                    <a:pt x="1" y="28"/>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2">
              <a:extLst>
                <a:ext uri="{FF2B5EF4-FFF2-40B4-BE49-F238E27FC236}">
                  <a16:creationId xmlns:a16="http://schemas.microsoft.com/office/drawing/2014/main" id="{7FE501CC-34D3-4ABA-89EA-7939F4CAAFD0}"/>
                </a:ext>
              </a:extLst>
            </p:cNvPr>
            <p:cNvSpPr>
              <a:spLocks/>
            </p:cNvSpPr>
            <p:nvPr/>
          </p:nvSpPr>
          <p:spPr bwMode="auto">
            <a:xfrm>
              <a:off x="9447213" y="2344738"/>
              <a:ext cx="74613" cy="74613"/>
            </a:xfrm>
            <a:custGeom>
              <a:avLst/>
              <a:gdLst>
                <a:gd name="T0" fmla="*/ 19 w 20"/>
                <a:gd name="T1" fmla="*/ 11 h 20"/>
                <a:gd name="T2" fmla="*/ 9 w 20"/>
                <a:gd name="T3" fmla="*/ 1 h 20"/>
                <a:gd name="T4" fmla="*/ 7 w 20"/>
                <a:gd name="T5" fmla="*/ 1 h 20"/>
                <a:gd name="T6" fmla="*/ 0 w 20"/>
                <a:gd name="T7" fmla="*/ 7 h 20"/>
                <a:gd name="T8" fmla="*/ 13 w 20"/>
                <a:gd name="T9" fmla="*/ 20 h 20"/>
                <a:gd name="T10" fmla="*/ 19 w 20"/>
                <a:gd name="T11" fmla="*/ 13 h 20"/>
                <a:gd name="T12" fmla="*/ 20 w 20"/>
                <a:gd name="T13" fmla="*/ 12 h 20"/>
                <a:gd name="T14" fmla="*/ 19 w 20"/>
                <a:gd name="T15" fmla="*/ 1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11"/>
                  </a:moveTo>
                  <a:cubicBezTo>
                    <a:pt x="9" y="1"/>
                    <a:pt x="9" y="1"/>
                    <a:pt x="9" y="1"/>
                  </a:cubicBezTo>
                  <a:cubicBezTo>
                    <a:pt x="9" y="0"/>
                    <a:pt x="7" y="0"/>
                    <a:pt x="7" y="1"/>
                  </a:cubicBezTo>
                  <a:cubicBezTo>
                    <a:pt x="0" y="7"/>
                    <a:pt x="0" y="7"/>
                    <a:pt x="0" y="7"/>
                  </a:cubicBezTo>
                  <a:cubicBezTo>
                    <a:pt x="13" y="20"/>
                    <a:pt x="13" y="20"/>
                    <a:pt x="13" y="20"/>
                  </a:cubicBezTo>
                  <a:cubicBezTo>
                    <a:pt x="19" y="13"/>
                    <a:pt x="19" y="13"/>
                    <a:pt x="19" y="13"/>
                  </a:cubicBezTo>
                  <a:cubicBezTo>
                    <a:pt x="20" y="13"/>
                    <a:pt x="20" y="13"/>
                    <a:pt x="20" y="12"/>
                  </a:cubicBezTo>
                  <a:cubicBezTo>
                    <a:pt x="20" y="11"/>
                    <a:pt x="20" y="11"/>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73">
              <a:extLst>
                <a:ext uri="{FF2B5EF4-FFF2-40B4-BE49-F238E27FC236}">
                  <a16:creationId xmlns:a16="http://schemas.microsoft.com/office/drawing/2014/main" id="{D3E47793-65BC-4DF0-8C70-BDD7D41943F4}"/>
                </a:ext>
              </a:extLst>
            </p:cNvPr>
            <p:cNvSpPr>
              <a:spLocks/>
            </p:cNvSpPr>
            <p:nvPr/>
          </p:nvSpPr>
          <p:spPr bwMode="auto">
            <a:xfrm>
              <a:off x="9340850" y="2468563"/>
              <a:ext cx="57150" cy="57150"/>
            </a:xfrm>
            <a:custGeom>
              <a:avLst/>
              <a:gdLst>
                <a:gd name="T0" fmla="*/ 2 w 15"/>
                <a:gd name="T1" fmla="*/ 7 h 15"/>
                <a:gd name="T2" fmla="*/ 2 w 15"/>
                <a:gd name="T3" fmla="*/ 7 h 15"/>
                <a:gd name="T4" fmla="*/ 0 w 15"/>
                <a:gd name="T5" fmla="*/ 12 h 15"/>
                <a:gd name="T6" fmla="*/ 1 w 15"/>
                <a:gd name="T7" fmla="*/ 14 h 15"/>
                <a:gd name="T8" fmla="*/ 3 w 15"/>
                <a:gd name="T9" fmla="*/ 15 h 15"/>
                <a:gd name="T10" fmla="*/ 15 w 15"/>
                <a:gd name="T11" fmla="*/ 11 h 15"/>
                <a:gd name="T12" fmla="*/ 4 w 15"/>
                <a:gd name="T13" fmla="*/ 0 h 15"/>
                <a:gd name="T14" fmla="*/ 2 w 15"/>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7"/>
                  </a:moveTo>
                  <a:cubicBezTo>
                    <a:pt x="2" y="7"/>
                    <a:pt x="2" y="7"/>
                    <a:pt x="2" y="7"/>
                  </a:cubicBezTo>
                  <a:cubicBezTo>
                    <a:pt x="0" y="12"/>
                    <a:pt x="0" y="12"/>
                    <a:pt x="0" y="12"/>
                  </a:cubicBezTo>
                  <a:cubicBezTo>
                    <a:pt x="0" y="13"/>
                    <a:pt x="0" y="14"/>
                    <a:pt x="1" y="14"/>
                  </a:cubicBezTo>
                  <a:cubicBezTo>
                    <a:pt x="1" y="15"/>
                    <a:pt x="2" y="15"/>
                    <a:pt x="3" y="15"/>
                  </a:cubicBezTo>
                  <a:cubicBezTo>
                    <a:pt x="15" y="11"/>
                    <a:pt x="15" y="11"/>
                    <a:pt x="15" y="11"/>
                  </a:cubicBezTo>
                  <a:cubicBezTo>
                    <a:pt x="4" y="0"/>
                    <a:pt x="4" y="0"/>
                    <a:pt x="4" y="0"/>
                  </a:cubicBez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74">
              <a:extLst>
                <a:ext uri="{FF2B5EF4-FFF2-40B4-BE49-F238E27FC236}">
                  <a16:creationId xmlns:a16="http://schemas.microsoft.com/office/drawing/2014/main" id="{1D115113-0ED5-4B86-B17E-2392ECEEF494}"/>
                </a:ext>
              </a:extLst>
            </p:cNvPr>
            <p:cNvSpPr>
              <a:spLocks/>
            </p:cNvSpPr>
            <p:nvPr/>
          </p:nvSpPr>
          <p:spPr bwMode="auto">
            <a:xfrm>
              <a:off x="9364663" y="2382838"/>
              <a:ext cx="119063" cy="120650"/>
            </a:xfrm>
            <a:custGeom>
              <a:avLst/>
              <a:gdLst>
                <a:gd name="T0" fmla="*/ 0 w 75"/>
                <a:gd name="T1" fmla="*/ 45 h 76"/>
                <a:gd name="T2" fmla="*/ 30 w 75"/>
                <a:gd name="T3" fmla="*/ 76 h 76"/>
                <a:gd name="T4" fmla="*/ 75 w 75"/>
                <a:gd name="T5" fmla="*/ 30 h 76"/>
                <a:gd name="T6" fmla="*/ 45 w 75"/>
                <a:gd name="T7" fmla="*/ 0 h 76"/>
                <a:gd name="T8" fmla="*/ 0 w 75"/>
                <a:gd name="T9" fmla="*/ 45 h 76"/>
              </a:gdLst>
              <a:ahLst/>
              <a:cxnLst>
                <a:cxn ang="0">
                  <a:pos x="T0" y="T1"/>
                </a:cxn>
                <a:cxn ang="0">
                  <a:pos x="T2" y="T3"/>
                </a:cxn>
                <a:cxn ang="0">
                  <a:pos x="T4" y="T5"/>
                </a:cxn>
                <a:cxn ang="0">
                  <a:pos x="T6" y="T7"/>
                </a:cxn>
                <a:cxn ang="0">
                  <a:pos x="T8" y="T9"/>
                </a:cxn>
              </a:cxnLst>
              <a:rect l="0" t="0" r="r" b="b"/>
              <a:pathLst>
                <a:path w="75" h="76">
                  <a:moveTo>
                    <a:pt x="0" y="45"/>
                  </a:moveTo>
                  <a:lnTo>
                    <a:pt x="30" y="76"/>
                  </a:lnTo>
                  <a:lnTo>
                    <a:pt x="75" y="30"/>
                  </a:lnTo>
                  <a:lnTo>
                    <a:pt x="4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Rectangle 79">
            <a:extLst>
              <a:ext uri="{FF2B5EF4-FFF2-40B4-BE49-F238E27FC236}">
                <a16:creationId xmlns:a16="http://schemas.microsoft.com/office/drawing/2014/main" id="{05B2DBF7-3BA7-44FB-9491-CFCD827B2DA6}"/>
              </a:ext>
            </a:extLst>
          </p:cNvPr>
          <p:cNvSpPr/>
          <p:nvPr/>
        </p:nvSpPr>
        <p:spPr>
          <a:xfrm>
            <a:off x="1096010" y="1423372"/>
            <a:ext cx="4878070"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75000"/>
                    <a:lumOff val="25000"/>
                  </a:schemeClr>
                </a:solidFill>
                <a:latin typeface="+mj-lt"/>
              </a:rPr>
              <a:t>Apprenticeships Provide:</a:t>
            </a:r>
            <a:endPar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cxnSp>
        <p:nvCxnSpPr>
          <p:cNvPr id="88" name="Straight Connector 87">
            <a:extLst>
              <a:ext uri="{FF2B5EF4-FFF2-40B4-BE49-F238E27FC236}">
                <a16:creationId xmlns:a16="http://schemas.microsoft.com/office/drawing/2014/main" id="{4CF0A6BC-1345-4B53-9910-D45DFFB54AA3}"/>
              </a:ext>
            </a:extLst>
          </p:cNvPr>
          <p:cNvCxnSpPr>
            <a:cxnSpLocks/>
          </p:cNvCxnSpPr>
          <p:nvPr/>
        </p:nvCxnSpPr>
        <p:spPr>
          <a:xfrm>
            <a:off x="895442" y="1960923"/>
            <a:ext cx="6870702" cy="0"/>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8AE4AEE-E7B9-C03A-4077-86832070C96D}"/>
              </a:ext>
            </a:extLst>
          </p:cNvPr>
          <p:cNvSpPr txBox="1"/>
          <p:nvPr/>
        </p:nvSpPr>
        <p:spPr>
          <a:xfrm>
            <a:off x="8884759" y="2166036"/>
            <a:ext cx="1677832" cy="584775"/>
          </a:xfrm>
          <a:prstGeom prst="rect">
            <a:avLst/>
          </a:prstGeom>
          <a:noFill/>
        </p:spPr>
        <p:txBody>
          <a:bodyPr wrap="none" rtlCol="0">
            <a:spAutoFit/>
          </a:bodyPr>
          <a:lstStyle/>
          <a:p>
            <a:r>
              <a:rPr lang="en-US" sz="3200" dirty="0">
                <a:solidFill>
                  <a:schemeClr val="bg1"/>
                </a:solidFill>
              </a:rPr>
              <a:t>DISTRICT</a:t>
            </a:r>
          </a:p>
        </p:txBody>
      </p:sp>
      <p:sp>
        <p:nvSpPr>
          <p:cNvPr id="4" name="TextBox 3">
            <a:extLst>
              <a:ext uri="{FF2B5EF4-FFF2-40B4-BE49-F238E27FC236}">
                <a16:creationId xmlns:a16="http://schemas.microsoft.com/office/drawing/2014/main" id="{89CE1943-6071-B0F2-F62E-A25C28221945}"/>
              </a:ext>
            </a:extLst>
          </p:cNvPr>
          <p:cNvSpPr txBox="1"/>
          <p:nvPr/>
        </p:nvSpPr>
        <p:spPr>
          <a:xfrm>
            <a:off x="8807840" y="4659332"/>
            <a:ext cx="2114681" cy="584775"/>
          </a:xfrm>
          <a:prstGeom prst="rect">
            <a:avLst/>
          </a:prstGeom>
          <a:noFill/>
        </p:spPr>
        <p:txBody>
          <a:bodyPr wrap="none" rtlCol="0">
            <a:spAutoFit/>
          </a:bodyPr>
          <a:lstStyle/>
          <a:p>
            <a:r>
              <a:rPr lang="en-US" sz="3200" dirty="0">
                <a:solidFill>
                  <a:schemeClr val="bg1"/>
                </a:solidFill>
              </a:rPr>
              <a:t>RETENTION</a:t>
            </a:r>
          </a:p>
        </p:txBody>
      </p:sp>
    </p:spTree>
    <p:extLst>
      <p:ext uri="{BB962C8B-B14F-4D97-AF65-F5344CB8AC3E}">
        <p14:creationId xmlns:p14="http://schemas.microsoft.com/office/powerpoint/2010/main" val="402374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3CB28-86BA-7A45-A018-0F5EAD5E2757}"/>
              </a:ext>
            </a:extLst>
          </p:cNvPr>
          <p:cNvPicPr>
            <a:picLocks noChangeAspect="1"/>
          </p:cNvPicPr>
          <p:nvPr/>
        </p:nvPicPr>
        <p:blipFill>
          <a:blip r:embed="rId3">
            <a:extLst>
              <a:ext uri="{BEBA8EAE-BF5A-486C-A8C5-ECC9F3942E4B}">
                <a14:imgProps xmlns:a14="http://schemas.microsoft.com/office/drawing/2010/main">
                  <a14:imgLayer>
                    <a14:imgEffect>
                      <a14:saturation sat="33000"/>
                    </a14:imgEffect>
                  </a14:imgLayer>
                </a14:imgProps>
              </a:ext>
            </a:extLst>
          </a:blip>
          <a:stretch>
            <a:fillRect/>
          </a:stretch>
        </p:blipFill>
        <p:spPr>
          <a:xfrm>
            <a:off x="-23617" y="0"/>
            <a:ext cx="12239232" cy="7467600"/>
          </a:xfrm>
          <a:prstGeom prst="rect">
            <a:avLst/>
          </a:prstGeom>
        </p:spPr>
      </p:pic>
      <p:sp>
        <p:nvSpPr>
          <p:cNvPr id="10" name="Footer Placeholder 9">
            <a:extLst>
              <a:ext uri="{FF2B5EF4-FFF2-40B4-BE49-F238E27FC236}">
                <a16:creationId xmlns:a16="http://schemas.microsoft.com/office/drawing/2014/main" id="{FBD726B7-4C71-455A-A683-68AAA8E21716}"/>
              </a:ext>
            </a:extLst>
          </p:cNvPr>
          <p:cNvSpPr>
            <a:spLocks noGrp="1"/>
          </p:cNvSpPr>
          <p:nvPr>
            <p:ph type="ftr" sz="quarter" idx="11"/>
          </p:nvPr>
        </p:nvSpPr>
        <p:spPr>
          <a:xfrm>
            <a:off x="3920331" y="6099238"/>
            <a:ext cx="4351339" cy="215444"/>
          </a:xfrm>
        </p:spPr>
        <p:txBody>
          <a:bodyPr/>
          <a:lstStyle/>
          <a:p>
            <a:pPr algn="ctr"/>
            <a:r>
              <a:rPr lang="en-US" sz="1400" b="1" dirty="0">
                <a:solidFill>
                  <a:schemeClr val="bg1"/>
                </a:solidFill>
              </a:rPr>
              <a:t>The Spirit Makes The Master</a:t>
            </a:r>
          </a:p>
        </p:txBody>
      </p:sp>
      <p:sp>
        <p:nvSpPr>
          <p:cNvPr id="16" name="Rectangle 15">
            <a:extLst>
              <a:ext uri="{FF2B5EF4-FFF2-40B4-BE49-F238E27FC236}">
                <a16:creationId xmlns:a16="http://schemas.microsoft.com/office/drawing/2014/main" id="{AAF44B21-26E7-4A38-9471-1B199A9CFD7F}"/>
              </a:ext>
            </a:extLst>
          </p:cNvPr>
          <p:cNvSpPr/>
          <p:nvPr/>
        </p:nvSpPr>
        <p:spPr>
          <a:xfrm>
            <a:off x="558800" y="850900"/>
            <a:ext cx="11074400" cy="51562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B9809D-46A7-4207-93AD-B3122028265E}"/>
              </a:ext>
            </a:extLst>
          </p:cNvPr>
          <p:cNvSpPr txBox="1"/>
          <p:nvPr/>
        </p:nvSpPr>
        <p:spPr>
          <a:xfrm>
            <a:off x="1638300" y="3165696"/>
            <a:ext cx="8915400" cy="1200329"/>
          </a:xfrm>
          <a:prstGeom prst="rect">
            <a:avLst/>
          </a:prstGeom>
          <a:noFill/>
        </p:spPr>
        <p:txBody>
          <a:bodyPr wrap="square" rtlCol="0">
            <a:spAutoFit/>
          </a:bodyPr>
          <a:lstStyle/>
          <a:p>
            <a:pPr algn="ctr"/>
            <a:r>
              <a:rPr lang="en-US" sz="3600" b="1" dirty="0">
                <a:solidFill>
                  <a:schemeClr val="bg1"/>
                </a:solidFill>
                <a:cs typeface="Times New Roman" panose="02020603050405020304" pitchFamily="18" charset="0"/>
              </a:rPr>
              <a:t>On behalf of Nelson County &amp; WKU,</a:t>
            </a:r>
          </a:p>
          <a:p>
            <a:pPr algn="ctr"/>
            <a:r>
              <a:rPr lang="en-US" sz="3600" b="1" dirty="0">
                <a:solidFill>
                  <a:schemeClr val="bg1"/>
                </a:solidFill>
                <a:cs typeface="Times New Roman" panose="02020603050405020304" pitchFamily="18" charset="0"/>
              </a:rPr>
              <a:t>Thank you!</a:t>
            </a:r>
          </a:p>
        </p:txBody>
      </p:sp>
      <p:sp>
        <p:nvSpPr>
          <p:cNvPr id="27" name="TextBox 26">
            <a:extLst>
              <a:ext uri="{FF2B5EF4-FFF2-40B4-BE49-F238E27FC236}">
                <a16:creationId xmlns:a16="http://schemas.microsoft.com/office/drawing/2014/main" id="{A4E7C79A-E952-4A5C-AE64-B8FF2C81AE66}"/>
              </a:ext>
            </a:extLst>
          </p:cNvPr>
          <p:cNvSpPr txBox="1"/>
          <p:nvPr/>
        </p:nvSpPr>
        <p:spPr>
          <a:xfrm>
            <a:off x="1638300" y="4867176"/>
            <a:ext cx="8915400" cy="400110"/>
          </a:xfrm>
          <a:prstGeom prst="rect">
            <a:avLst/>
          </a:prstGeom>
          <a:noFill/>
        </p:spPr>
        <p:txBody>
          <a:bodyPr wrap="square" rtlCol="0">
            <a:spAutoFit/>
          </a:bodyPr>
          <a:lstStyle/>
          <a:p>
            <a:pPr algn="ctr"/>
            <a:r>
              <a:rPr lang="en-US" sz="2000" dirty="0">
                <a:solidFill>
                  <a:schemeClr val="bg1"/>
                </a:solidFill>
                <a:cs typeface="Times New Roman" panose="02020603050405020304" pitchFamily="18" charset="0"/>
              </a:rPr>
              <a:t>Corinne M. Murphy, Ph.D., BCBA-D</a:t>
            </a:r>
          </a:p>
        </p:txBody>
      </p:sp>
      <p:grpSp>
        <p:nvGrpSpPr>
          <p:cNvPr id="31" name="Group 30">
            <a:extLst>
              <a:ext uri="{FF2B5EF4-FFF2-40B4-BE49-F238E27FC236}">
                <a16:creationId xmlns:a16="http://schemas.microsoft.com/office/drawing/2014/main" id="{81B0A4B9-82E1-482B-9A45-7B44DE5A9757}"/>
              </a:ext>
            </a:extLst>
          </p:cNvPr>
          <p:cNvGrpSpPr/>
          <p:nvPr/>
        </p:nvGrpSpPr>
        <p:grpSpPr>
          <a:xfrm>
            <a:off x="559916" y="5933469"/>
            <a:ext cx="11073284" cy="73631"/>
            <a:chOff x="559916" y="5956580"/>
            <a:chExt cx="16288212" cy="55320"/>
          </a:xfrm>
        </p:grpSpPr>
        <p:sp>
          <p:nvSpPr>
            <p:cNvPr id="26" name="Rectangle 25">
              <a:extLst>
                <a:ext uri="{FF2B5EF4-FFF2-40B4-BE49-F238E27FC236}">
                  <a16:creationId xmlns:a16="http://schemas.microsoft.com/office/drawing/2014/main" id="{B7B95F51-250F-429F-9571-0236D83DAF32}"/>
                </a:ext>
              </a:extLst>
            </p:cNvPr>
            <p:cNvSpPr/>
            <p:nvPr/>
          </p:nvSpPr>
          <p:spPr>
            <a:xfrm>
              <a:off x="559916" y="5956580"/>
              <a:ext cx="5429404" cy="55320"/>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B58F338-0076-4406-B00F-5D3C82F6E073}"/>
                </a:ext>
              </a:extLst>
            </p:cNvPr>
            <p:cNvSpPr/>
            <p:nvPr/>
          </p:nvSpPr>
          <p:spPr>
            <a:xfrm>
              <a:off x="5989320" y="5956580"/>
              <a:ext cx="5429404" cy="55320"/>
            </a:xfrm>
            <a:prstGeom prst="rect">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A2E9A5F-EF97-4355-8152-319921FB66EC}"/>
                </a:ext>
              </a:extLst>
            </p:cNvPr>
            <p:cNvSpPr/>
            <p:nvPr/>
          </p:nvSpPr>
          <p:spPr>
            <a:xfrm>
              <a:off x="11418724" y="5956580"/>
              <a:ext cx="5429404" cy="55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a:extLst>
              <a:ext uri="{FF2B5EF4-FFF2-40B4-BE49-F238E27FC236}">
                <a16:creationId xmlns:a16="http://schemas.microsoft.com/office/drawing/2014/main" id="{55E4AF73-ADBF-4E0E-B8C8-E00816A28A31}"/>
              </a:ext>
            </a:extLst>
          </p:cNvPr>
          <p:cNvCxnSpPr/>
          <p:nvPr/>
        </p:nvCxnSpPr>
        <p:spPr>
          <a:xfrm>
            <a:off x="5156199" y="4633097"/>
            <a:ext cx="1879601" cy="0"/>
          </a:xfrm>
          <a:prstGeom prst="line">
            <a:avLst/>
          </a:prstGeom>
          <a:ln>
            <a:solidFill>
              <a:srgbClr val="B01D2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E577EA5-1D5D-5FC5-D6D3-BA23F0E30959}"/>
              </a:ext>
            </a:extLst>
          </p:cNvPr>
          <p:cNvGrpSpPr/>
          <p:nvPr/>
        </p:nvGrpSpPr>
        <p:grpSpPr>
          <a:xfrm>
            <a:off x="4958842" y="1894921"/>
            <a:ext cx="2274316" cy="1003702"/>
            <a:chOff x="5054600" y="1913168"/>
            <a:chExt cx="1879600" cy="829505"/>
          </a:xfrm>
        </p:grpSpPr>
        <p:sp>
          <p:nvSpPr>
            <p:cNvPr id="4" name="Rectangle 3">
              <a:extLst>
                <a:ext uri="{FF2B5EF4-FFF2-40B4-BE49-F238E27FC236}">
                  <a16:creationId xmlns:a16="http://schemas.microsoft.com/office/drawing/2014/main" id="{20003940-A53A-CF51-B654-9C96B43ECAC0}"/>
                </a:ext>
              </a:extLst>
            </p:cNvPr>
            <p:cNvSpPr/>
            <p:nvPr/>
          </p:nvSpPr>
          <p:spPr>
            <a:xfrm>
              <a:off x="5054600" y="1913168"/>
              <a:ext cx="1879600" cy="620482"/>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7F09B02-9BBF-D1E6-28EE-B14F93892796}"/>
                </a:ext>
              </a:extLst>
            </p:cNvPr>
            <p:cNvGrpSpPr/>
            <p:nvPr/>
          </p:nvGrpSpPr>
          <p:grpSpPr>
            <a:xfrm>
              <a:off x="5054603" y="1913168"/>
              <a:ext cx="1879597" cy="829505"/>
              <a:chOff x="5070477" y="2021119"/>
              <a:chExt cx="1879597" cy="829505"/>
            </a:xfrm>
          </p:grpSpPr>
          <p:sp>
            <p:nvSpPr>
              <p:cNvPr id="6" name="Arrow: Pentagon 20">
                <a:extLst>
                  <a:ext uri="{FF2B5EF4-FFF2-40B4-BE49-F238E27FC236}">
                    <a16:creationId xmlns:a16="http://schemas.microsoft.com/office/drawing/2014/main" id="{4E353613-0C5B-C5E4-21C5-02C7372CE995}"/>
                  </a:ext>
                </a:extLst>
              </p:cNvPr>
              <p:cNvSpPr/>
              <p:nvPr/>
            </p:nvSpPr>
            <p:spPr>
              <a:xfrm rot="5400000">
                <a:off x="5595523" y="1496073"/>
                <a:ext cx="829505" cy="1879597"/>
              </a:xfrm>
              <a:prstGeom prst="homePlate">
                <a:avLst>
                  <a:gd name="adj" fmla="val 23354"/>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4577EA4-3583-64BF-F980-51AC800B4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613" y="2209579"/>
                <a:ext cx="1025326" cy="338080"/>
              </a:xfrm>
              <a:prstGeom prst="rect">
                <a:avLst/>
              </a:prstGeom>
            </p:spPr>
          </p:pic>
        </p:grpSp>
      </p:grpSp>
    </p:spTree>
    <p:extLst>
      <p:ext uri="{BB962C8B-B14F-4D97-AF65-F5344CB8AC3E}">
        <p14:creationId xmlns:p14="http://schemas.microsoft.com/office/powerpoint/2010/main" val="138880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484B-3B9F-804A-A512-517E050A209D}"/>
              </a:ext>
            </a:extLst>
          </p:cNvPr>
          <p:cNvSpPr>
            <a:spLocks noGrp="1"/>
          </p:cNvSpPr>
          <p:nvPr>
            <p:ph type="title"/>
          </p:nvPr>
        </p:nvSpPr>
        <p:spPr/>
        <p:txBody>
          <a:bodyPr/>
          <a:lstStyle/>
          <a:p>
            <a:pPr algn="ctr"/>
            <a:r>
              <a:rPr lang="en-US" dirty="0">
                <a:latin typeface="+mn-lt"/>
              </a:rPr>
              <a:t>Educator Preparation Programs</a:t>
            </a:r>
          </a:p>
        </p:txBody>
      </p:sp>
      <p:sp>
        <p:nvSpPr>
          <p:cNvPr id="3" name="Footer Placeholder 2">
            <a:extLst>
              <a:ext uri="{FF2B5EF4-FFF2-40B4-BE49-F238E27FC236}">
                <a16:creationId xmlns:a16="http://schemas.microsoft.com/office/drawing/2014/main" id="{D9AACFF8-4AE9-0344-B44F-56A9C4FEB84C}"/>
              </a:ext>
            </a:extLst>
          </p:cNvPr>
          <p:cNvSpPr>
            <a:spLocks noGrp="1"/>
          </p:cNvSpPr>
          <p:nvPr>
            <p:ph type="ftr" sz="quarter" idx="11"/>
          </p:nvPr>
        </p:nvSpPr>
        <p:spPr/>
        <p:txBody>
          <a:bodyPr/>
          <a:lstStyle/>
          <a:p>
            <a:r>
              <a:rPr lang="en-US"/>
              <a:t>The Spirit Makes The Master</a:t>
            </a:r>
          </a:p>
        </p:txBody>
      </p:sp>
      <p:pic>
        <p:nvPicPr>
          <p:cNvPr id="4" name="Picture 3">
            <a:extLst>
              <a:ext uri="{FF2B5EF4-FFF2-40B4-BE49-F238E27FC236}">
                <a16:creationId xmlns:a16="http://schemas.microsoft.com/office/drawing/2014/main" id="{E9F18922-0E6D-C512-414E-9B512C03DB26}"/>
              </a:ext>
            </a:extLst>
          </p:cNvPr>
          <p:cNvPicPr>
            <a:picLocks noChangeAspect="1"/>
          </p:cNvPicPr>
          <p:nvPr/>
        </p:nvPicPr>
        <p:blipFill>
          <a:blip r:embed="rId2"/>
          <a:srcRect/>
          <a:stretch/>
        </p:blipFill>
        <p:spPr>
          <a:xfrm>
            <a:off x="1890878" y="1398582"/>
            <a:ext cx="9462922" cy="5322893"/>
          </a:xfrm>
          <a:prstGeom prst="rect">
            <a:avLst/>
          </a:prstGeom>
        </p:spPr>
      </p:pic>
      <p:sp>
        <p:nvSpPr>
          <p:cNvPr id="8" name="Terminator 7">
            <a:extLst>
              <a:ext uri="{FF2B5EF4-FFF2-40B4-BE49-F238E27FC236}">
                <a16:creationId xmlns:a16="http://schemas.microsoft.com/office/drawing/2014/main" id="{57AF784F-031C-D189-2D41-4E5B8E9EA5F8}"/>
              </a:ext>
            </a:extLst>
          </p:cNvPr>
          <p:cNvSpPr/>
          <p:nvPr/>
        </p:nvSpPr>
        <p:spPr>
          <a:xfrm>
            <a:off x="4824000" y="5608800"/>
            <a:ext cx="986400" cy="301752"/>
          </a:xfrm>
          <a:prstGeom prst="flowChartTerminator">
            <a:avLst/>
          </a:prstGeom>
          <a:solidFill>
            <a:srgbClr val="C0000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25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6EF22F15-59B1-4B39-A092-2374E7A9E145}"/>
              </a:ext>
            </a:extLst>
          </p:cNvPr>
          <p:cNvPicPr>
            <a:picLocks noChangeAspect="1"/>
          </p:cNvPicPr>
          <p:nvPr/>
        </p:nvPicPr>
        <p:blipFill>
          <a:blip r:embed="rId3">
            <a:extLst>
              <a:ext uri="{28A0092B-C50C-407E-A947-70E740481C1C}">
                <a14:useLocalDpi xmlns:a14="http://schemas.microsoft.com/office/drawing/2010/main" val="0"/>
              </a:ext>
            </a:extLst>
          </a:blip>
          <a:srcRect t="53821" r="201" b="12832"/>
          <a:stretch>
            <a:fillRect/>
          </a:stretch>
        </p:blipFill>
        <p:spPr>
          <a:xfrm>
            <a:off x="0" y="1"/>
            <a:ext cx="12192000" cy="2705101"/>
          </a:xfrm>
          <a:custGeom>
            <a:avLst/>
            <a:gdLst>
              <a:gd name="connsiteX0" fmla="*/ 0 w 12192000"/>
              <a:gd name="connsiteY0" fmla="*/ 0 h 2705101"/>
              <a:gd name="connsiteX1" fmla="*/ 12192000 w 12192000"/>
              <a:gd name="connsiteY1" fmla="*/ 0 h 2705101"/>
              <a:gd name="connsiteX2" fmla="*/ 12192000 w 12192000"/>
              <a:gd name="connsiteY2" fmla="*/ 2705101 h 2705101"/>
              <a:gd name="connsiteX3" fmla="*/ 0 w 12192000"/>
              <a:gd name="connsiteY3" fmla="*/ 2705101 h 2705101"/>
            </a:gdLst>
            <a:ahLst/>
            <a:cxnLst>
              <a:cxn ang="0">
                <a:pos x="connsiteX0" y="connsiteY0"/>
              </a:cxn>
              <a:cxn ang="0">
                <a:pos x="connsiteX1" y="connsiteY1"/>
              </a:cxn>
              <a:cxn ang="0">
                <a:pos x="connsiteX2" y="connsiteY2"/>
              </a:cxn>
              <a:cxn ang="0">
                <a:pos x="connsiteX3" y="connsiteY3"/>
              </a:cxn>
            </a:cxnLst>
            <a:rect l="l" t="t" r="r" b="b"/>
            <a:pathLst>
              <a:path w="12192000" h="2705101">
                <a:moveTo>
                  <a:pt x="0" y="0"/>
                </a:moveTo>
                <a:lnTo>
                  <a:pt x="12192000" y="0"/>
                </a:lnTo>
                <a:lnTo>
                  <a:pt x="12192000" y="2705101"/>
                </a:lnTo>
                <a:lnTo>
                  <a:pt x="0" y="2705101"/>
                </a:lnTo>
                <a:close/>
              </a:path>
            </a:pathLst>
          </a:custGeom>
        </p:spPr>
      </p:pic>
      <p:sp>
        <p:nvSpPr>
          <p:cNvPr id="11" name="Rectangle 10">
            <a:extLst>
              <a:ext uri="{FF2B5EF4-FFF2-40B4-BE49-F238E27FC236}">
                <a16:creationId xmlns:a16="http://schemas.microsoft.com/office/drawing/2014/main" id="{BC2FF186-9F45-4FB9-8C9C-D058A6E917F0}"/>
              </a:ext>
            </a:extLst>
          </p:cNvPr>
          <p:cNvSpPr/>
          <p:nvPr/>
        </p:nvSpPr>
        <p:spPr>
          <a:xfrm>
            <a:off x="0" y="0"/>
            <a:ext cx="12192000" cy="2705101"/>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6535C-62DC-4A9B-9308-17230DAA4F66}"/>
              </a:ext>
            </a:extLst>
          </p:cNvPr>
          <p:cNvSpPr>
            <a:spLocks noGrp="1"/>
          </p:cNvSpPr>
          <p:nvPr>
            <p:ph type="title"/>
          </p:nvPr>
        </p:nvSpPr>
        <p:spPr>
          <a:xfrm>
            <a:off x="558800" y="1103251"/>
            <a:ext cx="11074400" cy="498598"/>
          </a:xfrm>
        </p:spPr>
        <p:txBody>
          <a:bodyPr>
            <a:normAutofit fontScale="90000"/>
          </a:bodyPr>
          <a:lstStyle/>
          <a:p>
            <a:pPr algn="ctr"/>
            <a:r>
              <a:rPr lang="en-US" sz="3600" dirty="0">
                <a:solidFill>
                  <a:schemeClr val="bg1"/>
                </a:solidFill>
              </a:rPr>
              <a:t>USDOL Apprenticeship K-12 Teacher</a:t>
            </a:r>
          </a:p>
        </p:txBody>
      </p:sp>
      <p:sp>
        <p:nvSpPr>
          <p:cNvPr id="3" name="Footer Placeholder 2">
            <a:extLst>
              <a:ext uri="{FF2B5EF4-FFF2-40B4-BE49-F238E27FC236}">
                <a16:creationId xmlns:a16="http://schemas.microsoft.com/office/drawing/2014/main" id="{C6399797-9C90-4C40-9341-F418C28C9000}"/>
              </a:ext>
            </a:extLst>
          </p:cNvPr>
          <p:cNvSpPr>
            <a:spLocks noGrp="1"/>
          </p:cNvSpPr>
          <p:nvPr>
            <p:ph type="ftr" sz="quarter" idx="11"/>
          </p:nvPr>
        </p:nvSpPr>
        <p:spPr/>
        <p:txBody>
          <a:bodyPr/>
          <a:lstStyle/>
          <a:p>
            <a:r>
              <a:rPr lang="en-US" dirty="0"/>
              <a:t>The Spirit Makes The Master</a:t>
            </a:r>
          </a:p>
        </p:txBody>
      </p:sp>
      <p:grpSp>
        <p:nvGrpSpPr>
          <p:cNvPr id="7" name="Group 6">
            <a:extLst>
              <a:ext uri="{FF2B5EF4-FFF2-40B4-BE49-F238E27FC236}">
                <a16:creationId xmlns:a16="http://schemas.microsoft.com/office/drawing/2014/main" id="{ECEEF26A-C6CE-4EC5-9EC0-403513062EB1}"/>
              </a:ext>
            </a:extLst>
          </p:cNvPr>
          <p:cNvGrpSpPr/>
          <p:nvPr/>
        </p:nvGrpSpPr>
        <p:grpSpPr>
          <a:xfrm>
            <a:off x="0" y="0"/>
            <a:ext cx="12192000" cy="681038"/>
            <a:chOff x="0" y="0"/>
            <a:chExt cx="12192000" cy="681038"/>
          </a:xfrm>
        </p:grpSpPr>
        <p:sp>
          <p:nvSpPr>
            <p:cNvPr id="8" name="Rectangle 7">
              <a:extLst>
                <a:ext uri="{FF2B5EF4-FFF2-40B4-BE49-F238E27FC236}">
                  <a16:creationId xmlns:a16="http://schemas.microsoft.com/office/drawing/2014/main" id="{A09E9F86-4AB7-4CBC-8BE4-034F5A12B381}"/>
                </a:ext>
              </a:extLst>
            </p:cNvPr>
            <p:cNvSpPr/>
            <p:nvPr userDrawn="1"/>
          </p:nvSpPr>
          <p:spPr>
            <a:xfrm>
              <a:off x="0" y="0"/>
              <a:ext cx="12192000" cy="425157"/>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Pentagon 8">
              <a:extLst>
                <a:ext uri="{FF2B5EF4-FFF2-40B4-BE49-F238E27FC236}">
                  <a16:creationId xmlns:a16="http://schemas.microsoft.com/office/drawing/2014/main" id="{0CF8CF3B-D1E5-4ED2-934B-3F56DABDB4F3}"/>
                </a:ext>
              </a:extLst>
            </p:cNvPr>
            <p:cNvSpPr/>
            <p:nvPr userDrawn="1"/>
          </p:nvSpPr>
          <p:spPr>
            <a:xfrm rot="5400000">
              <a:off x="10691019" y="-261143"/>
              <a:ext cx="681036" cy="1203325"/>
            </a:xfrm>
            <a:prstGeom prst="homePlate">
              <a:avLst>
                <a:gd name="adj" fmla="val 23354"/>
              </a:avLst>
            </a:prstGeom>
            <a:solidFill>
              <a:srgbClr val="B01D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AD82888-2479-4A57-A96B-94BF417A24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
        <p:nvSpPr>
          <p:cNvPr id="12" name="Rectangle 11">
            <a:extLst>
              <a:ext uri="{FF2B5EF4-FFF2-40B4-BE49-F238E27FC236}">
                <a16:creationId xmlns:a16="http://schemas.microsoft.com/office/drawing/2014/main" id="{2BB4BCD4-8758-4093-B13B-566CD1F13B71}"/>
              </a:ext>
            </a:extLst>
          </p:cNvPr>
          <p:cNvSpPr/>
          <p:nvPr/>
        </p:nvSpPr>
        <p:spPr>
          <a:xfrm>
            <a:off x="1657350" y="2322380"/>
            <a:ext cx="3060700" cy="765444"/>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200A6B2B-F3D7-4F10-841A-66A0D6D09DAD}"/>
              </a:ext>
            </a:extLst>
          </p:cNvPr>
          <p:cNvSpPr txBox="1"/>
          <p:nvPr/>
        </p:nvSpPr>
        <p:spPr>
          <a:xfrm>
            <a:off x="2315370" y="2520436"/>
            <a:ext cx="2247900" cy="369332"/>
          </a:xfrm>
          <a:prstGeom prst="rect">
            <a:avLst/>
          </a:prstGeom>
          <a:noFill/>
        </p:spPr>
        <p:txBody>
          <a:bodyPr wrap="square" lIns="0" tIns="0" rIns="0" bIns="0" rtlCol="0">
            <a:spAutoFit/>
          </a:bodyPr>
          <a:lstStyle/>
          <a:p>
            <a:pPr algn="ctr"/>
            <a:r>
              <a:rPr lang="en-US" sz="2400" b="1" dirty="0">
                <a:solidFill>
                  <a:schemeClr val="bg1"/>
                </a:solidFill>
              </a:rPr>
              <a:t>O*NET-CODE</a:t>
            </a:r>
          </a:p>
        </p:txBody>
      </p:sp>
      <p:sp>
        <p:nvSpPr>
          <p:cNvPr id="15" name="Right Triangle 14">
            <a:extLst>
              <a:ext uri="{FF2B5EF4-FFF2-40B4-BE49-F238E27FC236}">
                <a16:creationId xmlns:a16="http://schemas.microsoft.com/office/drawing/2014/main" id="{26BB02AA-ACBA-4622-BDED-8AF0DA82E5D1}"/>
              </a:ext>
            </a:extLst>
          </p:cNvPr>
          <p:cNvSpPr/>
          <p:nvPr/>
        </p:nvSpPr>
        <p:spPr>
          <a:xfrm flipV="1">
            <a:off x="4718050" y="2705101"/>
            <a:ext cx="198439" cy="377298"/>
          </a:xfrm>
          <a:prstGeom prst="rtTriangle">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ight Triangle 15">
            <a:extLst>
              <a:ext uri="{FF2B5EF4-FFF2-40B4-BE49-F238E27FC236}">
                <a16:creationId xmlns:a16="http://schemas.microsoft.com/office/drawing/2014/main" id="{B4AD565C-AC1D-4C1E-8037-CDDC5667C634}"/>
              </a:ext>
            </a:extLst>
          </p:cNvPr>
          <p:cNvSpPr/>
          <p:nvPr/>
        </p:nvSpPr>
        <p:spPr>
          <a:xfrm flipH="1" flipV="1">
            <a:off x="1458911" y="2705101"/>
            <a:ext cx="198439" cy="377298"/>
          </a:xfrm>
          <a:prstGeom prst="rtTriangle">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552C8334-85D8-4120-B839-0C55A4144958}"/>
              </a:ext>
            </a:extLst>
          </p:cNvPr>
          <p:cNvSpPr/>
          <p:nvPr/>
        </p:nvSpPr>
        <p:spPr>
          <a:xfrm>
            <a:off x="7473950" y="2322380"/>
            <a:ext cx="3060700" cy="765444"/>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Box 47">
            <a:extLst>
              <a:ext uri="{FF2B5EF4-FFF2-40B4-BE49-F238E27FC236}">
                <a16:creationId xmlns:a16="http://schemas.microsoft.com/office/drawing/2014/main" id="{D95F9C67-CA13-441E-BF1E-E87C2D320C14}"/>
              </a:ext>
            </a:extLst>
          </p:cNvPr>
          <p:cNvSpPr txBox="1"/>
          <p:nvPr/>
        </p:nvSpPr>
        <p:spPr>
          <a:xfrm>
            <a:off x="7880350" y="2520436"/>
            <a:ext cx="2247900" cy="369332"/>
          </a:xfrm>
          <a:prstGeom prst="rect">
            <a:avLst/>
          </a:prstGeom>
          <a:noFill/>
        </p:spPr>
        <p:txBody>
          <a:bodyPr wrap="square" lIns="0" tIns="0" rIns="0" bIns="0" rtlCol="0">
            <a:spAutoFit/>
          </a:bodyPr>
          <a:lstStyle/>
          <a:p>
            <a:pPr algn="ctr"/>
            <a:r>
              <a:rPr lang="en-US" sz="2400" b="1" dirty="0">
                <a:solidFill>
                  <a:schemeClr val="bg1"/>
                </a:solidFill>
              </a:rPr>
              <a:t>RAPIDS CODE</a:t>
            </a:r>
          </a:p>
        </p:txBody>
      </p:sp>
      <p:sp>
        <p:nvSpPr>
          <p:cNvPr id="49" name="Right Triangle 48">
            <a:extLst>
              <a:ext uri="{FF2B5EF4-FFF2-40B4-BE49-F238E27FC236}">
                <a16:creationId xmlns:a16="http://schemas.microsoft.com/office/drawing/2014/main" id="{83976DEF-98E3-475A-B9EB-19D19967D531}"/>
              </a:ext>
            </a:extLst>
          </p:cNvPr>
          <p:cNvSpPr/>
          <p:nvPr/>
        </p:nvSpPr>
        <p:spPr>
          <a:xfrm flipV="1">
            <a:off x="10534650" y="2705101"/>
            <a:ext cx="198439" cy="377298"/>
          </a:xfrm>
          <a:prstGeom prst="rtTriangle">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ight Triangle 49">
            <a:extLst>
              <a:ext uri="{FF2B5EF4-FFF2-40B4-BE49-F238E27FC236}">
                <a16:creationId xmlns:a16="http://schemas.microsoft.com/office/drawing/2014/main" id="{2DEE6823-4A7F-4B92-802D-26ECD3F8E671}"/>
              </a:ext>
            </a:extLst>
          </p:cNvPr>
          <p:cNvSpPr/>
          <p:nvPr/>
        </p:nvSpPr>
        <p:spPr>
          <a:xfrm flipH="1" flipV="1">
            <a:off x="7275511" y="2705101"/>
            <a:ext cx="198439" cy="377298"/>
          </a:xfrm>
          <a:prstGeom prst="rtTriangle">
            <a:avLst/>
          </a:prstGeom>
          <a:solidFill>
            <a:srgbClr val="6C12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6" name="Straight Connector 55">
            <a:extLst>
              <a:ext uri="{FF2B5EF4-FFF2-40B4-BE49-F238E27FC236}">
                <a16:creationId xmlns:a16="http://schemas.microsoft.com/office/drawing/2014/main" id="{A0F6E2F7-0FBC-41BB-981A-DC9C93ACB2BC}"/>
              </a:ext>
            </a:extLst>
          </p:cNvPr>
          <p:cNvCxnSpPr>
            <a:cxnSpLocks/>
          </p:cNvCxnSpPr>
          <p:nvPr/>
        </p:nvCxnSpPr>
        <p:spPr>
          <a:xfrm>
            <a:off x="1657350" y="1352550"/>
            <a:ext cx="0" cy="7826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2D0A66-DDFB-4AEE-BFC1-377DBF9E46EF}"/>
              </a:ext>
            </a:extLst>
          </p:cNvPr>
          <p:cNvCxnSpPr>
            <a:cxnSpLocks/>
          </p:cNvCxnSpPr>
          <p:nvPr/>
        </p:nvCxnSpPr>
        <p:spPr>
          <a:xfrm flipH="1">
            <a:off x="1657351" y="1352551"/>
            <a:ext cx="143838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C52A6E8-F788-4692-8021-22E445ABCB61}"/>
              </a:ext>
            </a:extLst>
          </p:cNvPr>
          <p:cNvCxnSpPr>
            <a:cxnSpLocks/>
          </p:cNvCxnSpPr>
          <p:nvPr/>
        </p:nvCxnSpPr>
        <p:spPr>
          <a:xfrm flipH="1">
            <a:off x="9110949" y="1352551"/>
            <a:ext cx="142370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758EB89-0D7C-439B-8885-340B5A201745}"/>
              </a:ext>
            </a:extLst>
          </p:cNvPr>
          <p:cNvCxnSpPr>
            <a:cxnSpLocks/>
          </p:cNvCxnSpPr>
          <p:nvPr/>
        </p:nvCxnSpPr>
        <p:spPr>
          <a:xfrm>
            <a:off x="10534650" y="1352550"/>
            <a:ext cx="0" cy="7826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3F6DF37-138E-4454-A244-0F6AA2C3C130}"/>
              </a:ext>
            </a:extLst>
          </p:cNvPr>
          <p:cNvCxnSpPr>
            <a:cxnSpLocks/>
          </p:cNvCxnSpPr>
          <p:nvPr/>
        </p:nvCxnSpPr>
        <p:spPr>
          <a:xfrm>
            <a:off x="6096000" y="3290500"/>
            <a:ext cx="0" cy="97910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CD5DDFD-CFAE-7E41-43C2-42D999CE8746}"/>
              </a:ext>
            </a:extLst>
          </p:cNvPr>
          <p:cNvSpPr txBox="1"/>
          <p:nvPr/>
        </p:nvSpPr>
        <p:spPr>
          <a:xfrm>
            <a:off x="1458911" y="3569465"/>
            <a:ext cx="3884270" cy="461665"/>
          </a:xfrm>
          <a:prstGeom prst="rect">
            <a:avLst/>
          </a:prstGeom>
          <a:noFill/>
        </p:spPr>
        <p:txBody>
          <a:bodyPr wrap="square" rtlCol="0">
            <a:spAutoFit/>
          </a:bodyPr>
          <a:lstStyle/>
          <a:p>
            <a:pPr algn="ctr"/>
            <a:r>
              <a:rPr lang="en-US" sz="2400" dirty="0"/>
              <a:t>25-3099.0</a:t>
            </a:r>
          </a:p>
        </p:txBody>
      </p:sp>
      <p:sp>
        <p:nvSpPr>
          <p:cNvPr id="18" name="TextBox 17">
            <a:extLst>
              <a:ext uri="{FF2B5EF4-FFF2-40B4-BE49-F238E27FC236}">
                <a16:creationId xmlns:a16="http://schemas.microsoft.com/office/drawing/2014/main" id="{D6F6BF61-75CA-515A-C8EB-8C17B84F077A}"/>
              </a:ext>
            </a:extLst>
          </p:cNvPr>
          <p:cNvSpPr txBox="1"/>
          <p:nvPr/>
        </p:nvSpPr>
        <p:spPr>
          <a:xfrm>
            <a:off x="6848820" y="3569465"/>
            <a:ext cx="3884270" cy="461665"/>
          </a:xfrm>
          <a:prstGeom prst="rect">
            <a:avLst/>
          </a:prstGeom>
          <a:noFill/>
        </p:spPr>
        <p:txBody>
          <a:bodyPr wrap="square" rtlCol="0">
            <a:spAutoFit/>
          </a:bodyPr>
          <a:lstStyle/>
          <a:p>
            <a:pPr algn="ctr"/>
            <a:r>
              <a:rPr lang="en-US" sz="2400" dirty="0"/>
              <a:t>3024B</a:t>
            </a:r>
          </a:p>
        </p:txBody>
      </p:sp>
      <p:sp>
        <p:nvSpPr>
          <p:cNvPr id="32" name="TextBox 31">
            <a:extLst>
              <a:ext uri="{FF2B5EF4-FFF2-40B4-BE49-F238E27FC236}">
                <a16:creationId xmlns:a16="http://schemas.microsoft.com/office/drawing/2014/main" id="{5CA09D13-C677-30BA-C9AF-60A642E97C47}"/>
              </a:ext>
            </a:extLst>
          </p:cNvPr>
          <p:cNvSpPr txBox="1"/>
          <p:nvPr/>
        </p:nvSpPr>
        <p:spPr>
          <a:xfrm>
            <a:off x="1988400" y="4732075"/>
            <a:ext cx="8215200" cy="923330"/>
          </a:xfrm>
          <a:prstGeom prst="rect">
            <a:avLst/>
          </a:prstGeom>
          <a:noFill/>
        </p:spPr>
        <p:txBody>
          <a:bodyPr wrap="square" rtlCol="0">
            <a:spAutoFit/>
          </a:bodyPr>
          <a:lstStyle/>
          <a:p>
            <a:r>
              <a:rPr lang="en-US" sz="1800" b="0" dirty="0">
                <a:effectLst/>
                <a:latin typeface="SourceSansPro"/>
              </a:rPr>
              <a:t>An apprentice is “a paid employee, who participates in structured on-the-job learning to prepare for a successful career apprentices earn a progressive wage as their skills and productivity increase.” –Apprenticeship USA</a:t>
            </a:r>
            <a:endParaRPr lang="en-US" dirty="0">
              <a:effectLst/>
            </a:endParaRPr>
          </a:p>
        </p:txBody>
      </p:sp>
    </p:spTree>
    <p:extLst>
      <p:ext uri="{BB962C8B-B14F-4D97-AF65-F5344CB8AC3E}">
        <p14:creationId xmlns:p14="http://schemas.microsoft.com/office/powerpoint/2010/main" val="206594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A5C938C8-4353-8347-9BD5-51195E594586}"/>
              </a:ext>
            </a:extLst>
          </p:cNvPr>
          <p:cNvSpPr>
            <a:spLocks noGrp="1"/>
          </p:cNvSpPr>
          <p:nvPr>
            <p:ph type="title"/>
          </p:nvPr>
        </p:nvSpPr>
        <p:spPr/>
        <p:txBody>
          <a:bodyPr/>
          <a:lstStyle/>
          <a:p>
            <a:endParaRPr lang="en-US"/>
          </a:p>
        </p:txBody>
      </p:sp>
      <p:sp>
        <p:nvSpPr>
          <p:cNvPr id="58" name="Content Placeholder 57">
            <a:extLst>
              <a:ext uri="{FF2B5EF4-FFF2-40B4-BE49-F238E27FC236}">
                <a16:creationId xmlns:a16="http://schemas.microsoft.com/office/drawing/2014/main" id="{9F386C3C-5229-DA46-AC2E-C6D6C7E6E097}"/>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0C8ECBA5-CC92-9442-B6C8-69D8B3AEDD96}"/>
              </a:ext>
            </a:extLst>
          </p:cNvPr>
          <p:cNvSpPr>
            <a:spLocks noGrp="1"/>
          </p:cNvSpPr>
          <p:nvPr>
            <p:ph type="ftr" sz="quarter" idx="11"/>
          </p:nvPr>
        </p:nvSpPr>
        <p:spPr/>
        <p:txBody>
          <a:bodyPr/>
          <a:lstStyle/>
          <a:p>
            <a:r>
              <a:rPr lang="en-US"/>
              <a:t>The Spirit Makes The Master</a:t>
            </a:r>
          </a:p>
        </p:txBody>
      </p:sp>
      <p:pic>
        <p:nvPicPr>
          <p:cNvPr id="54" name="Picture 53">
            <a:extLst>
              <a:ext uri="{FF2B5EF4-FFF2-40B4-BE49-F238E27FC236}">
                <a16:creationId xmlns:a16="http://schemas.microsoft.com/office/drawing/2014/main" id="{B84213B3-77FA-7C44-8847-2FD34BAFB15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0" y="0"/>
            <a:ext cx="12207025" cy="6858000"/>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495B06E4-EF52-FD48-A936-91107500E20A}"/>
              </a:ext>
            </a:extLst>
          </p:cNvPr>
          <p:cNvGrpSpPr/>
          <p:nvPr/>
        </p:nvGrpSpPr>
        <p:grpSpPr>
          <a:xfrm>
            <a:off x="558801" y="1591524"/>
            <a:ext cx="11074399" cy="3674951"/>
            <a:chOff x="558801" y="1939626"/>
            <a:chExt cx="11074399" cy="3674951"/>
          </a:xfrm>
        </p:grpSpPr>
        <p:grpSp>
          <p:nvGrpSpPr>
            <p:cNvPr id="5" name="Group 4">
              <a:extLst>
                <a:ext uri="{FF2B5EF4-FFF2-40B4-BE49-F238E27FC236}">
                  <a16:creationId xmlns:a16="http://schemas.microsoft.com/office/drawing/2014/main" id="{26E7FC30-7E3B-D34B-BDC0-05794A0681B8}"/>
                </a:ext>
              </a:extLst>
            </p:cNvPr>
            <p:cNvGrpSpPr/>
            <p:nvPr/>
          </p:nvGrpSpPr>
          <p:grpSpPr>
            <a:xfrm>
              <a:off x="772110" y="2524416"/>
              <a:ext cx="2369353" cy="3090161"/>
              <a:chOff x="538947" y="2524416"/>
              <a:chExt cx="2369353" cy="3090161"/>
            </a:xfrm>
          </p:grpSpPr>
          <p:grpSp>
            <p:nvGrpSpPr>
              <p:cNvPr id="38" name="Group 37">
                <a:extLst>
                  <a:ext uri="{FF2B5EF4-FFF2-40B4-BE49-F238E27FC236}">
                    <a16:creationId xmlns:a16="http://schemas.microsoft.com/office/drawing/2014/main" id="{9E947F89-5A5F-B64E-AFE5-BC00E3CD2C19}"/>
                  </a:ext>
                </a:extLst>
              </p:cNvPr>
              <p:cNvGrpSpPr/>
              <p:nvPr/>
            </p:nvGrpSpPr>
            <p:grpSpPr>
              <a:xfrm>
                <a:off x="538947" y="2524416"/>
                <a:ext cx="2369353" cy="3090161"/>
                <a:chOff x="538947" y="2524416"/>
                <a:chExt cx="2369353" cy="3090161"/>
              </a:xfrm>
            </p:grpSpPr>
            <p:sp>
              <p:nvSpPr>
                <p:cNvPr id="41" name="Rectangle: Rounded Corners 4">
                  <a:extLst>
                    <a:ext uri="{FF2B5EF4-FFF2-40B4-BE49-F238E27FC236}">
                      <a16:creationId xmlns:a16="http://schemas.microsoft.com/office/drawing/2014/main" id="{F35495BF-21C8-B247-8A37-EDE320840F15}"/>
                    </a:ext>
                  </a:extLst>
                </p:cNvPr>
                <p:cNvSpPr/>
                <p:nvPr/>
              </p:nvSpPr>
              <p:spPr>
                <a:xfrm>
                  <a:off x="553971"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0F9B0A0-B18D-5040-AED8-BF6FB6897D13}"/>
                    </a:ext>
                  </a:extLst>
                </p:cNvPr>
                <p:cNvSpPr/>
                <p:nvPr/>
              </p:nvSpPr>
              <p:spPr>
                <a:xfrm>
                  <a:off x="538947" y="4691327"/>
                  <a:ext cx="2353897" cy="738664"/>
                </a:xfrm>
                <a:prstGeom prst="rect">
                  <a:avLst/>
                </a:prstGeom>
              </p:spPr>
              <p:txBody>
                <a:bodyPr wrap="square" lIns="0" tIns="0" rIns="0" bIns="0">
                  <a:spAutoFit/>
                </a:bodyPr>
                <a:lstStyle/>
                <a:p>
                  <a:pPr algn="ctr">
                    <a:defRPr/>
                  </a:pPr>
                  <a:r>
                    <a:rPr lang="en-US" sz="1600" dirty="0">
                      <a:solidFill>
                        <a:prstClr val="black">
                          <a:lumMod val="75000"/>
                          <a:lumOff val="25000"/>
                        </a:prstClr>
                      </a:solidFill>
                    </a:rPr>
                    <a:t>DOL Work Process</a:t>
                  </a:r>
                  <a:endParaRPr kumimoji="0" lang="en-US" sz="1600" b="0" i="0" u="none" strike="noStrike" kern="1200" cap="none" spc="0" normalizeH="0" baseline="0" noProof="0" dirty="0">
                    <a:ln>
                      <a:noFill/>
                    </a:ln>
                    <a:solidFill>
                      <a:prstClr val="black">
                        <a:lumMod val="75000"/>
                        <a:lumOff val="25000"/>
                      </a:prstClr>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rPr>
                    <a:t>(competency-based mentoring in the field)</a:t>
                  </a:r>
                </a:p>
              </p:txBody>
            </p:sp>
            <p:sp>
              <p:nvSpPr>
                <p:cNvPr id="43" name="Oval 42">
                  <a:extLst>
                    <a:ext uri="{FF2B5EF4-FFF2-40B4-BE49-F238E27FC236}">
                      <a16:creationId xmlns:a16="http://schemas.microsoft.com/office/drawing/2014/main" id="{B86B5154-B576-F44F-9648-A7BCC65823C2}"/>
                    </a:ext>
                  </a:extLst>
                </p:cNvPr>
                <p:cNvSpPr/>
                <p:nvPr/>
              </p:nvSpPr>
              <p:spPr>
                <a:xfrm>
                  <a:off x="1010412"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40CEF0D0-5651-F348-A375-664322E1AD9A}"/>
                    </a:ext>
                  </a:extLst>
                </p:cNvPr>
                <p:cNvGrpSpPr/>
                <p:nvPr/>
              </p:nvGrpSpPr>
              <p:grpSpPr>
                <a:xfrm>
                  <a:off x="1288507" y="3251807"/>
                  <a:ext cx="885256" cy="885256"/>
                  <a:chOff x="5554663" y="2887663"/>
                  <a:chExt cx="360362" cy="360363"/>
                </a:xfrm>
                <a:solidFill>
                  <a:schemeClr val="bg1"/>
                </a:solidFill>
              </p:grpSpPr>
              <p:sp>
                <p:nvSpPr>
                  <p:cNvPr id="45" name="Freeform 152">
                    <a:extLst>
                      <a:ext uri="{FF2B5EF4-FFF2-40B4-BE49-F238E27FC236}">
                        <a16:creationId xmlns:a16="http://schemas.microsoft.com/office/drawing/2014/main" id="{15C6032F-746D-3F4A-9186-300709B6AAB8}"/>
                      </a:ext>
                    </a:extLst>
                  </p:cNvPr>
                  <p:cNvSpPr>
                    <a:spLocks/>
                  </p:cNvSpPr>
                  <p:nvPr/>
                </p:nvSpPr>
                <p:spPr bwMode="auto">
                  <a:xfrm>
                    <a:off x="5784850" y="3052763"/>
                    <a:ext cx="130175" cy="150813"/>
                  </a:xfrm>
                  <a:custGeom>
                    <a:avLst/>
                    <a:gdLst>
                      <a:gd name="T0" fmla="*/ 35 w 35"/>
                      <a:gd name="T1" fmla="*/ 37 h 40"/>
                      <a:gd name="T2" fmla="*/ 24 w 35"/>
                      <a:gd name="T3" fmla="*/ 22 h 40"/>
                      <a:gd name="T4" fmla="*/ 29 w 35"/>
                      <a:gd name="T5" fmla="*/ 12 h 40"/>
                      <a:gd name="T6" fmla="*/ 17 w 35"/>
                      <a:gd name="T7" fmla="*/ 0 h 40"/>
                      <a:gd name="T8" fmla="*/ 5 w 35"/>
                      <a:gd name="T9" fmla="*/ 12 h 40"/>
                      <a:gd name="T10" fmla="*/ 10 w 35"/>
                      <a:gd name="T11" fmla="*/ 22 h 40"/>
                      <a:gd name="T12" fmla="*/ 0 w 35"/>
                      <a:gd name="T13" fmla="*/ 32 h 40"/>
                      <a:gd name="T14" fmla="*/ 7 w 35"/>
                      <a:gd name="T15" fmla="*/ 40 h 40"/>
                      <a:gd name="T16" fmla="*/ 33 w 35"/>
                      <a:gd name="T17" fmla="*/ 40 h 40"/>
                      <a:gd name="T18" fmla="*/ 33 w 35"/>
                      <a:gd name="T19" fmla="*/ 40 h 40"/>
                      <a:gd name="T20" fmla="*/ 35 w 35"/>
                      <a:gd name="T21" fmla="*/ 38 h 40"/>
                      <a:gd name="T22" fmla="*/ 35 w 35"/>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0">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53">
                    <a:extLst>
                      <a:ext uri="{FF2B5EF4-FFF2-40B4-BE49-F238E27FC236}">
                        <a16:creationId xmlns:a16="http://schemas.microsoft.com/office/drawing/2014/main" id="{32777E65-66B2-4741-AE42-90AEB57ABE2C}"/>
                      </a:ext>
                    </a:extLst>
                  </p:cNvPr>
                  <p:cNvSpPr>
                    <a:spLocks/>
                  </p:cNvSpPr>
                  <p:nvPr/>
                </p:nvSpPr>
                <p:spPr bwMode="auto">
                  <a:xfrm>
                    <a:off x="5554663" y="3052763"/>
                    <a:ext cx="131763" cy="150813"/>
                  </a:xfrm>
                  <a:custGeom>
                    <a:avLst/>
                    <a:gdLst>
                      <a:gd name="T0" fmla="*/ 35 w 35"/>
                      <a:gd name="T1" fmla="*/ 32 h 40"/>
                      <a:gd name="T2" fmla="*/ 25 w 35"/>
                      <a:gd name="T3" fmla="*/ 22 h 40"/>
                      <a:gd name="T4" fmla="*/ 30 w 35"/>
                      <a:gd name="T5" fmla="*/ 12 h 40"/>
                      <a:gd name="T6" fmla="*/ 18 w 35"/>
                      <a:gd name="T7" fmla="*/ 0 h 40"/>
                      <a:gd name="T8" fmla="*/ 6 w 35"/>
                      <a:gd name="T9" fmla="*/ 12 h 40"/>
                      <a:gd name="T10" fmla="*/ 11 w 35"/>
                      <a:gd name="T11" fmla="*/ 22 h 40"/>
                      <a:gd name="T12" fmla="*/ 0 w 35"/>
                      <a:gd name="T13" fmla="*/ 38 h 40"/>
                      <a:gd name="T14" fmla="*/ 2 w 35"/>
                      <a:gd name="T15" fmla="*/ 40 h 40"/>
                      <a:gd name="T16" fmla="*/ 28 w 35"/>
                      <a:gd name="T17" fmla="*/ 40 h 40"/>
                      <a:gd name="T18" fmla="*/ 35 w 35"/>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0">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54">
                    <a:extLst>
                      <a:ext uri="{FF2B5EF4-FFF2-40B4-BE49-F238E27FC236}">
                        <a16:creationId xmlns:a16="http://schemas.microsoft.com/office/drawing/2014/main" id="{4CDFF7D3-CABA-DD44-9FC6-A9E15923F83B}"/>
                      </a:ext>
                    </a:extLst>
                  </p:cNvPr>
                  <p:cNvSpPr>
                    <a:spLocks/>
                  </p:cNvSpPr>
                  <p:nvPr/>
                </p:nvSpPr>
                <p:spPr bwMode="auto">
                  <a:xfrm>
                    <a:off x="5667375" y="3098801"/>
                    <a:ext cx="136525" cy="149225"/>
                  </a:xfrm>
                  <a:custGeom>
                    <a:avLst/>
                    <a:gdLst>
                      <a:gd name="T0" fmla="*/ 36 w 36"/>
                      <a:gd name="T1" fmla="*/ 37 h 40"/>
                      <a:gd name="T2" fmla="*/ 25 w 36"/>
                      <a:gd name="T3" fmla="*/ 22 h 40"/>
                      <a:gd name="T4" fmla="*/ 30 w 36"/>
                      <a:gd name="T5" fmla="*/ 12 h 40"/>
                      <a:gd name="T6" fmla="*/ 18 w 36"/>
                      <a:gd name="T7" fmla="*/ 0 h 40"/>
                      <a:gd name="T8" fmla="*/ 6 w 36"/>
                      <a:gd name="T9" fmla="*/ 12 h 40"/>
                      <a:gd name="T10" fmla="*/ 11 w 36"/>
                      <a:gd name="T11" fmla="*/ 22 h 40"/>
                      <a:gd name="T12" fmla="*/ 0 w 36"/>
                      <a:gd name="T13" fmla="*/ 38 h 40"/>
                      <a:gd name="T14" fmla="*/ 2 w 36"/>
                      <a:gd name="T15" fmla="*/ 40 h 40"/>
                      <a:gd name="T16" fmla="*/ 34 w 36"/>
                      <a:gd name="T17" fmla="*/ 40 h 40"/>
                      <a:gd name="T18" fmla="*/ 34 w 36"/>
                      <a:gd name="T19" fmla="*/ 40 h 40"/>
                      <a:gd name="T20" fmla="*/ 36 w 36"/>
                      <a:gd name="T21" fmla="*/ 38 h 40"/>
                      <a:gd name="T22" fmla="*/ 36 w 36"/>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0">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55">
                    <a:extLst>
                      <a:ext uri="{FF2B5EF4-FFF2-40B4-BE49-F238E27FC236}">
                        <a16:creationId xmlns:a16="http://schemas.microsoft.com/office/drawing/2014/main" id="{53F3090E-DEA8-7948-AF81-8F30AFCD9B03}"/>
                      </a:ext>
                    </a:extLst>
                  </p:cNvPr>
                  <p:cNvSpPr>
                    <a:spLocks noEditPoints="1"/>
                  </p:cNvSpPr>
                  <p:nvPr/>
                </p:nvSpPr>
                <p:spPr bwMode="auto">
                  <a:xfrm>
                    <a:off x="5630863" y="2887663"/>
                    <a:ext cx="209550" cy="195263"/>
                  </a:xfrm>
                  <a:custGeom>
                    <a:avLst/>
                    <a:gdLst>
                      <a:gd name="T0" fmla="*/ 50 w 56"/>
                      <a:gd name="T1" fmla="*/ 0 h 52"/>
                      <a:gd name="T2" fmla="*/ 6 w 56"/>
                      <a:gd name="T3" fmla="*/ 0 h 52"/>
                      <a:gd name="T4" fmla="*/ 0 w 56"/>
                      <a:gd name="T5" fmla="*/ 6 h 52"/>
                      <a:gd name="T6" fmla="*/ 0 w 56"/>
                      <a:gd name="T7" fmla="*/ 34 h 52"/>
                      <a:gd name="T8" fmla="*/ 6 w 56"/>
                      <a:gd name="T9" fmla="*/ 40 h 52"/>
                      <a:gd name="T10" fmla="*/ 9 w 56"/>
                      <a:gd name="T11" fmla="*/ 40 h 52"/>
                      <a:gd name="T12" fmla="*/ 21 w 56"/>
                      <a:gd name="T13" fmla="*/ 51 h 52"/>
                      <a:gd name="T14" fmla="*/ 22 w 56"/>
                      <a:gd name="T15" fmla="*/ 52 h 52"/>
                      <a:gd name="T16" fmla="*/ 23 w 56"/>
                      <a:gd name="T17" fmla="*/ 52 h 52"/>
                      <a:gd name="T18" fmla="*/ 24 w 56"/>
                      <a:gd name="T19" fmla="*/ 50 h 52"/>
                      <a:gd name="T20" fmla="*/ 24 w 56"/>
                      <a:gd name="T21" fmla="*/ 40 h 52"/>
                      <a:gd name="T22" fmla="*/ 50 w 56"/>
                      <a:gd name="T23" fmla="*/ 40 h 52"/>
                      <a:gd name="T24" fmla="*/ 56 w 56"/>
                      <a:gd name="T25" fmla="*/ 34 h 52"/>
                      <a:gd name="T26" fmla="*/ 56 w 56"/>
                      <a:gd name="T27" fmla="*/ 6 h 52"/>
                      <a:gd name="T28" fmla="*/ 50 w 56"/>
                      <a:gd name="T29" fmla="*/ 0 h 52"/>
                      <a:gd name="T30" fmla="*/ 42 w 56"/>
                      <a:gd name="T31" fmla="*/ 28 h 52"/>
                      <a:gd name="T32" fmla="*/ 14 w 56"/>
                      <a:gd name="T33" fmla="*/ 28 h 52"/>
                      <a:gd name="T34" fmla="*/ 12 w 56"/>
                      <a:gd name="T35" fmla="*/ 26 h 52"/>
                      <a:gd name="T36" fmla="*/ 14 w 56"/>
                      <a:gd name="T37" fmla="*/ 24 h 52"/>
                      <a:gd name="T38" fmla="*/ 42 w 56"/>
                      <a:gd name="T39" fmla="*/ 24 h 52"/>
                      <a:gd name="T40" fmla="*/ 44 w 56"/>
                      <a:gd name="T41" fmla="*/ 26 h 52"/>
                      <a:gd name="T42" fmla="*/ 42 w 56"/>
                      <a:gd name="T43" fmla="*/ 28 h 52"/>
                      <a:gd name="T44" fmla="*/ 42 w 56"/>
                      <a:gd name="T45" fmla="*/ 20 h 52"/>
                      <a:gd name="T46" fmla="*/ 14 w 56"/>
                      <a:gd name="T47" fmla="*/ 20 h 52"/>
                      <a:gd name="T48" fmla="*/ 12 w 56"/>
                      <a:gd name="T49" fmla="*/ 18 h 52"/>
                      <a:gd name="T50" fmla="*/ 14 w 56"/>
                      <a:gd name="T51" fmla="*/ 16 h 52"/>
                      <a:gd name="T52" fmla="*/ 42 w 56"/>
                      <a:gd name="T53" fmla="*/ 16 h 52"/>
                      <a:gd name="T54" fmla="*/ 44 w 56"/>
                      <a:gd name="T55" fmla="*/ 18 h 52"/>
                      <a:gd name="T56" fmla="*/ 42 w 56"/>
                      <a:gd name="T57" fmla="*/ 20 h 52"/>
                      <a:gd name="T58" fmla="*/ 42 w 56"/>
                      <a:gd name="T59" fmla="*/ 12 h 52"/>
                      <a:gd name="T60" fmla="*/ 14 w 56"/>
                      <a:gd name="T61" fmla="*/ 12 h 52"/>
                      <a:gd name="T62" fmla="*/ 12 w 56"/>
                      <a:gd name="T63" fmla="*/ 10 h 52"/>
                      <a:gd name="T64" fmla="*/ 14 w 56"/>
                      <a:gd name="T65" fmla="*/ 8 h 52"/>
                      <a:gd name="T66" fmla="*/ 42 w 56"/>
                      <a:gd name="T67" fmla="*/ 8 h 52"/>
                      <a:gd name="T68" fmla="*/ 44 w 56"/>
                      <a:gd name="T69" fmla="*/ 10 h 52"/>
                      <a:gd name="T70" fmla="*/ 42 w 56"/>
                      <a:gd name="T71"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2">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Arc 38">
                <a:extLst>
                  <a:ext uri="{FF2B5EF4-FFF2-40B4-BE49-F238E27FC236}">
                    <a16:creationId xmlns:a16="http://schemas.microsoft.com/office/drawing/2014/main" id="{A98D896C-3AB5-E34D-8834-A269DAB9139F}"/>
                  </a:ext>
                </a:extLst>
              </p:cNvPr>
              <p:cNvSpPr/>
              <p:nvPr/>
            </p:nvSpPr>
            <p:spPr>
              <a:xfrm>
                <a:off x="924811"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169762A1-1162-3442-BADC-57FDA0648C1B}"/>
                  </a:ext>
                </a:extLst>
              </p:cNvPr>
              <p:cNvCxnSpPr>
                <a:cxnSpLocks/>
                <a:stCxn id="41" idx="0"/>
              </p:cNvCxnSpPr>
              <p:nvPr/>
            </p:nvCxnSpPr>
            <p:spPr>
              <a:xfrm>
                <a:off x="1731136"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 name="Group 5">
              <a:extLst>
                <a:ext uri="{FF2B5EF4-FFF2-40B4-BE49-F238E27FC236}">
                  <a16:creationId xmlns:a16="http://schemas.microsoft.com/office/drawing/2014/main" id="{7D4C7B35-74F1-6544-A752-EA0E7177A1D4}"/>
                </a:ext>
              </a:extLst>
            </p:cNvPr>
            <p:cNvGrpSpPr/>
            <p:nvPr/>
          </p:nvGrpSpPr>
          <p:grpSpPr>
            <a:xfrm>
              <a:off x="3528869" y="2524416"/>
              <a:ext cx="2369785" cy="3090161"/>
              <a:chOff x="3446599" y="2524416"/>
              <a:chExt cx="2369785" cy="3090161"/>
            </a:xfrm>
          </p:grpSpPr>
          <p:sp>
            <p:nvSpPr>
              <p:cNvPr id="29" name="Rectangle: Rounded Corners 33">
                <a:extLst>
                  <a:ext uri="{FF2B5EF4-FFF2-40B4-BE49-F238E27FC236}">
                    <a16:creationId xmlns:a16="http://schemas.microsoft.com/office/drawing/2014/main" id="{A90BD064-0C07-404F-A86E-B81ACB466C17}"/>
                  </a:ext>
                </a:extLst>
              </p:cNvPr>
              <p:cNvSpPr/>
              <p:nvPr/>
            </p:nvSpPr>
            <p:spPr>
              <a:xfrm>
                <a:off x="3462055"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734C9C1-867F-A34F-B3A2-300A81B172A0}"/>
                  </a:ext>
                </a:extLst>
              </p:cNvPr>
              <p:cNvSpPr/>
              <p:nvPr/>
            </p:nvSpPr>
            <p:spPr>
              <a:xfrm>
                <a:off x="3446599" y="4691327"/>
                <a:ext cx="2354761"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Dual Credit Coursework</a:t>
                </a:r>
              </a:p>
            </p:txBody>
          </p:sp>
          <p:sp>
            <p:nvSpPr>
              <p:cNvPr id="31" name="Oval 30">
                <a:extLst>
                  <a:ext uri="{FF2B5EF4-FFF2-40B4-BE49-F238E27FC236}">
                    <a16:creationId xmlns:a16="http://schemas.microsoft.com/office/drawing/2014/main" id="{23894A45-7D4F-7144-BC3E-09F2FC095BB8}"/>
                  </a:ext>
                </a:extLst>
              </p:cNvPr>
              <p:cNvSpPr/>
              <p:nvPr/>
            </p:nvSpPr>
            <p:spPr>
              <a:xfrm>
                <a:off x="3918496"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3910ADAC-2DFF-5E48-A101-6D6C81E48853}"/>
                  </a:ext>
                </a:extLst>
              </p:cNvPr>
              <p:cNvSpPr/>
              <p:nvPr/>
            </p:nvSpPr>
            <p:spPr>
              <a:xfrm>
                <a:off x="3832895"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87277EFC-0826-8E41-A68D-8B32C20A9586}"/>
                  </a:ext>
                </a:extLst>
              </p:cNvPr>
              <p:cNvCxnSpPr>
                <a:cxnSpLocks/>
                <a:stCxn id="29" idx="0"/>
              </p:cNvCxnSpPr>
              <p:nvPr/>
            </p:nvCxnSpPr>
            <p:spPr>
              <a:xfrm>
                <a:off x="4639220"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34" name="Group 33">
                <a:extLst>
                  <a:ext uri="{FF2B5EF4-FFF2-40B4-BE49-F238E27FC236}">
                    <a16:creationId xmlns:a16="http://schemas.microsoft.com/office/drawing/2014/main" id="{2BA5B45B-A062-E74D-9E7A-C076D43992F3}"/>
                  </a:ext>
                </a:extLst>
              </p:cNvPr>
              <p:cNvGrpSpPr/>
              <p:nvPr/>
            </p:nvGrpSpPr>
            <p:grpSpPr>
              <a:xfrm>
                <a:off x="4299649" y="3347217"/>
                <a:ext cx="679142" cy="694436"/>
                <a:chOff x="7726363" y="3609976"/>
                <a:chExt cx="352425" cy="360362"/>
              </a:xfrm>
              <a:solidFill>
                <a:schemeClr val="bg1"/>
              </a:solidFill>
            </p:grpSpPr>
            <p:sp>
              <p:nvSpPr>
                <p:cNvPr id="35" name="Oval 100">
                  <a:extLst>
                    <a:ext uri="{FF2B5EF4-FFF2-40B4-BE49-F238E27FC236}">
                      <a16:creationId xmlns:a16="http://schemas.microsoft.com/office/drawing/2014/main" id="{CE06A3F3-56A7-9E4D-9BDB-8FDDD8E4833F}"/>
                    </a:ext>
                  </a:extLst>
                </p:cNvPr>
                <p:cNvSpPr>
                  <a:spLocks noChangeArrowheads="1"/>
                </p:cNvSpPr>
                <p:nvPr/>
              </p:nvSpPr>
              <p:spPr bwMode="auto">
                <a:xfrm>
                  <a:off x="7756525" y="3609976"/>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01">
                  <a:extLst>
                    <a:ext uri="{FF2B5EF4-FFF2-40B4-BE49-F238E27FC236}">
                      <a16:creationId xmlns:a16="http://schemas.microsoft.com/office/drawing/2014/main" id="{92E93521-E429-8942-A124-6B5411D333FB}"/>
                    </a:ext>
                  </a:extLst>
                </p:cNvPr>
                <p:cNvSpPr>
                  <a:spLocks/>
                </p:cNvSpPr>
                <p:nvPr/>
              </p:nvSpPr>
              <p:spPr bwMode="auto">
                <a:xfrm>
                  <a:off x="7726363" y="3744913"/>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02">
                  <a:extLst>
                    <a:ext uri="{FF2B5EF4-FFF2-40B4-BE49-F238E27FC236}">
                      <a16:creationId xmlns:a16="http://schemas.microsoft.com/office/drawing/2014/main" id="{9312C76B-1544-A843-8D7C-1D73ACF6BFCC}"/>
                    </a:ext>
                  </a:extLst>
                </p:cNvPr>
                <p:cNvSpPr>
                  <a:spLocks noEditPoints="1"/>
                </p:cNvSpPr>
                <p:nvPr/>
              </p:nvSpPr>
              <p:spPr bwMode="auto">
                <a:xfrm>
                  <a:off x="7861300" y="3624263"/>
                  <a:ext cx="217488" cy="225425"/>
                </a:xfrm>
                <a:custGeom>
                  <a:avLst/>
                  <a:gdLst>
                    <a:gd name="T0" fmla="*/ 4 w 58"/>
                    <a:gd name="T1" fmla="*/ 0 h 60"/>
                    <a:gd name="T2" fmla="*/ 8 w 58"/>
                    <a:gd name="T3" fmla="*/ 12 h 60"/>
                    <a:gd name="T4" fmla="*/ 0 w 58"/>
                    <a:gd name="T5" fmla="*/ 28 h 60"/>
                    <a:gd name="T6" fmla="*/ 16 w 58"/>
                    <a:gd name="T7" fmla="*/ 28 h 60"/>
                    <a:gd name="T8" fmla="*/ 16 w 58"/>
                    <a:gd name="T9" fmla="*/ 34 h 60"/>
                    <a:gd name="T10" fmla="*/ 9 w 58"/>
                    <a:gd name="T11" fmla="*/ 60 h 60"/>
                    <a:gd name="T12" fmla="*/ 58 w 58"/>
                    <a:gd name="T13" fmla="*/ 60 h 60"/>
                    <a:gd name="T14" fmla="*/ 58 w 58"/>
                    <a:gd name="T15" fmla="*/ 0 h 60"/>
                    <a:gd name="T16" fmla="*/ 4 w 58"/>
                    <a:gd name="T17" fmla="*/ 0 h 60"/>
                    <a:gd name="T18" fmla="*/ 51 w 58"/>
                    <a:gd name="T19" fmla="*/ 13 h 60"/>
                    <a:gd name="T20" fmla="*/ 45 w 58"/>
                    <a:gd name="T21" fmla="*/ 31 h 60"/>
                    <a:gd name="T22" fmla="*/ 44 w 58"/>
                    <a:gd name="T23" fmla="*/ 32 h 60"/>
                    <a:gd name="T24" fmla="*/ 43 w 58"/>
                    <a:gd name="T25" fmla="*/ 32 h 60"/>
                    <a:gd name="T26" fmla="*/ 32 w 58"/>
                    <a:gd name="T27" fmla="*/ 26 h 60"/>
                    <a:gd name="T28" fmla="*/ 26 w 58"/>
                    <a:gd name="T29" fmla="*/ 44 h 60"/>
                    <a:gd name="T30" fmla="*/ 24 w 58"/>
                    <a:gd name="T31" fmla="*/ 46 h 60"/>
                    <a:gd name="T32" fmla="*/ 23 w 58"/>
                    <a:gd name="T33" fmla="*/ 46 h 60"/>
                    <a:gd name="T34" fmla="*/ 22 w 58"/>
                    <a:gd name="T35" fmla="*/ 43 h 60"/>
                    <a:gd name="T36" fmla="*/ 29 w 58"/>
                    <a:gd name="T37" fmla="*/ 23 h 60"/>
                    <a:gd name="T38" fmla="*/ 31 w 58"/>
                    <a:gd name="T39" fmla="*/ 22 h 60"/>
                    <a:gd name="T40" fmla="*/ 32 w 58"/>
                    <a:gd name="T41" fmla="*/ 22 h 60"/>
                    <a:gd name="T42" fmla="*/ 42 w 58"/>
                    <a:gd name="T43" fmla="*/ 27 h 60"/>
                    <a:gd name="T44" fmla="*/ 48 w 58"/>
                    <a:gd name="T45" fmla="*/ 11 h 60"/>
                    <a:gd name="T46" fmla="*/ 50 w 58"/>
                    <a:gd name="T47" fmla="*/ 10 h 60"/>
                    <a:gd name="T48" fmla="*/ 51 w 58"/>
                    <a:gd name="T4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60">
                      <a:moveTo>
                        <a:pt x="4" y="0"/>
                      </a:moveTo>
                      <a:cubicBezTo>
                        <a:pt x="7" y="3"/>
                        <a:pt x="8" y="7"/>
                        <a:pt x="8" y="12"/>
                      </a:cubicBezTo>
                      <a:cubicBezTo>
                        <a:pt x="8" y="19"/>
                        <a:pt x="5" y="24"/>
                        <a:pt x="0" y="28"/>
                      </a:cubicBezTo>
                      <a:cubicBezTo>
                        <a:pt x="16" y="28"/>
                        <a:pt x="16" y="28"/>
                        <a:pt x="16" y="28"/>
                      </a:cubicBezTo>
                      <a:cubicBezTo>
                        <a:pt x="16" y="34"/>
                        <a:pt x="16" y="34"/>
                        <a:pt x="16" y="34"/>
                      </a:cubicBezTo>
                      <a:cubicBezTo>
                        <a:pt x="16" y="44"/>
                        <a:pt x="14" y="53"/>
                        <a:pt x="9" y="60"/>
                      </a:cubicBezTo>
                      <a:cubicBezTo>
                        <a:pt x="58" y="60"/>
                        <a:pt x="58" y="60"/>
                        <a:pt x="58" y="60"/>
                      </a:cubicBezTo>
                      <a:cubicBezTo>
                        <a:pt x="58" y="0"/>
                        <a:pt x="58" y="0"/>
                        <a:pt x="58" y="0"/>
                      </a:cubicBezTo>
                      <a:lnTo>
                        <a:pt x="4" y="0"/>
                      </a:lnTo>
                      <a:close/>
                      <a:moveTo>
                        <a:pt x="51" y="13"/>
                      </a:moveTo>
                      <a:cubicBezTo>
                        <a:pt x="45" y="31"/>
                        <a:pt x="45" y="31"/>
                        <a:pt x="45" y="31"/>
                      </a:cubicBezTo>
                      <a:cubicBezTo>
                        <a:pt x="45" y="31"/>
                        <a:pt x="45" y="32"/>
                        <a:pt x="44" y="32"/>
                      </a:cubicBezTo>
                      <a:cubicBezTo>
                        <a:pt x="44" y="32"/>
                        <a:pt x="43" y="32"/>
                        <a:pt x="43" y="32"/>
                      </a:cubicBezTo>
                      <a:cubicBezTo>
                        <a:pt x="32" y="26"/>
                        <a:pt x="32" y="26"/>
                        <a:pt x="32" y="26"/>
                      </a:cubicBezTo>
                      <a:cubicBezTo>
                        <a:pt x="26" y="44"/>
                        <a:pt x="26" y="44"/>
                        <a:pt x="26" y="44"/>
                      </a:cubicBezTo>
                      <a:cubicBezTo>
                        <a:pt x="25" y="45"/>
                        <a:pt x="25" y="46"/>
                        <a:pt x="24" y="46"/>
                      </a:cubicBezTo>
                      <a:cubicBezTo>
                        <a:pt x="24" y="46"/>
                        <a:pt x="23" y="46"/>
                        <a:pt x="23" y="46"/>
                      </a:cubicBezTo>
                      <a:cubicBezTo>
                        <a:pt x="22" y="45"/>
                        <a:pt x="21" y="44"/>
                        <a:pt x="22" y="43"/>
                      </a:cubicBezTo>
                      <a:cubicBezTo>
                        <a:pt x="29" y="23"/>
                        <a:pt x="29" y="23"/>
                        <a:pt x="29" y="23"/>
                      </a:cubicBezTo>
                      <a:cubicBezTo>
                        <a:pt x="30" y="22"/>
                        <a:pt x="30" y="22"/>
                        <a:pt x="31" y="22"/>
                      </a:cubicBezTo>
                      <a:cubicBezTo>
                        <a:pt x="31" y="22"/>
                        <a:pt x="32" y="22"/>
                        <a:pt x="32" y="22"/>
                      </a:cubicBezTo>
                      <a:cubicBezTo>
                        <a:pt x="42" y="27"/>
                        <a:pt x="42" y="27"/>
                        <a:pt x="42" y="27"/>
                      </a:cubicBezTo>
                      <a:cubicBezTo>
                        <a:pt x="48" y="11"/>
                        <a:pt x="48" y="11"/>
                        <a:pt x="48" y="11"/>
                      </a:cubicBezTo>
                      <a:cubicBezTo>
                        <a:pt x="48" y="10"/>
                        <a:pt x="49" y="10"/>
                        <a:pt x="50" y="10"/>
                      </a:cubicBezTo>
                      <a:cubicBezTo>
                        <a:pt x="51" y="10"/>
                        <a:pt x="52" y="12"/>
                        <a:pt x="5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F57604B7-9915-6F4E-BE23-4A6A466BABA5}"/>
                </a:ext>
              </a:extLst>
            </p:cNvPr>
            <p:cNvGrpSpPr/>
            <p:nvPr/>
          </p:nvGrpSpPr>
          <p:grpSpPr>
            <a:xfrm>
              <a:off x="6286060" y="2524416"/>
              <a:ext cx="2360129" cy="3090161"/>
              <a:chOff x="6364771" y="2524416"/>
              <a:chExt cx="2360129" cy="3090161"/>
            </a:xfrm>
          </p:grpSpPr>
          <p:sp>
            <p:nvSpPr>
              <p:cNvPr id="23" name="Rectangle: Rounded Corners 44">
                <a:extLst>
                  <a:ext uri="{FF2B5EF4-FFF2-40B4-BE49-F238E27FC236}">
                    <a16:creationId xmlns:a16="http://schemas.microsoft.com/office/drawing/2014/main" id="{848E2877-FC69-634E-AD4E-E61A8F8A2E02}"/>
                  </a:ext>
                </a:extLst>
              </p:cNvPr>
              <p:cNvSpPr/>
              <p:nvPr/>
            </p:nvSpPr>
            <p:spPr>
              <a:xfrm>
                <a:off x="6370571"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9144077-4EC3-1E40-B1EB-9666D4C16525}"/>
                  </a:ext>
                </a:extLst>
              </p:cNvPr>
              <p:cNvSpPr/>
              <p:nvPr/>
            </p:nvSpPr>
            <p:spPr>
              <a:xfrm>
                <a:off x="6364771" y="4691327"/>
                <a:ext cx="2349717"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rPr>
                  <a:t>University Coursework</a:t>
                </a:r>
                <a:endParaRPr kumimoji="0" lang="en-US" sz="1600" b="0" i="0" u="none"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25" name="Oval 24">
                <a:extLst>
                  <a:ext uri="{FF2B5EF4-FFF2-40B4-BE49-F238E27FC236}">
                    <a16:creationId xmlns:a16="http://schemas.microsoft.com/office/drawing/2014/main" id="{1AE675E4-2E1C-E94A-9922-0D35359B00F9}"/>
                  </a:ext>
                </a:extLst>
              </p:cNvPr>
              <p:cNvSpPr/>
              <p:nvPr/>
            </p:nvSpPr>
            <p:spPr>
              <a:xfrm>
                <a:off x="6827012"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C44A7439-C206-064A-9877-21F7BF1FA700}"/>
                  </a:ext>
                </a:extLst>
              </p:cNvPr>
              <p:cNvSpPr/>
              <p:nvPr/>
            </p:nvSpPr>
            <p:spPr>
              <a:xfrm>
                <a:off x="6741411"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771073F4-7D22-5F48-A07F-74F9EE3E06BC}"/>
                  </a:ext>
                </a:extLst>
              </p:cNvPr>
              <p:cNvCxnSpPr>
                <a:cxnSpLocks/>
                <a:stCxn id="23" idx="0"/>
              </p:cNvCxnSpPr>
              <p:nvPr/>
            </p:nvCxnSpPr>
            <p:spPr>
              <a:xfrm>
                <a:off x="7547736"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Freeform 13">
                <a:extLst>
                  <a:ext uri="{FF2B5EF4-FFF2-40B4-BE49-F238E27FC236}">
                    <a16:creationId xmlns:a16="http://schemas.microsoft.com/office/drawing/2014/main" id="{FF6335B4-03C1-B54E-B485-12174AD48B52}"/>
                  </a:ext>
                </a:extLst>
              </p:cNvPr>
              <p:cNvSpPr>
                <a:spLocks/>
              </p:cNvSpPr>
              <p:nvPr/>
            </p:nvSpPr>
            <p:spPr bwMode="auto">
              <a:xfrm>
                <a:off x="7188838" y="3324470"/>
                <a:ext cx="717797" cy="739931"/>
              </a:xfrm>
              <a:custGeom>
                <a:avLst/>
                <a:gdLst>
                  <a:gd name="T0" fmla="*/ 88 w 96"/>
                  <a:gd name="T1" fmla="*/ 50 h 96"/>
                  <a:gd name="T2" fmla="*/ 81 w 96"/>
                  <a:gd name="T3" fmla="*/ 54 h 96"/>
                  <a:gd name="T4" fmla="*/ 71 w 96"/>
                  <a:gd name="T5" fmla="*/ 49 h 96"/>
                  <a:gd name="T6" fmla="*/ 72 w 96"/>
                  <a:gd name="T7" fmla="*/ 42 h 96"/>
                  <a:gd name="T8" fmla="*/ 68 w 96"/>
                  <a:gd name="T9" fmla="*/ 31 h 96"/>
                  <a:gd name="T10" fmla="*/ 84 w 96"/>
                  <a:gd name="T11" fmla="*/ 15 h 96"/>
                  <a:gd name="T12" fmla="*/ 88 w 96"/>
                  <a:gd name="T13" fmla="*/ 16 h 96"/>
                  <a:gd name="T14" fmla="*/ 96 w 96"/>
                  <a:gd name="T15" fmla="*/ 8 h 96"/>
                  <a:gd name="T16" fmla="*/ 88 w 96"/>
                  <a:gd name="T17" fmla="*/ 0 h 96"/>
                  <a:gd name="T18" fmla="*/ 80 w 96"/>
                  <a:gd name="T19" fmla="*/ 8 h 96"/>
                  <a:gd name="T20" fmla="*/ 81 w 96"/>
                  <a:gd name="T21" fmla="*/ 12 h 96"/>
                  <a:gd name="T22" fmla="*/ 65 w 96"/>
                  <a:gd name="T23" fmla="*/ 28 h 96"/>
                  <a:gd name="T24" fmla="*/ 54 w 96"/>
                  <a:gd name="T25" fmla="*/ 24 h 96"/>
                  <a:gd name="T26" fmla="*/ 38 w 96"/>
                  <a:gd name="T27" fmla="*/ 33 h 96"/>
                  <a:gd name="T28" fmla="*/ 16 w 96"/>
                  <a:gd name="T29" fmla="*/ 23 h 96"/>
                  <a:gd name="T30" fmla="*/ 16 w 96"/>
                  <a:gd name="T31" fmla="*/ 22 h 96"/>
                  <a:gd name="T32" fmla="*/ 8 w 96"/>
                  <a:gd name="T33" fmla="*/ 14 h 96"/>
                  <a:gd name="T34" fmla="*/ 0 w 96"/>
                  <a:gd name="T35" fmla="*/ 22 h 96"/>
                  <a:gd name="T36" fmla="*/ 8 w 96"/>
                  <a:gd name="T37" fmla="*/ 30 h 96"/>
                  <a:gd name="T38" fmla="*/ 14 w 96"/>
                  <a:gd name="T39" fmla="*/ 27 h 96"/>
                  <a:gd name="T40" fmla="*/ 37 w 96"/>
                  <a:gd name="T41" fmla="*/ 37 h 96"/>
                  <a:gd name="T42" fmla="*/ 36 w 96"/>
                  <a:gd name="T43" fmla="*/ 42 h 96"/>
                  <a:gd name="T44" fmla="*/ 40 w 96"/>
                  <a:gd name="T45" fmla="*/ 53 h 96"/>
                  <a:gd name="T46" fmla="*/ 12 w 96"/>
                  <a:gd name="T47" fmla="*/ 81 h 96"/>
                  <a:gd name="T48" fmla="*/ 8 w 96"/>
                  <a:gd name="T49" fmla="*/ 80 h 96"/>
                  <a:gd name="T50" fmla="*/ 0 w 96"/>
                  <a:gd name="T51" fmla="*/ 88 h 96"/>
                  <a:gd name="T52" fmla="*/ 8 w 96"/>
                  <a:gd name="T53" fmla="*/ 96 h 96"/>
                  <a:gd name="T54" fmla="*/ 16 w 96"/>
                  <a:gd name="T55" fmla="*/ 88 h 96"/>
                  <a:gd name="T56" fmla="*/ 15 w 96"/>
                  <a:gd name="T57" fmla="*/ 84 h 96"/>
                  <a:gd name="T58" fmla="*/ 43 w 96"/>
                  <a:gd name="T59" fmla="*/ 56 h 96"/>
                  <a:gd name="T60" fmla="*/ 52 w 96"/>
                  <a:gd name="T61" fmla="*/ 60 h 96"/>
                  <a:gd name="T62" fmla="*/ 52 w 96"/>
                  <a:gd name="T63" fmla="*/ 80 h 96"/>
                  <a:gd name="T64" fmla="*/ 46 w 96"/>
                  <a:gd name="T65" fmla="*/ 88 h 96"/>
                  <a:gd name="T66" fmla="*/ 54 w 96"/>
                  <a:gd name="T67" fmla="*/ 96 h 96"/>
                  <a:gd name="T68" fmla="*/ 62 w 96"/>
                  <a:gd name="T69" fmla="*/ 88 h 96"/>
                  <a:gd name="T70" fmla="*/ 56 w 96"/>
                  <a:gd name="T71" fmla="*/ 80 h 96"/>
                  <a:gd name="T72" fmla="*/ 56 w 96"/>
                  <a:gd name="T73" fmla="*/ 60 h 96"/>
                  <a:gd name="T74" fmla="*/ 69 w 96"/>
                  <a:gd name="T75" fmla="*/ 53 h 96"/>
                  <a:gd name="T76" fmla="*/ 80 w 96"/>
                  <a:gd name="T77" fmla="*/ 57 h 96"/>
                  <a:gd name="T78" fmla="*/ 80 w 96"/>
                  <a:gd name="T79" fmla="*/ 58 h 96"/>
                  <a:gd name="T80" fmla="*/ 88 w 96"/>
                  <a:gd name="T81" fmla="*/ 66 h 96"/>
                  <a:gd name="T82" fmla="*/ 96 w 96"/>
                  <a:gd name="T83" fmla="*/ 58 h 96"/>
                  <a:gd name="T84" fmla="*/ 88 w 96"/>
                  <a:gd name="T85"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96">
                    <a:moveTo>
                      <a:pt x="88" y="50"/>
                    </a:moveTo>
                    <a:cubicBezTo>
                      <a:pt x="85" y="50"/>
                      <a:pt x="83" y="51"/>
                      <a:pt x="81" y="54"/>
                    </a:cubicBezTo>
                    <a:cubicBezTo>
                      <a:pt x="71" y="49"/>
                      <a:pt x="71" y="49"/>
                      <a:pt x="71" y="49"/>
                    </a:cubicBezTo>
                    <a:cubicBezTo>
                      <a:pt x="71" y="47"/>
                      <a:pt x="72" y="45"/>
                      <a:pt x="72" y="42"/>
                    </a:cubicBezTo>
                    <a:cubicBezTo>
                      <a:pt x="72" y="38"/>
                      <a:pt x="71" y="34"/>
                      <a:pt x="68" y="31"/>
                    </a:cubicBezTo>
                    <a:cubicBezTo>
                      <a:pt x="84" y="15"/>
                      <a:pt x="84" y="15"/>
                      <a:pt x="84" y="15"/>
                    </a:cubicBezTo>
                    <a:cubicBezTo>
                      <a:pt x="85" y="16"/>
                      <a:pt x="87" y="16"/>
                      <a:pt x="88" y="16"/>
                    </a:cubicBezTo>
                    <a:cubicBezTo>
                      <a:pt x="92" y="16"/>
                      <a:pt x="96" y="12"/>
                      <a:pt x="96" y="8"/>
                    </a:cubicBezTo>
                    <a:cubicBezTo>
                      <a:pt x="96" y="4"/>
                      <a:pt x="92" y="0"/>
                      <a:pt x="88" y="0"/>
                    </a:cubicBezTo>
                    <a:cubicBezTo>
                      <a:pt x="84" y="0"/>
                      <a:pt x="80" y="4"/>
                      <a:pt x="80" y="8"/>
                    </a:cubicBezTo>
                    <a:cubicBezTo>
                      <a:pt x="80" y="9"/>
                      <a:pt x="80" y="11"/>
                      <a:pt x="81" y="12"/>
                    </a:cubicBezTo>
                    <a:cubicBezTo>
                      <a:pt x="65" y="28"/>
                      <a:pt x="65" y="28"/>
                      <a:pt x="65" y="28"/>
                    </a:cubicBezTo>
                    <a:cubicBezTo>
                      <a:pt x="62" y="25"/>
                      <a:pt x="58" y="24"/>
                      <a:pt x="54" y="24"/>
                    </a:cubicBezTo>
                    <a:cubicBezTo>
                      <a:pt x="47" y="24"/>
                      <a:pt x="41" y="28"/>
                      <a:pt x="38" y="33"/>
                    </a:cubicBezTo>
                    <a:cubicBezTo>
                      <a:pt x="16" y="23"/>
                      <a:pt x="16" y="23"/>
                      <a:pt x="16" y="23"/>
                    </a:cubicBezTo>
                    <a:cubicBezTo>
                      <a:pt x="16" y="23"/>
                      <a:pt x="16" y="23"/>
                      <a:pt x="16" y="22"/>
                    </a:cubicBezTo>
                    <a:cubicBezTo>
                      <a:pt x="16" y="18"/>
                      <a:pt x="12" y="14"/>
                      <a:pt x="8" y="14"/>
                    </a:cubicBezTo>
                    <a:cubicBezTo>
                      <a:pt x="4" y="14"/>
                      <a:pt x="0" y="18"/>
                      <a:pt x="0" y="22"/>
                    </a:cubicBezTo>
                    <a:cubicBezTo>
                      <a:pt x="0" y="26"/>
                      <a:pt x="4" y="30"/>
                      <a:pt x="8" y="30"/>
                    </a:cubicBezTo>
                    <a:cubicBezTo>
                      <a:pt x="10" y="30"/>
                      <a:pt x="13" y="29"/>
                      <a:pt x="14" y="27"/>
                    </a:cubicBezTo>
                    <a:cubicBezTo>
                      <a:pt x="37" y="37"/>
                      <a:pt x="37" y="37"/>
                      <a:pt x="37" y="37"/>
                    </a:cubicBezTo>
                    <a:cubicBezTo>
                      <a:pt x="36" y="38"/>
                      <a:pt x="36" y="40"/>
                      <a:pt x="36" y="42"/>
                    </a:cubicBezTo>
                    <a:cubicBezTo>
                      <a:pt x="36" y="46"/>
                      <a:pt x="37" y="50"/>
                      <a:pt x="40" y="53"/>
                    </a:cubicBezTo>
                    <a:cubicBezTo>
                      <a:pt x="12" y="81"/>
                      <a:pt x="12" y="81"/>
                      <a:pt x="12" y="81"/>
                    </a:cubicBezTo>
                    <a:cubicBezTo>
                      <a:pt x="11" y="80"/>
                      <a:pt x="9" y="80"/>
                      <a:pt x="8" y="80"/>
                    </a:cubicBezTo>
                    <a:cubicBezTo>
                      <a:pt x="4" y="80"/>
                      <a:pt x="0" y="84"/>
                      <a:pt x="0" y="88"/>
                    </a:cubicBezTo>
                    <a:cubicBezTo>
                      <a:pt x="0" y="92"/>
                      <a:pt x="4" y="96"/>
                      <a:pt x="8" y="96"/>
                    </a:cubicBezTo>
                    <a:cubicBezTo>
                      <a:pt x="12" y="96"/>
                      <a:pt x="16" y="92"/>
                      <a:pt x="16" y="88"/>
                    </a:cubicBezTo>
                    <a:cubicBezTo>
                      <a:pt x="16" y="87"/>
                      <a:pt x="16" y="85"/>
                      <a:pt x="15" y="84"/>
                    </a:cubicBezTo>
                    <a:cubicBezTo>
                      <a:pt x="43" y="56"/>
                      <a:pt x="43" y="56"/>
                      <a:pt x="43" y="56"/>
                    </a:cubicBezTo>
                    <a:cubicBezTo>
                      <a:pt x="45" y="58"/>
                      <a:pt x="49" y="59"/>
                      <a:pt x="52" y="60"/>
                    </a:cubicBezTo>
                    <a:cubicBezTo>
                      <a:pt x="52" y="80"/>
                      <a:pt x="52" y="80"/>
                      <a:pt x="52" y="80"/>
                    </a:cubicBezTo>
                    <a:cubicBezTo>
                      <a:pt x="49" y="81"/>
                      <a:pt x="46" y="84"/>
                      <a:pt x="46" y="88"/>
                    </a:cubicBezTo>
                    <a:cubicBezTo>
                      <a:pt x="46" y="92"/>
                      <a:pt x="50" y="96"/>
                      <a:pt x="54" y="96"/>
                    </a:cubicBezTo>
                    <a:cubicBezTo>
                      <a:pt x="58" y="96"/>
                      <a:pt x="62" y="92"/>
                      <a:pt x="62" y="88"/>
                    </a:cubicBezTo>
                    <a:cubicBezTo>
                      <a:pt x="62" y="84"/>
                      <a:pt x="59" y="81"/>
                      <a:pt x="56" y="80"/>
                    </a:cubicBezTo>
                    <a:cubicBezTo>
                      <a:pt x="56" y="60"/>
                      <a:pt x="56" y="60"/>
                      <a:pt x="56" y="60"/>
                    </a:cubicBezTo>
                    <a:cubicBezTo>
                      <a:pt x="61" y="59"/>
                      <a:pt x="66" y="57"/>
                      <a:pt x="69" y="53"/>
                    </a:cubicBezTo>
                    <a:cubicBezTo>
                      <a:pt x="80" y="57"/>
                      <a:pt x="80" y="57"/>
                      <a:pt x="80" y="57"/>
                    </a:cubicBezTo>
                    <a:cubicBezTo>
                      <a:pt x="80" y="58"/>
                      <a:pt x="80" y="58"/>
                      <a:pt x="80" y="58"/>
                    </a:cubicBezTo>
                    <a:cubicBezTo>
                      <a:pt x="80" y="62"/>
                      <a:pt x="84" y="66"/>
                      <a:pt x="88" y="66"/>
                    </a:cubicBezTo>
                    <a:cubicBezTo>
                      <a:pt x="92" y="66"/>
                      <a:pt x="96" y="62"/>
                      <a:pt x="96" y="58"/>
                    </a:cubicBezTo>
                    <a:cubicBezTo>
                      <a:pt x="96" y="54"/>
                      <a:pt x="92" y="50"/>
                      <a:pt x="88"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153916E5-0316-2D42-9428-E3A2D7216A89}"/>
                </a:ext>
              </a:extLst>
            </p:cNvPr>
            <p:cNvGrpSpPr/>
            <p:nvPr/>
          </p:nvGrpSpPr>
          <p:grpSpPr>
            <a:xfrm>
              <a:off x="9033594" y="2524416"/>
              <a:ext cx="2369353" cy="3090161"/>
              <a:chOff x="9268675" y="2524416"/>
              <a:chExt cx="2369353" cy="3090161"/>
            </a:xfrm>
          </p:grpSpPr>
          <p:sp>
            <p:nvSpPr>
              <p:cNvPr id="12" name="Rectangle: Rounded Corners 55">
                <a:extLst>
                  <a:ext uri="{FF2B5EF4-FFF2-40B4-BE49-F238E27FC236}">
                    <a16:creationId xmlns:a16="http://schemas.microsoft.com/office/drawing/2014/main" id="{72013AFD-860A-0142-BA01-23EF33AC2D10}"/>
                  </a:ext>
                </a:extLst>
              </p:cNvPr>
              <p:cNvSpPr/>
              <p:nvPr/>
            </p:nvSpPr>
            <p:spPr>
              <a:xfrm>
                <a:off x="9283699"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78A5A05-9339-A247-8DFD-45CA96A8B1EA}"/>
                  </a:ext>
                </a:extLst>
              </p:cNvPr>
              <p:cNvSpPr/>
              <p:nvPr/>
            </p:nvSpPr>
            <p:spPr>
              <a:xfrm>
                <a:off x="9268675" y="4691327"/>
                <a:ext cx="2358941"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Student Teaching </a:t>
                </a:r>
              </a:p>
            </p:txBody>
          </p:sp>
          <p:sp>
            <p:nvSpPr>
              <p:cNvPr id="14" name="Oval 13">
                <a:extLst>
                  <a:ext uri="{FF2B5EF4-FFF2-40B4-BE49-F238E27FC236}">
                    <a16:creationId xmlns:a16="http://schemas.microsoft.com/office/drawing/2014/main" id="{E84378CE-BBCF-BB4F-AC3F-DCEDE5BB394E}"/>
                  </a:ext>
                </a:extLst>
              </p:cNvPr>
              <p:cNvSpPr/>
              <p:nvPr/>
            </p:nvSpPr>
            <p:spPr>
              <a:xfrm>
                <a:off x="9740140"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89579B46-C7EC-CE4E-8FA4-4615A02C4FDE}"/>
                  </a:ext>
                </a:extLst>
              </p:cNvPr>
              <p:cNvSpPr/>
              <p:nvPr/>
            </p:nvSpPr>
            <p:spPr>
              <a:xfrm>
                <a:off x="9654539"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D0A41340-F24D-BA4D-ADBA-15FB03329A9B}"/>
                  </a:ext>
                </a:extLst>
              </p:cNvPr>
              <p:cNvCxnSpPr>
                <a:cxnSpLocks/>
                <a:stCxn id="12" idx="0"/>
              </p:cNvCxnSpPr>
              <p:nvPr/>
            </p:nvCxnSpPr>
            <p:spPr>
              <a:xfrm>
                <a:off x="10460864"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7" name="Group 16">
                <a:extLst>
                  <a:ext uri="{FF2B5EF4-FFF2-40B4-BE49-F238E27FC236}">
                    <a16:creationId xmlns:a16="http://schemas.microsoft.com/office/drawing/2014/main" id="{FAFADFEE-7B23-2D43-B588-80EE9C3A4EB8}"/>
                  </a:ext>
                </a:extLst>
              </p:cNvPr>
              <p:cNvGrpSpPr/>
              <p:nvPr/>
            </p:nvGrpSpPr>
            <p:grpSpPr>
              <a:xfrm>
                <a:off x="10140088" y="3372246"/>
                <a:ext cx="641552" cy="644379"/>
                <a:chOff x="2670175" y="3248025"/>
                <a:chExt cx="360363" cy="361951"/>
              </a:xfrm>
              <a:solidFill>
                <a:schemeClr val="bg1"/>
              </a:solidFill>
            </p:grpSpPr>
            <p:sp>
              <p:nvSpPr>
                <p:cNvPr id="18" name="Freeform 37">
                  <a:extLst>
                    <a:ext uri="{FF2B5EF4-FFF2-40B4-BE49-F238E27FC236}">
                      <a16:creationId xmlns:a16="http://schemas.microsoft.com/office/drawing/2014/main" id="{1EF41F2C-A1DB-F240-81EE-49BE57A9A95F}"/>
                    </a:ext>
                  </a:extLst>
                </p:cNvPr>
                <p:cNvSpPr>
                  <a:spLocks noEditPoints="1"/>
                </p:cNvSpPr>
                <p:nvPr/>
              </p:nvSpPr>
              <p:spPr bwMode="auto">
                <a:xfrm>
                  <a:off x="2670175" y="3354388"/>
                  <a:ext cx="360363" cy="255588"/>
                </a:xfrm>
                <a:custGeom>
                  <a:avLst/>
                  <a:gdLst>
                    <a:gd name="T0" fmla="*/ 84 w 96"/>
                    <a:gd name="T1" fmla="*/ 39 h 68"/>
                    <a:gd name="T2" fmla="*/ 63 w 96"/>
                    <a:gd name="T3" fmla="*/ 33 h 68"/>
                    <a:gd name="T4" fmla="*/ 70 w 96"/>
                    <a:gd name="T5" fmla="*/ 20 h 68"/>
                    <a:gd name="T6" fmla="*/ 74 w 96"/>
                    <a:gd name="T7" fmla="*/ 12 h 68"/>
                    <a:gd name="T8" fmla="*/ 70 w 96"/>
                    <a:gd name="T9" fmla="*/ 4 h 68"/>
                    <a:gd name="T10" fmla="*/ 70 w 96"/>
                    <a:gd name="T11" fmla="*/ 0 h 68"/>
                    <a:gd name="T12" fmla="*/ 66 w 96"/>
                    <a:gd name="T13" fmla="*/ 2 h 68"/>
                    <a:gd name="T14" fmla="*/ 66 w 96"/>
                    <a:gd name="T15" fmla="*/ 6 h 68"/>
                    <a:gd name="T16" fmla="*/ 68 w 96"/>
                    <a:gd name="T17" fmla="*/ 8 h 68"/>
                    <a:gd name="T18" fmla="*/ 70 w 96"/>
                    <a:gd name="T19" fmla="*/ 12 h 68"/>
                    <a:gd name="T20" fmla="*/ 68 w 96"/>
                    <a:gd name="T21" fmla="*/ 16 h 68"/>
                    <a:gd name="T22" fmla="*/ 66 w 96"/>
                    <a:gd name="T23" fmla="*/ 18 h 68"/>
                    <a:gd name="T24" fmla="*/ 48 w 96"/>
                    <a:gd name="T25" fmla="*/ 36 h 68"/>
                    <a:gd name="T26" fmla="*/ 30 w 96"/>
                    <a:gd name="T27" fmla="*/ 18 h 68"/>
                    <a:gd name="T28" fmla="*/ 28 w 96"/>
                    <a:gd name="T29" fmla="*/ 16 h 68"/>
                    <a:gd name="T30" fmla="*/ 25 w 96"/>
                    <a:gd name="T31" fmla="*/ 12 h 68"/>
                    <a:gd name="T32" fmla="*/ 28 w 96"/>
                    <a:gd name="T33" fmla="*/ 8 h 68"/>
                    <a:gd name="T34" fmla="*/ 30 w 96"/>
                    <a:gd name="T35" fmla="*/ 6 h 68"/>
                    <a:gd name="T36" fmla="*/ 30 w 96"/>
                    <a:gd name="T37" fmla="*/ 2 h 68"/>
                    <a:gd name="T38" fmla="*/ 26 w 96"/>
                    <a:gd name="T39" fmla="*/ 0 h 68"/>
                    <a:gd name="T40" fmla="*/ 26 w 96"/>
                    <a:gd name="T41" fmla="*/ 4 h 68"/>
                    <a:gd name="T42" fmla="*/ 23 w 96"/>
                    <a:gd name="T43" fmla="*/ 7 h 68"/>
                    <a:gd name="T44" fmla="*/ 21 w 96"/>
                    <a:gd name="T45" fmla="*/ 12 h 68"/>
                    <a:gd name="T46" fmla="*/ 26 w 96"/>
                    <a:gd name="T47" fmla="*/ 20 h 68"/>
                    <a:gd name="T48" fmla="*/ 33 w 96"/>
                    <a:gd name="T49" fmla="*/ 33 h 68"/>
                    <a:gd name="T50" fmla="*/ 12 w 96"/>
                    <a:gd name="T51" fmla="*/ 39 h 68"/>
                    <a:gd name="T52" fmla="*/ 0 w 96"/>
                    <a:gd name="T53" fmla="*/ 56 h 68"/>
                    <a:gd name="T54" fmla="*/ 0 w 96"/>
                    <a:gd name="T55" fmla="*/ 68 h 68"/>
                    <a:gd name="T56" fmla="*/ 96 w 96"/>
                    <a:gd name="T57" fmla="*/ 68 h 68"/>
                    <a:gd name="T58" fmla="*/ 96 w 96"/>
                    <a:gd name="T59" fmla="*/ 56 h 68"/>
                    <a:gd name="T60" fmla="*/ 84 w 96"/>
                    <a:gd name="T61" fmla="*/ 39 h 68"/>
                    <a:gd name="T62" fmla="*/ 48 w 96"/>
                    <a:gd name="T63" fmla="*/ 55 h 68"/>
                    <a:gd name="T64" fmla="*/ 31 w 96"/>
                    <a:gd name="T65" fmla="*/ 38 h 68"/>
                    <a:gd name="T66" fmla="*/ 38 w 96"/>
                    <a:gd name="T67" fmla="*/ 37 h 68"/>
                    <a:gd name="T68" fmla="*/ 48 w 96"/>
                    <a:gd name="T69" fmla="*/ 40 h 68"/>
                    <a:gd name="T70" fmla="*/ 58 w 96"/>
                    <a:gd name="T71" fmla="*/ 37 h 68"/>
                    <a:gd name="T72" fmla="*/ 65 w 96"/>
                    <a:gd name="T73" fmla="*/ 38 h 68"/>
                    <a:gd name="T74" fmla="*/ 48 w 96"/>
                    <a:gd name="T75"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68">
                      <a:moveTo>
                        <a:pt x="84" y="39"/>
                      </a:moveTo>
                      <a:cubicBezTo>
                        <a:pt x="58" y="32"/>
                        <a:pt x="88" y="40"/>
                        <a:pt x="63" y="33"/>
                      </a:cubicBezTo>
                      <a:cubicBezTo>
                        <a:pt x="66" y="30"/>
                        <a:pt x="69" y="25"/>
                        <a:pt x="70" y="20"/>
                      </a:cubicBezTo>
                      <a:cubicBezTo>
                        <a:pt x="73" y="19"/>
                        <a:pt x="74" y="16"/>
                        <a:pt x="74" y="12"/>
                      </a:cubicBezTo>
                      <a:cubicBezTo>
                        <a:pt x="74" y="8"/>
                        <a:pt x="73" y="5"/>
                        <a:pt x="70" y="4"/>
                      </a:cubicBezTo>
                      <a:cubicBezTo>
                        <a:pt x="70" y="0"/>
                        <a:pt x="70" y="0"/>
                        <a:pt x="70" y="0"/>
                      </a:cubicBezTo>
                      <a:cubicBezTo>
                        <a:pt x="69" y="1"/>
                        <a:pt x="68" y="1"/>
                        <a:pt x="66" y="2"/>
                      </a:cubicBezTo>
                      <a:cubicBezTo>
                        <a:pt x="66" y="6"/>
                        <a:pt x="66" y="6"/>
                        <a:pt x="66" y="6"/>
                      </a:cubicBezTo>
                      <a:cubicBezTo>
                        <a:pt x="66" y="7"/>
                        <a:pt x="67" y="8"/>
                        <a:pt x="68" y="8"/>
                      </a:cubicBezTo>
                      <a:cubicBezTo>
                        <a:pt x="70" y="8"/>
                        <a:pt x="70" y="11"/>
                        <a:pt x="70" y="12"/>
                      </a:cubicBezTo>
                      <a:cubicBezTo>
                        <a:pt x="70" y="13"/>
                        <a:pt x="70" y="16"/>
                        <a:pt x="68" y="16"/>
                      </a:cubicBezTo>
                      <a:cubicBezTo>
                        <a:pt x="67" y="16"/>
                        <a:pt x="66" y="17"/>
                        <a:pt x="66" y="18"/>
                      </a:cubicBezTo>
                      <a:cubicBezTo>
                        <a:pt x="66" y="28"/>
                        <a:pt x="53" y="36"/>
                        <a:pt x="48" y="36"/>
                      </a:cubicBezTo>
                      <a:cubicBezTo>
                        <a:pt x="43" y="36"/>
                        <a:pt x="30" y="28"/>
                        <a:pt x="30" y="18"/>
                      </a:cubicBezTo>
                      <a:cubicBezTo>
                        <a:pt x="30" y="17"/>
                        <a:pt x="29" y="16"/>
                        <a:pt x="28" y="16"/>
                      </a:cubicBezTo>
                      <a:cubicBezTo>
                        <a:pt x="26" y="16"/>
                        <a:pt x="25" y="13"/>
                        <a:pt x="25" y="12"/>
                      </a:cubicBezTo>
                      <a:cubicBezTo>
                        <a:pt x="25" y="11"/>
                        <a:pt x="26" y="8"/>
                        <a:pt x="28" y="8"/>
                      </a:cubicBezTo>
                      <a:cubicBezTo>
                        <a:pt x="29" y="8"/>
                        <a:pt x="30" y="7"/>
                        <a:pt x="30" y="6"/>
                      </a:cubicBezTo>
                      <a:cubicBezTo>
                        <a:pt x="30" y="2"/>
                        <a:pt x="30" y="2"/>
                        <a:pt x="30" y="2"/>
                      </a:cubicBezTo>
                      <a:cubicBezTo>
                        <a:pt x="28" y="1"/>
                        <a:pt x="27" y="1"/>
                        <a:pt x="26" y="0"/>
                      </a:cubicBezTo>
                      <a:cubicBezTo>
                        <a:pt x="26" y="4"/>
                        <a:pt x="26" y="4"/>
                        <a:pt x="26" y="4"/>
                      </a:cubicBezTo>
                      <a:cubicBezTo>
                        <a:pt x="25" y="5"/>
                        <a:pt x="24" y="6"/>
                        <a:pt x="23" y="7"/>
                      </a:cubicBezTo>
                      <a:cubicBezTo>
                        <a:pt x="22" y="8"/>
                        <a:pt x="21" y="10"/>
                        <a:pt x="21" y="12"/>
                      </a:cubicBezTo>
                      <a:cubicBezTo>
                        <a:pt x="21" y="16"/>
                        <a:pt x="23" y="19"/>
                        <a:pt x="26" y="20"/>
                      </a:cubicBezTo>
                      <a:cubicBezTo>
                        <a:pt x="27" y="25"/>
                        <a:pt x="30" y="30"/>
                        <a:pt x="33" y="33"/>
                      </a:cubicBezTo>
                      <a:cubicBezTo>
                        <a:pt x="23" y="36"/>
                        <a:pt x="22" y="36"/>
                        <a:pt x="12" y="39"/>
                      </a:cubicBezTo>
                      <a:cubicBezTo>
                        <a:pt x="5" y="42"/>
                        <a:pt x="0" y="49"/>
                        <a:pt x="0" y="56"/>
                      </a:cubicBezTo>
                      <a:cubicBezTo>
                        <a:pt x="0" y="68"/>
                        <a:pt x="0" y="68"/>
                        <a:pt x="0" y="68"/>
                      </a:cubicBezTo>
                      <a:cubicBezTo>
                        <a:pt x="96" y="68"/>
                        <a:pt x="96" y="68"/>
                        <a:pt x="96" y="68"/>
                      </a:cubicBezTo>
                      <a:cubicBezTo>
                        <a:pt x="96" y="56"/>
                        <a:pt x="96" y="56"/>
                        <a:pt x="96" y="56"/>
                      </a:cubicBezTo>
                      <a:cubicBezTo>
                        <a:pt x="96" y="49"/>
                        <a:pt x="91" y="42"/>
                        <a:pt x="84" y="39"/>
                      </a:cubicBezTo>
                      <a:close/>
                      <a:moveTo>
                        <a:pt x="48" y="55"/>
                      </a:moveTo>
                      <a:cubicBezTo>
                        <a:pt x="31" y="38"/>
                        <a:pt x="31" y="38"/>
                        <a:pt x="31" y="38"/>
                      </a:cubicBezTo>
                      <a:cubicBezTo>
                        <a:pt x="33" y="38"/>
                        <a:pt x="35" y="37"/>
                        <a:pt x="38" y="37"/>
                      </a:cubicBezTo>
                      <a:cubicBezTo>
                        <a:pt x="42" y="39"/>
                        <a:pt x="46" y="40"/>
                        <a:pt x="48" y="40"/>
                      </a:cubicBezTo>
                      <a:cubicBezTo>
                        <a:pt x="50" y="40"/>
                        <a:pt x="54" y="39"/>
                        <a:pt x="58" y="37"/>
                      </a:cubicBezTo>
                      <a:cubicBezTo>
                        <a:pt x="61" y="37"/>
                        <a:pt x="63" y="38"/>
                        <a:pt x="65" y="38"/>
                      </a:cubicBezTo>
                      <a:lnTo>
                        <a:pt x="4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8">
                  <a:extLst>
                    <a:ext uri="{FF2B5EF4-FFF2-40B4-BE49-F238E27FC236}">
                      <a16:creationId xmlns:a16="http://schemas.microsoft.com/office/drawing/2014/main" id="{DEFA5B72-4552-6C4B-AA02-CCB903495D1D}"/>
                    </a:ext>
                  </a:extLst>
                </p:cNvPr>
                <p:cNvSpPr>
                  <a:spLocks/>
                </p:cNvSpPr>
                <p:nvPr/>
              </p:nvSpPr>
              <p:spPr bwMode="auto">
                <a:xfrm>
                  <a:off x="2798763" y="3376613"/>
                  <a:ext cx="44450" cy="22225"/>
                </a:xfrm>
                <a:custGeom>
                  <a:avLst/>
                  <a:gdLst>
                    <a:gd name="T0" fmla="*/ 6 w 12"/>
                    <a:gd name="T1" fmla="*/ 0 h 6"/>
                    <a:gd name="T2" fmla="*/ 5 w 12"/>
                    <a:gd name="T3" fmla="*/ 0 h 6"/>
                    <a:gd name="T4" fmla="*/ 1 w 12"/>
                    <a:gd name="T5" fmla="*/ 1 h 6"/>
                    <a:gd name="T6" fmla="*/ 0 w 12"/>
                    <a:gd name="T7" fmla="*/ 4 h 6"/>
                    <a:gd name="T8" fmla="*/ 2 w 12"/>
                    <a:gd name="T9" fmla="*/ 6 h 6"/>
                    <a:gd name="T10" fmla="*/ 4 w 12"/>
                    <a:gd name="T11" fmla="*/ 4 h 6"/>
                    <a:gd name="T12" fmla="*/ 5 w 12"/>
                    <a:gd name="T13" fmla="*/ 4 h 6"/>
                    <a:gd name="T14" fmla="*/ 6 w 12"/>
                    <a:gd name="T15" fmla="*/ 4 h 6"/>
                    <a:gd name="T16" fmla="*/ 7 w 12"/>
                    <a:gd name="T17" fmla="*/ 4 h 6"/>
                    <a:gd name="T18" fmla="*/ 8 w 12"/>
                    <a:gd name="T19" fmla="*/ 4 h 6"/>
                    <a:gd name="T20" fmla="*/ 10 w 12"/>
                    <a:gd name="T21" fmla="*/ 6 h 6"/>
                    <a:gd name="T22" fmla="*/ 12 w 12"/>
                    <a:gd name="T23" fmla="*/ 4 h 6"/>
                    <a:gd name="T24" fmla="*/ 11 w 12"/>
                    <a:gd name="T25" fmla="*/ 1 h 6"/>
                    <a:gd name="T26" fmla="*/ 7 w 12"/>
                    <a:gd name="T27" fmla="*/ 0 h 6"/>
                    <a:gd name="T28" fmla="*/ 6 w 1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6">
                      <a:moveTo>
                        <a:pt x="6" y="0"/>
                      </a:moveTo>
                      <a:cubicBezTo>
                        <a:pt x="5" y="0"/>
                        <a:pt x="5" y="0"/>
                        <a:pt x="5" y="0"/>
                      </a:cubicBezTo>
                      <a:cubicBezTo>
                        <a:pt x="4" y="0"/>
                        <a:pt x="2" y="0"/>
                        <a:pt x="1" y="1"/>
                      </a:cubicBezTo>
                      <a:cubicBezTo>
                        <a:pt x="0" y="2"/>
                        <a:pt x="0" y="3"/>
                        <a:pt x="0" y="4"/>
                      </a:cubicBezTo>
                      <a:cubicBezTo>
                        <a:pt x="0" y="5"/>
                        <a:pt x="1" y="6"/>
                        <a:pt x="2" y="6"/>
                      </a:cubicBezTo>
                      <a:cubicBezTo>
                        <a:pt x="3" y="6"/>
                        <a:pt x="4" y="5"/>
                        <a:pt x="4" y="4"/>
                      </a:cubicBezTo>
                      <a:cubicBezTo>
                        <a:pt x="4" y="4"/>
                        <a:pt x="5" y="4"/>
                        <a:pt x="5"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39">
                  <a:extLst>
                    <a:ext uri="{FF2B5EF4-FFF2-40B4-BE49-F238E27FC236}">
                      <a16:creationId xmlns:a16="http://schemas.microsoft.com/office/drawing/2014/main" id="{F2ED99CC-CAE8-DC4A-9F27-587BBF9C659D}"/>
                    </a:ext>
                  </a:extLst>
                </p:cNvPr>
                <p:cNvSpPr>
                  <a:spLocks/>
                </p:cNvSpPr>
                <p:nvPr/>
              </p:nvSpPr>
              <p:spPr bwMode="auto">
                <a:xfrm>
                  <a:off x="2857500" y="3376613"/>
                  <a:ext cx="46038" cy="22225"/>
                </a:xfrm>
                <a:custGeom>
                  <a:avLst/>
                  <a:gdLst>
                    <a:gd name="T0" fmla="*/ 6 w 12"/>
                    <a:gd name="T1" fmla="*/ 0 h 6"/>
                    <a:gd name="T2" fmla="*/ 5 w 12"/>
                    <a:gd name="T3" fmla="*/ 0 h 6"/>
                    <a:gd name="T4" fmla="*/ 1 w 12"/>
                    <a:gd name="T5" fmla="*/ 1 h 6"/>
                    <a:gd name="T6" fmla="*/ 0 w 12"/>
                    <a:gd name="T7" fmla="*/ 4 h 6"/>
                    <a:gd name="T8" fmla="*/ 2 w 12"/>
                    <a:gd name="T9" fmla="*/ 6 h 6"/>
                    <a:gd name="T10" fmla="*/ 4 w 12"/>
                    <a:gd name="T11" fmla="*/ 4 h 6"/>
                    <a:gd name="T12" fmla="*/ 5 w 12"/>
                    <a:gd name="T13" fmla="*/ 4 h 6"/>
                    <a:gd name="T14" fmla="*/ 6 w 12"/>
                    <a:gd name="T15" fmla="*/ 4 h 6"/>
                    <a:gd name="T16" fmla="*/ 7 w 12"/>
                    <a:gd name="T17" fmla="*/ 4 h 6"/>
                    <a:gd name="T18" fmla="*/ 8 w 12"/>
                    <a:gd name="T19" fmla="*/ 4 h 6"/>
                    <a:gd name="T20" fmla="*/ 10 w 12"/>
                    <a:gd name="T21" fmla="*/ 6 h 6"/>
                    <a:gd name="T22" fmla="*/ 12 w 12"/>
                    <a:gd name="T23" fmla="*/ 4 h 6"/>
                    <a:gd name="T24" fmla="*/ 11 w 12"/>
                    <a:gd name="T25" fmla="*/ 1 h 6"/>
                    <a:gd name="T26" fmla="*/ 7 w 12"/>
                    <a:gd name="T27" fmla="*/ 0 h 6"/>
                    <a:gd name="T28" fmla="*/ 6 w 1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6">
                      <a:moveTo>
                        <a:pt x="6" y="0"/>
                      </a:moveTo>
                      <a:cubicBezTo>
                        <a:pt x="5" y="0"/>
                        <a:pt x="5" y="0"/>
                        <a:pt x="5" y="0"/>
                      </a:cubicBezTo>
                      <a:cubicBezTo>
                        <a:pt x="4" y="0"/>
                        <a:pt x="2" y="0"/>
                        <a:pt x="1" y="1"/>
                      </a:cubicBezTo>
                      <a:cubicBezTo>
                        <a:pt x="0" y="2"/>
                        <a:pt x="0" y="3"/>
                        <a:pt x="0" y="4"/>
                      </a:cubicBezTo>
                      <a:cubicBezTo>
                        <a:pt x="0" y="5"/>
                        <a:pt x="1" y="6"/>
                        <a:pt x="2" y="6"/>
                      </a:cubicBezTo>
                      <a:cubicBezTo>
                        <a:pt x="3" y="6"/>
                        <a:pt x="4" y="5"/>
                        <a:pt x="4" y="4"/>
                      </a:cubicBezTo>
                      <a:cubicBezTo>
                        <a:pt x="4" y="4"/>
                        <a:pt x="5" y="4"/>
                        <a:pt x="5"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0">
                  <a:extLst>
                    <a:ext uri="{FF2B5EF4-FFF2-40B4-BE49-F238E27FC236}">
                      <a16:creationId xmlns:a16="http://schemas.microsoft.com/office/drawing/2014/main" id="{29E3F241-46F7-DE4F-B617-C0D605A9AD72}"/>
                    </a:ext>
                  </a:extLst>
                </p:cNvPr>
                <p:cNvSpPr>
                  <a:spLocks/>
                </p:cNvSpPr>
                <p:nvPr/>
              </p:nvSpPr>
              <p:spPr bwMode="auto">
                <a:xfrm>
                  <a:off x="2768600" y="3324225"/>
                  <a:ext cx="165100" cy="36513"/>
                </a:xfrm>
                <a:custGeom>
                  <a:avLst/>
                  <a:gdLst>
                    <a:gd name="T0" fmla="*/ 44 w 44"/>
                    <a:gd name="T1" fmla="*/ 0 h 10"/>
                    <a:gd name="T2" fmla="*/ 22 w 44"/>
                    <a:gd name="T3" fmla="*/ 4 h 10"/>
                    <a:gd name="T4" fmla="*/ 22 w 44"/>
                    <a:gd name="T5" fmla="*/ 4 h 10"/>
                    <a:gd name="T6" fmla="*/ 0 w 44"/>
                    <a:gd name="T7" fmla="*/ 0 h 10"/>
                    <a:gd name="T8" fmla="*/ 0 w 44"/>
                    <a:gd name="T9" fmla="*/ 2 h 10"/>
                    <a:gd name="T10" fmla="*/ 0 w 44"/>
                    <a:gd name="T11" fmla="*/ 3 h 10"/>
                    <a:gd name="T12" fmla="*/ 0 w 44"/>
                    <a:gd name="T13" fmla="*/ 3 h 10"/>
                    <a:gd name="T14" fmla="*/ 1 w 44"/>
                    <a:gd name="T15" fmla="*/ 3 h 10"/>
                    <a:gd name="T16" fmla="*/ 22 w 44"/>
                    <a:gd name="T17" fmla="*/ 10 h 10"/>
                    <a:gd name="T18" fmla="*/ 43 w 44"/>
                    <a:gd name="T19" fmla="*/ 3 h 10"/>
                    <a:gd name="T20" fmla="*/ 44 w 44"/>
                    <a:gd name="T21" fmla="*/ 3 h 10"/>
                    <a:gd name="T22" fmla="*/ 44 w 44"/>
                    <a:gd name="T23" fmla="*/ 3 h 10"/>
                    <a:gd name="T24" fmla="*/ 44 w 44"/>
                    <a:gd name="T25" fmla="*/ 2 h 10"/>
                    <a:gd name="T26" fmla="*/ 44 w 44"/>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0">
                      <a:moveTo>
                        <a:pt x="44" y="0"/>
                      </a:moveTo>
                      <a:cubicBezTo>
                        <a:pt x="43" y="0"/>
                        <a:pt x="23" y="4"/>
                        <a:pt x="22" y="4"/>
                      </a:cubicBezTo>
                      <a:cubicBezTo>
                        <a:pt x="22" y="4"/>
                        <a:pt x="22" y="4"/>
                        <a:pt x="22" y="4"/>
                      </a:cubicBezTo>
                      <a:cubicBezTo>
                        <a:pt x="21" y="4"/>
                        <a:pt x="1" y="0"/>
                        <a:pt x="0" y="0"/>
                      </a:cubicBezTo>
                      <a:cubicBezTo>
                        <a:pt x="0" y="2"/>
                        <a:pt x="0" y="2"/>
                        <a:pt x="0" y="2"/>
                      </a:cubicBezTo>
                      <a:cubicBezTo>
                        <a:pt x="0" y="2"/>
                        <a:pt x="0" y="3"/>
                        <a:pt x="0" y="3"/>
                      </a:cubicBezTo>
                      <a:cubicBezTo>
                        <a:pt x="0" y="3"/>
                        <a:pt x="0" y="3"/>
                        <a:pt x="0" y="3"/>
                      </a:cubicBezTo>
                      <a:cubicBezTo>
                        <a:pt x="1" y="3"/>
                        <a:pt x="1" y="3"/>
                        <a:pt x="1" y="3"/>
                      </a:cubicBezTo>
                      <a:cubicBezTo>
                        <a:pt x="1" y="3"/>
                        <a:pt x="7" y="10"/>
                        <a:pt x="22" y="10"/>
                      </a:cubicBezTo>
                      <a:cubicBezTo>
                        <a:pt x="37" y="10"/>
                        <a:pt x="43" y="3"/>
                        <a:pt x="43" y="3"/>
                      </a:cubicBezTo>
                      <a:cubicBezTo>
                        <a:pt x="44" y="3"/>
                        <a:pt x="44" y="3"/>
                        <a:pt x="44" y="3"/>
                      </a:cubicBezTo>
                      <a:cubicBezTo>
                        <a:pt x="44" y="3"/>
                        <a:pt x="44" y="3"/>
                        <a:pt x="44" y="3"/>
                      </a:cubicBezTo>
                      <a:cubicBezTo>
                        <a:pt x="44" y="3"/>
                        <a:pt x="44" y="2"/>
                        <a:pt x="44" y="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1">
                  <a:extLst>
                    <a:ext uri="{FF2B5EF4-FFF2-40B4-BE49-F238E27FC236}">
                      <a16:creationId xmlns:a16="http://schemas.microsoft.com/office/drawing/2014/main" id="{FEA71542-CE57-4C4A-BBD4-002F8E41CFB7}"/>
                    </a:ext>
                  </a:extLst>
                </p:cNvPr>
                <p:cNvSpPr>
                  <a:spLocks/>
                </p:cNvSpPr>
                <p:nvPr/>
              </p:nvSpPr>
              <p:spPr bwMode="auto">
                <a:xfrm>
                  <a:off x="2670175" y="3248025"/>
                  <a:ext cx="360363" cy="211138"/>
                </a:xfrm>
                <a:custGeom>
                  <a:avLst/>
                  <a:gdLst>
                    <a:gd name="T0" fmla="*/ 2 w 96"/>
                    <a:gd name="T1" fmla="*/ 12 h 56"/>
                    <a:gd name="T2" fmla="*/ 10 w 96"/>
                    <a:gd name="T3" fmla="*/ 13 h 56"/>
                    <a:gd name="T4" fmla="*/ 10 w 96"/>
                    <a:gd name="T5" fmla="*/ 13 h 56"/>
                    <a:gd name="T6" fmla="*/ 10 w 96"/>
                    <a:gd name="T7" fmla="*/ 17 h 56"/>
                    <a:gd name="T8" fmla="*/ 10 w 96"/>
                    <a:gd name="T9" fmla="*/ 26 h 56"/>
                    <a:gd name="T10" fmla="*/ 4 w 96"/>
                    <a:gd name="T11" fmla="*/ 54 h 56"/>
                    <a:gd name="T12" fmla="*/ 4 w 96"/>
                    <a:gd name="T13" fmla="*/ 55 h 56"/>
                    <a:gd name="T14" fmla="*/ 6 w 96"/>
                    <a:gd name="T15" fmla="*/ 56 h 56"/>
                    <a:gd name="T16" fmla="*/ 18 w 96"/>
                    <a:gd name="T17" fmla="*/ 56 h 56"/>
                    <a:gd name="T18" fmla="*/ 20 w 96"/>
                    <a:gd name="T19" fmla="*/ 55 h 56"/>
                    <a:gd name="T20" fmla="*/ 20 w 96"/>
                    <a:gd name="T21" fmla="*/ 54 h 56"/>
                    <a:gd name="T22" fmla="*/ 14 w 96"/>
                    <a:gd name="T23" fmla="*/ 26 h 56"/>
                    <a:gd name="T24" fmla="*/ 14 w 96"/>
                    <a:gd name="T25" fmla="*/ 18 h 56"/>
                    <a:gd name="T26" fmla="*/ 14 w 96"/>
                    <a:gd name="T27" fmla="*/ 14 h 56"/>
                    <a:gd name="T28" fmla="*/ 14 w 96"/>
                    <a:gd name="T29" fmla="*/ 14 h 56"/>
                    <a:gd name="T30" fmla="*/ 48 w 96"/>
                    <a:gd name="T31" fmla="*/ 20 h 56"/>
                    <a:gd name="T32" fmla="*/ 48 w 96"/>
                    <a:gd name="T33" fmla="*/ 20 h 56"/>
                    <a:gd name="T34" fmla="*/ 94 w 96"/>
                    <a:gd name="T35" fmla="*/ 12 h 56"/>
                    <a:gd name="T36" fmla="*/ 96 w 96"/>
                    <a:gd name="T37" fmla="*/ 10 h 56"/>
                    <a:gd name="T38" fmla="*/ 96 w 96"/>
                    <a:gd name="T39" fmla="*/ 10 h 56"/>
                    <a:gd name="T40" fmla="*/ 94 w 96"/>
                    <a:gd name="T41" fmla="*/ 8 h 56"/>
                    <a:gd name="T42" fmla="*/ 48 w 96"/>
                    <a:gd name="T43" fmla="*/ 0 h 56"/>
                    <a:gd name="T44" fmla="*/ 48 w 96"/>
                    <a:gd name="T45" fmla="*/ 0 h 56"/>
                    <a:gd name="T46" fmla="*/ 2 w 96"/>
                    <a:gd name="T47" fmla="*/ 8 h 56"/>
                    <a:gd name="T48" fmla="*/ 0 w 96"/>
                    <a:gd name="T49" fmla="*/ 10 h 56"/>
                    <a:gd name="T50" fmla="*/ 0 w 96"/>
                    <a:gd name="T51" fmla="*/ 10 h 56"/>
                    <a:gd name="T52" fmla="*/ 2 w 96"/>
                    <a:gd name="T53"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56">
                      <a:moveTo>
                        <a:pt x="2" y="12"/>
                      </a:moveTo>
                      <a:cubicBezTo>
                        <a:pt x="10" y="13"/>
                        <a:pt x="10" y="13"/>
                        <a:pt x="10" y="13"/>
                      </a:cubicBezTo>
                      <a:cubicBezTo>
                        <a:pt x="10" y="13"/>
                        <a:pt x="10" y="13"/>
                        <a:pt x="10" y="13"/>
                      </a:cubicBezTo>
                      <a:cubicBezTo>
                        <a:pt x="10" y="17"/>
                        <a:pt x="10" y="17"/>
                        <a:pt x="10" y="17"/>
                      </a:cubicBezTo>
                      <a:cubicBezTo>
                        <a:pt x="10" y="26"/>
                        <a:pt x="10" y="26"/>
                        <a:pt x="10" y="26"/>
                      </a:cubicBezTo>
                      <a:cubicBezTo>
                        <a:pt x="4" y="54"/>
                        <a:pt x="4" y="54"/>
                        <a:pt x="4" y="54"/>
                      </a:cubicBezTo>
                      <a:cubicBezTo>
                        <a:pt x="4" y="54"/>
                        <a:pt x="4" y="55"/>
                        <a:pt x="4" y="55"/>
                      </a:cubicBezTo>
                      <a:cubicBezTo>
                        <a:pt x="5" y="56"/>
                        <a:pt x="5" y="56"/>
                        <a:pt x="6" y="56"/>
                      </a:cubicBezTo>
                      <a:cubicBezTo>
                        <a:pt x="18" y="56"/>
                        <a:pt x="18" y="56"/>
                        <a:pt x="18" y="56"/>
                      </a:cubicBezTo>
                      <a:cubicBezTo>
                        <a:pt x="19" y="56"/>
                        <a:pt x="19" y="56"/>
                        <a:pt x="20" y="55"/>
                      </a:cubicBezTo>
                      <a:cubicBezTo>
                        <a:pt x="20" y="55"/>
                        <a:pt x="20" y="54"/>
                        <a:pt x="20" y="54"/>
                      </a:cubicBezTo>
                      <a:cubicBezTo>
                        <a:pt x="14" y="26"/>
                        <a:pt x="14" y="26"/>
                        <a:pt x="14" y="26"/>
                      </a:cubicBezTo>
                      <a:cubicBezTo>
                        <a:pt x="14" y="18"/>
                        <a:pt x="14" y="18"/>
                        <a:pt x="14" y="18"/>
                      </a:cubicBezTo>
                      <a:cubicBezTo>
                        <a:pt x="14" y="14"/>
                        <a:pt x="14" y="14"/>
                        <a:pt x="14" y="14"/>
                      </a:cubicBezTo>
                      <a:cubicBezTo>
                        <a:pt x="14" y="14"/>
                        <a:pt x="14" y="14"/>
                        <a:pt x="14" y="14"/>
                      </a:cubicBezTo>
                      <a:cubicBezTo>
                        <a:pt x="30" y="17"/>
                        <a:pt x="14" y="14"/>
                        <a:pt x="48" y="20"/>
                      </a:cubicBezTo>
                      <a:cubicBezTo>
                        <a:pt x="48" y="20"/>
                        <a:pt x="48" y="20"/>
                        <a:pt x="48" y="20"/>
                      </a:cubicBezTo>
                      <a:cubicBezTo>
                        <a:pt x="94" y="12"/>
                        <a:pt x="94" y="12"/>
                        <a:pt x="94" y="12"/>
                      </a:cubicBezTo>
                      <a:cubicBezTo>
                        <a:pt x="95" y="12"/>
                        <a:pt x="96" y="11"/>
                        <a:pt x="96" y="10"/>
                      </a:cubicBezTo>
                      <a:cubicBezTo>
                        <a:pt x="96" y="10"/>
                        <a:pt x="96" y="10"/>
                        <a:pt x="96" y="10"/>
                      </a:cubicBezTo>
                      <a:cubicBezTo>
                        <a:pt x="96" y="9"/>
                        <a:pt x="95" y="8"/>
                        <a:pt x="94" y="8"/>
                      </a:cubicBezTo>
                      <a:cubicBezTo>
                        <a:pt x="50" y="0"/>
                        <a:pt x="61" y="2"/>
                        <a:pt x="48" y="0"/>
                      </a:cubicBezTo>
                      <a:cubicBezTo>
                        <a:pt x="48" y="0"/>
                        <a:pt x="48" y="0"/>
                        <a:pt x="48" y="0"/>
                      </a:cubicBezTo>
                      <a:cubicBezTo>
                        <a:pt x="2" y="8"/>
                        <a:pt x="2" y="8"/>
                        <a:pt x="2" y="8"/>
                      </a:cubicBezTo>
                      <a:cubicBezTo>
                        <a:pt x="1" y="8"/>
                        <a:pt x="0" y="9"/>
                        <a:pt x="0" y="10"/>
                      </a:cubicBezTo>
                      <a:cubicBezTo>
                        <a:pt x="0" y="10"/>
                        <a:pt x="0" y="10"/>
                        <a:pt x="0" y="10"/>
                      </a:cubicBezTo>
                      <a:cubicBezTo>
                        <a:pt x="0" y="11"/>
                        <a:pt x="1"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ADECAA18-3406-8442-8812-41CF10F82971}"/>
                </a:ext>
              </a:extLst>
            </p:cNvPr>
            <p:cNvSpPr/>
            <p:nvPr/>
          </p:nvSpPr>
          <p:spPr>
            <a:xfrm>
              <a:off x="558801" y="1939626"/>
              <a:ext cx="11074399" cy="584056"/>
            </a:xfrm>
            <a:prstGeom prst="rect">
              <a:avLst/>
            </a:prstGeom>
            <a:solidFill>
              <a:schemeClr val="tx1">
                <a:lumMod val="75000"/>
                <a:lumOff val="25000"/>
              </a:schemeClr>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rPr>
                <a:t>K-12 Teacher Apprenticeship Program Components</a:t>
              </a:r>
              <a:endParaRPr kumimoji="0" lang="en-US" sz="2400" b="1" i="0" u="none" strike="noStrike" kern="1200" cap="none" spc="0" normalizeH="0" baseline="0" noProof="0" dirty="0">
                <a:ln>
                  <a:noFill/>
                </a:ln>
                <a:solidFill>
                  <a:prstClr val="white"/>
                </a:solidFill>
                <a:effectLst/>
                <a:uLnTx/>
                <a:uFillTx/>
                <a:ea typeface="+mn-ea"/>
                <a:cs typeface="+mn-cs"/>
              </a:endParaRPr>
            </a:p>
          </p:txBody>
        </p:sp>
        <p:sp>
          <p:nvSpPr>
            <p:cNvPr id="10" name="Right Triangle 9">
              <a:extLst>
                <a:ext uri="{FF2B5EF4-FFF2-40B4-BE49-F238E27FC236}">
                  <a16:creationId xmlns:a16="http://schemas.microsoft.com/office/drawing/2014/main" id="{003A6476-74DD-0048-A752-FE3F63233DD6}"/>
                </a:ext>
              </a:extLst>
            </p:cNvPr>
            <p:cNvSpPr/>
            <p:nvPr/>
          </p:nvSpPr>
          <p:spPr>
            <a:xfrm flipH="1" flipV="1">
              <a:off x="558801" y="2523681"/>
              <a:ext cx="230253" cy="363695"/>
            </a:xfrm>
            <a:prstGeom prst="rtTriangle">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8D18BF3-AB29-3544-96A5-4FA6AA90BEDF}"/>
                </a:ext>
              </a:extLst>
            </p:cNvPr>
            <p:cNvSpPr/>
            <p:nvPr/>
          </p:nvSpPr>
          <p:spPr>
            <a:xfrm flipV="1">
              <a:off x="11402947" y="2523681"/>
              <a:ext cx="230253" cy="363695"/>
            </a:xfrm>
            <a:prstGeom prst="rtTriangle">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7F0D2554-8A48-D04C-88E7-2B7AF2171190}"/>
              </a:ext>
            </a:extLst>
          </p:cNvPr>
          <p:cNvGrpSpPr/>
          <p:nvPr/>
        </p:nvGrpSpPr>
        <p:grpSpPr>
          <a:xfrm>
            <a:off x="1" y="0"/>
            <a:ext cx="12192000" cy="681038"/>
            <a:chOff x="1" y="0"/>
            <a:chExt cx="12192000" cy="681038"/>
          </a:xfrm>
        </p:grpSpPr>
        <p:sp>
          <p:nvSpPr>
            <p:cNvPr id="50" name="Rectangle 49">
              <a:extLst>
                <a:ext uri="{FF2B5EF4-FFF2-40B4-BE49-F238E27FC236}">
                  <a16:creationId xmlns:a16="http://schemas.microsoft.com/office/drawing/2014/main" id="{CB6046C9-77FF-4B42-872F-601B5BB82FE8}"/>
                </a:ext>
              </a:extLst>
            </p:cNvPr>
            <p:cNvSpPr/>
            <p:nvPr userDrawn="1"/>
          </p:nvSpPr>
          <p:spPr>
            <a:xfrm>
              <a:off x="1" y="0"/>
              <a:ext cx="12192000" cy="425157"/>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19">
              <a:extLst>
                <a:ext uri="{FF2B5EF4-FFF2-40B4-BE49-F238E27FC236}">
                  <a16:creationId xmlns:a16="http://schemas.microsoft.com/office/drawing/2014/main" id="{1E1EB7BC-0792-5D40-915C-379FF1F37671}"/>
                </a:ext>
              </a:extLst>
            </p:cNvPr>
            <p:cNvSpPr/>
            <p:nvPr userDrawn="1"/>
          </p:nvSpPr>
          <p:spPr>
            <a:xfrm rot="5400000">
              <a:off x="10691019" y="-261143"/>
              <a:ext cx="681036" cy="1203325"/>
            </a:xfrm>
            <a:prstGeom prst="homePlate">
              <a:avLst>
                <a:gd name="adj" fmla="val 23354"/>
              </a:avLst>
            </a:prstGeom>
            <a:solidFill>
              <a:srgbClr val="B01D23"/>
            </a:solidFill>
            <a:ln>
              <a:solidFill>
                <a:srgbClr val="343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226397DD-E2C2-9646-A258-395EFEC6C9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
        <p:nvSpPr>
          <p:cNvPr id="59" name="Footer Placeholder 2">
            <a:extLst>
              <a:ext uri="{FF2B5EF4-FFF2-40B4-BE49-F238E27FC236}">
                <a16:creationId xmlns:a16="http://schemas.microsoft.com/office/drawing/2014/main" id="{DF8EF5BB-A4CD-7C42-9DCE-C3F54745B3C2}"/>
              </a:ext>
            </a:extLst>
          </p:cNvPr>
          <p:cNvSpPr txBox="1">
            <a:spLocks/>
          </p:cNvSpPr>
          <p:nvPr/>
        </p:nvSpPr>
        <p:spPr>
          <a:xfrm>
            <a:off x="4228660" y="622377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white">
                    <a:lumMod val="75000"/>
                  </a:prstClr>
                </a:solidFill>
                <a:latin typeface="Calibri" panose="020F0502020204030204"/>
              </a:rPr>
              <a:t>The Spirit Makes The Master</a:t>
            </a:r>
          </a:p>
        </p:txBody>
      </p:sp>
    </p:spTree>
    <p:extLst>
      <p:ext uri="{BB962C8B-B14F-4D97-AF65-F5344CB8AC3E}">
        <p14:creationId xmlns:p14="http://schemas.microsoft.com/office/powerpoint/2010/main" val="1189775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A5C938C8-4353-8347-9BD5-51195E594586}"/>
              </a:ext>
            </a:extLst>
          </p:cNvPr>
          <p:cNvSpPr>
            <a:spLocks noGrp="1"/>
          </p:cNvSpPr>
          <p:nvPr>
            <p:ph type="title"/>
          </p:nvPr>
        </p:nvSpPr>
        <p:spPr/>
        <p:txBody>
          <a:bodyPr/>
          <a:lstStyle/>
          <a:p>
            <a:endParaRPr lang="en-US"/>
          </a:p>
        </p:txBody>
      </p:sp>
      <p:sp>
        <p:nvSpPr>
          <p:cNvPr id="58" name="Content Placeholder 57">
            <a:extLst>
              <a:ext uri="{FF2B5EF4-FFF2-40B4-BE49-F238E27FC236}">
                <a16:creationId xmlns:a16="http://schemas.microsoft.com/office/drawing/2014/main" id="{9F386C3C-5229-DA46-AC2E-C6D6C7E6E097}"/>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0C8ECBA5-CC92-9442-B6C8-69D8B3AEDD96}"/>
              </a:ext>
            </a:extLst>
          </p:cNvPr>
          <p:cNvSpPr>
            <a:spLocks noGrp="1"/>
          </p:cNvSpPr>
          <p:nvPr>
            <p:ph type="ftr" sz="quarter" idx="11"/>
          </p:nvPr>
        </p:nvSpPr>
        <p:spPr/>
        <p:txBody>
          <a:bodyPr/>
          <a:lstStyle/>
          <a:p>
            <a:r>
              <a:rPr lang="en-US"/>
              <a:t>The Spirit Makes The Master</a:t>
            </a:r>
          </a:p>
        </p:txBody>
      </p:sp>
      <p:pic>
        <p:nvPicPr>
          <p:cNvPr id="54" name="Picture 53">
            <a:extLst>
              <a:ext uri="{FF2B5EF4-FFF2-40B4-BE49-F238E27FC236}">
                <a16:creationId xmlns:a16="http://schemas.microsoft.com/office/drawing/2014/main" id="{B84213B3-77FA-7C44-8847-2FD34BAFB15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0" y="0"/>
            <a:ext cx="12207025" cy="6858000"/>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495B06E4-EF52-FD48-A936-91107500E20A}"/>
              </a:ext>
            </a:extLst>
          </p:cNvPr>
          <p:cNvGrpSpPr/>
          <p:nvPr/>
        </p:nvGrpSpPr>
        <p:grpSpPr>
          <a:xfrm>
            <a:off x="558801" y="1591524"/>
            <a:ext cx="11074399" cy="3674951"/>
            <a:chOff x="558801" y="1939626"/>
            <a:chExt cx="11074399" cy="3674951"/>
          </a:xfrm>
        </p:grpSpPr>
        <p:grpSp>
          <p:nvGrpSpPr>
            <p:cNvPr id="5" name="Group 4">
              <a:extLst>
                <a:ext uri="{FF2B5EF4-FFF2-40B4-BE49-F238E27FC236}">
                  <a16:creationId xmlns:a16="http://schemas.microsoft.com/office/drawing/2014/main" id="{26E7FC30-7E3B-D34B-BDC0-05794A0681B8}"/>
                </a:ext>
              </a:extLst>
            </p:cNvPr>
            <p:cNvGrpSpPr/>
            <p:nvPr/>
          </p:nvGrpSpPr>
          <p:grpSpPr>
            <a:xfrm>
              <a:off x="772110" y="2524416"/>
              <a:ext cx="2369353" cy="3090161"/>
              <a:chOff x="538947" y="2524416"/>
              <a:chExt cx="2369353" cy="3090161"/>
            </a:xfrm>
          </p:grpSpPr>
          <p:grpSp>
            <p:nvGrpSpPr>
              <p:cNvPr id="38" name="Group 37">
                <a:extLst>
                  <a:ext uri="{FF2B5EF4-FFF2-40B4-BE49-F238E27FC236}">
                    <a16:creationId xmlns:a16="http://schemas.microsoft.com/office/drawing/2014/main" id="{9E947F89-5A5F-B64E-AFE5-BC00E3CD2C19}"/>
                  </a:ext>
                </a:extLst>
              </p:cNvPr>
              <p:cNvGrpSpPr/>
              <p:nvPr/>
            </p:nvGrpSpPr>
            <p:grpSpPr>
              <a:xfrm>
                <a:off x="538947" y="2524416"/>
                <a:ext cx="2369353" cy="3090161"/>
                <a:chOff x="538947" y="2524416"/>
                <a:chExt cx="2369353" cy="3090161"/>
              </a:xfrm>
            </p:grpSpPr>
            <p:sp>
              <p:nvSpPr>
                <p:cNvPr id="41" name="Rectangle: Rounded Corners 4">
                  <a:extLst>
                    <a:ext uri="{FF2B5EF4-FFF2-40B4-BE49-F238E27FC236}">
                      <a16:creationId xmlns:a16="http://schemas.microsoft.com/office/drawing/2014/main" id="{F35495BF-21C8-B247-8A37-EDE320840F15}"/>
                    </a:ext>
                  </a:extLst>
                </p:cNvPr>
                <p:cNvSpPr/>
                <p:nvPr/>
              </p:nvSpPr>
              <p:spPr>
                <a:xfrm>
                  <a:off x="553971"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0F9B0A0-B18D-5040-AED8-BF6FB6897D13}"/>
                    </a:ext>
                  </a:extLst>
                </p:cNvPr>
                <p:cNvSpPr/>
                <p:nvPr/>
              </p:nvSpPr>
              <p:spPr>
                <a:xfrm>
                  <a:off x="538947" y="4691327"/>
                  <a:ext cx="2353897"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preK-12 School District (District)</a:t>
                  </a:r>
                </a:p>
              </p:txBody>
            </p:sp>
            <p:sp>
              <p:nvSpPr>
                <p:cNvPr id="43" name="Oval 42">
                  <a:extLst>
                    <a:ext uri="{FF2B5EF4-FFF2-40B4-BE49-F238E27FC236}">
                      <a16:creationId xmlns:a16="http://schemas.microsoft.com/office/drawing/2014/main" id="{B86B5154-B576-F44F-9648-A7BCC65823C2}"/>
                    </a:ext>
                  </a:extLst>
                </p:cNvPr>
                <p:cNvSpPr/>
                <p:nvPr/>
              </p:nvSpPr>
              <p:spPr>
                <a:xfrm>
                  <a:off x="1010412"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40CEF0D0-5651-F348-A375-664322E1AD9A}"/>
                    </a:ext>
                  </a:extLst>
                </p:cNvPr>
                <p:cNvGrpSpPr/>
                <p:nvPr/>
              </p:nvGrpSpPr>
              <p:grpSpPr>
                <a:xfrm>
                  <a:off x="1288507" y="3251807"/>
                  <a:ext cx="885256" cy="885256"/>
                  <a:chOff x="5554663" y="2887663"/>
                  <a:chExt cx="360362" cy="360363"/>
                </a:xfrm>
                <a:solidFill>
                  <a:schemeClr val="bg1"/>
                </a:solidFill>
              </p:grpSpPr>
              <p:sp>
                <p:nvSpPr>
                  <p:cNvPr id="45" name="Freeform 152">
                    <a:extLst>
                      <a:ext uri="{FF2B5EF4-FFF2-40B4-BE49-F238E27FC236}">
                        <a16:creationId xmlns:a16="http://schemas.microsoft.com/office/drawing/2014/main" id="{15C6032F-746D-3F4A-9186-300709B6AAB8}"/>
                      </a:ext>
                    </a:extLst>
                  </p:cNvPr>
                  <p:cNvSpPr>
                    <a:spLocks/>
                  </p:cNvSpPr>
                  <p:nvPr/>
                </p:nvSpPr>
                <p:spPr bwMode="auto">
                  <a:xfrm>
                    <a:off x="5784850" y="3052763"/>
                    <a:ext cx="130175" cy="150813"/>
                  </a:xfrm>
                  <a:custGeom>
                    <a:avLst/>
                    <a:gdLst>
                      <a:gd name="T0" fmla="*/ 35 w 35"/>
                      <a:gd name="T1" fmla="*/ 37 h 40"/>
                      <a:gd name="T2" fmla="*/ 24 w 35"/>
                      <a:gd name="T3" fmla="*/ 22 h 40"/>
                      <a:gd name="T4" fmla="*/ 29 w 35"/>
                      <a:gd name="T5" fmla="*/ 12 h 40"/>
                      <a:gd name="T6" fmla="*/ 17 w 35"/>
                      <a:gd name="T7" fmla="*/ 0 h 40"/>
                      <a:gd name="T8" fmla="*/ 5 w 35"/>
                      <a:gd name="T9" fmla="*/ 12 h 40"/>
                      <a:gd name="T10" fmla="*/ 10 w 35"/>
                      <a:gd name="T11" fmla="*/ 22 h 40"/>
                      <a:gd name="T12" fmla="*/ 0 w 35"/>
                      <a:gd name="T13" fmla="*/ 32 h 40"/>
                      <a:gd name="T14" fmla="*/ 7 w 35"/>
                      <a:gd name="T15" fmla="*/ 40 h 40"/>
                      <a:gd name="T16" fmla="*/ 33 w 35"/>
                      <a:gd name="T17" fmla="*/ 40 h 40"/>
                      <a:gd name="T18" fmla="*/ 33 w 35"/>
                      <a:gd name="T19" fmla="*/ 40 h 40"/>
                      <a:gd name="T20" fmla="*/ 35 w 35"/>
                      <a:gd name="T21" fmla="*/ 38 h 40"/>
                      <a:gd name="T22" fmla="*/ 35 w 35"/>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0">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53">
                    <a:extLst>
                      <a:ext uri="{FF2B5EF4-FFF2-40B4-BE49-F238E27FC236}">
                        <a16:creationId xmlns:a16="http://schemas.microsoft.com/office/drawing/2014/main" id="{32777E65-66B2-4741-AE42-90AEB57ABE2C}"/>
                      </a:ext>
                    </a:extLst>
                  </p:cNvPr>
                  <p:cNvSpPr>
                    <a:spLocks/>
                  </p:cNvSpPr>
                  <p:nvPr/>
                </p:nvSpPr>
                <p:spPr bwMode="auto">
                  <a:xfrm>
                    <a:off x="5554663" y="3052763"/>
                    <a:ext cx="131763" cy="150813"/>
                  </a:xfrm>
                  <a:custGeom>
                    <a:avLst/>
                    <a:gdLst>
                      <a:gd name="T0" fmla="*/ 35 w 35"/>
                      <a:gd name="T1" fmla="*/ 32 h 40"/>
                      <a:gd name="T2" fmla="*/ 25 w 35"/>
                      <a:gd name="T3" fmla="*/ 22 h 40"/>
                      <a:gd name="T4" fmla="*/ 30 w 35"/>
                      <a:gd name="T5" fmla="*/ 12 h 40"/>
                      <a:gd name="T6" fmla="*/ 18 w 35"/>
                      <a:gd name="T7" fmla="*/ 0 h 40"/>
                      <a:gd name="T8" fmla="*/ 6 w 35"/>
                      <a:gd name="T9" fmla="*/ 12 h 40"/>
                      <a:gd name="T10" fmla="*/ 11 w 35"/>
                      <a:gd name="T11" fmla="*/ 22 h 40"/>
                      <a:gd name="T12" fmla="*/ 0 w 35"/>
                      <a:gd name="T13" fmla="*/ 38 h 40"/>
                      <a:gd name="T14" fmla="*/ 2 w 35"/>
                      <a:gd name="T15" fmla="*/ 40 h 40"/>
                      <a:gd name="T16" fmla="*/ 28 w 35"/>
                      <a:gd name="T17" fmla="*/ 40 h 40"/>
                      <a:gd name="T18" fmla="*/ 35 w 35"/>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0">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54">
                    <a:extLst>
                      <a:ext uri="{FF2B5EF4-FFF2-40B4-BE49-F238E27FC236}">
                        <a16:creationId xmlns:a16="http://schemas.microsoft.com/office/drawing/2014/main" id="{4CDFF7D3-CABA-DD44-9FC6-A9E15923F83B}"/>
                      </a:ext>
                    </a:extLst>
                  </p:cNvPr>
                  <p:cNvSpPr>
                    <a:spLocks/>
                  </p:cNvSpPr>
                  <p:nvPr/>
                </p:nvSpPr>
                <p:spPr bwMode="auto">
                  <a:xfrm>
                    <a:off x="5667375" y="3098801"/>
                    <a:ext cx="136525" cy="149225"/>
                  </a:xfrm>
                  <a:custGeom>
                    <a:avLst/>
                    <a:gdLst>
                      <a:gd name="T0" fmla="*/ 36 w 36"/>
                      <a:gd name="T1" fmla="*/ 37 h 40"/>
                      <a:gd name="T2" fmla="*/ 25 w 36"/>
                      <a:gd name="T3" fmla="*/ 22 h 40"/>
                      <a:gd name="T4" fmla="*/ 30 w 36"/>
                      <a:gd name="T5" fmla="*/ 12 h 40"/>
                      <a:gd name="T6" fmla="*/ 18 w 36"/>
                      <a:gd name="T7" fmla="*/ 0 h 40"/>
                      <a:gd name="T8" fmla="*/ 6 w 36"/>
                      <a:gd name="T9" fmla="*/ 12 h 40"/>
                      <a:gd name="T10" fmla="*/ 11 w 36"/>
                      <a:gd name="T11" fmla="*/ 22 h 40"/>
                      <a:gd name="T12" fmla="*/ 0 w 36"/>
                      <a:gd name="T13" fmla="*/ 38 h 40"/>
                      <a:gd name="T14" fmla="*/ 2 w 36"/>
                      <a:gd name="T15" fmla="*/ 40 h 40"/>
                      <a:gd name="T16" fmla="*/ 34 w 36"/>
                      <a:gd name="T17" fmla="*/ 40 h 40"/>
                      <a:gd name="T18" fmla="*/ 34 w 36"/>
                      <a:gd name="T19" fmla="*/ 40 h 40"/>
                      <a:gd name="T20" fmla="*/ 36 w 36"/>
                      <a:gd name="T21" fmla="*/ 38 h 40"/>
                      <a:gd name="T22" fmla="*/ 36 w 36"/>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0">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55">
                    <a:extLst>
                      <a:ext uri="{FF2B5EF4-FFF2-40B4-BE49-F238E27FC236}">
                        <a16:creationId xmlns:a16="http://schemas.microsoft.com/office/drawing/2014/main" id="{53F3090E-DEA8-7948-AF81-8F30AFCD9B03}"/>
                      </a:ext>
                    </a:extLst>
                  </p:cNvPr>
                  <p:cNvSpPr>
                    <a:spLocks noEditPoints="1"/>
                  </p:cNvSpPr>
                  <p:nvPr/>
                </p:nvSpPr>
                <p:spPr bwMode="auto">
                  <a:xfrm>
                    <a:off x="5630863" y="2887663"/>
                    <a:ext cx="209550" cy="195263"/>
                  </a:xfrm>
                  <a:custGeom>
                    <a:avLst/>
                    <a:gdLst>
                      <a:gd name="T0" fmla="*/ 50 w 56"/>
                      <a:gd name="T1" fmla="*/ 0 h 52"/>
                      <a:gd name="T2" fmla="*/ 6 w 56"/>
                      <a:gd name="T3" fmla="*/ 0 h 52"/>
                      <a:gd name="T4" fmla="*/ 0 w 56"/>
                      <a:gd name="T5" fmla="*/ 6 h 52"/>
                      <a:gd name="T6" fmla="*/ 0 w 56"/>
                      <a:gd name="T7" fmla="*/ 34 h 52"/>
                      <a:gd name="T8" fmla="*/ 6 w 56"/>
                      <a:gd name="T9" fmla="*/ 40 h 52"/>
                      <a:gd name="T10" fmla="*/ 9 w 56"/>
                      <a:gd name="T11" fmla="*/ 40 h 52"/>
                      <a:gd name="T12" fmla="*/ 21 w 56"/>
                      <a:gd name="T13" fmla="*/ 51 h 52"/>
                      <a:gd name="T14" fmla="*/ 22 w 56"/>
                      <a:gd name="T15" fmla="*/ 52 h 52"/>
                      <a:gd name="T16" fmla="*/ 23 w 56"/>
                      <a:gd name="T17" fmla="*/ 52 h 52"/>
                      <a:gd name="T18" fmla="*/ 24 w 56"/>
                      <a:gd name="T19" fmla="*/ 50 h 52"/>
                      <a:gd name="T20" fmla="*/ 24 w 56"/>
                      <a:gd name="T21" fmla="*/ 40 h 52"/>
                      <a:gd name="T22" fmla="*/ 50 w 56"/>
                      <a:gd name="T23" fmla="*/ 40 h 52"/>
                      <a:gd name="T24" fmla="*/ 56 w 56"/>
                      <a:gd name="T25" fmla="*/ 34 h 52"/>
                      <a:gd name="T26" fmla="*/ 56 w 56"/>
                      <a:gd name="T27" fmla="*/ 6 h 52"/>
                      <a:gd name="T28" fmla="*/ 50 w 56"/>
                      <a:gd name="T29" fmla="*/ 0 h 52"/>
                      <a:gd name="T30" fmla="*/ 42 w 56"/>
                      <a:gd name="T31" fmla="*/ 28 h 52"/>
                      <a:gd name="T32" fmla="*/ 14 w 56"/>
                      <a:gd name="T33" fmla="*/ 28 h 52"/>
                      <a:gd name="T34" fmla="*/ 12 w 56"/>
                      <a:gd name="T35" fmla="*/ 26 h 52"/>
                      <a:gd name="T36" fmla="*/ 14 w 56"/>
                      <a:gd name="T37" fmla="*/ 24 h 52"/>
                      <a:gd name="T38" fmla="*/ 42 w 56"/>
                      <a:gd name="T39" fmla="*/ 24 h 52"/>
                      <a:gd name="T40" fmla="*/ 44 w 56"/>
                      <a:gd name="T41" fmla="*/ 26 h 52"/>
                      <a:gd name="T42" fmla="*/ 42 w 56"/>
                      <a:gd name="T43" fmla="*/ 28 h 52"/>
                      <a:gd name="T44" fmla="*/ 42 w 56"/>
                      <a:gd name="T45" fmla="*/ 20 h 52"/>
                      <a:gd name="T46" fmla="*/ 14 w 56"/>
                      <a:gd name="T47" fmla="*/ 20 h 52"/>
                      <a:gd name="T48" fmla="*/ 12 w 56"/>
                      <a:gd name="T49" fmla="*/ 18 h 52"/>
                      <a:gd name="T50" fmla="*/ 14 w 56"/>
                      <a:gd name="T51" fmla="*/ 16 h 52"/>
                      <a:gd name="T52" fmla="*/ 42 w 56"/>
                      <a:gd name="T53" fmla="*/ 16 h 52"/>
                      <a:gd name="T54" fmla="*/ 44 w 56"/>
                      <a:gd name="T55" fmla="*/ 18 h 52"/>
                      <a:gd name="T56" fmla="*/ 42 w 56"/>
                      <a:gd name="T57" fmla="*/ 20 h 52"/>
                      <a:gd name="T58" fmla="*/ 42 w 56"/>
                      <a:gd name="T59" fmla="*/ 12 h 52"/>
                      <a:gd name="T60" fmla="*/ 14 w 56"/>
                      <a:gd name="T61" fmla="*/ 12 h 52"/>
                      <a:gd name="T62" fmla="*/ 12 w 56"/>
                      <a:gd name="T63" fmla="*/ 10 h 52"/>
                      <a:gd name="T64" fmla="*/ 14 w 56"/>
                      <a:gd name="T65" fmla="*/ 8 h 52"/>
                      <a:gd name="T66" fmla="*/ 42 w 56"/>
                      <a:gd name="T67" fmla="*/ 8 h 52"/>
                      <a:gd name="T68" fmla="*/ 44 w 56"/>
                      <a:gd name="T69" fmla="*/ 10 h 52"/>
                      <a:gd name="T70" fmla="*/ 42 w 56"/>
                      <a:gd name="T71"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2">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Arc 38">
                <a:extLst>
                  <a:ext uri="{FF2B5EF4-FFF2-40B4-BE49-F238E27FC236}">
                    <a16:creationId xmlns:a16="http://schemas.microsoft.com/office/drawing/2014/main" id="{A98D896C-3AB5-E34D-8834-A269DAB9139F}"/>
                  </a:ext>
                </a:extLst>
              </p:cNvPr>
              <p:cNvSpPr/>
              <p:nvPr/>
            </p:nvSpPr>
            <p:spPr>
              <a:xfrm>
                <a:off x="924811"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169762A1-1162-3442-BADC-57FDA0648C1B}"/>
                  </a:ext>
                </a:extLst>
              </p:cNvPr>
              <p:cNvCxnSpPr>
                <a:cxnSpLocks/>
                <a:stCxn id="41" idx="0"/>
              </p:cNvCxnSpPr>
              <p:nvPr/>
            </p:nvCxnSpPr>
            <p:spPr>
              <a:xfrm>
                <a:off x="1731136"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 name="Group 5">
              <a:extLst>
                <a:ext uri="{FF2B5EF4-FFF2-40B4-BE49-F238E27FC236}">
                  <a16:creationId xmlns:a16="http://schemas.microsoft.com/office/drawing/2014/main" id="{7D4C7B35-74F1-6544-A752-EA0E7177A1D4}"/>
                </a:ext>
              </a:extLst>
            </p:cNvPr>
            <p:cNvGrpSpPr/>
            <p:nvPr/>
          </p:nvGrpSpPr>
          <p:grpSpPr>
            <a:xfrm>
              <a:off x="3528869" y="2524416"/>
              <a:ext cx="2369785" cy="3090161"/>
              <a:chOff x="3446599" y="2524416"/>
              <a:chExt cx="2369785" cy="3090161"/>
            </a:xfrm>
          </p:grpSpPr>
          <p:sp>
            <p:nvSpPr>
              <p:cNvPr id="29" name="Rectangle: Rounded Corners 33">
                <a:extLst>
                  <a:ext uri="{FF2B5EF4-FFF2-40B4-BE49-F238E27FC236}">
                    <a16:creationId xmlns:a16="http://schemas.microsoft.com/office/drawing/2014/main" id="{A90BD064-0C07-404F-A86E-B81ACB466C17}"/>
                  </a:ext>
                </a:extLst>
              </p:cNvPr>
              <p:cNvSpPr/>
              <p:nvPr/>
            </p:nvSpPr>
            <p:spPr>
              <a:xfrm>
                <a:off x="3462055"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734C9C1-867F-A34F-B3A2-300A81B172A0}"/>
                  </a:ext>
                </a:extLst>
              </p:cNvPr>
              <p:cNvSpPr/>
              <p:nvPr/>
            </p:nvSpPr>
            <p:spPr>
              <a:xfrm>
                <a:off x="3446599" y="4691327"/>
                <a:ext cx="2354761"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University Educator Preparation Program (EPP)</a:t>
                </a:r>
              </a:p>
            </p:txBody>
          </p:sp>
          <p:sp>
            <p:nvSpPr>
              <p:cNvPr id="31" name="Oval 30">
                <a:extLst>
                  <a:ext uri="{FF2B5EF4-FFF2-40B4-BE49-F238E27FC236}">
                    <a16:creationId xmlns:a16="http://schemas.microsoft.com/office/drawing/2014/main" id="{23894A45-7D4F-7144-BC3E-09F2FC095BB8}"/>
                  </a:ext>
                </a:extLst>
              </p:cNvPr>
              <p:cNvSpPr/>
              <p:nvPr/>
            </p:nvSpPr>
            <p:spPr>
              <a:xfrm>
                <a:off x="3918496"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3910ADAC-2DFF-5E48-A101-6D6C81E48853}"/>
                  </a:ext>
                </a:extLst>
              </p:cNvPr>
              <p:cNvSpPr/>
              <p:nvPr/>
            </p:nvSpPr>
            <p:spPr>
              <a:xfrm>
                <a:off x="3832895"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87277EFC-0826-8E41-A68D-8B32C20A9586}"/>
                  </a:ext>
                </a:extLst>
              </p:cNvPr>
              <p:cNvCxnSpPr>
                <a:cxnSpLocks/>
                <a:stCxn id="29" idx="0"/>
              </p:cNvCxnSpPr>
              <p:nvPr/>
            </p:nvCxnSpPr>
            <p:spPr>
              <a:xfrm>
                <a:off x="4639220"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34" name="Group 33">
                <a:extLst>
                  <a:ext uri="{FF2B5EF4-FFF2-40B4-BE49-F238E27FC236}">
                    <a16:creationId xmlns:a16="http://schemas.microsoft.com/office/drawing/2014/main" id="{2BA5B45B-A062-E74D-9E7A-C076D43992F3}"/>
                  </a:ext>
                </a:extLst>
              </p:cNvPr>
              <p:cNvGrpSpPr/>
              <p:nvPr/>
            </p:nvGrpSpPr>
            <p:grpSpPr>
              <a:xfrm>
                <a:off x="4299649" y="3347217"/>
                <a:ext cx="679142" cy="694436"/>
                <a:chOff x="7726363" y="3609976"/>
                <a:chExt cx="352425" cy="360362"/>
              </a:xfrm>
              <a:solidFill>
                <a:schemeClr val="bg1"/>
              </a:solidFill>
            </p:grpSpPr>
            <p:sp>
              <p:nvSpPr>
                <p:cNvPr id="35" name="Oval 100">
                  <a:extLst>
                    <a:ext uri="{FF2B5EF4-FFF2-40B4-BE49-F238E27FC236}">
                      <a16:creationId xmlns:a16="http://schemas.microsoft.com/office/drawing/2014/main" id="{CE06A3F3-56A7-9E4D-9BDB-8FDDD8E4833F}"/>
                    </a:ext>
                  </a:extLst>
                </p:cNvPr>
                <p:cNvSpPr>
                  <a:spLocks noChangeArrowheads="1"/>
                </p:cNvSpPr>
                <p:nvPr/>
              </p:nvSpPr>
              <p:spPr bwMode="auto">
                <a:xfrm>
                  <a:off x="7756525" y="3609976"/>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01">
                  <a:extLst>
                    <a:ext uri="{FF2B5EF4-FFF2-40B4-BE49-F238E27FC236}">
                      <a16:creationId xmlns:a16="http://schemas.microsoft.com/office/drawing/2014/main" id="{92E93521-E429-8942-A124-6B5411D333FB}"/>
                    </a:ext>
                  </a:extLst>
                </p:cNvPr>
                <p:cNvSpPr>
                  <a:spLocks/>
                </p:cNvSpPr>
                <p:nvPr/>
              </p:nvSpPr>
              <p:spPr bwMode="auto">
                <a:xfrm>
                  <a:off x="7726363" y="3744913"/>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02">
                  <a:extLst>
                    <a:ext uri="{FF2B5EF4-FFF2-40B4-BE49-F238E27FC236}">
                      <a16:creationId xmlns:a16="http://schemas.microsoft.com/office/drawing/2014/main" id="{9312C76B-1544-A843-8D7C-1D73ACF6BFCC}"/>
                    </a:ext>
                  </a:extLst>
                </p:cNvPr>
                <p:cNvSpPr>
                  <a:spLocks noEditPoints="1"/>
                </p:cNvSpPr>
                <p:nvPr/>
              </p:nvSpPr>
              <p:spPr bwMode="auto">
                <a:xfrm>
                  <a:off x="7861300" y="3624263"/>
                  <a:ext cx="217488" cy="225425"/>
                </a:xfrm>
                <a:custGeom>
                  <a:avLst/>
                  <a:gdLst>
                    <a:gd name="T0" fmla="*/ 4 w 58"/>
                    <a:gd name="T1" fmla="*/ 0 h 60"/>
                    <a:gd name="T2" fmla="*/ 8 w 58"/>
                    <a:gd name="T3" fmla="*/ 12 h 60"/>
                    <a:gd name="T4" fmla="*/ 0 w 58"/>
                    <a:gd name="T5" fmla="*/ 28 h 60"/>
                    <a:gd name="T6" fmla="*/ 16 w 58"/>
                    <a:gd name="T7" fmla="*/ 28 h 60"/>
                    <a:gd name="T8" fmla="*/ 16 w 58"/>
                    <a:gd name="T9" fmla="*/ 34 h 60"/>
                    <a:gd name="T10" fmla="*/ 9 w 58"/>
                    <a:gd name="T11" fmla="*/ 60 h 60"/>
                    <a:gd name="T12" fmla="*/ 58 w 58"/>
                    <a:gd name="T13" fmla="*/ 60 h 60"/>
                    <a:gd name="T14" fmla="*/ 58 w 58"/>
                    <a:gd name="T15" fmla="*/ 0 h 60"/>
                    <a:gd name="T16" fmla="*/ 4 w 58"/>
                    <a:gd name="T17" fmla="*/ 0 h 60"/>
                    <a:gd name="T18" fmla="*/ 51 w 58"/>
                    <a:gd name="T19" fmla="*/ 13 h 60"/>
                    <a:gd name="T20" fmla="*/ 45 w 58"/>
                    <a:gd name="T21" fmla="*/ 31 h 60"/>
                    <a:gd name="T22" fmla="*/ 44 w 58"/>
                    <a:gd name="T23" fmla="*/ 32 h 60"/>
                    <a:gd name="T24" fmla="*/ 43 w 58"/>
                    <a:gd name="T25" fmla="*/ 32 h 60"/>
                    <a:gd name="T26" fmla="*/ 32 w 58"/>
                    <a:gd name="T27" fmla="*/ 26 h 60"/>
                    <a:gd name="T28" fmla="*/ 26 w 58"/>
                    <a:gd name="T29" fmla="*/ 44 h 60"/>
                    <a:gd name="T30" fmla="*/ 24 w 58"/>
                    <a:gd name="T31" fmla="*/ 46 h 60"/>
                    <a:gd name="T32" fmla="*/ 23 w 58"/>
                    <a:gd name="T33" fmla="*/ 46 h 60"/>
                    <a:gd name="T34" fmla="*/ 22 w 58"/>
                    <a:gd name="T35" fmla="*/ 43 h 60"/>
                    <a:gd name="T36" fmla="*/ 29 w 58"/>
                    <a:gd name="T37" fmla="*/ 23 h 60"/>
                    <a:gd name="T38" fmla="*/ 31 w 58"/>
                    <a:gd name="T39" fmla="*/ 22 h 60"/>
                    <a:gd name="T40" fmla="*/ 32 w 58"/>
                    <a:gd name="T41" fmla="*/ 22 h 60"/>
                    <a:gd name="T42" fmla="*/ 42 w 58"/>
                    <a:gd name="T43" fmla="*/ 27 h 60"/>
                    <a:gd name="T44" fmla="*/ 48 w 58"/>
                    <a:gd name="T45" fmla="*/ 11 h 60"/>
                    <a:gd name="T46" fmla="*/ 50 w 58"/>
                    <a:gd name="T47" fmla="*/ 10 h 60"/>
                    <a:gd name="T48" fmla="*/ 51 w 58"/>
                    <a:gd name="T4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60">
                      <a:moveTo>
                        <a:pt x="4" y="0"/>
                      </a:moveTo>
                      <a:cubicBezTo>
                        <a:pt x="7" y="3"/>
                        <a:pt x="8" y="7"/>
                        <a:pt x="8" y="12"/>
                      </a:cubicBezTo>
                      <a:cubicBezTo>
                        <a:pt x="8" y="19"/>
                        <a:pt x="5" y="24"/>
                        <a:pt x="0" y="28"/>
                      </a:cubicBezTo>
                      <a:cubicBezTo>
                        <a:pt x="16" y="28"/>
                        <a:pt x="16" y="28"/>
                        <a:pt x="16" y="28"/>
                      </a:cubicBezTo>
                      <a:cubicBezTo>
                        <a:pt x="16" y="34"/>
                        <a:pt x="16" y="34"/>
                        <a:pt x="16" y="34"/>
                      </a:cubicBezTo>
                      <a:cubicBezTo>
                        <a:pt x="16" y="44"/>
                        <a:pt x="14" y="53"/>
                        <a:pt x="9" y="60"/>
                      </a:cubicBezTo>
                      <a:cubicBezTo>
                        <a:pt x="58" y="60"/>
                        <a:pt x="58" y="60"/>
                        <a:pt x="58" y="60"/>
                      </a:cubicBezTo>
                      <a:cubicBezTo>
                        <a:pt x="58" y="0"/>
                        <a:pt x="58" y="0"/>
                        <a:pt x="58" y="0"/>
                      </a:cubicBezTo>
                      <a:lnTo>
                        <a:pt x="4" y="0"/>
                      </a:lnTo>
                      <a:close/>
                      <a:moveTo>
                        <a:pt x="51" y="13"/>
                      </a:moveTo>
                      <a:cubicBezTo>
                        <a:pt x="45" y="31"/>
                        <a:pt x="45" y="31"/>
                        <a:pt x="45" y="31"/>
                      </a:cubicBezTo>
                      <a:cubicBezTo>
                        <a:pt x="45" y="31"/>
                        <a:pt x="45" y="32"/>
                        <a:pt x="44" y="32"/>
                      </a:cubicBezTo>
                      <a:cubicBezTo>
                        <a:pt x="44" y="32"/>
                        <a:pt x="43" y="32"/>
                        <a:pt x="43" y="32"/>
                      </a:cubicBezTo>
                      <a:cubicBezTo>
                        <a:pt x="32" y="26"/>
                        <a:pt x="32" y="26"/>
                        <a:pt x="32" y="26"/>
                      </a:cubicBezTo>
                      <a:cubicBezTo>
                        <a:pt x="26" y="44"/>
                        <a:pt x="26" y="44"/>
                        <a:pt x="26" y="44"/>
                      </a:cubicBezTo>
                      <a:cubicBezTo>
                        <a:pt x="25" y="45"/>
                        <a:pt x="25" y="46"/>
                        <a:pt x="24" y="46"/>
                      </a:cubicBezTo>
                      <a:cubicBezTo>
                        <a:pt x="24" y="46"/>
                        <a:pt x="23" y="46"/>
                        <a:pt x="23" y="46"/>
                      </a:cubicBezTo>
                      <a:cubicBezTo>
                        <a:pt x="22" y="45"/>
                        <a:pt x="21" y="44"/>
                        <a:pt x="22" y="43"/>
                      </a:cubicBezTo>
                      <a:cubicBezTo>
                        <a:pt x="29" y="23"/>
                        <a:pt x="29" y="23"/>
                        <a:pt x="29" y="23"/>
                      </a:cubicBezTo>
                      <a:cubicBezTo>
                        <a:pt x="30" y="22"/>
                        <a:pt x="30" y="22"/>
                        <a:pt x="31" y="22"/>
                      </a:cubicBezTo>
                      <a:cubicBezTo>
                        <a:pt x="31" y="22"/>
                        <a:pt x="32" y="22"/>
                        <a:pt x="32" y="22"/>
                      </a:cubicBezTo>
                      <a:cubicBezTo>
                        <a:pt x="42" y="27"/>
                        <a:pt x="42" y="27"/>
                        <a:pt x="42" y="27"/>
                      </a:cubicBezTo>
                      <a:cubicBezTo>
                        <a:pt x="48" y="11"/>
                        <a:pt x="48" y="11"/>
                        <a:pt x="48" y="11"/>
                      </a:cubicBezTo>
                      <a:cubicBezTo>
                        <a:pt x="48" y="10"/>
                        <a:pt x="49" y="10"/>
                        <a:pt x="50" y="10"/>
                      </a:cubicBezTo>
                      <a:cubicBezTo>
                        <a:pt x="51" y="10"/>
                        <a:pt x="52" y="12"/>
                        <a:pt x="5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F57604B7-9915-6F4E-BE23-4A6A466BABA5}"/>
                </a:ext>
              </a:extLst>
            </p:cNvPr>
            <p:cNvGrpSpPr/>
            <p:nvPr/>
          </p:nvGrpSpPr>
          <p:grpSpPr>
            <a:xfrm>
              <a:off x="6286060" y="2524416"/>
              <a:ext cx="2360129" cy="3090161"/>
              <a:chOff x="6364771" y="2524416"/>
              <a:chExt cx="2360129" cy="3090161"/>
            </a:xfrm>
          </p:grpSpPr>
          <p:sp>
            <p:nvSpPr>
              <p:cNvPr id="23" name="Rectangle: Rounded Corners 44">
                <a:extLst>
                  <a:ext uri="{FF2B5EF4-FFF2-40B4-BE49-F238E27FC236}">
                    <a16:creationId xmlns:a16="http://schemas.microsoft.com/office/drawing/2014/main" id="{848E2877-FC69-634E-AD4E-E61A8F8A2E02}"/>
                  </a:ext>
                </a:extLst>
              </p:cNvPr>
              <p:cNvSpPr/>
              <p:nvPr/>
            </p:nvSpPr>
            <p:spPr>
              <a:xfrm>
                <a:off x="6370571"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9144077-4EC3-1E40-B1EB-9666D4C16525}"/>
                  </a:ext>
                </a:extLst>
              </p:cNvPr>
              <p:cNvSpPr/>
              <p:nvPr/>
            </p:nvSpPr>
            <p:spPr>
              <a:xfrm>
                <a:off x="6364771" y="4691327"/>
                <a:ext cx="2349717"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rPr>
                  <a:t>Community &amp; Technical College (CTC)</a:t>
                </a:r>
                <a:endParaRPr kumimoji="0" lang="en-US" sz="1600" b="0" i="0" u="none"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25" name="Oval 24">
                <a:extLst>
                  <a:ext uri="{FF2B5EF4-FFF2-40B4-BE49-F238E27FC236}">
                    <a16:creationId xmlns:a16="http://schemas.microsoft.com/office/drawing/2014/main" id="{1AE675E4-2E1C-E94A-9922-0D35359B00F9}"/>
                  </a:ext>
                </a:extLst>
              </p:cNvPr>
              <p:cNvSpPr/>
              <p:nvPr/>
            </p:nvSpPr>
            <p:spPr>
              <a:xfrm>
                <a:off x="6827012"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C44A7439-C206-064A-9877-21F7BF1FA700}"/>
                  </a:ext>
                </a:extLst>
              </p:cNvPr>
              <p:cNvSpPr/>
              <p:nvPr/>
            </p:nvSpPr>
            <p:spPr>
              <a:xfrm>
                <a:off x="6741411"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771073F4-7D22-5F48-A07F-74F9EE3E06BC}"/>
                  </a:ext>
                </a:extLst>
              </p:cNvPr>
              <p:cNvCxnSpPr>
                <a:cxnSpLocks/>
                <a:stCxn id="23" idx="0"/>
              </p:cNvCxnSpPr>
              <p:nvPr/>
            </p:nvCxnSpPr>
            <p:spPr>
              <a:xfrm>
                <a:off x="7547736"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Freeform 13">
                <a:extLst>
                  <a:ext uri="{FF2B5EF4-FFF2-40B4-BE49-F238E27FC236}">
                    <a16:creationId xmlns:a16="http://schemas.microsoft.com/office/drawing/2014/main" id="{FF6335B4-03C1-B54E-B485-12174AD48B52}"/>
                  </a:ext>
                </a:extLst>
              </p:cNvPr>
              <p:cNvSpPr>
                <a:spLocks/>
              </p:cNvSpPr>
              <p:nvPr/>
            </p:nvSpPr>
            <p:spPr bwMode="auto">
              <a:xfrm>
                <a:off x="7188838" y="3324470"/>
                <a:ext cx="717797" cy="739931"/>
              </a:xfrm>
              <a:custGeom>
                <a:avLst/>
                <a:gdLst>
                  <a:gd name="T0" fmla="*/ 88 w 96"/>
                  <a:gd name="T1" fmla="*/ 50 h 96"/>
                  <a:gd name="T2" fmla="*/ 81 w 96"/>
                  <a:gd name="T3" fmla="*/ 54 h 96"/>
                  <a:gd name="T4" fmla="*/ 71 w 96"/>
                  <a:gd name="T5" fmla="*/ 49 h 96"/>
                  <a:gd name="T6" fmla="*/ 72 w 96"/>
                  <a:gd name="T7" fmla="*/ 42 h 96"/>
                  <a:gd name="T8" fmla="*/ 68 w 96"/>
                  <a:gd name="T9" fmla="*/ 31 h 96"/>
                  <a:gd name="T10" fmla="*/ 84 w 96"/>
                  <a:gd name="T11" fmla="*/ 15 h 96"/>
                  <a:gd name="T12" fmla="*/ 88 w 96"/>
                  <a:gd name="T13" fmla="*/ 16 h 96"/>
                  <a:gd name="T14" fmla="*/ 96 w 96"/>
                  <a:gd name="T15" fmla="*/ 8 h 96"/>
                  <a:gd name="T16" fmla="*/ 88 w 96"/>
                  <a:gd name="T17" fmla="*/ 0 h 96"/>
                  <a:gd name="T18" fmla="*/ 80 w 96"/>
                  <a:gd name="T19" fmla="*/ 8 h 96"/>
                  <a:gd name="T20" fmla="*/ 81 w 96"/>
                  <a:gd name="T21" fmla="*/ 12 h 96"/>
                  <a:gd name="T22" fmla="*/ 65 w 96"/>
                  <a:gd name="T23" fmla="*/ 28 h 96"/>
                  <a:gd name="T24" fmla="*/ 54 w 96"/>
                  <a:gd name="T25" fmla="*/ 24 h 96"/>
                  <a:gd name="T26" fmla="*/ 38 w 96"/>
                  <a:gd name="T27" fmla="*/ 33 h 96"/>
                  <a:gd name="T28" fmla="*/ 16 w 96"/>
                  <a:gd name="T29" fmla="*/ 23 h 96"/>
                  <a:gd name="T30" fmla="*/ 16 w 96"/>
                  <a:gd name="T31" fmla="*/ 22 h 96"/>
                  <a:gd name="T32" fmla="*/ 8 w 96"/>
                  <a:gd name="T33" fmla="*/ 14 h 96"/>
                  <a:gd name="T34" fmla="*/ 0 w 96"/>
                  <a:gd name="T35" fmla="*/ 22 h 96"/>
                  <a:gd name="T36" fmla="*/ 8 w 96"/>
                  <a:gd name="T37" fmla="*/ 30 h 96"/>
                  <a:gd name="T38" fmla="*/ 14 w 96"/>
                  <a:gd name="T39" fmla="*/ 27 h 96"/>
                  <a:gd name="T40" fmla="*/ 37 w 96"/>
                  <a:gd name="T41" fmla="*/ 37 h 96"/>
                  <a:gd name="T42" fmla="*/ 36 w 96"/>
                  <a:gd name="T43" fmla="*/ 42 h 96"/>
                  <a:gd name="T44" fmla="*/ 40 w 96"/>
                  <a:gd name="T45" fmla="*/ 53 h 96"/>
                  <a:gd name="T46" fmla="*/ 12 w 96"/>
                  <a:gd name="T47" fmla="*/ 81 h 96"/>
                  <a:gd name="T48" fmla="*/ 8 w 96"/>
                  <a:gd name="T49" fmla="*/ 80 h 96"/>
                  <a:gd name="T50" fmla="*/ 0 w 96"/>
                  <a:gd name="T51" fmla="*/ 88 h 96"/>
                  <a:gd name="T52" fmla="*/ 8 w 96"/>
                  <a:gd name="T53" fmla="*/ 96 h 96"/>
                  <a:gd name="T54" fmla="*/ 16 w 96"/>
                  <a:gd name="T55" fmla="*/ 88 h 96"/>
                  <a:gd name="T56" fmla="*/ 15 w 96"/>
                  <a:gd name="T57" fmla="*/ 84 h 96"/>
                  <a:gd name="T58" fmla="*/ 43 w 96"/>
                  <a:gd name="T59" fmla="*/ 56 h 96"/>
                  <a:gd name="T60" fmla="*/ 52 w 96"/>
                  <a:gd name="T61" fmla="*/ 60 h 96"/>
                  <a:gd name="T62" fmla="*/ 52 w 96"/>
                  <a:gd name="T63" fmla="*/ 80 h 96"/>
                  <a:gd name="T64" fmla="*/ 46 w 96"/>
                  <a:gd name="T65" fmla="*/ 88 h 96"/>
                  <a:gd name="T66" fmla="*/ 54 w 96"/>
                  <a:gd name="T67" fmla="*/ 96 h 96"/>
                  <a:gd name="T68" fmla="*/ 62 w 96"/>
                  <a:gd name="T69" fmla="*/ 88 h 96"/>
                  <a:gd name="T70" fmla="*/ 56 w 96"/>
                  <a:gd name="T71" fmla="*/ 80 h 96"/>
                  <a:gd name="T72" fmla="*/ 56 w 96"/>
                  <a:gd name="T73" fmla="*/ 60 h 96"/>
                  <a:gd name="T74" fmla="*/ 69 w 96"/>
                  <a:gd name="T75" fmla="*/ 53 h 96"/>
                  <a:gd name="T76" fmla="*/ 80 w 96"/>
                  <a:gd name="T77" fmla="*/ 57 h 96"/>
                  <a:gd name="T78" fmla="*/ 80 w 96"/>
                  <a:gd name="T79" fmla="*/ 58 h 96"/>
                  <a:gd name="T80" fmla="*/ 88 w 96"/>
                  <a:gd name="T81" fmla="*/ 66 h 96"/>
                  <a:gd name="T82" fmla="*/ 96 w 96"/>
                  <a:gd name="T83" fmla="*/ 58 h 96"/>
                  <a:gd name="T84" fmla="*/ 88 w 96"/>
                  <a:gd name="T85"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96">
                    <a:moveTo>
                      <a:pt x="88" y="50"/>
                    </a:moveTo>
                    <a:cubicBezTo>
                      <a:pt x="85" y="50"/>
                      <a:pt x="83" y="51"/>
                      <a:pt x="81" y="54"/>
                    </a:cubicBezTo>
                    <a:cubicBezTo>
                      <a:pt x="71" y="49"/>
                      <a:pt x="71" y="49"/>
                      <a:pt x="71" y="49"/>
                    </a:cubicBezTo>
                    <a:cubicBezTo>
                      <a:pt x="71" y="47"/>
                      <a:pt x="72" y="45"/>
                      <a:pt x="72" y="42"/>
                    </a:cubicBezTo>
                    <a:cubicBezTo>
                      <a:pt x="72" y="38"/>
                      <a:pt x="71" y="34"/>
                      <a:pt x="68" y="31"/>
                    </a:cubicBezTo>
                    <a:cubicBezTo>
                      <a:pt x="84" y="15"/>
                      <a:pt x="84" y="15"/>
                      <a:pt x="84" y="15"/>
                    </a:cubicBezTo>
                    <a:cubicBezTo>
                      <a:pt x="85" y="16"/>
                      <a:pt x="87" y="16"/>
                      <a:pt x="88" y="16"/>
                    </a:cubicBezTo>
                    <a:cubicBezTo>
                      <a:pt x="92" y="16"/>
                      <a:pt x="96" y="12"/>
                      <a:pt x="96" y="8"/>
                    </a:cubicBezTo>
                    <a:cubicBezTo>
                      <a:pt x="96" y="4"/>
                      <a:pt x="92" y="0"/>
                      <a:pt x="88" y="0"/>
                    </a:cubicBezTo>
                    <a:cubicBezTo>
                      <a:pt x="84" y="0"/>
                      <a:pt x="80" y="4"/>
                      <a:pt x="80" y="8"/>
                    </a:cubicBezTo>
                    <a:cubicBezTo>
                      <a:pt x="80" y="9"/>
                      <a:pt x="80" y="11"/>
                      <a:pt x="81" y="12"/>
                    </a:cubicBezTo>
                    <a:cubicBezTo>
                      <a:pt x="65" y="28"/>
                      <a:pt x="65" y="28"/>
                      <a:pt x="65" y="28"/>
                    </a:cubicBezTo>
                    <a:cubicBezTo>
                      <a:pt x="62" y="25"/>
                      <a:pt x="58" y="24"/>
                      <a:pt x="54" y="24"/>
                    </a:cubicBezTo>
                    <a:cubicBezTo>
                      <a:pt x="47" y="24"/>
                      <a:pt x="41" y="28"/>
                      <a:pt x="38" y="33"/>
                    </a:cubicBezTo>
                    <a:cubicBezTo>
                      <a:pt x="16" y="23"/>
                      <a:pt x="16" y="23"/>
                      <a:pt x="16" y="23"/>
                    </a:cubicBezTo>
                    <a:cubicBezTo>
                      <a:pt x="16" y="23"/>
                      <a:pt x="16" y="23"/>
                      <a:pt x="16" y="22"/>
                    </a:cubicBezTo>
                    <a:cubicBezTo>
                      <a:pt x="16" y="18"/>
                      <a:pt x="12" y="14"/>
                      <a:pt x="8" y="14"/>
                    </a:cubicBezTo>
                    <a:cubicBezTo>
                      <a:pt x="4" y="14"/>
                      <a:pt x="0" y="18"/>
                      <a:pt x="0" y="22"/>
                    </a:cubicBezTo>
                    <a:cubicBezTo>
                      <a:pt x="0" y="26"/>
                      <a:pt x="4" y="30"/>
                      <a:pt x="8" y="30"/>
                    </a:cubicBezTo>
                    <a:cubicBezTo>
                      <a:pt x="10" y="30"/>
                      <a:pt x="13" y="29"/>
                      <a:pt x="14" y="27"/>
                    </a:cubicBezTo>
                    <a:cubicBezTo>
                      <a:pt x="37" y="37"/>
                      <a:pt x="37" y="37"/>
                      <a:pt x="37" y="37"/>
                    </a:cubicBezTo>
                    <a:cubicBezTo>
                      <a:pt x="36" y="38"/>
                      <a:pt x="36" y="40"/>
                      <a:pt x="36" y="42"/>
                    </a:cubicBezTo>
                    <a:cubicBezTo>
                      <a:pt x="36" y="46"/>
                      <a:pt x="37" y="50"/>
                      <a:pt x="40" y="53"/>
                    </a:cubicBezTo>
                    <a:cubicBezTo>
                      <a:pt x="12" y="81"/>
                      <a:pt x="12" y="81"/>
                      <a:pt x="12" y="81"/>
                    </a:cubicBezTo>
                    <a:cubicBezTo>
                      <a:pt x="11" y="80"/>
                      <a:pt x="9" y="80"/>
                      <a:pt x="8" y="80"/>
                    </a:cubicBezTo>
                    <a:cubicBezTo>
                      <a:pt x="4" y="80"/>
                      <a:pt x="0" y="84"/>
                      <a:pt x="0" y="88"/>
                    </a:cubicBezTo>
                    <a:cubicBezTo>
                      <a:pt x="0" y="92"/>
                      <a:pt x="4" y="96"/>
                      <a:pt x="8" y="96"/>
                    </a:cubicBezTo>
                    <a:cubicBezTo>
                      <a:pt x="12" y="96"/>
                      <a:pt x="16" y="92"/>
                      <a:pt x="16" y="88"/>
                    </a:cubicBezTo>
                    <a:cubicBezTo>
                      <a:pt x="16" y="87"/>
                      <a:pt x="16" y="85"/>
                      <a:pt x="15" y="84"/>
                    </a:cubicBezTo>
                    <a:cubicBezTo>
                      <a:pt x="43" y="56"/>
                      <a:pt x="43" y="56"/>
                      <a:pt x="43" y="56"/>
                    </a:cubicBezTo>
                    <a:cubicBezTo>
                      <a:pt x="45" y="58"/>
                      <a:pt x="49" y="59"/>
                      <a:pt x="52" y="60"/>
                    </a:cubicBezTo>
                    <a:cubicBezTo>
                      <a:pt x="52" y="80"/>
                      <a:pt x="52" y="80"/>
                      <a:pt x="52" y="80"/>
                    </a:cubicBezTo>
                    <a:cubicBezTo>
                      <a:pt x="49" y="81"/>
                      <a:pt x="46" y="84"/>
                      <a:pt x="46" y="88"/>
                    </a:cubicBezTo>
                    <a:cubicBezTo>
                      <a:pt x="46" y="92"/>
                      <a:pt x="50" y="96"/>
                      <a:pt x="54" y="96"/>
                    </a:cubicBezTo>
                    <a:cubicBezTo>
                      <a:pt x="58" y="96"/>
                      <a:pt x="62" y="92"/>
                      <a:pt x="62" y="88"/>
                    </a:cubicBezTo>
                    <a:cubicBezTo>
                      <a:pt x="62" y="84"/>
                      <a:pt x="59" y="81"/>
                      <a:pt x="56" y="80"/>
                    </a:cubicBezTo>
                    <a:cubicBezTo>
                      <a:pt x="56" y="60"/>
                      <a:pt x="56" y="60"/>
                      <a:pt x="56" y="60"/>
                    </a:cubicBezTo>
                    <a:cubicBezTo>
                      <a:pt x="61" y="59"/>
                      <a:pt x="66" y="57"/>
                      <a:pt x="69" y="53"/>
                    </a:cubicBezTo>
                    <a:cubicBezTo>
                      <a:pt x="80" y="57"/>
                      <a:pt x="80" y="57"/>
                      <a:pt x="80" y="57"/>
                    </a:cubicBezTo>
                    <a:cubicBezTo>
                      <a:pt x="80" y="58"/>
                      <a:pt x="80" y="58"/>
                      <a:pt x="80" y="58"/>
                    </a:cubicBezTo>
                    <a:cubicBezTo>
                      <a:pt x="80" y="62"/>
                      <a:pt x="84" y="66"/>
                      <a:pt x="88" y="66"/>
                    </a:cubicBezTo>
                    <a:cubicBezTo>
                      <a:pt x="92" y="66"/>
                      <a:pt x="96" y="62"/>
                      <a:pt x="96" y="58"/>
                    </a:cubicBezTo>
                    <a:cubicBezTo>
                      <a:pt x="96" y="54"/>
                      <a:pt x="92" y="50"/>
                      <a:pt x="88"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153916E5-0316-2D42-9428-E3A2D7216A89}"/>
                </a:ext>
              </a:extLst>
            </p:cNvPr>
            <p:cNvGrpSpPr/>
            <p:nvPr/>
          </p:nvGrpSpPr>
          <p:grpSpPr>
            <a:xfrm>
              <a:off x="9033594" y="2524416"/>
              <a:ext cx="2369353" cy="3090161"/>
              <a:chOff x="9268675" y="2524416"/>
              <a:chExt cx="2369353" cy="3090161"/>
            </a:xfrm>
          </p:grpSpPr>
          <p:sp>
            <p:nvSpPr>
              <p:cNvPr id="12" name="Rectangle: Rounded Corners 55">
                <a:extLst>
                  <a:ext uri="{FF2B5EF4-FFF2-40B4-BE49-F238E27FC236}">
                    <a16:creationId xmlns:a16="http://schemas.microsoft.com/office/drawing/2014/main" id="{72013AFD-860A-0142-BA01-23EF33AC2D10}"/>
                  </a:ext>
                </a:extLst>
              </p:cNvPr>
              <p:cNvSpPr/>
              <p:nvPr/>
            </p:nvSpPr>
            <p:spPr>
              <a:xfrm>
                <a:off x="9283699"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78A5A05-9339-A247-8DFD-45CA96A8B1EA}"/>
                  </a:ext>
                </a:extLst>
              </p:cNvPr>
              <p:cNvSpPr/>
              <p:nvPr/>
            </p:nvSpPr>
            <p:spPr>
              <a:xfrm>
                <a:off x="9268675" y="4691327"/>
                <a:ext cx="2358941"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Kentucky Office of Employer and Apprenticeship Services (OEAS)</a:t>
                </a:r>
              </a:p>
            </p:txBody>
          </p:sp>
          <p:sp>
            <p:nvSpPr>
              <p:cNvPr id="14" name="Oval 13">
                <a:extLst>
                  <a:ext uri="{FF2B5EF4-FFF2-40B4-BE49-F238E27FC236}">
                    <a16:creationId xmlns:a16="http://schemas.microsoft.com/office/drawing/2014/main" id="{E84378CE-BBCF-BB4F-AC3F-DCEDE5BB394E}"/>
                  </a:ext>
                </a:extLst>
              </p:cNvPr>
              <p:cNvSpPr/>
              <p:nvPr/>
            </p:nvSpPr>
            <p:spPr>
              <a:xfrm>
                <a:off x="9740140"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89579B46-C7EC-CE4E-8FA4-4615A02C4FDE}"/>
                  </a:ext>
                </a:extLst>
              </p:cNvPr>
              <p:cNvSpPr/>
              <p:nvPr/>
            </p:nvSpPr>
            <p:spPr>
              <a:xfrm>
                <a:off x="9654539"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D0A41340-F24D-BA4D-ADBA-15FB03329A9B}"/>
                  </a:ext>
                </a:extLst>
              </p:cNvPr>
              <p:cNvCxnSpPr>
                <a:cxnSpLocks/>
                <a:stCxn id="12" idx="0"/>
              </p:cNvCxnSpPr>
              <p:nvPr/>
            </p:nvCxnSpPr>
            <p:spPr>
              <a:xfrm>
                <a:off x="10460864"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7" name="Group 16">
                <a:extLst>
                  <a:ext uri="{FF2B5EF4-FFF2-40B4-BE49-F238E27FC236}">
                    <a16:creationId xmlns:a16="http://schemas.microsoft.com/office/drawing/2014/main" id="{FAFADFEE-7B23-2D43-B588-80EE9C3A4EB8}"/>
                  </a:ext>
                </a:extLst>
              </p:cNvPr>
              <p:cNvGrpSpPr/>
              <p:nvPr/>
            </p:nvGrpSpPr>
            <p:grpSpPr>
              <a:xfrm>
                <a:off x="10140088" y="3372246"/>
                <a:ext cx="641552" cy="644379"/>
                <a:chOff x="2670175" y="3248025"/>
                <a:chExt cx="360363" cy="361951"/>
              </a:xfrm>
              <a:solidFill>
                <a:schemeClr val="bg1"/>
              </a:solidFill>
            </p:grpSpPr>
            <p:sp>
              <p:nvSpPr>
                <p:cNvPr id="18" name="Freeform 37">
                  <a:extLst>
                    <a:ext uri="{FF2B5EF4-FFF2-40B4-BE49-F238E27FC236}">
                      <a16:creationId xmlns:a16="http://schemas.microsoft.com/office/drawing/2014/main" id="{1EF41F2C-A1DB-F240-81EE-49BE57A9A95F}"/>
                    </a:ext>
                  </a:extLst>
                </p:cNvPr>
                <p:cNvSpPr>
                  <a:spLocks noEditPoints="1"/>
                </p:cNvSpPr>
                <p:nvPr/>
              </p:nvSpPr>
              <p:spPr bwMode="auto">
                <a:xfrm>
                  <a:off x="2670175" y="3354388"/>
                  <a:ext cx="360363" cy="255588"/>
                </a:xfrm>
                <a:custGeom>
                  <a:avLst/>
                  <a:gdLst>
                    <a:gd name="T0" fmla="*/ 84 w 96"/>
                    <a:gd name="T1" fmla="*/ 39 h 68"/>
                    <a:gd name="T2" fmla="*/ 63 w 96"/>
                    <a:gd name="T3" fmla="*/ 33 h 68"/>
                    <a:gd name="T4" fmla="*/ 70 w 96"/>
                    <a:gd name="T5" fmla="*/ 20 h 68"/>
                    <a:gd name="T6" fmla="*/ 74 w 96"/>
                    <a:gd name="T7" fmla="*/ 12 h 68"/>
                    <a:gd name="T8" fmla="*/ 70 w 96"/>
                    <a:gd name="T9" fmla="*/ 4 h 68"/>
                    <a:gd name="T10" fmla="*/ 70 w 96"/>
                    <a:gd name="T11" fmla="*/ 0 h 68"/>
                    <a:gd name="T12" fmla="*/ 66 w 96"/>
                    <a:gd name="T13" fmla="*/ 2 h 68"/>
                    <a:gd name="T14" fmla="*/ 66 w 96"/>
                    <a:gd name="T15" fmla="*/ 6 h 68"/>
                    <a:gd name="T16" fmla="*/ 68 w 96"/>
                    <a:gd name="T17" fmla="*/ 8 h 68"/>
                    <a:gd name="T18" fmla="*/ 70 w 96"/>
                    <a:gd name="T19" fmla="*/ 12 h 68"/>
                    <a:gd name="T20" fmla="*/ 68 w 96"/>
                    <a:gd name="T21" fmla="*/ 16 h 68"/>
                    <a:gd name="T22" fmla="*/ 66 w 96"/>
                    <a:gd name="T23" fmla="*/ 18 h 68"/>
                    <a:gd name="T24" fmla="*/ 48 w 96"/>
                    <a:gd name="T25" fmla="*/ 36 h 68"/>
                    <a:gd name="T26" fmla="*/ 30 w 96"/>
                    <a:gd name="T27" fmla="*/ 18 h 68"/>
                    <a:gd name="T28" fmla="*/ 28 w 96"/>
                    <a:gd name="T29" fmla="*/ 16 h 68"/>
                    <a:gd name="T30" fmla="*/ 25 w 96"/>
                    <a:gd name="T31" fmla="*/ 12 h 68"/>
                    <a:gd name="T32" fmla="*/ 28 w 96"/>
                    <a:gd name="T33" fmla="*/ 8 h 68"/>
                    <a:gd name="T34" fmla="*/ 30 w 96"/>
                    <a:gd name="T35" fmla="*/ 6 h 68"/>
                    <a:gd name="T36" fmla="*/ 30 w 96"/>
                    <a:gd name="T37" fmla="*/ 2 h 68"/>
                    <a:gd name="T38" fmla="*/ 26 w 96"/>
                    <a:gd name="T39" fmla="*/ 0 h 68"/>
                    <a:gd name="T40" fmla="*/ 26 w 96"/>
                    <a:gd name="T41" fmla="*/ 4 h 68"/>
                    <a:gd name="T42" fmla="*/ 23 w 96"/>
                    <a:gd name="T43" fmla="*/ 7 h 68"/>
                    <a:gd name="T44" fmla="*/ 21 w 96"/>
                    <a:gd name="T45" fmla="*/ 12 h 68"/>
                    <a:gd name="T46" fmla="*/ 26 w 96"/>
                    <a:gd name="T47" fmla="*/ 20 h 68"/>
                    <a:gd name="T48" fmla="*/ 33 w 96"/>
                    <a:gd name="T49" fmla="*/ 33 h 68"/>
                    <a:gd name="T50" fmla="*/ 12 w 96"/>
                    <a:gd name="T51" fmla="*/ 39 h 68"/>
                    <a:gd name="T52" fmla="*/ 0 w 96"/>
                    <a:gd name="T53" fmla="*/ 56 h 68"/>
                    <a:gd name="T54" fmla="*/ 0 w 96"/>
                    <a:gd name="T55" fmla="*/ 68 h 68"/>
                    <a:gd name="T56" fmla="*/ 96 w 96"/>
                    <a:gd name="T57" fmla="*/ 68 h 68"/>
                    <a:gd name="T58" fmla="*/ 96 w 96"/>
                    <a:gd name="T59" fmla="*/ 56 h 68"/>
                    <a:gd name="T60" fmla="*/ 84 w 96"/>
                    <a:gd name="T61" fmla="*/ 39 h 68"/>
                    <a:gd name="T62" fmla="*/ 48 w 96"/>
                    <a:gd name="T63" fmla="*/ 55 h 68"/>
                    <a:gd name="T64" fmla="*/ 31 w 96"/>
                    <a:gd name="T65" fmla="*/ 38 h 68"/>
                    <a:gd name="T66" fmla="*/ 38 w 96"/>
                    <a:gd name="T67" fmla="*/ 37 h 68"/>
                    <a:gd name="T68" fmla="*/ 48 w 96"/>
                    <a:gd name="T69" fmla="*/ 40 h 68"/>
                    <a:gd name="T70" fmla="*/ 58 w 96"/>
                    <a:gd name="T71" fmla="*/ 37 h 68"/>
                    <a:gd name="T72" fmla="*/ 65 w 96"/>
                    <a:gd name="T73" fmla="*/ 38 h 68"/>
                    <a:gd name="T74" fmla="*/ 48 w 96"/>
                    <a:gd name="T75"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68">
                      <a:moveTo>
                        <a:pt x="84" y="39"/>
                      </a:moveTo>
                      <a:cubicBezTo>
                        <a:pt x="58" y="32"/>
                        <a:pt x="88" y="40"/>
                        <a:pt x="63" y="33"/>
                      </a:cubicBezTo>
                      <a:cubicBezTo>
                        <a:pt x="66" y="30"/>
                        <a:pt x="69" y="25"/>
                        <a:pt x="70" y="20"/>
                      </a:cubicBezTo>
                      <a:cubicBezTo>
                        <a:pt x="73" y="19"/>
                        <a:pt x="74" y="16"/>
                        <a:pt x="74" y="12"/>
                      </a:cubicBezTo>
                      <a:cubicBezTo>
                        <a:pt x="74" y="8"/>
                        <a:pt x="73" y="5"/>
                        <a:pt x="70" y="4"/>
                      </a:cubicBezTo>
                      <a:cubicBezTo>
                        <a:pt x="70" y="0"/>
                        <a:pt x="70" y="0"/>
                        <a:pt x="70" y="0"/>
                      </a:cubicBezTo>
                      <a:cubicBezTo>
                        <a:pt x="69" y="1"/>
                        <a:pt x="68" y="1"/>
                        <a:pt x="66" y="2"/>
                      </a:cubicBezTo>
                      <a:cubicBezTo>
                        <a:pt x="66" y="6"/>
                        <a:pt x="66" y="6"/>
                        <a:pt x="66" y="6"/>
                      </a:cubicBezTo>
                      <a:cubicBezTo>
                        <a:pt x="66" y="7"/>
                        <a:pt x="67" y="8"/>
                        <a:pt x="68" y="8"/>
                      </a:cubicBezTo>
                      <a:cubicBezTo>
                        <a:pt x="70" y="8"/>
                        <a:pt x="70" y="11"/>
                        <a:pt x="70" y="12"/>
                      </a:cubicBezTo>
                      <a:cubicBezTo>
                        <a:pt x="70" y="13"/>
                        <a:pt x="70" y="16"/>
                        <a:pt x="68" y="16"/>
                      </a:cubicBezTo>
                      <a:cubicBezTo>
                        <a:pt x="67" y="16"/>
                        <a:pt x="66" y="17"/>
                        <a:pt x="66" y="18"/>
                      </a:cubicBezTo>
                      <a:cubicBezTo>
                        <a:pt x="66" y="28"/>
                        <a:pt x="53" y="36"/>
                        <a:pt x="48" y="36"/>
                      </a:cubicBezTo>
                      <a:cubicBezTo>
                        <a:pt x="43" y="36"/>
                        <a:pt x="30" y="28"/>
                        <a:pt x="30" y="18"/>
                      </a:cubicBezTo>
                      <a:cubicBezTo>
                        <a:pt x="30" y="17"/>
                        <a:pt x="29" y="16"/>
                        <a:pt x="28" y="16"/>
                      </a:cubicBezTo>
                      <a:cubicBezTo>
                        <a:pt x="26" y="16"/>
                        <a:pt x="25" y="13"/>
                        <a:pt x="25" y="12"/>
                      </a:cubicBezTo>
                      <a:cubicBezTo>
                        <a:pt x="25" y="11"/>
                        <a:pt x="26" y="8"/>
                        <a:pt x="28" y="8"/>
                      </a:cubicBezTo>
                      <a:cubicBezTo>
                        <a:pt x="29" y="8"/>
                        <a:pt x="30" y="7"/>
                        <a:pt x="30" y="6"/>
                      </a:cubicBezTo>
                      <a:cubicBezTo>
                        <a:pt x="30" y="2"/>
                        <a:pt x="30" y="2"/>
                        <a:pt x="30" y="2"/>
                      </a:cubicBezTo>
                      <a:cubicBezTo>
                        <a:pt x="28" y="1"/>
                        <a:pt x="27" y="1"/>
                        <a:pt x="26" y="0"/>
                      </a:cubicBezTo>
                      <a:cubicBezTo>
                        <a:pt x="26" y="4"/>
                        <a:pt x="26" y="4"/>
                        <a:pt x="26" y="4"/>
                      </a:cubicBezTo>
                      <a:cubicBezTo>
                        <a:pt x="25" y="5"/>
                        <a:pt x="24" y="6"/>
                        <a:pt x="23" y="7"/>
                      </a:cubicBezTo>
                      <a:cubicBezTo>
                        <a:pt x="22" y="8"/>
                        <a:pt x="21" y="10"/>
                        <a:pt x="21" y="12"/>
                      </a:cubicBezTo>
                      <a:cubicBezTo>
                        <a:pt x="21" y="16"/>
                        <a:pt x="23" y="19"/>
                        <a:pt x="26" y="20"/>
                      </a:cubicBezTo>
                      <a:cubicBezTo>
                        <a:pt x="27" y="25"/>
                        <a:pt x="30" y="30"/>
                        <a:pt x="33" y="33"/>
                      </a:cubicBezTo>
                      <a:cubicBezTo>
                        <a:pt x="23" y="36"/>
                        <a:pt x="22" y="36"/>
                        <a:pt x="12" y="39"/>
                      </a:cubicBezTo>
                      <a:cubicBezTo>
                        <a:pt x="5" y="42"/>
                        <a:pt x="0" y="49"/>
                        <a:pt x="0" y="56"/>
                      </a:cubicBezTo>
                      <a:cubicBezTo>
                        <a:pt x="0" y="68"/>
                        <a:pt x="0" y="68"/>
                        <a:pt x="0" y="68"/>
                      </a:cubicBezTo>
                      <a:cubicBezTo>
                        <a:pt x="96" y="68"/>
                        <a:pt x="96" y="68"/>
                        <a:pt x="96" y="68"/>
                      </a:cubicBezTo>
                      <a:cubicBezTo>
                        <a:pt x="96" y="56"/>
                        <a:pt x="96" y="56"/>
                        <a:pt x="96" y="56"/>
                      </a:cubicBezTo>
                      <a:cubicBezTo>
                        <a:pt x="96" y="49"/>
                        <a:pt x="91" y="42"/>
                        <a:pt x="84" y="39"/>
                      </a:cubicBezTo>
                      <a:close/>
                      <a:moveTo>
                        <a:pt x="48" y="55"/>
                      </a:moveTo>
                      <a:cubicBezTo>
                        <a:pt x="31" y="38"/>
                        <a:pt x="31" y="38"/>
                        <a:pt x="31" y="38"/>
                      </a:cubicBezTo>
                      <a:cubicBezTo>
                        <a:pt x="33" y="38"/>
                        <a:pt x="35" y="37"/>
                        <a:pt x="38" y="37"/>
                      </a:cubicBezTo>
                      <a:cubicBezTo>
                        <a:pt x="42" y="39"/>
                        <a:pt x="46" y="40"/>
                        <a:pt x="48" y="40"/>
                      </a:cubicBezTo>
                      <a:cubicBezTo>
                        <a:pt x="50" y="40"/>
                        <a:pt x="54" y="39"/>
                        <a:pt x="58" y="37"/>
                      </a:cubicBezTo>
                      <a:cubicBezTo>
                        <a:pt x="61" y="37"/>
                        <a:pt x="63" y="38"/>
                        <a:pt x="65" y="38"/>
                      </a:cubicBezTo>
                      <a:lnTo>
                        <a:pt x="4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8">
                  <a:extLst>
                    <a:ext uri="{FF2B5EF4-FFF2-40B4-BE49-F238E27FC236}">
                      <a16:creationId xmlns:a16="http://schemas.microsoft.com/office/drawing/2014/main" id="{DEFA5B72-4552-6C4B-AA02-CCB903495D1D}"/>
                    </a:ext>
                  </a:extLst>
                </p:cNvPr>
                <p:cNvSpPr>
                  <a:spLocks/>
                </p:cNvSpPr>
                <p:nvPr/>
              </p:nvSpPr>
              <p:spPr bwMode="auto">
                <a:xfrm>
                  <a:off x="2798763" y="3376613"/>
                  <a:ext cx="44450" cy="22225"/>
                </a:xfrm>
                <a:custGeom>
                  <a:avLst/>
                  <a:gdLst>
                    <a:gd name="T0" fmla="*/ 6 w 12"/>
                    <a:gd name="T1" fmla="*/ 0 h 6"/>
                    <a:gd name="T2" fmla="*/ 5 w 12"/>
                    <a:gd name="T3" fmla="*/ 0 h 6"/>
                    <a:gd name="T4" fmla="*/ 1 w 12"/>
                    <a:gd name="T5" fmla="*/ 1 h 6"/>
                    <a:gd name="T6" fmla="*/ 0 w 12"/>
                    <a:gd name="T7" fmla="*/ 4 h 6"/>
                    <a:gd name="T8" fmla="*/ 2 w 12"/>
                    <a:gd name="T9" fmla="*/ 6 h 6"/>
                    <a:gd name="T10" fmla="*/ 4 w 12"/>
                    <a:gd name="T11" fmla="*/ 4 h 6"/>
                    <a:gd name="T12" fmla="*/ 5 w 12"/>
                    <a:gd name="T13" fmla="*/ 4 h 6"/>
                    <a:gd name="T14" fmla="*/ 6 w 12"/>
                    <a:gd name="T15" fmla="*/ 4 h 6"/>
                    <a:gd name="T16" fmla="*/ 7 w 12"/>
                    <a:gd name="T17" fmla="*/ 4 h 6"/>
                    <a:gd name="T18" fmla="*/ 8 w 12"/>
                    <a:gd name="T19" fmla="*/ 4 h 6"/>
                    <a:gd name="T20" fmla="*/ 10 w 12"/>
                    <a:gd name="T21" fmla="*/ 6 h 6"/>
                    <a:gd name="T22" fmla="*/ 12 w 12"/>
                    <a:gd name="T23" fmla="*/ 4 h 6"/>
                    <a:gd name="T24" fmla="*/ 11 w 12"/>
                    <a:gd name="T25" fmla="*/ 1 h 6"/>
                    <a:gd name="T26" fmla="*/ 7 w 12"/>
                    <a:gd name="T27" fmla="*/ 0 h 6"/>
                    <a:gd name="T28" fmla="*/ 6 w 1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6">
                      <a:moveTo>
                        <a:pt x="6" y="0"/>
                      </a:moveTo>
                      <a:cubicBezTo>
                        <a:pt x="5" y="0"/>
                        <a:pt x="5" y="0"/>
                        <a:pt x="5" y="0"/>
                      </a:cubicBezTo>
                      <a:cubicBezTo>
                        <a:pt x="4" y="0"/>
                        <a:pt x="2" y="0"/>
                        <a:pt x="1" y="1"/>
                      </a:cubicBezTo>
                      <a:cubicBezTo>
                        <a:pt x="0" y="2"/>
                        <a:pt x="0" y="3"/>
                        <a:pt x="0" y="4"/>
                      </a:cubicBezTo>
                      <a:cubicBezTo>
                        <a:pt x="0" y="5"/>
                        <a:pt x="1" y="6"/>
                        <a:pt x="2" y="6"/>
                      </a:cubicBezTo>
                      <a:cubicBezTo>
                        <a:pt x="3" y="6"/>
                        <a:pt x="4" y="5"/>
                        <a:pt x="4" y="4"/>
                      </a:cubicBezTo>
                      <a:cubicBezTo>
                        <a:pt x="4" y="4"/>
                        <a:pt x="5" y="4"/>
                        <a:pt x="5"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39">
                  <a:extLst>
                    <a:ext uri="{FF2B5EF4-FFF2-40B4-BE49-F238E27FC236}">
                      <a16:creationId xmlns:a16="http://schemas.microsoft.com/office/drawing/2014/main" id="{F2ED99CC-CAE8-DC4A-9F27-587BBF9C659D}"/>
                    </a:ext>
                  </a:extLst>
                </p:cNvPr>
                <p:cNvSpPr>
                  <a:spLocks/>
                </p:cNvSpPr>
                <p:nvPr/>
              </p:nvSpPr>
              <p:spPr bwMode="auto">
                <a:xfrm>
                  <a:off x="2857500" y="3376613"/>
                  <a:ext cx="46038" cy="22225"/>
                </a:xfrm>
                <a:custGeom>
                  <a:avLst/>
                  <a:gdLst>
                    <a:gd name="T0" fmla="*/ 6 w 12"/>
                    <a:gd name="T1" fmla="*/ 0 h 6"/>
                    <a:gd name="T2" fmla="*/ 5 w 12"/>
                    <a:gd name="T3" fmla="*/ 0 h 6"/>
                    <a:gd name="T4" fmla="*/ 1 w 12"/>
                    <a:gd name="T5" fmla="*/ 1 h 6"/>
                    <a:gd name="T6" fmla="*/ 0 w 12"/>
                    <a:gd name="T7" fmla="*/ 4 h 6"/>
                    <a:gd name="T8" fmla="*/ 2 w 12"/>
                    <a:gd name="T9" fmla="*/ 6 h 6"/>
                    <a:gd name="T10" fmla="*/ 4 w 12"/>
                    <a:gd name="T11" fmla="*/ 4 h 6"/>
                    <a:gd name="T12" fmla="*/ 5 w 12"/>
                    <a:gd name="T13" fmla="*/ 4 h 6"/>
                    <a:gd name="T14" fmla="*/ 6 w 12"/>
                    <a:gd name="T15" fmla="*/ 4 h 6"/>
                    <a:gd name="T16" fmla="*/ 7 w 12"/>
                    <a:gd name="T17" fmla="*/ 4 h 6"/>
                    <a:gd name="T18" fmla="*/ 8 w 12"/>
                    <a:gd name="T19" fmla="*/ 4 h 6"/>
                    <a:gd name="T20" fmla="*/ 10 w 12"/>
                    <a:gd name="T21" fmla="*/ 6 h 6"/>
                    <a:gd name="T22" fmla="*/ 12 w 12"/>
                    <a:gd name="T23" fmla="*/ 4 h 6"/>
                    <a:gd name="T24" fmla="*/ 11 w 12"/>
                    <a:gd name="T25" fmla="*/ 1 h 6"/>
                    <a:gd name="T26" fmla="*/ 7 w 12"/>
                    <a:gd name="T27" fmla="*/ 0 h 6"/>
                    <a:gd name="T28" fmla="*/ 6 w 1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6">
                      <a:moveTo>
                        <a:pt x="6" y="0"/>
                      </a:moveTo>
                      <a:cubicBezTo>
                        <a:pt x="5" y="0"/>
                        <a:pt x="5" y="0"/>
                        <a:pt x="5" y="0"/>
                      </a:cubicBezTo>
                      <a:cubicBezTo>
                        <a:pt x="4" y="0"/>
                        <a:pt x="2" y="0"/>
                        <a:pt x="1" y="1"/>
                      </a:cubicBezTo>
                      <a:cubicBezTo>
                        <a:pt x="0" y="2"/>
                        <a:pt x="0" y="3"/>
                        <a:pt x="0" y="4"/>
                      </a:cubicBezTo>
                      <a:cubicBezTo>
                        <a:pt x="0" y="5"/>
                        <a:pt x="1" y="6"/>
                        <a:pt x="2" y="6"/>
                      </a:cubicBezTo>
                      <a:cubicBezTo>
                        <a:pt x="3" y="6"/>
                        <a:pt x="4" y="5"/>
                        <a:pt x="4" y="4"/>
                      </a:cubicBezTo>
                      <a:cubicBezTo>
                        <a:pt x="4" y="4"/>
                        <a:pt x="5" y="4"/>
                        <a:pt x="5"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0">
                  <a:extLst>
                    <a:ext uri="{FF2B5EF4-FFF2-40B4-BE49-F238E27FC236}">
                      <a16:creationId xmlns:a16="http://schemas.microsoft.com/office/drawing/2014/main" id="{29E3F241-46F7-DE4F-B617-C0D605A9AD72}"/>
                    </a:ext>
                  </a:extLst>
                </p:cNvPr>
                <p:cNvSpPr>
                  <a:spLocks/>
                </p:cNvSpPr>
                <p:nvPr/>
              </p:nvSpPr>
              <p:spPr bwMode="auto">
                <a:xfrm>
                  <a:off x="2768600" y="3324225"/>
                  <a:ext cx="165100" cy="36513"/>
                </a:xfrm>
                <a:custGeom>
                  <a:avLst/>
                  <a:gdLst>
                    <a:gd name="T0" fmla="*/ 44 w 44"/>
                    <a:gd name="T1" fmla="*/ 0 h 10"/>
                    <a:gd name="T2" fmla="*/ 22 w 44"/>
                    <a:gd name="T3" fmla="*/ 4 h 10"/>
                    <a:gd name="T4" fmla="*/ 22 w 44"/>
                    <a:gd name="T5" fmla="*/ 4 h 10"/>
                    <a:gd name="T6" fmla="*/ 0 w 44"/>
                    <a:gd name="T7" fmla="*/ 0 h 10"/>
                    <a:gd name="T8" fmla="*/ 0 w 44"/>
                    <a:gd name="T9" fmla="*/ 2 h 10"/>
                    <a:gd name="T10" fmla="*/ 0 w 44"/>
                    <a:gd name="T11" fmla="*/ 3 h 10"/>
                    <a:gd name="T12" fmla="*/ 0 w 44"/>
                    <a:gd name="T13" fmla="*/ 3 h 10"/>
                    <a:gd name="T14" fmla="*/ 1 w 44"/>
                    <a:gd name="T15" fmla="*/ 3 h 10"/>
                    <a:gd name="T16" fmla="*/ 22 w 44"/>
                    <a:gd name="T17" fmla="*/ 10 h 10"/>
                    <a:gd name="T18" fmla="*/ 43 w 44"/>
                    <a:gd name="T19" fmla="*/ 3 h 10"/>
                    <a:gd name="T20" fmla="*/ 44 w 44"/>
                    <a:gd name="T21" fmla="*/ 3 h 10"/>
                    <a:gd name="T22" fmla="*/ 44 w 44"/>
                    <a:gd name="T23" fmla="*/ 3 h 10"/>
                    <a:gd name="T24" fmla="*/ 44 w 44"/>
                    <a:gd name="T25" fmla="*/ 2 h 10"/>
                    <a:gd name="T26" fmla="*/ 44 w 44"/>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0">
                      <a:moveTo>
                        <a:pt x="44" y="0"/>
                      </a:moveTo>
                      <a:cubicBezTo>
                        <a:pt x="43" y="0"/>
                        <a:pt x="23" y="4"/>
                        <a:pt x="22" y="4"/>
                      </a:cubicBezTo>
                      <a:cubicBezTo>
                        <a:pt x="22" y="4"/>
                        <a:pt x="22" y="4"/>
                        <a:pt x="22" y="4"/>
                      </a:cubicBezTo>
                      <a:cubicBezTo>
                        <a:pt x="21" y="4"/>
                        <a:pt x="1" y="0"/>
                        <a:pt x="0" y="0"/>
                      </a:cubicBezTo>
                      <a:cubicBezTo>
                        <a:pt x="0" y="2"/>
                        <a:pt x="0" y="2"/>
                        <a:pt x="0" y="2"/>
                      </a:cubicBezTo>
                      <a:cubicBezTo>
                        <a:pt x="0" y="2"/>
                        <a:pt x="0" y="3"/>
                        <a:pt x="0" y="3"/>
                      </a:cubicBezTo>
                      <a:cubicBezTo>
                        <a:pt x="0" y="3"/>
                        <a:pt x="0" y="3"/>
                        <a:pt x="0" y="3"/>
                      </a:cubicBezTo>
                      <a:cubicBezTo>
                        <a:pt x="1" y="3"/>
                        <a:pt x="1" y="3"/>
                        <a:pt x="1" y="3"/>
                      </a:cubicBezTo>
                      <a:cubicBezTo>
                        <a:pt x="1" y="3"/>
                        <a:pt x="7" y="10"/>
                        <a:pt x="22" y="10"/>
                      </a:cubicBezTo>
                      <a:cubicBezTo>
                        <a:pt x="37" y="10"/>
                        <a:pt x="43" y="3"/>
                        <a:pt x="43" y="3"/>
                      </a:cubicBezTo>
                      <a:cubicBezTo>
                        <a:pt x="44" y="3"/>
                        <a:pt x="44" y="3"/>
                        <a:pt x="44" y="3"/>
                      </a:cubicBezTo>
                      <a:cubicBezTo>
                        <a:pt x="44" y="3"/>
                        <a:pt x="44" y="3"/>
                        <a:pt x="44" y="3"/>
                      </a:cubicBezTo>
                      <a:cubicBezTo>
                        <a:pt x="44" y="3"/>
                        <a:pt x="44" y="2"/>
                        <a:pt x="44" y="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1">
                  <a:extLst>
                    <a:ext uri="{FF2B5EF4-FFF2-40B4-BE49-F238E27FC236}">
                      <a16:creationId xmlns:a16="http://schemas.microsoft.com/office/drawing/2014/main" id="{FEA71542-CE57-4C4A-BBD4-002F8E41CFB7}"/>
                    </a:ext>
                  </a:extLst>
                </p:cNvPr>
                <p:cNvSpPr>
                  <a:spLocks/>
                </p:cNvSpPr>
                <p:nvPr/>
              </p:nvSpPr>
              <p:spPr bwMode="auto">
                <a:xfrm>
                  <a:off x="2670175" y="3248025"/>
                  <a:ext cx="360363" cy="211138"/>
                </a:xfrm>
                <a:custGeom>
                  <a:avLst/>
                  <a:gdLst>
                    <a:gd name="T0" fmla="*/ 2 w 96"/>
                    <a:gd name="T1" fmla="*/ 12 h 56"/>
                    <a:gd name="T2" fmla="*/ 10 w 96"/>
                    <a:gd name="T3" fmla="*/ 13 h 56"/>
                    <a:gd name="T4" fmla="*/ 10 w 96"/>
                    <a:gd name="T5" fmla="*/ 13 h 56"/>
                    <a:gd name="T6" fmla="*/ 10 w 96"/>
                    <a:gd name="T7" fmla="*/ 17 h 56"/>
                    <a:gd name="T8" fmla="*/ 10 w 96"/>
                    <a:gd name="T9" fmla="*/ 26 h 56"/>
                    <a:gd name="T10" fmla="*/ 4 w 96"/>
                    <a:gd name="T11" fmla="*/ 54 h 56"/>
                    <a:gd name="T12" fmla="*/ 4 w 96"/>
                    <a:gd name="T13" fmla="*/ 55 h 56"/>
                    <a:gd name="T14" fmla="*/ 6 w 96"/>
                    <a:gd name="T15" fmla="*/ 56 h 56"/>
                    <a:gd name="T16" fmla="*/ 18 w 96"/>
                    <a:gd name="T17" fmla="*/ 56 h 56"/>
                    <a:gd name="T18" fmla="*/ 20 w 96"/>
                    <a:gd name="T19" fmla="*/ 55 h 56"/>
                    <a:gd name="T20" fmla="*/ 20 w 96"/>
                    <a:gd name="T21" fmla="*/ 54 h 56"/>
                    <a:gd name="T22" fmla="*/ 14 w 96"/>
                    <a:gd name="T23" fmla="*/ 26 h 56"/>
                    <a:gd name="T24" fmla="*/ 14 w 96"/>
                    <a:gd name="T25" fmla="*/ 18 h 56"/>
                    <a:gd name="T26" fmla="*/ 14 w 96"/>
                    <a:gd name="T27" fmla="*/ 14 h 56"/>
                    <a:gd name="T28" fmla="*/ 14 w 96"/>
                    <a:gd name="T29" fmla="*/ 14 h 56"/>
                    <a:gd name="T30" fmla="*/ 48 w 96"/>
                    <a:gd name="T31" fmla="*/ 20 h 56"/>
                    <a:gd name="T32" fmla="*/ 48 w 96"/>
                    <a:gd name="T33" fmla="*/ 20 h 56"/>
                    <a:gd name="T34" fmla="*/ 94 w 96"/>
                    <a:gd name="T35" fmla="*/ 12 h 56"/>
                    <a:gd name="T36" fmla="*/ 96 w 96"/>
                    <a:gd name="T37" fmla="*/ 10 h 56"/>
                    <a:gd name="T38" fmla="*/ 96 w 96"/>
                    <a:gd name="T39" fmla="*/ 10 h 56"/>
                    <a:gd name="T40" fmla="*/ 94 w 96"/>
                    <a:gd name="T41" fmla="*/ 8 h 56"/>
                    <a:gd name="T42" fmla="*/ 48 w 96"/>
                    <a:gd name="T43" fmla="*/ 0 h 56"/>
                    <a:gd name="T44" fmla="*/ 48 w 96"/>
                    <a:gd name="T45" fmla="*/ 0 h 56"/>
                    <a:gd name="T46" fmla="*/ 2 w 96"/>
                    <a:gd name="T47" fmla="*/ 8 h 56"/>
                    <a:gd name="T48" fmla="*/ 0 w 96"/>
                    <a:gd name="T49" fmla="*/ 10 h 56"/>
                    <a:gd name="T50" fmla="*/ 0 w 96"/>
                    <a:gd name="T51" fmla="*/ 10 h 56"/>
                    <a:gd name="T52" fmla="*/ 2 w 96"/>
                    <a:gd name="T53"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56">
                      <a:moveTo>
                        <a:pt x="2" y="12"/>
                      </a:moveTo>
                      <a:cubicBezTo>
                        <a:pt x="10" y="13"/>
                        <a:pt x="10" y="13"/>
                        <a:pt x="10" y="13"/>
                      </a:cubicBezTo>
                      <a:cubicBezTo>
                        <a:pt x="10" y="13"/>
                        <a:pt x="10" y="13"/>
                        <a:pt x="10" y="13"/>
                      </a:cubicBezTo>
                      <a:cubicBezTo>
                        <a:pt x="10" y="17"/>
                        <a:pt x="10" y="17"/>
                        <a:pt x="10" y="17"/>
                      </a:cubicBezTo>
                      <a:cubicBezTo>
                        <a:pt x="10" y="26"/>
                        <a:pt x="10" y="26"/>
                        <a:pt x="10" y="26"/>
                      </a:cubicBezTo>
                      <a:cubicBezTo>
                        <a:pt x="4" y="54"/>
                        <a:pt x="4" y="54"/>
                        <a:pt x="4" y="54"/>
                      </a:cubicBezTo>
                      <a:cubicBezTo>
                        <a:pt x="4" y="54"/>
                        <a:pt x="4" y="55"/>
                        <a:pt x="4" y="55"/>
                      </a:cubicBezTo>
                      <a:cubicBezTo>
                        <a:pt x="5" y="56"/>
                        <a:pt x="5" y="56"/>
                        <a:pt x="6" y="56"/>
                      </a:cubicBezTo>
                      <a:cubicBezTo>
                        <a:pt x="18" y="56"/>
                        <a:pt x="18" y="56"/>
                        <a:pt x="18" y="56"/>
                      </a:cubicBezTo>
                      <a:cubicBezTo>
                        <a:pt x="19" y="56"/>
                        <a:pt x="19" y="56"/>
                        <a:pt x="20" y="55"/>
                      </a:cubicBezTo>
                      <a:cubicBezTo>
                        <a:pt x="20" y="55"/>
                        <a:pt x="20" y="54"/>
                        <a:pt x="20" y="54"/>
                      </a:cubicBezTo>
                      <a:cubicBezTo>
                        <a:pt x="14" y="26"/>
                        <a:pt x="14" y="26"/>
                        <a:pt x="14" y="26"/>
                      </a:cubicBezTo>
                      <a:cubicBezTo>
                        <a:pt x="14" y="18"/>
                        <a:pt x="14" y="18"/>
                        <a:pt x="14" y="18"/>
                      </a:cubicBezTo>
                      <a:cubicBezTo>
                        <a:pt x="14" y="14"/>
                        <a:pt x="14" y="14"/>
                        <a:pt x="14" y="14"/>
                      </a:cubicBezTo>
                      <a:cubicBezTo>
                        <a:pt x="14" y="14"/>
                        <a:pt x="14" y="14"/>
                        <a:pt x="14" y="14"/>
                      </a:cubicBezTo>
                      <a:cubicBezTo>
                        <a:pt x="30" y="17"/>
                        <a:pt x="14" y="14"/>
                        <a:pt x="48" y="20"/>
                      </a:cubicBezTo>
                      <a:cubicBezTo>
                        <a:pt x="48" y="20"/>
                        <a:pt x="48" y="20"/>
                        <a:pt x="48" y="20"/>
                      </a:cubicBezTo>
                      <a:cubicBezTo>
                        <a:pt x="94" y="12"/>
                        <a:pt x="94" y="12"/>
                        <a:pt x="94" y="12"/>
                      </a:cubicBezTo>
                      <a:cubicBezTo>
                        <a:pt x="95" y="12"/>
                        <a:pt x="96" y="11"/>
                        <a:pt x="96" y="10"/>
                      </a:cubicBezTo>
                      <a:cubicBezTo>
                        <a:pt x="96" y="10"/>
                        <a:pt x="96" y="10"/>
                        <a:pt x="96" y="10"/>
                      </a:cubicBezTo>
                      <a:cubicBezTo>
                        <a:pt x="96" y="9"/>
                        <a:pt x="95" y="8"/>
                        <a:pt x="94" y="8"/>
                      </a:cubicBezTo>
                      <a:cubicBezTo>
                        <a:pt x="50" y="0"/>
                        <a:pt x="61" y="2"/>
                        <a:pt x="48" y="0"/>
                      </a:cubicBezTo>
                      <a:cubicBezTo>
                        <a:pt x="48" y="0"/>
                        <a:pt x="48" y="0"/>
                        <a:pt x="48" y="0"/>
                      </a:cubicBezTo>
                      <a:cubicBezTo>
                        <a:pt x="2" y="8"/>
                        <a:pt x="2" y="8"/>
                        <a:pt x="2" y="8"/>
                      </a:cubicBezTo>
                      <a:cubicBezTo>
                        <a:pt x="1" y="8"/>
                        <a:pt x="0" y="9"/>
                        <a:pt x="0" y="10"/>
                      </a:cubicBezTo>
                      <a:cubicBezTo>
                        <a:pt x="0" y="10"/>
                        <a:pt x="0" y="10"/>
                        <a:pt x="0" y="10"/>
                      </a:cubicBezTo>
                      <a:cubicBezTo>
                        <a:pt x="0" y="11"/>
                        <a:pt x="1"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ADECAA18-3406-8442-8812-41CF10F82971}"/>
                </a:ext>
              </a:extLst>
            </p:cNvPr>
            <p:cNvSpPr/>
            <p:nvPr/>
          </p:nvSpPr>
          <p:spPr>
            <a:xfrm>
              <a:off x="558801" y="1939626"/>
              <a:ext cx="11074399" cy="584056"/>
            </a:xfrm>
            <a:prstGeom prst="rect">
              <a:avLst/>
            </a:prstGeom>
            <a:solidFill>
              <a:schemeClr val="tx1">
                <a:lumMod val="75000"/>
                <a:lumOff val="25000"/>
              </a:schemeClr>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rPr>
                <a:t>APPRENTICESHIP PARTNERS </a:t>
              </a:r>
              <a:endParaRPr kumimoji="0" lang="en-US" sz="2400" b="1" i="0" u="none" strike="noStrike" kern="1200" cap="none" spc="0" normalizeH="0" baseline="0" noProof="0" dirty="0">
                <a:ln>
                  <a:noFill/>
                </a:ln>
                <a:solidFill>
                  <a:prstClr val="white"/>
                </a:solidFill>
                <a:effectLst/>
                <a:uLnTx/>
                <a:uFillTx/>
                <a:ea typeface="+mn-ea"/>
                <a:cs typeface="+mn-cs"/>
              </a:endParaRPr>
            </a:p>
          </p:txBody>
        </p:sp>
        <p:sp>
          <p:nvSpPr>
            <p:cNvPr id="10" name="Right Triangle 9">
              <a:extLst>
                <a:ext uri="{FF2B5EF4-FFF2-40B4-BE49-F238E27FC236}">
                  <a16:creationId xmlns:a16="http://schemas.microsoft.com/office/drawing/2014/main" id="{003A6476-74DD-0048-A752-FE3F63233DD6}"/>
                </a:ext>
              </a:extLst>
            </p:cNvPr>
            <p:cNvSpPr/>
            <p:nvPr/>
          </p:nvSpPr>
          <p:spPr>
            <a:xfrm flipH="1" flipV="1">
              <a:off x="558801" y="2523681"/>
              <a:ext cx="230253" cy="363695"/>
            </a:xfrm>
            <a:prstGeom prst="rtTriangle">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8D18BF3-AB29-3544-96A5-4FA6AA90BEDF}"/>
                </a:ext>
              </a:extLst>
            </p:cNvPr>
            <p:cNvSpPr/>
            <p:nvPr/>
          </p:nvSpPr>
          <p:spPr>
            <a:xfrm flipV="1">
              <a:off x="11402947" y="2523681"/>
              <a:ext cx="230253" cy="363695"/>
            </a:xfrm>
            <a:prstGeom prst="rtTriangle">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7F0D2554-8A48-D04C-88E7-2B7AF2171190}"/>
              </a:ext>
            </a:extLst>
          </p:cNvPr>
          <p:cNvGrpSpPr/>
          <p:nvPr/>
        </p:nvGrpSpPr>
        <p:grpSpPr>
          <a:xfrm>
            <a:off x="1" y="0"/>
            <a:ext cx="12192000" cy="681038"/>
            <a:chOff x="1" y="0"/>
            <a:chExt cx="12192000" cy="681038"/>
          </a:xfrm>
        </p:grpSpPr>
        <p:sp>
          <p:nvSpPr>
            <p:cNvPr id="50" name="Rectangle 49">
              <a:extLst>
                <a:ext uri="{FF2B5EF4-FFF2-40B4-BE49-F238E27FC236}">
                  <a16:creationId xmlns:a16="http://schemas.microsoft.com/office/drawing/2014/main" id="{CB6046C9-77FF-4B42-872F-601B5BB82FE8}"/>
                </a:ext>
              </a:extLst>
            </p:cNvPr>
            <p:cNvSpPr/>
            <p:nvPr userDrawn="1"/>
          </p:nvSpPr>
          <p:spPr>
            <a:xfrm>
              <a:off x="1" y="0"/>
              <a:ext cx="12192000" cy="425157"/>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19">
              <a:extLst>
                <a:ext uri="{FF2B5EF4-FFF2-40B4-BE49-F238E27FC236}">
                  <a16:creationId xmlns:a16="http://schemas.microsoft.com/office/drawing/2014/main" id="{1E1EB7BC-0792-5D40-915C-379FF1F37671}"/>
                </a:ext>
              </a:extLst>
            </p:cNvPr>
            <p:cNvSpPr/>
            <p:nvPr userDrawn="1"/>
          </p:nvSpPr>
          <p:spPr>
            <a:xfrm rot="5400000">
              <a:off x="10691019" y="-261143"/>
              <a:ext cx="681036" cy="1203325"/>
            </a:xfrm>
            <a:prstGeom prst="homePlate">
              <a:avLst>
                <a:gd name="adj" fmla="val 23354"/>
              </a:avLst>
            </a:prstGeom>
            <a:solidFill>
              <a:srgbClr val="B01D23"/>
            </a:solidFill>
            <a:ln>
              <a:solidFill>
                <a:srgbClr val="343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226397DD-E2C2-9646-A258-395EFEC6C9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
        <p:nvSpPr>
          <p:cNvPr id="59" name="Footer Placeholder 2">
            <a:extLst>
              <a:ext uri="{FF2B5EF4-FFF2-40B4-BE49-F238E27FC236}">
                <a16:creationId xmlns:a16="http://schemas.microsoft.com/office/drawing/2014/main" id="{DF8EF5BB-A4CD-7C42-9DCE-C3F54745B3C2}"/>
              </a:ext>
            </a:extLst>
          </p:cNvPr>
          <p:cNvSpPr txBox="1">
            <a:spLocks/>
          </p:cNvSpPr>
          <p:nvPr/>
        </p:nvSpPr>
        <p:spPr>
          <a:xfrm>
            <a:off x="4228660" y="622377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white">
                    <a:lumMod val="75000"/>
                  </a:prstClr>
                </a:solidFill>
                <a:latin typeface="Calibri" panose="020F0502020204030204"/>
              </a:rPr>
              <a:t>The Spirit Makes The Master</a:t>
            </a:r>
          </a:p>
        </p:txBody>
      </p:sp>
    </p:spTree>
    <p:extLst>
      <p:ext uri="{BB962C8B-B14F-4D97-AF65-F5344CB8AC3E}">
        <p14:creationId xmlns:p14="http://schemas.microsoft.com/office/powerpoint/2010/main" val="153297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1EFFC-F0F0-A84C-BE80-37C3899519C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Contribution by Partner</a:t>
            </a:r>
            <a:endParaRPr lang="en-US" sz="3200" kern="1200" dirty="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680DFAA1-6F9C-574E-AC73-943CF5FC264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The Spirit Makes The Master</a:t>
            </a:r>
          </a:p>
        </p:txBody>
      </p:sp>
      <p:pic>
        <p:nvPicPr>
          <p:cNvPr id="5" name="Content Placeholder 4" descr="A grey and blue chart with text&#10;&#10;Description automatically generated">
            <a:extLst>
              <a:ext uri="{FF2B5EF4-FFF2-40B4-BE49-F238E27FC236}">
                <a16:creationId xmlns:a16="http://schemas.microsoft.com/office/drawing/2014/main" id="{CB2EE4C9-F705-3F46-9ACA-8CBB1ECE4A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0850" y="1874044"/>
            <a:ext cx="8750300" cy="4254500"/>
          </a:xfrm>
        </p:spPr>
      </p:pic>
      <p:sp>
        <p:nvSpPr>
          <p:cNvPr id="8" name="TextBox 7">
            <a:extLst>
              <a:ext uri="{FF2B5EF4-FFF2-40B4-BE49-F238E27FC236}">
                <a16:creationId xmlns:a16="http://schemas.microsoft.com/office/drawing/2014/main" id="{AA59B489-7940-7641-8A15-878FC728C9CD}"/>
              </a:ext>
            </a:extLst>
          </p:cNvPr>
          <p:cNvSpPr txBox="1"/>
          <p:nvPr/>
        </p:nvSpPr>
        <p:spPr>
          <a:xfrm>
            <a:off x="818400" y="6356349"/>
            <a:ext cx="2378400" cy="276999"/>
          </a:xfrm>
          <a:prstGeom prst="rect">
            <a:avLst/>
          </a:prstGeom>
          <a:noFill/>
        </p:spPr>
        <p:txBody>
          <a:bodyPr wrap="square">
            <a:spAutoFit/>
          </a:bodyPr>
          <a:lstStyle/>
          <a:p>
            <a:pPr marL="0" indent="0">
              <a:buNone/>
            </a:pPr>
            <a:r>
              <a:rPr lang="en-US" sz="1200" dirty="0"/>
              <a:t>-Slide Courtesy of NCPS</a:t>
            </a:r>
          </a:p>
        </p:txBody>
      </p:sp>
    </p:spTree>
    <p:extLst>
      <p:ext uri="{BB962C8B-B14F-4D97-AF65-F5344CB8AC3E}">
        <p14:creationId xmlns:p14="http://schemas.microsoft.com/office/powerpoint/2010/main" val="245649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C55A4D43-3107-C24A-833C-02D03DD34C8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The Spirit Makes The Master</a:t>
            </a:r>
          </a:p>
        </p:txBody>
      </p:sp>
      <p:grpSp>
        <p:nvGrpSpPr>
          <p:cNvPr id="29" name="Group 28">
            <a:extLst>
              <a:ext uri="{FF2B5EF4-FFF2-40B4-BE49-F238E27FC236}">
                <a16:creationId xmlns:a16="http://schemas.microsoft.com/office/drawing/2014/main" id="{2A18354F-C067-AD42-A940-7CF860EA5A77}"/>
              </a:ext>
            </a:extLst>
          </p:cNvPr>
          <p:cNvGrpSpPr/>
          <p:nvPr/>
        </p:nvGrpSpPr>
        <p:grpSpPr>
          <a:xfrm>
            <a:off x="1" y="0"/>
            <a:ext cx="12192000" cy="681038"/>
            <a:chOff x="1" y="0"/>
            <a:chExt cx="12192000" cy="681038"/>
          </a:xfrm>
        </p:grpSpPr>
        <p:sp>
          <p:nvSpPr>
            <p:cNvPr id="30" name="Rectangle 29">
              <a:extLst>
                <a:ext uri="{FF2B5EF4-FFF2-40B4-BE49-F238E27FC236}">
                  <a16:creationId xmlns:a16="http://schemas.microsoft.com/office/drawing/2014/main" id="{4D836760-2186-464E-995E-34EAF3DF7F53}"/>
                </a:ext>
              </a:extLst>
            </p:cNvPr>
            <p:cNvSpPr/>
            <p:nvPr userDrawn="1"/>
          </p:nvSpPr>
          <p:spPr>
            <a:xfrm>
              <a:off x="1" y="0"/>
              <a:ext cx="12192000" cy="425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19">
              <a:extLst>
                <a:ext uri="{FF2B5EF4-FFF2-40B4-BE49-F238E27FC236}">
                  <a16:creationId xmlns:a16="http://schemas.microsoft.com/office/drawing/2014/main" id="{B9F736C1-8981-EE46-8FC2-EB5E8EFF7818}"/>
                </a:ext>
              </a:extLst>
            </p:cNvPr>
            <p:cNvSpPr/>
            <p:nvPr userDrawn="1"/>
          </p:nvSpPr>
          <p:spPr>
            <a:xfrm rot="5400000">
              <a:off x="10691019" y="-261143"/>
              <a:ext cx="681036" cy="1203325"/>
            </a:xfrm>
            <a:prstGeom prst="homePlate">
              <a:avLst>
                <a:gd name="adj" fmla="val 23354"/>
              </a:avLst>
            </a:prstGeom>
            <a:solidFill>
              <a:srgbClr val="B01D23"/>
            </a:solidFill>
            <a:ln>
              <a:solidFill>
                <a:srgbClr val="343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FD3D8A6-43A6-9A48-B34E-D514C32B7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pic>
        <p:nvPicPr>
          <p:cNvPr id="6" name="Picture 5">
            <a:extLst>
              <a:ext uri="{FF2B5EF4-FFF2-40B4-BE49-F238E27FC236}">
                <a16:creationId xmlns:a16="http://schemas.microsoft.com/office/drawing/2014/main" id="{4785EAF5-3AC7-74A2-BD99-B45D827F80FD}"/>
              </a:ext>
            </a:extLst>
          </p:cNvPr>
          <p:cNvPicPr>
            <a:picLocks noChangeAspect="1"/>
          </p:cNvPicPr>
          <p:nvPr/>
        </p:nvPicPr>
        <p:blipFill rotWithShape="1">
          <a:blip r:embed="rId3"/>
          <a:srcRect l="62525" t="17515" r="12373" b="16516"/>
          <a:stretch/>
        </p:blipFill>
        <p:spPr>
          <a:xfrm>
            <a:off x="2170159" y="612312"/>
            <a:ext cx="7851682" cy="5808837"/>
          </a:xfrm>
          <a:prstGeom prst="rect">
            <a:avLst/>
          </a:prstGeom>
        </p:spPr>
      </p:pic>
    </p:spTree>
    <p:extLst>
      <p:ext uri="{BB962C8B-B14F-4D97-AF65-F5344CB8AC3E}">
        <p14:creationId xmlns:p14="http://schemas.microsoft.com/office/powerpoint/2010/main" val="342358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A5C938C8-4353-8347-9BD5-51195E594586}"/>
              </a:ext>
            </a:extLst>
          </p:cNvPr>
          <p:cNvSpPr>
            <a:spLocks noGrp="1"/>
          </p:cNvSpPr>
          <p:nvPr>
            <p:ph type="title"/>
          </p:nvPr>
        </p:nvSpPr>
        <p:spPr/>
        <p:txBody>
          <a:bodyPr/>
          <a:lstStyle/>
          <a:p>
            <a:endParaRPr lang="en-US"/>
          </a:p>
        </p:txBody>
      </p:sp>
      <p:sp>
        <p:nvSpPr>
          <p:cNvPr id="58" name="Content Placeholder 57">
            <a:extLst>
              <a:ext uri="{FF2B5EF4-FFF2-40B4-BE49-F238E27FC236}">
                <a16:creationId xmlns:a16="http://schemas.microsoft.com/office/drawing/2014/main" id="{9F386C3C-5229-DA46-AC2E-C6D6C7E6E097}"/>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0C8ECBA5-CC92-9442-B6C8-69D8B3AEDD96}"/>
              </a:ext>
            </a:extLst>
          </p:cNvPr>
          <p:cNvSpPr>
            <a:spLocks noGrp="1"/>
          </p:cNvSpPr>
          <p:nvPr>
            <p:ph type="ftr" sz="quarter" idx="11"/>
          </p:nvPr>
        </p:nvSpPr>
        <p:spPr/>
        <p:txBody>
          <a:bodyPr/>
          <a:lstStyle/>
          <a:p>
            <a:r>
              <a:rPr lang="en-US"/>
              <a:t>The Spirit Makes The Master</a:t>
            </a:r>
          </a:p>
        </p:txBody>
      </p:sp>
      <p:pic>
        <p:nvPicPr>
          <p:cNvPr id="54" name="Picture 53">
            <a:extLst>
              <a:ext uri="{FF2B5EF4-FFF2-40B4-BE49-F238E27FC236}">
                <a16:creationId xmlns:a16="http://schemas.microsoft.com/office/drawing/2014/main" id="{B84213B3-77FA-7C44-8847-2FD34BAFB15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0" y="0"/>
            <a:ext cx="12207025" cy="6858000"/>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495B06E4-EF52-FD48-A936-91107500E20A}"/>
              </a:ext>
            </a:extLst>
          </p:cNvPr>
          <p:cNvGrpSpPr/>
          <p:nvPr/>
        </p:nvGrpSpPr>
        <p:grpSpPr>
          <a:xfrm>
            <a:off x="558801" y="1591524"/>
            <a:ext cx="11074399" cy="3674951"/>
            <a:chOff x="558801" y="1939626"/>
            <a:chExt cx="11074399" cy="3674951"/>
          </a:xfrm>
        </p:grpSpPr>
        <p:grpSp>
          <p:nvGrpSpPr>
            <p:cNvPr id="5" name="Group 4">
              <a:extLst>
                <a:ext uri="{FF2B5EF4-FFF2-40B4-BE49-F238E27FC236}">
                  <a16:creationId xmlns:a16="http://schemas.microsoft.com/office/drawing/2014/main" id="{26E7FC30-7E3B-D34B-BDC0-05794A0681B8}"/>
                </a:ext>
              </a:extLst>
            </p:cNvPr>
            <p:cNvGrpSpPr/>
            <p:nvPr/>
          </p:nvGrpSpPr>
          <p:grpSpPr>
            <a:xfrm>
              <a:off x="772110" y="2524416"/>
              <a:ext cx="2369353" cy="3090161"/>
              <a:chOff x="538947" y="2524416"/>
              <a:chExt cx="2369353" cy="3090161"/>
            </a:xfrm>
          </p:grpSpPr>
          <p:grpSp>
            <p:nvGrpSpPr>
              <p:cNvPr id="38" name="Group 37">
                <a:extLst>
                  <a:ext uri="{FF2B5EF4-FFF2-40B4-BE49-F238E27FC236}">
                    <a16:creationId xmlns:a16="http://schemas.microsoft.com/office/drawing/2014/main" id="{9E947F89-5A5F-B64E-AFE5-BC00E3CD2C19}"/>
                  </a:ext>
                </a:extLst>
              </p:cNvPr>
              <p:cNvGrpSpPr/>
              <p:nvPr/>
            </p:nvGrpSpPr>
            <p:grpSpPr>
              <a:xfrm>
                <a:off x="538947" y="2524416"/>
                <a:ext cx="2369353" cy="3090161"/>
                <a:chOff x="538947" y="2524416"/>
                <a:chExt cx="2369353" cy="3090161"/>
              </a:xfrm>
            </p:grpSpPr>
            <p:sp>
              <p:nvSpPr>
                <p:cNvPr id="41" name="Rectangle: Rounded Corners 4">
                  <a:extLst>
                    <a:ext uri="{FF2B5EF4-FFF2-40B4-BE49-F238E27FC236}">
                      <a16:creationId xmlns:a16="http://schemas.microsoft.com/office/drawing/2014/main" id="{F35495BF-21C8-B247-8A37-EDE320840F15}"/>
                    </a:ext>
                  </a:extLst>
                </p:cNvPr>
                <p:cNvSpPr/>
                <p:nvPr/>
              </p:nvSpPr>
              <p:spPr>
                <a:xfrm>
                  <a:off x="553971"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0F9B0A0-B18D-5040-AED8-BF6FB6897D13}"/>
                    </a:ext>
                  </a:extLst>
                </p:cNvPr>
                <p:cNvSpPr/>
                <p:nvPr/>
              </p:nvSpPr>
              <p:spPr>
                <a:xfrm>
                  <a:off x="538947" y="4691327"/>
                  <a:ext cx="2353897"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rPr>
                    <a:t>Professionalism</a:t>
                  </a:r>
                  <a:endParaRPr kumimoji="0" lang="en-US" sz="1600" b="0" i="0" u="none"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43" name="Oval 42">
                  <a:extLst>
                    <a:ext uri="{FF2B5EF4-FFF2-40B4-BE49-F238E27FC236}">
                      <a16:creationId xmlns:a16="http://schemas.microsoft.com/office/drawing/2014/main" id="{B86B5154-B576-F44F-9648-A7BCC65823C2}"/>
                    </a:ext>
                  </a:extLst>
                </p:cNvPr>
                <p:cNvSpPr/>
                <p:nvPr/>
              </p:nvSpPr>
              <p:spPr>
                <a:xfrm>
                  <a:off x="1010412"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40CEF0D0-5651-F348-A375-664322E1AD9A}"/>
                    </a:ext>
                  </a:extLst>
                </p:cNvPr>
                <p:cNvGrpSpPr/>
                <p:nvPr/>
              </p:nvGrpSpPr>
              <p:grpSpPr>
                <a:xfrm>
                  <a:off x="1288507" y="3251807"/>
                  <a:ext cx="885256" cy="885256"/>
                  <a:chOff x="5554663" y="2887663"/>
                  <a:chExt cx="360362" cy="360363"/>
                </a:xfrm>
                <a:solidFill>
                  <a:schemeClr val="bg1"/>
                </a:solidFill>
              </p:grpSpPr>
              <p:sp>
                <p:nvSpPr>
                  <p:cNvPr id="45" name="Freeform 152">
                    <a:extLst>
                      <a:ext uri="{FF2B5EF4-FFF2-40B4-BE49-F238E27FC236}">
                        <a16:creationId xmlns:a16="http://schemas.microsoft.com/office/drawing/2014/main" id="{15C6032F-746D-3F4A-9186-300709B6AAB8}"/>
                      </a:ext>
                    </a:extLst>
                  </p:cNvPr>
                  <p:cNvSpPr>
                    <a:spLocks/>
                  </p:cNvSpPr>
                  <p:nvPr/>
                </p:nvSpPr>
                <p:spPr bwMode="auto">
                  <a:xfrm>
                    <a:off x="5784850" y="3052763"/>
                    <a:ext cx="130175" cy="150813"/>
                  </a:xfrm>
                  <a:custGeom>
                    <a:avLst/>
                    <a:gdLst>
                      <a:gd name="T0" fmla="*/ 35 w 35"/>
                      <a:gd name="T1" fmla="*/ 37 h 40"/>
                      <a:gd name="T2" fmla="*/ 24 w 35"/>
                      <a:gd name="T3" fmla="*/ 22 h 40"/>
                      <a:gd name="T4" fmla="*/ 29 w 35"/>
                      <a:gd name="T5" fmla="*/ 12 h 40"/>
                      <a:gd name="T6" fmla="*/ 17 w 35"/>
                      <a:gd name="T7" fmla="*/ 0 h 40"/>
                      <a:gd name="T8" fmla="*/ 5 w 35"/>
                      <a:gd name="T9" fmla="*/ 12 h 40"/>
                      <a:gd name="T10" fmla="*/ 10 w 35"/>
                      <a:gd name="T11" fmla="*/ 22 h 40"/>
                      <a:gd name="T12" fmla="*/ 0 w 35"/>
                      <a:gd name="T13" fmla="*/ 32 h 40"/>
                      <a:gd name="T14" fmla="*/ 7 w 35"/>
                      <a:gd name="T15" fmla="*/ 40 h 40"/>
                      <a:gd name="T16" fmla="*/ 33 w 35"/>
                      <a:gd name="T17" fmla="*/ 40 h 40"/>
                      <a:gd name="T18" fmla="*/ 33 w 35"/>
                      <a:gd name="T19" fmla="*/ 40 h 40"/>
                      <a:gd name="T20" fmla="*/ 35 w 35"/>
                      <a:gd name="T21" fmla="*/ 38 h 40"/>
                      <a:gd name="T22" fmla="*/ 35 w 35"/>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0">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53">
                    <a:extLst>
                      <a:ext uri="{FF2B5EF4-FFF2-40B4-BE49-F238E27FC236}">
                        <a16:creationId xmlns:a16="http://schemas.microsoft.com/office/drawing/2014/main" id="{32777E65-66B2-4741-AE42-90AEB57ABE2C}"/>
                      </a:ext>
                    </a:extLst>
                  </p:cNvPr>
                  <p:cNvSpPr>
                    <a:spLocks/>
                  </p:cNvSpPr>
                  <p:nvPr/>
                </p:nvSpPr>
                <p:spPr bwMode="auto">
                  <a:xfrm>
                    <a:off x="5554663" y="3052763"/>
                    <a:ext cx="131763" cy="150813"/>
                  </a:xfrm>
                  <a:custGeom>
                    <a:avLst/>
                    <a:gdLst>
                      <a:gd name="T0" fmla="*/ 35 w 35"/>
                      <a:gd name="T1" fmla="*/ 32 h 40"/>
                      <a:gd name="T2" fmla="*/ 25 w 35"/>
                      <a:gd name="T3" fmla="*/ 22 h 40"/>
                      <a:gd name="T4" fmla="*/ 30 w 35"/>
                      <a:gd name="T5" fmla="*/ 12 h 40"/>
                      <a:gd name="T6" fmla="*/ 18 w 35"/>
                      <a:gd name="T7" fmla="*/ 0 h 40"/>
                      <a:gd name="T8" fmla="*/ 6 w 35"/>
                      <a:gd name="T9" fmla="*/ 12 h 40"/>
                      <a:gd name="T10" fmla="*/ 11 w 35"/>
                      <a:gd name="T11" fmla="*/ 22 h 40"/>
                      <a:gd name="T12" fmla="*/ 0 w 35"/>
                      <a:gd name="T13" fmla="*/ 38 h 40"/>
                      <a:gd name="T14" fmla="*/ 2 w 35"/>
                      <a:gd name="T15" fmla="*/ 40 h 40"/>
                      <a:gd name="T16" fmla="*/ 28 w 35"/>
                      <a:gd name="T17" fmla="*/ 40 h 40"/>
                      <a:gd name="T18" fmla="*/ 35 w 35"/>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0">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54">
                    <a:extLst>
                      <a:ext uri="{FF2B5EF4-FFF2-40B4-BE49-F238E27FC236}">
                        <a16:creationId xmlns:a16="http://schemas.microsoft.com/office/drawing/2014/main" id="{4CDFF7D3-CABA-DD44-9FC6-A9E15923F83B}"/>
                      </a:ext>
                    </a:extLst>
                  </p:cNvPr>
                  <p:cNvSpPr>
                    <a:spLocks/>
                  </p:cNvSpPr>
                  <p:nvPr/>
                </p:nvSpPr>
                <p:spPr bwMode="auto">
                  <a:xfrm>
                    <a:off x="5667375" y="3098801"/>
                    <a:ext cx="136525" cy="149225"/>
                  </a:xfrm>
                  <a:custGeom>
                    <a:avLst/>
                    <a:gdLst>
                      <a:gd name="T0" fmla="*/ 36 w 36"/>
                      <a:gd name="T1" fmla="*/ 37 h 40"/>
                      <a:gd name="T2" fmla="*/ 25 w 36"/>
                      <a:gd name="T3" fmla="*/ 22 h 40"/>
                      <a:gd name="T4" fmla="*/ 30 w 36"/>
                      <a:gd name="T5" fmla="*/ 12 h 40"/>
                      <a:gd name="T6" fmla="*/ 18 w 36"/>
                      <a:gd name="T7" fmla="*/ 0 h 40"/>
                      <a:gd name="T8" fmla="*/ 6 w 36"/>
                      <a:gd name="T9" fmla="*/ 12 h 40"/>
                      <a:gd name="T10" fmla="*/ 11 w 36"/>
                      <a:gd name="T11" fmla="*/ 22 h 40"/>
                      <a:gd name="T12" fmla="*/ 0 w 36"/>
                      <a:gd name="T13" fmla="*/ 38 h 40"/>
                      <a:gd name="T14" fmla="*/ 2 w 36"/>
                      <a:gd name="T15" fmla="*/ 40 h 40"/>
                      <a:gd name="T16" fmla="*/ 34 w 36"/>
                      <a:gd name="T17" fmla="*/ 40 h 40"/>
                      <a:gd name="T18" fmla="*/ 34 w 36"/>
                      <a:gd name="T19" fmla="*/ 40 h 40"/>
                      <a:gd name="T20" fmla="*/ 36 w 36"/>
                      <a:gd name="T21" fmla="*/ 38 h 40"/>
                      <a:gd name="T22" fmla="*/ 36 w 36"/>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0">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55">
                    <a:extLst>
                      <a:ext uri="{FF2B5EF4-FFF2-40B4-BE49-F238E27FC236}">
                        <a16:creationId xmlns:a16="http://schemas.microsoft.com/office/drawing/2014/main" id="{53F3090E-DEA8-7948-AF81-8F30AFCD9B03}"/>
                      </a:ext>
                    </a:extLst>
                  </p:cNvPr>
                  <p:cNvSpPr>
                    <a:spLocks noEditPoints="1"/>
                  </p:cNvSpPr>
                  <p:nvPr/>
                </p:nvSpPr>
                <p:spPr bwMode="auto">
                  <a:xfrm>
                    <a:off x="5630863" y="2887663"/>
                    <a:ext cx="209550" cy="195263"/>
                  </a:xfrm>
                  <a:custGeom>
                    <a:avLst/>
                    <a:gdLst>
                      <a:gd name="T0" fmla="*/ 50 w 56"/>
                      <a:gd name="T1" fmla="*/ 0 h 52"/>
                      <a:gd name="T2" fmla="*/ 6 w 56"/>
                      <a:gd name="T3" fmla="*/ 0 h 52"/>
                      <a:gd name="T4" fmla="*/ 0 w 56"/>
                      <a:gd name="T5" fmla="*/ 6 h 52"/>
                      <a:gd name="T6" fmla="*/ 0 w 56"/>
                      <a:gd name="T7" fmla="*/ 34 h 52"/>
                      <a:gd name="T8" fmla="*/ 6 w 56"/>
                      <a:gd name="T9" fmla="*/ 40 h 52"/>
                      <a:gd name="T10" fmla="*/ 9 w 56"/>
                      <a:gd name="T11" fmla="*/ 40 h 52"/>
                      <a:gd name="T12" fmla="*/ 21 w 56"/>
                      <a:gd name="T13" fmla="*/ 51 h 52"/>
                      <a:gd name="T14" fmla="*/ 22 w 56"/>
                      <a:gd name="T15" fmla="*/ 52 h 52"/>
                      <a:gd name="T16" fmla="*/ 23 w 56"/>
                      <a:gd name="T17" fmla="*/ 52 h 52"/>
                      <a:gd name="T18" fmla="*/ 24 w 56"/>
                      <a:gd name="T19" fmla="*/ 50 h 52"/>
                      <a:gd name="T20" fmla="*/ 24 w 56"/>
                      <a:gd name="T21" fmla="*/ 40 h 52"/>
                      <a:gd name="T22" fmla="*/ 50 w 56"/>
                      <a:gd name="T23" fmla="*/ 40 h 52"/>
                      <a:gd name="T24" fmla="*/ 56 w 56"/>
                      <a:gd name="T25" fmla="*/ 34 h 52"/>
                      <a:gd name="T26" fmla="*/ 56 w 56"/>
                      <a:gd name="T27" fmla="*/ 6 h 52"/>
                      <a:gd name="T28" fmla="*/ 50 w 56"/>
                      <a:gd name="T29" fmla="*/ 0 h 52"/>
                      <a:gd name="T30" fmla="*/ 42 w 56"/>
                      <a:gd name="T31" fmla="*/ 28 h 52"/>
                      <a:gd name="T32" fmla="*/ 14 w 56"/>
                      <a:gd name="T33" fmla="*/ 28 h 52"/>
                      <a:gd name="T34" fmla="*/ 12 w 56"/>
                      <a:gd name="T35" fmla="*/ 26 h 52"/>
                      <a:gd name="T36" fmla="*/ 14 w 56"/>
                      <a:gd name="T37" fmla="*/ 24 h 52"/>
                      <a:gd name="T38" fmla="*/ 42 w 56"/>
                      <a:gd name="T39" fmla="*/ 24 h 52"/>
                      <a:gd name="T40" fmla="*/ 44 w 56"/>
                      <a:gd name="T41" fmla="*/ 26 h 52"/>
                      <a:gd name="T42" fmla="*/ 42 w 56"/>
                      <a:gd name="T43" fmla="*/ 28 h 52"/>
                      <a:gd name="T44" fmla="*/ 42 w 56"/>
                      <a:gd name="T45" fmla="*/ 20 h 52"/>
                      <a:gd name="T46" fmla="*/ 14 w 56"/>
                      <a:gd name="T47" fmla="*/ 20 h 52"/>
                      <a:gd name="T48" fmla="*/ 12 w 56"/>
                      <a:gd name="T49" fmla="*/ 18 h 52"/>
                      <a:gd name="T50" fmla="*/ 14 w 56"/>
                      <a:gd name="T51" fmla="*/ 16 h 52"/>
                      <a:gd name="T52" fmla="*/ 42 w 56"/>
                      <a:gd name="T53" fmla="*/ 16 h 52"/>
                      <a:gd name="T54" fmla="*/ 44 w 56"/>
                      <a:gd name="T55" fmla="*/ 18 h 52"/>
                      <a:gd name="T56" fmla="*/ 42 w 56"/>
                      <a:gd name="T57" fmla="*/ 20 h 52"/>
                      <a:gd name="T58" fmla="*/ 42 w 56"/>
                      <a:gd name="T59" fmla="*/ 12 h 52"/>
                      <a:gd name="T60" fmla="*/ 14 w 56"/>
                      <a:gd name="T61" fmla="*/ 12 h 52"/>
                      <a:gd name="T62" fmla="*/ 12 w 56"/>
                      <a:gd name="T63" fmla="*/ 10 h 52"/>
                      <a:gd name="T64" fmla="*/ 14 w 56"/>
                      <a:gd name="T65" fmla="*/ 8 h 52"/>
                      <a:gd name="T66" fmla="*/ 42 w 56"/>
                      <a:gd name="T67" fmla="*/ 8 h 52"/>
                      <a:gd name="T68" fmla="*/ 44 w 56"/>
                      <a:gd name="T69" fmla="*/ 10 h 52"/>
                      <a:gd name="T70" fmla="*/ 42 w 56"/>
                      <a:gd name="T71"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2">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Arc 38">
                <a:extLst>
                  <a:ext uri="{FF2B5EF4-FFF2-40B4-BE49-F238E27FC236}">
                    <a16:creationId xmlns:a16="http://schemas.microsoft.com/office/drawing/2014/main" id="{A98D896C-3AB5-E34D-8834-A269DAB9139F}"/>
                  </a:ext>
                </a:extLst>
              </p:cNvPr>
              <p:cNvSpPr/>
              <p:nvPr/>
            </p:nvSpPr>
            <p:spPr>
              <a:xfrm>
                <a:off x="924811"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169762A1-1162-3442-BADC-57FDA0648C1B}"/>
                  </a:ext>
                </a:extLst>
              </p:cNvPr>
              <p:cNvCxnSpPr>
                <a:cxnSpLocks/>
                <a:stCxn id="41" idx="0"/>
              </p:cNvCxnSpPr>
              <p:nvPr/>
            </p:nvCxnSpPr>
            <p:spPr>
              <a:xfrm>
                <a:off x="1731136"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 name="Group 5">
              <a:extLst>
                <a:ext uri="{FF2B5EF4-FFF2-40B4-BE49-F238E27FC236}">
                  <a16:creationId xmlns:a16="http://schemas.microsoft.com/office/drawing/2014/main" id="{7D4C7B35-74F1-6544-A752-EA0E7177A1D4}"/>
                </a:ext>
              </a:extLst>
            </p:cNvPr>
            <p:cNvGrpSpPr/>
            <p:nvPr/>
          </p:nvGrpSpPr>
          <p:grpSpPr>
            <a:xfrm>
              <a:off x="3528869" y="2524416"/>
              <a:ext cx="2369785" cy="3090161"/>
              <a:chOff x="3446599" y="2524416"/>
              <a:chExt cx="2369785" cy="3090161"/>
            </a:xfrm>
          </p:grpSpPr>
          <p:sp>
            <p:nvSpPr>
              <p:cNvPr id="29" name="Rectangle: Rounded Corners 33">
                <a:extLst>
                  <a:ext uri="{FF2B5EF4-FFF2-40B4-BE49-F238E27FC236}">
                    <a16:creationId xmlns:a16="http://schemas.microsoft.com/office/drawing/2014/main" id="{A90BD064-0C07-404F-A86E-B81ACB466C17}"/>
                  </a:ext>
                </a:extLst>
              </p:cNvPr>
              <p:cNvSpPr/>
              <p:nvPr/>
            </p:nvSpPr>
            <p:spPr>
              <a:xfrm>
                <a:off x="3462055"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734C9C1-867F-A34F-B3A2-300A81B172A0}"/>
                  </a:ext>
                </a:extLst>
              </p:cNvPr>
              <p:cNvSpPr/>
              <p:nvPr/>
            </p:nvSpPr>
            <p:spPr>
              <a:xfrm>
                <a:off x="3446599" y="4691327"/>
                <a:ext cx="2354761"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Planning</a:t>
                </a:r>
              </a:p>
            </p:txBody>
          </p:sp>
          <p:sp>
            <p:nvSpPr>
              <p:cNvPr id="31" name="Oval 30">
                <a:extLst>
                  <a:ext uri="{FF2B5EF4-FFF2-40B4-BE49-F238E27FC236}">
                    <a16:creationId xmlns:a16="http://schemas.microsoft.com/office/drawing/2014/main" id="{23894A45-7D4F-7144-BC3E-09F2FC095BB8}"/>
                  </a:ext>
                </a:extLst>
              </p:cNvPr>
              <p:cNvSpPr/>
              <p:nvPr/>
            </p:nvSpPr>
            <p:spPr>
              <a:xfrm>
                <a:off x="3918496"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3910ADAC-2DFF-5E48-A101-6D6C81E48853}"/>
                  </a:ext>
                </a:extLst>
              </p:cNvPr>
              <p:cNvSpPr/>
              <p:nvPr/>
            </p:nvSpPr>
            <p:spPr>
              <a:xfrm>
                <a:off x="3832895"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87277EFC-0826-8E41-A68D-8B32C20A9586}"/>
                  </a:ext>
                </a:extLst>
              </p:cNvPr>
              <p:cNvCxnSpPr>
                <a:cxnSpLocks/>
                <a:stCxn id="29" idx="0"/>
              </p:cNvCxnSpPr>
              <p:nvPr/>
            </p:nvCxnSpPr>
            <p:spPr>
              <a:xfrm>
                <a:off x="4639220"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34" name="Group 33">
                <a:extLst>
                  <a:ext uri="{FF2B5EF4-FFF2-40B4-BE49-F238E27FC236}">
                    <a16:creationId xmlns:a16="http://schemas.microsoft.com/office/drawing/2014/main" id="{2BA5B45B-A062-E74D-9E7A-C076D43992F3}"/>
                  </a:ext>
                </a:extLst>
              </p:cNvPr>
              <p:cNvGrpSpPr/>
              <p:nvPr/>
            </p:nvGrpSpPr>
            <p:grpSpPr>
              <a:xfrm>
                <a:off x="4299649" y="3347217"/>
                <a:ext cx="679142" cy="694436"/>
                <a:chOff x="7726363" y="3609976"/>
                <a:chExt cx="352425" cy="360362"/>
              </a:xfrm>
              <a:solidFill>
                <a:schemeClr val="bg1"/>
              </a:solidFill>
            </p:grpSpPr>
            <p:sp>
              <p:nvSpPr>
                <p:cNvPr id="35" name="Oval 100">
                  <a:extLst>
                    <a:ext uri="{FF2B5EF4-FFF2-40B4-BE49-F238E27FC236}">
                      <a16:creationId xmlns:a16="http://schemas.microsoft.com/office/drawing/2014/main" id="{CE06A3F3-56A7-9E4D-9BDB-8FDDD8E4833F}"/>
                    </a:ext>
                  </a:extLst>
                </p:cNvPr>
                <p:cNvSpPr>
                  <a:spLocks noChangeArrowheads="1"/>
                </p:cNvSpPr>
                <p:nvPr/>
              </p:nvSpPr>
              <p:spPr bwMode="auto">
                <a:xfrm>
                  <a:off x="7756525" y="3609976"/>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01">
                  <a:extLst>
                    <a:ext uri="{FF2B5EF4-FFF2-40B4-BE49-F238E27FC236}">
                      <a16:creationId xmlns:a16="http://schemas.microsoft.com/office/drawing/2014/main" id="{92E93521-E429-8942-A124-6B5411D333FB}"/>
                    </a:ext>
                  </a:extLst>
                </p:cNvPr>
                <p:cNvSpPr>
                  <a:spLocks/>
                </p:cNvSpPr>
                <p:nvPr/>
              </p:nvSpPr>
              <p:spPr bwMode="auto">
                <a:xfrm>
                  <a:off x="7726363" y="3744913"/>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02">
                  <a:extLst>
                    <a:ext uri="{FF2B5EF4-FFF2-40B4-BE49-F238E27FC236}">
                      <a16:creationId xmlns:a16="http://schemas.microsoft.com/office/drawing/2014/main" id="{9312C76B-1544-A843-8D7C-1D73ACF6BFCC}"/>
                    </a:ext>
                  </a:extLst>
                </p:cNvPr>
                <p:cNvSpPr>
                  <a:spLocks noEditPoints="1"/>
                </p:cNvSpPr>
                <p:nvPr/>
              </p:nvSpPr>
              <p:spPr bwMode="auto">
                <a:xfrm>
                  <a:off x="7861300" y="3624263"/>
                  <a:ext cx="217488" cy="225425"/>
                </a:xfrm>
                <a:custGeom>
                  <a:avLst/>
                  <a:gdLst>
                    <a:gd name="T0" fmla="*/ 4 w 58"/>
                    <a:gd name="T1" fmla="*/ 0 h 60"/>
                    <a:gd name="T2" fmla="*/ 8 w 58"/>
                    <a:gd name="T3" fmla="*/ 12 h 60"/>
                    <a:gd name="T4" fmla="*/ 0 w 58"/>
                    <a:gd name="T5" fmla="*/ 28 h 60"/>
                    <a:gd name="T6" fmla="*/ 16 w 58"/>
                    <a:gd name="T7" fmla="*/ 28 h 60"/>
                    <a:gd name="T8" fmla="*/ 16 w 58"/>
                    <a:gd name="T9" fmla="*/ 34 h 60"/>
                    <a:gd name="T10" fmla="*/ 9 w 58"/>
                    <a:gd name="T11" fmla="*/ 60 h 60"/>
                    <a:gd name="T12" fmla="*/ 58 w 58"/>
                    <a:gd name="T13" fmla="*/ 60 h 60"/>
                    <a:gd name="T14" fmla="*/ 58 w 58"/>
                    <a:gd name="T15" fmla="*/ 0 h 60"/>
                    <a:gd name="T16" fmla="*/ 4 w 58"/>
                    <a:gd name="T17" fmla="*/ 0 h 60"/>
                    <a:gd name="T18" fmla="*/ 51 w 58"/>
                    <a:gd name="T19" fmla="*/ 13 h 60"/>
                    <a:gd name="T20" fmla="*/ 45 w 58"/>
                    <a:gd name="T21" fmla="*/ 31 h 60"/>
                    <a:gd name="T22" fmla="*/ 44 w 58"/>
                    <a:gd name="T23" fmla="*/ 32 h 60"/>
                    <a:gd name="T24" fmla="*/ 43 w 58"/>
                    <a:gd name="T25" fmla="*/ 32 h 60"/>
                    <a:gd name="T26" fmla="*/ 32 w 58"/>
                    <a:gd name="T27" fmla="*/ 26 h 60"/>
                    <a:gd name="T28" fmla="*/ 26 w 58"/>
                    <a:gd name="T29" fmla="*/ 44 h 60"/>
                    <a:gd name="T30" fmla="*/ 24 w 58"/>
                    <a:gd name="T31" fmla="*/ 46 h 60"/>
                    <a:gd name="T32" fmla="*/ 23 w 58"/>
                    <a:gd name="T33" fmla="*/ 46 h 60"/>
                    <a:gd name="T34" fmla="*/ 22 w 58"/>
                    <a:gd name="T35" fmla="*/ 43 h 60"/>
                    <a:gd name="T36" fmla="*/ 29 w 58"/>
                    <a:gd name="T37" fmla="*/ 23 h 60"/>
                    <a:gd name="T38" fmla="*/ 31 w 58"/>
                    <a:gd name="T39" fmla="*/ 22 h 60"/>
                    <a:gd name="T40" fmla="*/ 32 w 58"/>
                    <a:gd name="T41" fmla="*/ 22 h 60"/>
                    <a:gd name="T42" fmla="*/ 42 w 58"/>
                    <a:gd name="T43" fmla="*/ 27 h 60"/>
                    <a:gd name="T44" fmla="*/ 48 w 58"/>
                    <a:gd name="T45" fmla="*/ 11 h 60"/>
                    <a:gd name="T46" fmla="*/ 50 w 58"/>
                    <a:gd name="T47" fmla="*/ 10 h 60"/>
                    <a:gd name="T48" fmla="*/ 51 w 58"/>
                    <a:gd name="T4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60">
                      <a:moveTo>
                        <a:pt x="4" y="0"/>
                      </a:moveTo>
                      <a:cubicBezTo>
                        <a:pt x="7" y="3"/>
                        <a:pt x="8" y="7"/>
                        <a:pt x="8" y="12"/>
                      </a:cubicBezTo>
                      <a:cubicBezTo>
                        <a:pt x="8" y="19"/>
                        <a:pt x="5" y="24"/>
                        <a:pt x="0" y="28"/>
                      </a:cubicBezTo>
                      <a:cubicBezTo>
                        <a:pt x="16" y="28"/>
                        <a:pt x="16" y="28"/>
                        <a:pt x="16" y="28"/>
                      </a:cubicBezTo>
                      <a:cubicBezTo>
                        <a:pt x="16" y="34"/>
                        <a:pt x="16" y="34"/>
                        <a:pt x="16" y="34"/>
                      </a:cubicBezTo>
                      <a:cubicBezTo>
                        <a:pt x="16" y="44"/>
                        <a:pt x="14" y="53"/>
                        <a:pt x="9" y="60"/>
                      </a:cubicBezTo>
                      <a:cubicBezTo>
                        <a:pt x="58" y="60"/>
                        <a:pt x="58" y="60"/>
                        <a:pt x="58" y="60"/>
                      </a:cubicBezTo>
                      <a:cubicBezTo>
                        <a:pt x="58" y="0"/>
                        <a:pt x="58" y="0"/>
                        <a:pt x="58" y="0"/>
                      </a:cubicBezTo>
                      <a:lnTo>
                        <a:pt x="4" y="0"/>
                      </a:lnTo>
                      <a:close/>
                      <a:moveTo>
                        <a:pt x="51" y="13"/>
                      </a:moveTo>
                      <a:cubicBezTo>
                        <a:pt x="45" y="31"/>
                        <a:pt x="45" y="31"/>
                        <a:pt x="45" y="31"/>
                      </a:cubicBezTo>
                      <a:cubicBezTo>
                        <a:pt x="45" y="31"/>
                        <a:pt x="45" y="32"/>
                        <a:pt x="44" y="32"/>
                      </a:cubicBezTo>
                      <a:cubicBezTo>
                        <a:pt x="44" y="32"/>
                        <a:pt x="43" y="32"/>
                        <a:pt x="43" y="32"/>
                      </a:cubicBezTo>
                      <a:cubicBezTo>
                        <a:pt x="32" y="26"/>
                        <a:pt x="32" y="26"/>
                        <a:pt x="32" y="26"/>
                      </a:cubicBezTo>
                      <a:cubicBezTo>
                        <a:pt x="26" y="44"/>
                        <a:pt x="26" y="44"/>
                        <a:pt x="26" y="44"/>
                      </a:cubicBezTo>
                      <a:cubicBezTo>
                        <a:pt x="25" y="45"/>
                        <a:pt x="25" y="46"/>
                        <a:pt x="24" y="46"/>
                      </a:cubicBezTo>
                      <a:cubicBezTo>
                        <a:pt x="24" y="46"/>
                        <a:pt x="23" y="46"/>
                        <a:pt x="23" y="46"/>
                      </a:cubicBezTo>
                      <a:cubicBezTo>
                        <a:pt x="22" y="45"/>
                        <a:pt x="21" y="44"/>
                        <a:pt x="22" y="43"/>
                      </a:cubicBezTo>
                      <a:cubicBezTo>
                        <a:pt x="29" y="23"/>
                        <a:pt x="29" y="23"/>
                        <a:pt x="29" y="23"/>
                      </a:cubicBezTo>
                      <a:cubicBezTo>
                        <a:pt x="30" y="22"/>
                        <a:pt x="30" y="22"/>
                        <a:pt x="31" y="22"/>
                      </a:cubicBezTo>
                      <a:cubicBezTo>
                        <a:pt x="31" y="22"/>
                        <a:pt x="32" y="22"/>
                        <a:pt x="32" y="22"/>
                      </a:cubicBezTo>
                      <a:cubicBezTo>
                        <a:pt x="42" y="27"/>
                        <a:pt x="42" y="27"/>
                        <a:pt x="42" y="27"/>
                      </a:cubicBezTo>
                      <a:cubicBezTo>
                        <a:pt x="48" y="11"/>
                        <a:pt x="48" y="11"/>
                        <a:pt x="48" y="11"/>
                      </a:cubicBezTo>
                      <a:cubicBezTo>
                        <a:pt x="48" y="10"/>
                        <a:pt x="49" y="10"/>
                        <a:pt x="50" y="10"/>
                      </a:cubicBezTo>
                      <a:cubicBezTo>
                        <a:pt x="51" y="10"/>
                        <a:pt x="52" y="12"/>
                        <a:pt x="5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F57604B7-9915-6F4E-BE23-4A6A466BABA5}"/>
                </a:ext>
              </a:extLst>
            </p:cNvPr>
            <p:cNvGrpSpPr/>
            <p:nvPr/>
          </p:nvGrpSpPr>
          <p:grpSpPr>
            <a:xfrm>
              <a:off x="6286060" y="2524416"/>
              <a:ext cx="2360129" cy="3090161"/>
              <a:chOff x="6364771" y="2524416"/>
              <a:chExt cx="2360129" cy="3090161"/>
            </a:xfrm>
          </p:grpSpPr>
          <p:sp>
            <p:nvSpPr>
              <p:cNvPr id="23" name="Rectangle: Rounded Corners 44">
                <a:extLst>
                  <a:ext uri="{FF2B5EF4-FFF2-40B4-BE49-F238E27FC236}">
                    <a16:creationId xmlns:a16="http://schemas.microsoft.com/office/drawing/2014/main" id="{848E2877-FC69-634E-AD4E-E61A8F8A2E02}"/>
                  </a:ext>
                </a:extLst>
              </p:cNvPr>
              <p:cNvSpPr/>
              <p:nvPr/>
            </p:nvSpPr>
            <p:spPr>
              <a:xfrm>
                <a:off x="6370571"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9144077-4EC3-1E40-B1EB-9666D4C16525}"/>
                  </a:ext>
                </a:extLst>
              </p:cNvPr>
              <p:cNvSpPr/>
              <p:nvPr/>
            </p:nvSpPr>
            <p:spPr>
              <a:xfrm>
                <a:off x="6364771" y="4691327"/>
                <a:ext cx="2349717"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Environment</a:t>
                </a:r>
              </a:p>
            </p:txBody>
          </p:sp>
          <p:sp>
            <p:nvSpPr>
              <p:cNvPr id="25" name="Oval 24">
                <a:extLst>
                  <a:ext uri="{FF2B5EF4-FFF2-40B4-BE49-F238E27FC236}">
                    <a16:creationId xmlns:a16="http://schemas.microsoft.com/office/drawing/2014/main" id="{1AE675E4-2E1C-E94A-9922-0D35359B00F9}"/>
                  </a:ext>
                </a:extLst>
              </p:cNvPr>
              <p:cNvSpPr/>
              <p:nvPr/>
            </p:nvSpPr>
            <p:spPr>
              <a:xfrm>
                <a:off x="6827012"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C44A7439-C206-064A-9877-21F7BF1FA700}"/>
                  </a:ext>
                </a:extLst>
              </p:cNvPr>
              <p:cNvSpPr/>
              <p:nvPr/>
            </p:nvSpPr>
            <p:spPr>
              <a:xfrm>
                <a:off x="6741411"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771073F4-7D22-5F48-A07F-74F9EE3E06BC}"/>
                  </a:ext>
                </a:extLst>
              </p:cNvPr>
              <p:cNvCxnSpPr>
                <a:cxnSpLocks/>
                <a:stCxn id="23" idx="0"/>
              </p:cNvCxnSpPr>
              <p:nvPr/>
            </p:nvCxnSpPr>
            <p:spPr>
              <a:xfrm>
                <a:off x="7547736"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Freeform 13">
                <a:extLst>
                  <a:ext uri="{FF2B5EF4-FFF2-40B4-BE49-F238E27FC236}">
                    <a16:creationId xmlns:a16="http://schemas.microsoft.com/office/drawing/2014/main" id="{FF6335B4-03C1-B54E-B485-12174AD48B52}"/>
                  </a:ext>
                </a:extLst>
              </p:cNvPr>
              <p:cNvSpPr>
                <a:spLocks/>
              </p:cNvSpPr>
              <p:nvPr/>
            </p:nvSpPr>
            <p:spPr bwMode="auto">
              <a:xfrm>
                <a:off x="7188838" y="3324470"/>
                <a:ext cx="717797" cy="739931"/>
              </a:xfrm>
              <a:custGeom>
                <a:avLst/>
                <a:gdLst>
                  <a:gd name="T0" fmla="*/ 88 w 96"/>
                  <a:gd name="T1" fmla="*/ 50 h 96"/>
                  <a:gd name="T2" fmla="*/ 81 w 96"/>
                  <a:gd name="T3" fmla="*/ 54 h 96"/>
                  <a:gd name="T4" fmla="*/ 71 w 96"/>
                  <a:gd name="T5" fmla="*/ 49 h 96"/>
                  <a:gd name="T6" fmla="*/ 72 w 96"/>
                  <a:gd name="T7" fmla="*/ 42 h 96"/>
                  <a:gd name="T8" fmla="*/ 68 w 96"/>
                  <a:gd name="T9" fmla="*/ 31 h 96"/>
                  <a:gd name="T10" fmla="*/ 84 w 96"/>
                  <a:gd name="T11" fmla="*/ 15 h 96"/>
                  <a:gd name="T12" fmla="*/ 88 w 96"/>
                  <a:gd name="T13" fmla="*/ 16 h 96"/>
                  <a:gd name="T14" fmla="*/ 96 w 96"/>
                  <a:gd name="T15" fmla="*/ 8 h 96"/>
                  <a:gd name="T16" fmla="*/ 88 w 96"/>
                  <a:gd name="T17" fmla="*/ 0 h 96"/>
                  <a:gd name="T18" fmla="*/ 80 w 96"/>
                  <a:gd name="T19" fmla="*/ 8 h 96"/>
                  <a:gd name="T20" fmla="*/ 81 w 96"/>
                  <a:gd name="T21" fmla="*/ 12 h 96"/>
                  <a:gd name="T22" fmla="*/ 65 w 96"/>
                  <a:gd name="T23" fmla="*/ 28 h 96"/>
                  <a:gd name="T24" fmla="*/ 54 w 96"/>
                  <a:gd name="T25" fmla="*/ 24 h 96"/>
                  <a:gd name="T26" fmla="*/ 38 w 96"/>
                  <a:gd name="T27" fmla="*/ 33 h 96"/>
                  <a:gd name="T28" fmla="*/ 16 w 96"/>
                  <a:gd name="T29" fmla="*/ 23 h 96"/>
                  <a:gd name="T30" fmla="*/ 16 w 96"/>
                  <a:gd name="T31" fmla="*/ 22 h 96"/>
                  <a:gd name="T32" fmla="*/ 8 w 96"/>
                  <a:gd name="T33" fmla="*/ 14 h 96"/>
                  <a:gd name="T34" fmla="*/ 0 w 96"/>
                  <a:gd name="T35" fmla="*/ 22 h 96"/>
                  <a:gd name="T36" fmla="*/ 8 w 96"/>
                  <a:gd name="T37" fmla="*/ 30 h 96"/>
                  <a:gd name="T38" fmla="*/ 14 w 96"/>
                  <a:gd name="T39" fmla="*/ 27 h 96"/>
                  <a:gd name="T40" fmla="*/ 37 w 96"/>
                  <a:gd name="T41" fmla="*/ 37 h 96"/>
                  <a:gd name="T42" fmla="*/ 36 w 96"/>
                  <a:gd name="T43" fmla="*/ 42 h 96"/>
                  <a:gd name="T44" fmla="*/ 40 w 96"/>
                  <a:gd name="T45" fmla="*/ 53 h 96"/>
                  <a:gd name="T46" fmla="*/ 12 w 96"/>
                  <a:gd name="T47" fmla="*/ 81 h 96"/>
                  <a:gd name="T48" fmla="*/ 8 w 96"/>
                  <a:gd name="T49" fmla="*/ 80 h 96"/>
                  <a:gd name="T50" fmla="*/ 0 w 96"/>
                  <a:gd name="T51" fmla="*/ 88 h 96"/>
                  <a:gd name="T52" fmla="*/ 8 w 96"/>
                  <a:gd name="T53" fmla="*/ 96 h 96"/>
                  <a:gd name="T54" fmla="*/ 16 w 96"/>
                  <a:gd name="T55" fmla="*/ 88 h 96"/>
                  <a:gd name="T56" fmla="*/ 15 w 96"/>
                  <a:gd name="T57" fmla="*/ 84 h 96"/>
                  <a:gd name="T58" fmla="*/ 43 w 96"/>
                  <a:gd name="T59" fmla="*/ 56 h 96"/>
                  <a:gd name="T60" fmla="*/ 52 w 96"/>
                  <a:gd name="T61" fmla="*/ 60 h 96"/>
                  <a:gd name="T62" fmla="*/ 52 w 96"/>
                  <a:gd name="T63" fmla="*/ 80 h 96"/>
                  <a:gd name="T64" fmla="*/ 46 w 96"/>
                  <a:gd name="T65" fmla="*/ 88 h 96"/>
                  <a:gd name="T66" fmla="*/ 54 w 96"/>
                  <a:gd name="T67" fmla="*/ 96 h 96"/>
                  <a:gd name="T68" fmla="*/ 62 w 96"/>
                  <a:gd name="T69" fmla="*/ 88 h 96"/>
                  <a:gd name="T70" fmla="*/ 56 w 96"/>
                  <a:gd name="T71" fmla="*/ 80 h 96"/>
                  <a:gd name="T72" fmla="*/ 56 w 96"/>
                  <a:gd name="T73" fmla="*/ 60 h 96"/>
                  <a:gd name="T74" fmla="*/ 69 w 96"/>
                  <a:gd name="T75" fmla="*/ 53 h 96"/>
                  <a:gd name="T76" fmla="*/ 80 w 96"/>
                  <a:gd name="T77" fmla="*/ 57 h 96"/>
                  <a:gd name="T78" fmla="*/ 80 w 96"/>
                  <a:gd name="T79" fmla="*/ 58 h 96"/>
                  <a:gd name="T80" fmla="*/ 88 w 96"/>
                  <a:gd name="T81" fmla="*/ 66 h 96"/>
                  <a:gd name="T82" fmla="*/ 96 w 96"/>
                  <a:gd name="T83" fmla="*/ 58 h 96"/>
                  <a:gd name="T84" fmla="*/ 88 w 96"/>
                  <a:gd name="T85"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96">
                    <a:moveTo>
                      <a:pt x="88" y="50"/>
                    </a:moveTo>
                    <a:cubicBezTo>
                      <a:pt x="85" y="50"/>
                      <a:pt x="83" y="51"/>
                      <a:pt x="81" y="54"/>
                    </a:cubicBezTo>
                    <a:cubicBezTo>
                      <a:pt x="71" y="49"/>
                      <a:pt x="71" y="49"/>
                      <a:pt x="71" y="49"/>
                    </a:cubicBezTo>
                    <a:cubicBezTo>
                      <a:pt x="71" y="47"/>
                      <a:pt x="72" y="45"/>
                      <a:pt x="72" y="42"/>
                    </a:cubicBezTo>
                    <a:cubicBezTo>
                      <a:pt x="72" y="38"/>
                      <a:pt x="71" y="34"/>
                      <a:pt x="68" y="31"/>
                    </a:cubicBezTo>
                    <a:cubicBezTo>
                      <a:pt x="84" y="15"/>
                      <a:pt x="84" y="15"/>
                      <a:pt x="84" y="15"/>
                    </a:cubicBezTo>
                    <a:cubicBezTo>
                      <a:pt x="85" y="16"/>
                      <a:pt x="87" y="16"/>
                      <a:pt x="88" y="16"/>
                    </a:cubicBezTo>
                    <a:cubicBezTo>
                      <a:pt x="92" y="16"/>
                      <a:pt x="96" y="12"/>
                      <a:pt x="96" y="8"/>
                    </a:cubicBezTo>
                    <a:cubicBezTo>
                      <a:pt x="96" y="4"/>
                      <a:pt x="92" y="0"/>
                      <a:pt x="88" y="0"/>
                    </a:cubicBezTo>
                    <a:cubicBezTo>
                      <a:pt x="84" y="0"/>
                      <a:pt x="80" y="4"/>
                      <a:pt x="80" y="8"/>
                    </a:cubicBezTo>
                    <a:cubicBezTo>
                      <a:pt x="80" y="9"/>
                      <a:pt x="80" y="11"/>
                      <a:pt x="81" y="12"/>
                    </a:cubicBezTo>
                    <a:cubicBezTo>
                      <a:pt x="65" y="28"/>
                      <a:pt x="65" y="28"/>
                      <a:pt x="65" y="28"/>
                    </a:cubicBezTo>
                    <a:cubicBezTo>
                      <a:pt x="62" y="25"/>
                      <a:pt x="58" y="24"/>
                      <a:pt x="54" y="24"/>
                    </a:cubicBezTo>
                    <a:cubicBezTo>
                      <a:pt x="47" y="24"/>
                      <a:pt x="41" y="28"/>
                      <a:pt x="38" y="33"/>
                    </a:cubicBezTo>
                    <a:cubicBezTo>
                      <a:pt x="16" y="23"/>
                      <a:pt x="16" y="23"/>
                      <a:pt x="16" y="23"/>
                    </a:cubicBezTo>
                    <a:cubicBezTo>
                      <a:pt x="16" y="23"/>
                      <a:pt x="16" y="23"/>
                      <a:pt x="16" y="22"/>
                    </a:cubicBezTo>
                    <a:cubicBezTo>
                      <a:pt x="16" y="18"/>
                      <a:pt x="12" y="14"/>
                      <a:pt x="8" y="14"/>
                    </a:cubicBezTo>
                    <a:cubicBezTo>
                      <a:pt x="4" y="14"/>
                      <a:pt x="0" y="18"/>
                      <a:pt x="0" y="22"/>
                    </a:cubicBezTo>
                    <a:cubicBezTo>
                      <a:pt x="0" y="26"/>
                      <a:pt x="4" y="30"/>
                      <a:pt x="8" y="30"/>
                    </a:cubicBezTo>
                    <a:cubicBezTo>
                      <a:pt x="10" y="30"/>
                      <a:pt x="13" y="29"/>
                      <a:pt x="14" y="27"/>
                    </a:cubicBezTo>
                    <a:cubicBezTo>
                      <a:pt x="37" y="37"/>
                      <a:pt x="37" y="37"/>
                      <a:pt x="37" y="37"/>
                    </a:cubicBezTo>
                    <a:cubicBezTo>
                      <a:pt x="36" y="38"/>
                      <a:pt x="36" y="40"/>
                      <a:pt x="36" y="42"/>
                    </a:cubicBezTo>
                    <a:cubicBezTo>
                      <a:pt x="36" y="46"/>
                      <a:pt x="37" y="50"/>
                      <a:pt x="40" y="53"/>
                    </a:cubicBezTo>
                    <a:cubicBezTo>
                      <a:pt x="12" y="81"/>
                      <a:pt x="12" y="81"/>
                      <a:pt x="12" y="81"/>
                    </a:cubicBezTo>
                    <a:cubicBezTo>
                      <a:pt x="11" y="80"/>
                      <a:pt x="9" y="80"/>
                      <a:pt x="8" y="80"/>
                    </a:cubicBezTo>
                    <a:cubicBezTo>
                      <a:pt x="4" y="80"/>
                      <a:pt x="0" y="84"/>
                      <a:pt x="0" y="88"/>
                    </a:cubicBezTo>
                    <a:cubicBezTo>
                      <a:pt x="0" y="92"/>
                      <a:pt x="4" y="96"/>
                      <a:pt x="8" y="96"/>
                    </a:cubicBezTo>
                    <a:cubicBezTo>
                      <a:pt x="12" y="96"/>
                      <a:pt x="16" y="92"/>
                      <a:pt x="16" y="88"/>
                    </a:cubicBezTo>
                    <a:cubicBezTo>
                      <a:pt x="16" y="87"/>
                      <a:pt x="16" y="85"/>
                      <a:pt x="15" y="84"/>
                    </a:cubicBezTo>
                    <a:cubicBezTo>
                      <a:pt x="43" y="56"/>
                      <a:pt x="43" y="56"/>
                      <a:pt x="43" y="56"/>
                    </a:cubicBezTo>
                    <a:cubicBezTo>
                      <a:pt x="45" y="58"/>
                      <a:pt x="49" y="59"/>
                      <a:pt x="52" y="60"/>
                    </a:cubicBezTo>
                    <a:cubicBezTo>
                      <a:pt x="52" y="80"/>
                      <a:pt x="52" y="80"/>
                      <a:pt x="52" y="80"/>
                    </a:cubicBezTo>
                    <a:cubicBezTo>
                      <a:pt x="49" y="81"/>
                      <a:pt x="46" y="84"/>
                      <a:pt x="46" y="88"/>
                    </a:cubicBezTo>
                    <a:cubicBezTo>
                      <a:pt x="46" y="92"/>
                      <a:pt x="50" y="96"/>
                      <a:pt x="54" y="96"/>
                    </a:cubicBezTo>
                    <a:cubicBezTo>
                      <a:pt x="58" y="96"/>
                      <a:pt x="62" y="92"/>
                      <a:pt x="62" y="88"/>
                    </a:cubicBezTo>
                    <a:cubicBezTo>
                      <a:pt x="62" y="84"/>
                      <a:pt x="59" y="81"/>
                      <a:pt x="56" y="80"/>
                    </a:cubicBezTo>
                    <a:cubicBezTo>
                      <a:pt x="56" y="60"/>
                      <a:pt x="56" y="60"/>
                      <a:pt x="56" y="60"/>
                    </a:cubicBezTo>
                    <a:cubicBezTo>
                      <a:pt x="61" y="59"/>
                      <a:pt x="66" y="57"/>
                      <a:pt x="69" y="53"/>
                    </a:cubicBezTo>
                    <a:cubicBezTo>
                      <a:pt x="80" y="57"/>
                      <a:pt x="80" y="57"/>
                      <a:pt x="80" y="57"/>
                    </a:cubicBezTo>
                    <a:cubicBezTo>
                      <a:pt x="80" y="58"/>
                      <a:pt x="80" y="58"/>
                      <a:pt x="80" y="58"/>
                    </a:cubicBezTo>
                    <a:cubicBezTo>
                      <a:pt x="80" y="62"/>
                      <a:pt x="84" y="66"/>
                      <a:pt x="88" y="66"/>
                    </a:cubicBezTo>
                    <a:cubicBezTo>
                      <a:pt x="92" y="66"/>
                      <a:pt x="96" y="62"/>
                      <a:pt x="96" y="58"/>
                    </a:cubicBezTo>
                    <a:cubicBezTo>
                      <a:pt x="96" y="54"/>
                      <a:pt x="92" y="50"/>
                      <a:pt x="88"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153916E5-0316-2D42-9428-E3A2D7216A89}"/>
                </a:ext>
              </a:extLst>
            </p:cNvPr>
            <p:cNvGrpSpPr/>
            <p:nvPr/>
          </p:nvGrpSpPr>
          <p:grpSpPr>
            <a:xfrm>
              <a:off x="9033594" y="2524416"/>
              <a:ext cx="2369353" cy="3090161"/>
              <a:chOff x="9268675" y="2524416"/>
              <a:chExt cx="2369353" cy="3090161"/>
            </a:xfrm>
          </p:grpSpPr>
          <p:sp>
            <p:nvSpPr>
              <p:cNvPr id="12" name="Rectangle: Rounded Corners 55">
                <a:extLst>
                  <a:ext uri="{FF2B5EF4-FFF2-40B4-BE49-F238E27FC236}">
                    <a16:creationId xmlns:a16="http://schemas.microsoft.com/office/drawing/2014/main" id="{72013AFD-860A-0142-BA01-23EF33AC2D10}"/>
                  </a:ext>
                </a:extLst>
              </p:cNvPr>
              <p:cNvSpPr/>
              <p:nvPr/>
            </p:nvSpPr>
            <p:spPr>
              <a:xfrm>
                <a:off x="9283699" y="2524416"/>
                <a:ext cx="2354329" cy="309016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78A5A05-9339-A247-8DFD-45CA96A8B1EA}"/>
                  </a:ext>
                </a:extLst>
              </p:cNvPr>
              <p:cNvSpPr/>
              <p:nvPr/>
            </p:nvSpPr>
            <p:spPr>
              <a:xfrm>
                <a:off x="9268675" y="4691327"/>
                <a:ext cx="2358941"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ea typeface="+mn-ea"/>
                    <a:cs typeface="+mn-cs"/>
                  </a:rPr>
                  <a:t>Instruction</a:t>
                </a:r>
              </a:p>
            </p:txBody>
          </p:sp>
          <p:sp>
            <p:nvSpPr>
              <p:cNvPr id="14" name="Oval 13">
                <a:extLst>
                  <a:ext uri="{FF2B5EF4-FFF2-40B4-BE49-F238E27FC236}">
                    <a16:creationId xmlns:a16="http://schemas.microsoft.com/office/drawing/2014/main" id="{E84378CE-BBCF-BB4F-AC3F-DCEDE5BB394E}"/>
                  </a:ext>
                </a:extLst>
              </p:cNvPr>
              <p:cNvSpPr/>
              <p:nvPr/>
            </p:nvSpPr>
            <p:spPr>
              <a:xfrm>
                <a:off x="9740140" y="2973711"/>
                <a:ext cx="1441448" cy="1441448"/>
              </a:xfrm>
              <a:prstGeom prst="ellipse">
                <a:avLst/>
              </a:prstGeom>
              <a:solidFill>
                <a:srgbClr val="B01D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89579B46-C7EC-CE4E-8FA4-4615A02C4FDE}"/>
                  </a:ext>
                </a:extLst>
              </p:cNvPr>
              <p:cNvSpPr/>
              <p:nvPr/>
            </p:nvSpPr>
            <p:spPr>
              <a:xfrm>
                <a:off x="9654539" y="2888111"/>
                <a:ext cx="1612650" cy="1612648"/>
              </a:xfrm>
              <a:prstGeom prst="arc">
                <a:avLst>
                  <a:gd name="adj1" fmla="val 10901406"/>
                  <a:gd name="adj2" fmla="val 0"/>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D0A41340-F24D-BA4D-ADBA-15FB03329A9B}"/>
                  </a:ext>
                </a:extLst>
              </p:cNvPr>
              <p:cNvCxnSpPr>
                <a:cxnSpLocks/>
                <a:stCxn id="12" idx="0"/>
              </p:cNvCxnSpPr>
              <p:nvPr/>
            </p:nvCxnSpPr>
            <p:spPr>
              <a:xfrm>
                <a:off x="10460864" y="2524416"/>
                <a:ext cx="0" cy="363695"/>
              </a:xfrm>
              <a:prstGeom prst="lin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7" name="Group 16">
                <a:extLst>
                  <a:ext uri="{FF2B5EF4-FFF2-40B4-BE49-F238E27FC236}">
                    <a16:creationId xmlns:a16="http://schemas.microsoft.com/office/drawing/2014/main" id="{FAFADFEE-7B23-2D43-B588-80EE9C3A4EB8}"/>
                  </a:ext>
                </a:extLst>
              </p:cNvPr>
              <p:cNvGrpSpPr/>
              <p:nvPr/>
            </p:nvGrpSpPr>
            <p:grpSpPr>
              <a:xfrm>
                <a:off x="10140088" y="3372246"/>
                <a:ext cx="641552" cy="644379"/>
                <a:chOff x="2670175" y="3248025"/>
                <a:chExt cx="360363" cy="361951"/>
              </a:xfrm>
              <a:solidFill>
                <a:schemeClr val="bg1"/>
              </a:solidFill>
            </p:grpSpPr>
            <p:sp>
              <p:nvSpPr>
                <p:cNvPr id="18" name="Freeform 37">
                  <a:extLst>
                    <a:ext uri="{FF2B5EF4-FFF2-40B4-BE49-F238E27FC236}">
                      <a16:creationId xmlns:a16="http://schemas.microsoft.com/office/drawing/2014/main" id="{1EF41F2C-A1DB-F240-81EE-49BE57A9A95F}"/>
                    </a:ext>
                  </a:extLst>
                </p:cNvPr>
                <p:cNvSpPr>
                  <a:spLocks noEditPoints="1"/>
                </p:cNvSpPr>
                <p:nvPr/>
              </p:nvSpPr>
              <p:spPr bwMode="auto">
                <a:xfrm>
                  <a:off x="2670175" y="3354388"/>
                  <a:ext cx="360363" cy="255588"/>
                </a:xfrm>
                <a:custGeom>
                  <a:avLst/>
                  <a:gdLst>
                    <a:gd name="T0" fmla="*/ 84 w 96"/>
                    <a:gd name="T1" fmla="*/ 39 h 68"/>
                    <a:gd name="T2" fmla="*/ 63 w 96"/>
                    <a:gd name="T3" fmla="*/ 33 h 68"/>
                    <a:gd name="T4" fmla="*/ 70 w 96"/>
                    <a:gd name="T5" fmla="*/ 20 h 68"/>
                    <a:gd name="T6" fmla="*/ 74 w 96"/>
                    <a:gd name="T7" fmla="*/ 12 h 68"/>
                    <a:gd name="T8" fmla="*/ 70 w 96"/>
                    <a:gd name="T9" fmla="*/ 4 h 68"/>
                    <a:gd name="T10" fmla="*/ 70 w 96"/>
                    <a:gd name="T11" fmla="*/ 0 h 68"/>
                    <a:gd name="T12" fmla="*/ 66 w 96"/>
                    <a:gd name="T13" fmla="*/ 2 h 68"/>
                    <a:gd name="T14" fmla="*/ 66 w 96"/>
                    <a:gd name="T15" fmla="*/ 6 h 68"/>
                    <a:gd name="T16" fmla="*/ 68 w 96"/>
                    <a:gd name="T17" fmla="*/ 8 h 68"/>
                    <a:gd name="T18" fmla="*/ 70 w 96"/>
                    <a:gd name="T19" fmla="*/ 12 h 68"/>
                    <a:gd name="T20" fmla="*/ 68 w 96"/>
                    <a:gd name="T21" fmla="*/ 16 h 68"/>
                    <a:gd name="T22" fmla="*/ 66 w 96"/>
                    <a:gd name="T23" fmla="*/ 18 h 68"/>
                    <a:gd name="T24" fmla="*/ 48 w 96"/>
                    <a:gd name="T25" fmla="*/ 36 h 68"/>
                    <a:gd name="T26" fmla="*/ 30 w 96"/>
                    <a:gd name="T27" fmla="*/ 18 h 68"/>
                    <a:gd name="T28" fmla="*/ 28 w 96"/>
                    <a:gd name="T29" fmla="*/ 16 h 68"/>
                    <a:gd name="T30" fmla="*/ 25 w 96"/>
                    <a:gd name="T31" fmla="*/ 12 h 68"/>
                    <a:gd name="T32" fmla="*/ 28 w 96"/>
                    <a:gd name="T33" fmla="*/ 8 h 68"/>
                    <a:gd name="T34" fmla="*/ 30 w 96"/>
                    <a:gd name="T35" fmla="*/ 6 h 68"/>
                    <a:gd name="T36" fmla="*/ 30 w 96"/>
                    <a:gd name="T37" fmla="*/ 2 h 68"/>
                    <a:gd name="T38" fmla="*/ 26 w 96"/>
                    <a:gd name="T39" fmla="*/ 0 h 68"/>
                    <a:gd name="T40" fmla="*/ 26 w 96"/>
                    <a:gd name="T41" fmla="*/ 4 h 68"/>
                    <a:gd name="T42" fmla="*/ 23 w 96"/>
                    <a:gd name="T43" fmla="*/ 7 h 68"/>
                    <a:gd name="T44" fmla="*/ 21 w 96"/>
                    <a:gd name="T45" fmla="*/ 12 h 68"/>
                    <a:gd name="T46" fmla="*/ 26 w 96"/>
                    <a:gd name="T47" fmla="*/ 20 h 68"/>
                    <a:gd name="T48" fmla="*/ 33 w 96"/>
                    <a:gd name="T49" fmla="*/ 33 h 68"/>
                    <a:gd name="T50" fmla="*/ 12 w 96"/>
                    <a:gd name="T51" fmla="*/ 39 h 68"/>
                    <a:gd name="T52" fmla="*/ 0 w 96"/>
                    <a:gd name="T53" fmla="*/ 56 h 68"/>
                    <a:gd name="T54" fmla="*/ 0 w 96"/>
                    <a:gd name="T55" fmla="*/ 68 h 68"/>
                    <a:gd name="T56" fmla="*/ 96 w 96"/>
                    <a:gd name="T57" fmla="*/ 68 h 68"/>
                    <a:gd name="T58" fmla="*/ 96 w 96"/>
                    <a:gd name="T59" fmla="*/ 56 h 68"/>
                    <a:gd name="T60" fmla="*/ 84 w 96"/>
                    <a:gd name="T61" fmla="*/ 39 h 68"/>
                    <a:gd name="T62" fmla="*/ 48 w 96"/>
                    <a:gd name="T63" fmla="*/ 55 h 68"/>
                    <a:gd name="T64" fmla="*/ 31 w 96"/>
                    <a:gd name="T65" fmla="*/ 38 h 68"/>
                    <a:gd name="T66" fmla="*/ 38 w 96"/>
                    <a:gd name="T67" fmla="*/ 37 h 68"/>
                    <a:gd name="T68" fmla="*/ 48 w 96"/>
                    <a:gd name="T69" fmla="*/ 40 h 68"/>
                    <a:gd name="T70" fmla="*/ 58 w 96"/>
                    <a:gd name="T71" fmla="*/ 37 h 68"/>
                    <a:gd name="T72" fmla="*/ 65 w 96"/>
                    <a:gd name="T73" fmla="*/ 38 h 68"/>
                    <a:gd name="T74" fmla="*/ 48 w 96"/>
                    <a:gd name="T75"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68">
                      <a:moveTo>
                        <a:pt x="84" y="39"/>
                      </a:moveTo>
                      <a:cubicBezTo>
                        <a:pt x="58" y="32"/>
                        <a:pt x="88" y="40"/>
                        <a:pt x="63" y="33"/>
                      </a:cubicBezTo>
                      <a:cubicBezTo>
                        <a:pt x="66" y="30"/>
                        <a:pt x="69" y="25"/>
                        <a:pt x="70" y="20"/>
                      </a:cubicBezTo>
                      <a:cubicBezTo>
                        <a:pt x="73" y="19"/>
                        <a:pt x="74" y="16"/>
                        <a:pt x="74" y="12"/>
                      </a:cubicBezTo>
                      <a:cubicBezTo>
                        <a:pt x="74" y="8"/>
                        <a:pt x="73" y="5"/>
                        <a:pt x="70" y="4"/>
                      </a:cubicBezTo>
                      <a:cubicBezTo>
                        <a:pt x="70" y="0"/>
                        <a:pt x="70" y="0"/>
                        <a:pt x="70" y="0"/>
                      </a:cubicBezTo>
                      <a:cubicBezTo>
                        <a:pt x="69" y="1"/>
                        <a:pt x="68" y="1"/>
                        <a:pt x="66" y="2"/>
                      </a:cubicBezTo>
                      <a:cubicBezTo>
                        <a:pt x="66" y="6"/>
                        <a:pt x="66" y="6"/>
                        <a:pt x="66" y="6"/>
                      </a:cubicBezTo>
                      <a:cubicBezTo>
                        <a:pt x="66" y="7"/>
                        <a:pt x="67" y="8"/>
                        <a:pt x="68" y="8"/>
                      </a:cubicBezTo>
                      <a:cubicBezTo>
                        <a:pt x="70" y="8"/>
                        <a:pt x="70" y="11"/>
                        <a:pt x="70" y="12"/>
                      </a:cubicBezTo>
                      <a:cubicBezTo>
                        <a:pt x="70" y="13"/>
                        <a:pt x="70" y="16"/>
                        <a:pt x="68" y="16"/>
                      </a:cubicBezTo>
                      <a:cubicBezTo>
                        <a:pt x="67" y="16"/>
                        <a:pt x="66" y="17"/>
                        <a:pt x="66" y="18"/>
                      </a:cubicBezTo>
                      <a:cubicBezTo>
                        <a:pt x="66" y="28"/>
                        <a:pt x="53" y="36"/>
                        <a:pt x="48" y="36"/>
                      </a:cubicBezTo>
                      <a:cubicBezTo>
                        <a:pt x="43" y="36"/>
                        <a:pt x="30" y="28"/>
                        <a:pt x="30" y="18"/>
                      </a:cubicBezTo>
                      <a:cubicBezTo>
                        <a:pt x="30" y="17"/>
                        <a:pt x="29" y="16"/>
                        <a:pt x="28" y="16"/>
                      </a:cubicBezTo>
                      <a:cubicBezTo>
                        <a:pt x="26" y="16"/>
                        <a:pt x="25" y="13"/>
                        <a:pt x="25" y="12"/>
                      </a:cubicBezTo>
                      <a:cubicBezTo>
                        <a:pt x="25" y="11"/>
                        <a:pt x="26" y="8"/>
                        <a:pt x="28" y="8"/>
                      </a:cubicBezTo>
                      <a:cubicBezTo>
                        <a:pt x="29" y="8"/>
                        <a:pt x="30" y="7"/>
                        <a:pt x="30" y="6"/>
                      </a:cubicBezTo>
                      <a:cubicBezTo>
                        <a:pt x="30" y="2"/>
                        <a:pt x="30" y="2"/>
                        <a:pt x="30" y="2"/>
                      </a:cubicBezTo>
                      <a:cubicBezTo>
                        <a:pt x="28" y="1"/>
                        <a:pt x="27" y="1"/>
                        <a:pt x="26" y="0"/>
                      </a:cubicBezTo>
                      <a:cubicBezTo>
                        <a:pt x="26" y="4"/>
                        <a:pt x="26" y="4"/>
                        <a:pt x="26" y="4"/>
                      </a:cubicBezTo>
                      <a:cubicBezTo>
                        <a:pt x="25" y="5"/>
                        <a:pt x="24" y="6"/>
                        <a:pt x="23" y="7"/>
                      </a:cubicBezTo>
                      <a:cubicBezTo>
                        <a:pt x="22" y="8"/>
                        <a:pt x="21" y="10"/>
                        <a:pt x="21" y="12"/>
                      </a:cubicBezTo>
                      <a:cubicBezTo>
                        <a:pt x="21" y="16"/>
                        <a:pt x="23" y="19"/>
                        <a:pt x="26" y="20"/>
                      </a:cubicBezTo>
                      <a:cubicBezTo>
                        <a:pt x="27" y="25"/>
                        <a:pt x="30" y="30"/>
                        <a:pt x="33" y="33"/>
                      </a:cubicBezTo>
                      <a:cubicBezTo>
                        <a:pt x="23" y="36"/>
                        <a:pt x="22" y="36"/>
                        <a:pt x="12" y="39"/>
                      </a:cubicBezTo>
                      <a:cubicBezTo>
                        <a:pt x="5" y="42"/>
                        <a:pt x="0" y="49"/>
                        <a:pt x="0" y="56"/>
                      </a:cubicBezTo>
                      <a:cubicBezTo>
                        <a:pt x="0" y="68"/>
                        <a:pt x="0" y="68"/>
                        <a:pt x="0" y="68"/>
                      </a:cubicBezTo>
                      <a:cubicBezTo>
                        <a:pt x="96" y="68"/>
                        <a:pt x="96" y="68"/>
                        <a:pt x="96" y="68"/>
                      </a:cubicBezTo>
                      <a:cubicBezTo>
                        <a:pt x="96" y="56"/>
                        <a:pt x="96" y="56"/>
                        <a:pt x="96" y="56"/>
                      </a:cubicBezTo>
                      <a:cubicBezTo>
                        <a:pt x="96" y="49"/>
                        <a:pt x="91" y="42"/>
                        <a:pt x="84" y="39"/>
                      </a:cubicBezTo>
                      <a:close/>
                      <a:moveTo>
                        <a:pt x="48" y="55"/>
                      </a:moveTo>
                      <a:cubicBezTo>
                        <a:pt x="31" y="38"/>
                        <a:pt x="31" y="38"/>
                        <a:pt x="31" y="38"/>
                      </a:cubicBezTo>
                      <a:cubicBezTo>
                        <a:pt x="33" y="38"/>
                        <a:pt x="35" y="37"/>
                        <a:pt x="38" y="37"/>
                      </a:cubicBezTo>
                      <a:cubicBezTo>
                        <a:pt x="42" y="39"/>
                        <a:pt x="46" y="40"/>
                        <a:pt x="48" y="40"/>
                      </a:cubicBezTo>
                      <a:cubicBezTo>
                        <a:pt x="50" y="40"/>
                        <a:pt x="54" y="39"/>
                        <a:pt x="58" y="37"/>
                      </a:cubicBezTo>
                      <a:cubicBezTo>
                        <a:pt x="61" y="37"/>
                        <a:pt x="63" y="38"/>
                        <a:pt x="65" y="38"/>
                      </a:cubicBezTo>
                      <a:lnTo>
                        <a:pt x="4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8">
                  <a:extLst>
                    <a:ext uri="{FF2B5EF4-FFF2-40B4-BE49-F238E27FC236}">
                      <a16:creationId xmlns:a16="http://schemas.microsoft.com/office/drawing/2014/main" id="{DEFA5B72-4552-6C4B-AA02-CCB903495D1D}"/>
                    </a:ext>
                  </a:extLst>
                </p:cNvPr>
                <p:cNvSpPr>
                  <a:spLocks/>
                </p:cNvSpPr>
                <p:nvPr/>
              </p:nvSpPr>
              <p:spPr bwMode="auto">
                <a:xfrm>
                  <a:off x="2798763" y="3376613"/>
                  <a:ext cx="44450" cy="22225"/>
                </a:xfrm>
                <a:custGeom>
                  <a:avLst/>
                  <a:gdLst>
                    <a:gd name="T0" fmla="*/ 6 w 12"/>
                    <a:gd name="T1" fmla="*/ 0 h 6"/>
                    <a:gd name="T2" fmla="*/ 5 w 12"/>
                    <a:gd name="T3" fmla="*/ 0 h 6"/>
                    <a:gd name="T4" fmla="*/ 1 w 12"/>
                    <a:gd name="T5" fmla="*/ 1 h 6"/>
                    <a:gd name="T6" fmla="*/ 0 w 12"/>
                    <a:gd name="T7" fmla="*/ 4 h 6"/>
                    <a:gd name="T8" fmla="*/ 2 w 12"/>
                    <a:gd name="T9" fmla="*/ 6 h 6"/>
                    <a:gd name="T10" fmla="*/ 4 w 12"/>
                    <a:gd name="T11" fmla="*/ 4 h 6"/>
                    <a:gd name="T12" fmla="*/ 5 w 12"/>
                    <a:gd name="T13" fmla="*/ 4 h 6"/>
                    <a:gd name="T14" fmla="*/ 6 w 12"/>
                    <a:gd name="T15" fmla="*/ 4 h 6"/>
                    <a:gd name="T16" fmla="*/ 7 w 12"/>
                    <a:gd name="T17" fmla="*/ 4 h 6"/>
                    <a:gd name="T18" fmla="*/ 8 w 12"/>
                    <a:gd name="T19" fmla="*/ 4 h 6"/>
                    <a:gd name="T20" fmla="*/ 10 w 12"/>
                    <a:gd name="T21" fmla="*/ 6 h 6"/>
                    <a:gd name="T22" fmla="*/ 12 w 12"/>
                    <a:gd name="T23" fmla="*/ 4 h 6"/>
                    <a:gd name="T24" fmla="*/ 11 w 12"/>
                    <a:gd name="T25" fmla="*/ 1 h 6"/>
                    <a:gd name="T26" fmla="*/ 7 w 12"/>
                    <a:gd name="T27" fmla="*/ 0 h 6"/>
                    <a:gd name="T28" fmla="*/ 6 w 1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6">
                      <a:moveTo>
                        <a:pt x="6" y="0"/>
                      </a:moveTo>
                      <a:cubicBezTo>
                        <a:pt x="5" y="0"/>
                        <a:pt x="5" y="0"/>
                        <a:pt x="5" y="0"/>
                      </a:cubicBezTo>
                      <a:cubicBezTo>
                        <a:pt x="4" y="0"/>
                        <a:pt x="2" y="0"/>
                        <a:pt x="1" y="1"/>
                      </a:cubicBezTo>
                      <a:cubicBezTo>
                        <a:pt x="0" y="2"/>
                        <a:pt x="0" y="3"/>
                        <a:pt x="0" y="4"/>
                      </a:cubicBezTo>
                      <a:cubicBezTo>
                        <a:pt x="0" y="5"/>
                        <a:pt x="1" y="6"/>
                        <a:pt x="2" y="6"/>
                      </a:cubicBezTo>
                      <a:cubicBezTo>
                        <a:pt x="3" y="6"/>
                        <a:pt x="4" y="5"/>
                        <a:pt x="4" y="4"/>
                      </a:cubicBezTo>
                      <a:cubicBezTo>
                        <a:pt x="4" y="4"/>
                        <a:pt x="5" y="4"/>
                        <a:pt x="5"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39">
                  <a:extLst>
                    <a:ext uri="{FF2B5EF4-FFF2-40B4-BE49-F238E27FC236}">
                      <a16:creationId xmlns:a16="http://schemas.microsoft.com/office/drawing/2014/main" id="{F2ED99CC-CAE8-DC4A-9F27-587BBF9C659D}"/>
                    </a:ext>
                  </a:extLst>
                </p:cNvPr>
                <p:cNvSpPr>
                  <a:spLocks/>
                </p:cNvSpPr>
                <p:nvPr/>
              </p:nvSpPr>
              <p:spPr bwMode="auto">
                <a:xfrm>
                  <a:off x="2857500" y="3376613"/>
                  <a:ext cx="46038" cy="22225"/>
                </a:xfrm>
                <a:custGeom>
                  <a:avLst/>
                  <a:gdLst>
                    <a:gd name="T0" fmla="*/ 6 w 12"/>
                    <a:gd name="T1" fmla="*/ 0 h 6"/>
                    <a:gd name="T2" fmla="*/ 5 w 12"/>
                    <a:gd name="T3" fmla="*/ 0 h 6"/>
                    <a:gd name="T4" fmla="*/ 1 w 12"/>
                    <a:gd name="T5" fmla="*/ 1 h 6"/>
                    <a:gd name="T6" fmla="*/ 0 w 12"/>
                    <a:gd name="T7" fmla="*/ 4 h 6"/>
                    <a:gd name="T8" fmla="*/ 2 w 12"/>
                    <a:gd name="T9" fmla="*/ 6 h 6"/>
                    <a:gd name="T10" fmla="*/ 4 w 12"/>
                    <a:gd name="T11" fmla="*/ 4 h 6"/>
                    <a:gd name="T12" fmla="*/ 5 w 12"/>
                    <a:gd name="T13" fmla="*/ 4 h 6"/>
                    <a:gd name="T14" fmla="*/ 6 w 12"/>
                    <a:gd name="T15" fmla="*/ 4 h 6"/>
                    <a:gd name="T16" fmla="*/ 7 w 12"/>
                    <a:gd name="T17" fmla="*/ 4 h 6"/>
                    <a:gd name="T18" fmla="*/ 8 w 12"/>
                    <a:gd name="T19" fmla="*/ 4 h 6"/>
                    <a:gd name="T20" fmla="*/ 10 w 12"/>
                    <a:gd name="T21" fmla="*/ 6 h 6"/>
                    <a:gd name="T22" fmla="*/ 12 w 12"/>
                    <a:gd name="T23" fmla="*/ 4 h 6"/>
                    <a:gd name="T24" fmla="*/ 11 w 12"/>
                    <a:gd name="T25" fmla="*/ 1 h 6"/>
                    <a:gd name="T26" fmla="*/ 7 w 12"/>
                    <a:gd name="T27" fmla="*/ 0 h 6"/>
                    <a:gd name="T28" fmla="*/ 6 w 1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6">
                      <a:moveTo>
                        <a:pt x="6" y="0"/>
                      </a:moveTo>
                      <a:cubicBezTo>
                        <a:pt x="5" y="0"/>
                        <a:pt x="5" y="0"/>
                        <a:pt x="5" y="0"/>
                      </a:cubicBezTo>
                      <a:cubicBezTo>
                        <a:pt x="4" y="0"/>
                        <a:pt x="2" y="0"/>
                        <a:pt x="1" y="1"/>
                      </a:cubicBezTo>
                      <a:cubicBezTo>
                        <a:pt x="0" y="2"/>
                        <a:pt x="0" y="3"/>
                        <a:pt x="0" y="4"/>
                      </a:cubicBezTo>
                      <a:cubicBezTo>
                        <a:pt x="0" y="5"/>
                        <a:pt x="1" y="6"/>
                        <a:pt x="2" y="6"/>
                      </a:cubicBezTo>
                      <a:cubicBezTo>
                        <a:pt x="3" y="6"/>
                        <a:pt x="4" y="5"/>
                        <a:pt x="4" y="4"/>
                      </a:cubicBezTo>
                      <a:cubicBezTo>
                        <a:pt x="4" y="4"/>
                        <a:pt x="5" y="4"/>
                        <a:pt x="5"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0">
                  <a:extLst>
                    <a:ext uri="{FF2B5EF4-FFF2-40B4-BE49-F238E27FC236}">
                      <a16:creationId xmlns:a16="http://schemas.microsoft.com/office/drawing/2014/main" id="{29E3F241-46F7-DE4F-B617-C0D605A9AD72}"/>
                    </a:ext>
                  </a:extLst>
                </p:cNvPr>
                <p:cNvSpPr>
                  <a:spLocks/>
                </p:cNvSpPr>
                <p:nvPr/>
              </p:nvSpPr>
              <p:spPr bwMode="auto">
                <a:xfrm>
                  <a:off x="2768600" y="3324225"/>
                  <a:ext cx="165100" cy="36513"/>
                </a:xfrm>
                <a:custGeom>
                  <a:avLst/>
                  <a:gdLst>
                    <a:gd name="T0" fmla="*/ 44 w 44"/>
                    <a:gd name="T1" fmla="*/ 0 h 10"/>
                    <a:gd name="T2" fmla="*/ 22 w 44"/>
                    <a:gd name="T3" fmla="*/ 4 h 10"/>
                    <a:gd name="T4" fmla="*/ 22 w 44"/>
                    <a:gd name="T5" fmla="*/ 4 h 10"/>
                    <a:gd name="T6" fmla="*/ 0 w 44"/>
                    <a:gd name="T7" fmla="*/ 0 h 10"/>
                    <a:gd name="T8" fmla="*/ 0 w 44"/>
                    <a:gd name="T9" fmla="*/ 2 h 10"/>
                    <a:gd name="T10" fmla="*/ 0 w 44"/>
                    <a:gd name="T11" fmla="*/ 3 h 10"/>
                    <a:gd name="T12" fmla="*/ 0 w 44"/>
                    <a:gd name="T13" fmla="*/ 3 h 10"/>
                    <a:gd name="T14" fmla="*/ 1 w 44"/>
                    <a:gd name="T15" fmla="*/ 3 h 10"/>
                    <a:gd name="T16" fmla="*/ 22 w 44"/>
                    <a:gd name="T17" fmla="*/ 10 h 10"/>
                    <a:gd name="T18" fmla="*/ 43 w 44"/>
                    <a:gd name="T19" fmla="*/ 3 h 10"/>
                    <a:gd name="T20" fmla="*/ 44 w 44"/>
                    <a:gd name="T21" fmla="*/ 3 h 10"/>
                    <a:gd name="T22" fmla="*/ 44 w 44"/>
                    <a:gd name="T23" fmla="*/ 3 h 10"/>
                    <a:gd name="T24" fmla="*/ 44 w 44"/>
                    <a:gd name="T25" fmla="*/ 2 h 10"/>
                    <a:gd name="T26" fmla="*/ 44 w 44"/>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0">
                      <a:moveTo>
                        <a:pt x="44" y="0"/>
                      </a:moveTo>
                      <a:cubicBezTo>
                        <a:pt x="43" y="0"/>
                        <a:pt x="23" y="4"/>
                        <a:pt x="22" y="4"/>
                      </a:cubicBezTo>
                      <a:cubicBezTo>
                        <a:pt x="22" y="4"/>
                        <a:pt x="22" y="4"/>
                        <a:pt x="22" y="4"/>
                      </a:cubicBezTo>
                      <a:cubicBezTo>
                        <a:pt x="21" y="4"/>
                        <a:pt x="1" y="0"/>
                        <a:pt x="0" y="0"/>
                      </a:cubicBezTo>
                      <a:cubicBezTo>
                        <a:pt x="0" y="2"/>
                        <a:pt x="0" y="2"/>
                        <a:pt x="0" y="2"/>
                      </a:cubicBezTo>
                      <a:cubicBezTo>
                        <a:pt x="0" y="2"/>
                        <a:pt x="0" y="3"/>
                        <a:pt x="0" y="3"/>
                      </a:cubicBezTo>
                      <a:cubicBezTo>
                        <a:pt x="0" y="3"/>
                        <a:pt x="0" y="3"/>
                        <a:pt x="0" y="3"/>
                      </a:cubicBezTo>
                      <a:cubicBezTo>
                        <a:pt x="1" y="3"/>
                        <a:pt x="1" y="3"/>
                        <a:pt x="1" y="3"/>
                      </a:cubicBezTo>
                      <a:cubicBezTo>
                        <a:pt x="1" y="3"/>
                        <a:pt x="7" y="10"/>
                        <a:pt x="22" y="10"/>
                      </a:cubicBezTo>
                      <a:cubicBezTo>
                        <a:pt x="37" y="10"/>
                        <a:pt x="43" y="3"/>
                        <a:pt x="43" y="3"/>
                      </a:cubicBezTo>
                      <a:cubicBezTo>
                        <a:pt x="44" y="3"/>
                        <a:pt x="44" y="3"/>
                        <a:pt x="44" y="3"/>
                      </a:cubicBezTo>
                      <a:cubicBezTo>
                        <a:pt x="44" y="3"/>
                        <a:pt x="44" y="3"/>
                        <a:pt x="44" y="3"/>
                      </a:cubicBezTo>
                      <a:cubicBezTo>
                        <a:pt x="44" y="3"/>
                        <a:pt x="44" y="2"/>
                        <a:pt x="44" y="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1">
                  <a:extLst>
                    <a:ext uri="{FF2B5EF4-FFF2-40B4-BE49-F238E27FC236}">
                      <a16:creationId xmlns:a16="http://schemas.microsoft.com/office/drawing/2014/main" id="{FEA71542-CE57-4C4A-BBD4-002F8E41CFB7}"/>
                    </a:ext>
                  </a:extLst>
                </p:cNvPr>
                <p:cNvSpPr>
                  <a:spLocks/>
                </p:cNvSpPr>
                <p:nvPr/>
              </p:nvSpPr>
              <p:spPr bwMode="auto">
                <a:xfrm>
                  <a:off x="2670175" y="3248025"/>
                  <a:ext cx="360363" cy="211138"/>
                </a:xfrm>
                <a:custGeom>
                  <a:avLst/>
                  <a:gdLst>
                    <a:gd name="T0" fmla="*/ 2 w 96"/>
                    <a:gd name="T1" fmla="*/ 12 h 56"/>
                    <a:gd name="T2" fmla="*/ 10 w 96"/>
                    <a:gd name="T3" fmla="*/ 13 h 56"/>
                    <a:gd name="T4" fmla="*/ 10 w 96"/>
                    <a:gd name="T5" fmla="*/ 13 h 56"/>
                    <a:gd name="T6" fmla="*/ 10 w 96"/>
                    <a:gd name="T7" fmla="*/ 17 h 56"/>
                    <a:gd name="T8" fmla="*/ 10 w 96"/>
                    <a:gd name="T9" fmla="*/ 26 h 56"/>
                    <a:gd name="T10" fmla="*/ 4 w 96"/>
                    <a:gd name="T11" fmla="*/ 54 h 56"/>
                    <a:gd name="T12" fmla="*/ 4 w 96"/>
                    <a:gd name="T13" fmla="*/ 55 h 56"/>
                    <a:gd name="T14" fmla="*/ 6 w 96"/>
                    <a:gd name="T15" fmla="*/ 56 h 56"/>
                    <a:gd name="T16" fmla="*/ 18 w 96"/>
                    <a:gd name="T17" fmla="*/ 56 h 56"/>
                    <a:gd name="T18" fmla="*/ 20 w 96"/>
                    <a:gd name="T19" fmla="*/ 55 h 56"/>
                    <a:gd name="T20" fmla="*/ 20 w 96"/>
                    <a:gd name="T21" fmla="*/ 54 h 56"/>
                    <a:gd name="T22" fmla="*/ 14 w 96"/>
                    <a:gd name="T23" fmla="*/ 26 h 56"/>
                    <a:gd name="T24" fmla="*/ 14 w 96"/>
                    <a:gd name="T25" fmla="*/ 18 h 56"/>
                    <a:gd name="T26" fmla="*/ 14 w 96"/>
                    <a:gd name="T27" fmla="*/ 14 h 56"/>
                    <a:gd name="T28" fmla="*/ 14 w 96"/>
                    <a:gd name="T29" fmla="*/ 14 h 56"/>
                    <a:gd name="T30" fmla="*/ 48 w 96"/>
                    <a:gd name="T31" fmla="*/ 20 h 56"/>
                    <a:gd name="T32" fmla="*/ 48 w 96"/>
                    <a:gd name="T33" fmla="*/ 20 h 56"/>
                    <a:gd name="T34" fmla="*/ 94 w 96"/>
                    <a:gd name="T35" fmla="*/ 12 h 56"/>
                    <a:gd name="T36" fmla="*/ 96 w 96"/>
                    <a:gd name="T37" fmla="*/ 10 h 56"/>
                    <a:gd name="T38" fmla="*/ 96 w 96"/>
                    <a:gd name="T39" fmla="*/ 10 h 56"/>
                    <a:gd name="T40" fmla="*/ 94 w 96"/>
                    <a:gd name="T41" fmla="*/ 8 h 56"/>
                    <a:gd name="T42" fmla="*/ 48 w 96"/>
                    <a:gd name="T43" fmla="*/ 0 h 56"/>
                    <a:gd name="T44" fmla="*/ 48 w 96"/>
                    <a:gd name="T45" fmla="*/ 0 h 56"/>
                    <a:gd name="T46" fmla="*/ 2 w 96"/>
                    <a:gd name="T47" fmla="*/ 8 h 56"/>
                    <a:gd name="T48" fmla="*/ 0 w 96"/>
                    <a:gd name="T49" fmla="*/ 10 h 56"/>
                    <a:gd name="T50" fmla="*/ 0 w 96"/>
                    <a:gd name="T51" fmla="*/ 10 h 56"/>
                    <a:gd name="T52" fmla="*/ 2 w 96"/>
                    <a:gd name="T53"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56">
                      <a:moveTo>
                        <a:pt x="2" y="12"/>
                      </a:moveTo>
                      <a:cubicBezTo>
                        <a:pt x="10" y="13"/>
                        <a:pt x="10" y="13"/>
                        <a:pt x="10" y="13"/>
                      </a:cubicBezTo>
                      <a:cubicBezTo>
                        <a:pt x="10" y="13"/>
                        <a:pt x="10" y="13"/>
                        <a:pt x="10" y="13"/>
                      </a:cubicBezTo>
                      <a:cubicBezTo>
                        <a:pt x="10" y="17"/>
                        <a:pt x="10" y="17"/>
                        <a:pt x="10" y="17"/>
                      </a:cubicBezTo>
                      <a:cubicBezTo>
                        <a:pt x="10" y="26"/>
                        <a:pt x="10" y="26"/>
                        <a:pt x="10" y="26"/>
                      </a:cubicBezTo>
                      <a:cubicBezTo>
                        <a:pt x="4" y="54"/>
                        <a:pt x="4" y="54"/>
                        <a:pt x="4" y="54"/>
                      </a:cubicBezTo>
                      <a:cubicBezTo>
                        <a:pt x="4" y="54"/>
                        <a:pt x="4" y="55"/>
                        <a:pt x="4" y="55"/>
                      </a:cubicBezTo>
                      <a:cubicBezTo>
                        <a:pt x="5" y="56"/>
                        <a:pt x="5" y="56"/>
                        <a:pt x="6" y="56"/>
                      </a:cubicBezTo>
                      <a:cubicBezTo>
                        <a:pt x="18" y="56"/>
                        <a:pt x="18" y="56"/>
                        <a:pt x="18" y="56"/>
                      </a:cubicBezTo>
                      <a:cubicBezTo>
                        <a:pt x="19" y="56"/>
                        <a:pt x="19" y="56"/>
                        <a:pt x="20" y="55"/>
                      </a:cubicBezTo>
                      <a:cubicBezTo>
                        <a:pt x="20" y="55"/>
                        <a:pt x="20" y="54"/>
                        <a:pt x="20" y="54"/>
                      </a:cubicBezTo>
                      <a:cubicBezTo>
                        <a:pt x="14" y="26"/>
                        <a:pt x="14" y="26"/>
                        <a:pt x="14" y="26"/>
                      </a:cubicBezTo>
                      <a:cubicBezTo>
                        <a:pt x="14" y="18"/>
                        <a:pt x="14" y="18"/>
                        <a:pt x="14" y="18"/>
                      </a:cubicBezTo>
                      <a:cubicBezTo>
                        <a:pt x="14" y="14"/>
                        <a:pt x="14" y="14"/>
                        <a:pt x="14" y="14"/>
                      </a:cubicBezTo>
                      <a:cubicBezTo>
                        <a:pt x="14" y="14"/>
                        <a:pt x="14" y="14"/>
                        <a:pt x="14" y="14"/>
                      </a:cubicBezTo>
                      <a:cubicBezTo>
                        <a:pt x="30" y="17"/>
                        <a:pt x="14" y="14"/>
                        <a:pt x="48" y="20"/>
                      </a:cubicBezTo>
                      <a:cubicBezTo>
                        <a:pt x="48" y="20"/>
                        <a:pt x="48" y="20"/>
                        <a:pt x="48" y="20"/>
                      </a:cubicBezTo>
                      <a:cubicBezTo>
                        <a:pt x="94" y="12"/>
                        <a:pt x="94" y="12"/>
                        <a:pt x="94" y="12"/>
                      </a:cubicBezTo>
                      <a:cubicBezTo>
                        <a:pt x="95" y="12"/>
                        <a:pt x="96" y="11"/>
                        <a:pt x="96" y="10"/>
                      </a:cubicBezTo>
                      <a:cubicBezTo>
                        <a:pt x="96" y="10"/>
                        <a:pt x="96" y="10"/>
                        <a:pt x="96" y="10"/>
                      </a:cubicBezTo>
                      <a:cubicBezTo>
                        <a:pt x="96" y="9"/>
                        <a:pt x="95" y="8"/>
                        <a:pt x="94" y="8"/>
                      </a:cubicBezTo>
                      <a:cubicBezTo>
                        <a:pt x="50" y="0"/>
                        <a:pt x="61" y="2"/>
                        <a:pt x="48" y="0"/>
                      </a:cubicBezTo>
                      <a:cubicBezTo>
                        <a:pt x="48" y="0"/>
                        <a:pt x="48" y="0"/>
                        <a:pt x="48" y="0"/>
                      </a:cubicBezTo>
                      <a:cubicBezTo>
                        <a:pt x="2" y="8"/>
                        <a:pt x="2" y="8"/>
                        <a:pt x="2" y="8"/>
                      </a:cubicBezTo>
                      <a:cubicBezTo>
                        <a:pt x="1" y="8"/>
                        <a:pt x="0" y="9"/>
                        <a:pt x="0" y="10"/>
                      </a:cubicBezTo>
                      <a:cubicBezTo>
                        <a:pt x="0" y="10"/>
                        <a:pt x="0" y="10"/>
                        <a:pt x="0" y="10"/>
                      </a:cubicBezTo>
                      <a:cubicBezTo>
                        <a:pt x="0" y="11"/>
                        <a:pt x="1"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ADECAA18-3406-8442-8812-41CF10F82971}"/>
                </a:ext>
              </a:extLst>
            </p:cNvPr>
            <p:cNvSpPr/>
            <p:nvPr/>
          </p:nvSpPr>
          <p:spPr>
            <a:xfrm>
              <a:off x="558801" y="1939626"/>
              <a:ext cx="11074399" cy="584056"/>
            </a:xfrm>
            <a:prstGeom prst="rect">
              <a:avLst/>
            </a:prstGeom>
            <a:solidFill>
              <a:schemeClr val="tx1">
                <a:lumMod val="75000"/>
                <a:lumOff val="25000"/>
              </a:schemeClr>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Approved “Work Process Schedule”</a:t>
              </a:r>
            </a:p>
          </p:txBody>
        </p:sp>
        <p:sp>
          <p:nvSpPr>
            <p:cNvPr id="10" name="Right Triangle 9">
              <a:extLst>
                <a:ext uri="{FF2B5EF4-FFF2-40B4-BE49-F238E27FC236}">
                  <a16:creationId xmlns:a16="http://schemas.microsoft.com/office/drawing/2014/main" id="{003A6476-74DD-0048-A752-FE3F63233DD6}"/>
                </a:ext>
              </a:extLst>
            </p:cNvPr>
            <p:cNvSpPr/>
            <p:nvPr/>
          </p:nvSpPr>
          <p:spPr>
            <a:xfrm flipH="1" flipV="1">
              <a:off x="558801" y="2523681"/>
              <a:ext cx="230253" cy="363695"/>
            </a:xfrm>
            <a:prstGeom prst="rtTriangle">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8D18BF3-AB29-3544-96A5-4FA6AA90BEDF}"/>
                </a:ext>
              </a:extLst>
            </p:cNvPr>
            <p:cNvSpPr/>
            <p:nvPr/>
          </p:nvSpPr>
          <p:spPr>
            <a:xfrm flipV="1">
              <a:off x="11402947" y="2523681"/>
              <a:ext cx="230253" cy="363695"/>
            </a:xfrm>
            <a:prstGeom prst="rtTriangle">
              <a:avLst/>
            </a:prstGeom>
            <a:solidFill>
              <a:srgbClr val="34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7F0D2554-8A48-D04C-88E7-2B7AF2171190}"/>
              </a:ext>
            </a:extLst>
          </p:cNvPr>
          <p:cNvGrpSpPr/>
          <p:nvPr/>
        </p:nvGrpSpPr>
        <p:grpSpPr>
          <a:xfrm>
            <a:off x="1" y="0"/>
            <a:ext cx="12192000" cy="681038"/>
            <a:chOff x="1" y="0"/>
            <a:chExt cx="12192000" cy="681038"/>
          </a:xfrm>
        </p:grpSpPr>
        <p:sp>
          <p:nvSpPr>
            <p:cNvPr id="50" name="Rectangle 49">
              <a:extLst>
                <a:ext uri="{FF2B5EF4-FFF2-40B4-BE49-F238E27FC236}">
                  <a16:creationId xmlns:a16="http://schemas.microsoft.com/office/drawing/2014/main" id="{CB6046C9-77FF-4B42-872F-601B5BB82FE8}"/>
                </a:ext>
              </a:extLst>
            </p:cNvPr>
            <p:cNvSpPr/>
            <p:nvPr userDrawn="1"/>
          </p:nvSpPr>
          <p:spPr>
            <a:xfrm>
              <a:off x="1" y="0"/>
              <a:ext cx="12192000" cy="425157"/>
            </a:xfrm>
            <a:prstGeom prst="rect">
              <a:avLst/>
            </a:prstGeom>
            <a:solidFill>
              <a:srgbClr val="B01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19">
              <a:extLst>
                <a:ext uri="{FF2B5EF4-FFF2-40B4-BE49-F238E27FC236}">
                  <a16:creationId xmlns:a16="http://schemas.microsoft.com/office/drawing/2014/main" id="{1E1EB7BC-0792-5D40-915C-379FF1F37671}"/>
                </a:ext>
              </a:extLst>
            </p:cNvPr>
            <p:cNvSpPr/>
            <p:nvPr userDrawn="1"/>
          </p:nvSpPr>
          <p:spPr>
            <a:xfrm rot="5400000">
              <a:off x="10691019" y="-261143"/>
              <a:ext cx="681036" cy="1203325"/>
            </a:xfrm>
            <a:prstGeom prst="homePlate">
              <a:avLst>
                <a:gd name="adj" fmla="val 23354"/>
              </a:avLst>
            </a:prstGeom>
            <a:solidFill>
              <a:srgbClr val="B01D23"/>
            </a:solidFill>
            <a:ln>
              <a:solidFill>
                <a:srgbClr val="343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226397DD-E2C2-9646-A258-395EFEC6C9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07850" y="161629"/>
              <a:ext cx="847376" cy="279405"/>
            </a:xfrm>
            <a:prstGeom prst="rect">
              <a:avLst/>
            </a:prstGeom>
          </p:spPr>
        </p:pic>
      </p:grpSp>
      <p:sp>
        <p:nvSpPr>
          <p:cNvPr id="59" name="Footer Placeholder 2">
            <a:extLst>
              <a:ext uri="{FF2B5EF4-FFF2-40B4-BE49-F238E27FC236}">
                <a16:creationId xmlns:a16="http://schemas.microsoft.com/office/drawing/2014/main" id="{DF8EF5BB-A4CD-7C42-9DCE-C3F54745B3C2}"/>
              </a:ext>
            </a:extLst>
          </p:cNvPr>
          <p:cNvSpPr txBox="1">
            <a:spLocks/>
          </p:cNvSpPr>
          <p:nvPr/>
        </p:nvSpPr>
        <p:spPr>
          <a:xfrm>
            <a:off x="4228660" y="622377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white">
                    <a:lumMod val="75000"/>
                  </a:prstClr>
                </a:solidFill>
                <a:latin typeface="Calibri" panose="020F0502020204030204"/>
              </a:rPr>
              <a:t>The Spirit Makes The Master</a:t>
            </a:r>
          </a:p>
        </p:txBody>
      </p:sp>
    </p:spTree>
    <p:extLst>
      <p:ext uri="{BB962C8B-B14F-4D97-AF65-F5344CB8AC3E}">
        <p14:creationId xmlns:p14="http://schemas.microsoft.com/office/powerpoint/2010/main" val="2535094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5918</TotalTime>
  <Words>1698</Words>
  <Application>Microsoft Macintosh PowerPoint</Application>
  <PresentationFormat>Widescreen</PresentationFormat>
  <Paragraphs>232</Paragraphs>
  <Slides>24</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SourceSansPro</vt:lpstr>
      <vt:lpstr>Office Theme</vt:lpstr>
      <vt:lpstr>PowerPoint Presentation</vt:lpstr>
      <vt:lpstr>PowerPoint Presentation</vt:lpstr>
      <vt:lpstr>Educator Preparation Programs</vt:lpstr>
      <vt:lpstr>USDOL Apprenticeship K-12 Teacher</vt:lpstr>
      <vt:lpstr>PowerPoint Presentation</vt:lpstr>
      <vt:lpstr>PowerPoint Presentation</vt:lpstr>
      <vt:lpstr>Contribution by Partner</vt:lpstr>
      <vt:lpstr>PowerPoint Presentation</vt:lpstr>
      <vt:lpstr>PowerPoint Presentation</vt:lpstr>
      <vt:lpstr>Curriculum Mapping – Foundational Pathway</vt:lpstr>
      <vt:lpstr>Curriculum Mapping – Developing the Career Pathway</vt:lpstr>
      <vt:lpstr>NCPS Payment Structure</vt:lpstr>
      <vt:lpstr>PowerPoint Presentation</vt:lpstr>
      <vt:lpstr>NCPS and WKU Progress Update</vt:lpstr>
      <vt:lpstr>PowerPoint Presentation</vt:lpstr>
      <vt:lpstr>PowerPoint Presentation</vt:lpstr>
      <vt:lpstr>PowerPoint Presentation</vt:lpstr>
      <vt:lpstr>PowerPoint Presentation</vt:lpstr>
      <vt:lpstr>PowerPoint Presentation</vt:lpstr>
      <vt:lpstr>Grayson and WKU Progress Update</vt:lpstr>
      <vt:lpstr>Hancock and WKU Progress Update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INDAH</dc:creator>
  <cp:lastModifiedBy>Murphy, Corinne</cp:lastModifiedBy>
  <cp:revision>173</cp:revision>
  <dcterms:created xsi:type="dcterms:W3CDTF">2018-04-30T04:05:26Z</dcterms:created>
  <dcterms:modified xsi:type="dcterms:W3CDTF">2023-07-12T19:06:53Z</dcterms:modified>
</cp:coreProperties>
</file>