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8"/>
  </p:notesMasterIdLst>
  <p:sldIdLst>
    <p:sldId id="256" r:id="rId2"/>
    <p:sldId id="257" r:id="rId3"/>
    <p:sldId id="258" r:id="rId4"/>
    <p:sldId id="259" r:id="rId5"/>
    <p:sldId id="260" r:id="rId6"/>
    <p:sldId id="262" r:id="rId7"/>
    <p:sldId id="263" r:id="rId8"/>
    <p:sldId id="264" r:id="rId9"/>
    <p:sldId id="273" r:id="rId10"/>
    <p:sldId id="261" r:id="rId11"/>
    <p:sldId id="266" r:id="rId12"/>
    <p:sldId id="267" r:id="rId13"/>
    <p:sldId id="271" r:id="rId14"/>
    <p:sldId id="268" r:id="rId15"/>
    <p:sldId id="269" r:id="rId16"/>
    <p:sldId id="270" r:id="rId17"/>
    <p:sldId id="280" r:id="rId18"/>
    <p:sldId id="281" r:id="rId19"/>
    <p:sldId id="272" r:id="rId20"/>
    <p:sldId id="265" r:id="rId21"/>
    <p:sldId id="274" r:id="rId22"/>
    <p:sldId id="275" r:id="rId23"/>
    <p:sldId id="276" r:id="rId24"/>
    <p:sldId id="277" r:id="rId25"/>
    <p:sldId id="278" r:id="rId26"/>
    <p:sldId id="27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4" autoAdjust="0"/>
    <p:restoredTop sz="94660"/>
  </p:normalViewPr>
  <p:slideViewPr>
    <p:cSldViewPr snapToGrid="0">
      <p:cViewPr varScale="1">
        <p:scale>
          <a:sx n="92" d="100"/>
          <a:sy n="92" d="100"/>
        </p:scale>
        <p:origin x="108"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5272BF-A15F-4CE1-9E46-9606015A0B59}"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3A176D-D39D-473F-BB41-8F4629F5DD54}" type="slidenum">
              <a:rPr lang="en-US" smtClean="0"/>
              <a:t>‹#›</a:t>
            </a:fld>
            <a:endParaRPr lang="en-US"/>
          </a:p>
        </p:txBody>
      </p:sp>
    </p:spTree>
    <p:extLst>
      <p:ext uri="{BB962C8B-B14F-4D97-AF65-F5344CB8AC3E}">
        <p14:creationId xmlns:p14="http://schemas.microsoft.com/office/powerpoint/2010/main" val="1987870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776D62-308E-4B58-B8B4-4A528F815B06}" type="datetime1">
              <a:rPr lang="en-US" smtClean="0"/>
              <a:t>9/12/2023</a:t>
            </a:fld>
            <a:endParaRPr lang="en-US"/>
          </a:p>
        </p:txBody>
      </p:sp>
      <p:sp>
        <p:nvSpPr>
          <p:cNvPr id="5" name="Footer Placeholder 4"/>
          <p:cNvSpPr>
            <a:spLocks noGrp="1"/>
          </p:cNvSpPr>
          <p:nvPr>
            <p:ph type="ftr" sz="quarter" idx="11"/>
          </p:nvPr>
        </p:nvSpPr>
        <p:spPr/>
        <p:txBody>
          <a:bodyPr/>
          <a:lstStyle/>
          <a:p>
            <a:r>
              <a:rPr lang="en-US"/>
              <a:t>KENTUCKY ASSOCIATION OF SCHOLARS  (KAS)                                                                                                    Prof. Dr. Benjamin Foster, President</a:t>
            </a:r>
          </a:p>
        </p:txBody>
      </p:sp>
      <p:sp>
        <p:nvSpPr>
          <p:cNvPr id="6" name="Slide Number Placeholder 5"/>
          <p:cNvSpPr>
            <a:spLocks noGrp="1"/>
          </p:cNvSpPr>
          <p:nvPr>
            <p:ph type="sldNum" sz="quarter" idx="12"/>
          </p:nvPr>
        </p:nvSpPr>
        <p:spPr/>
        <p:txBody>
          <a:bodyPr/>
          <a:lstStyle/>
          <a:p>
            <a:fld id="{73869CBA-0884-419E-ADF0-A1A3FDC34FB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746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7FCF66-97A2-4594-B08A-049393ACE082}" type="datetime1">
              <a:rPr lang="en-US" smtClean="0"/>
              <a:t>9/12/2023</a:t>
            </a:fld>
            <a:endParaRPr lang="en-US"/>
          </a:p>
        </p:txBody>
      </p:sp>
      <p:sp>
        <p:nvSpPr>
          <p:cNvPr id="5" name="Footer Placeholder 4"/>
          <p:cNvSpPr>
            <a:spLocks noGrp="1"/>
          </p:cNvSpPr>
          <p:nvPr>
            <p:ph type="ftr" sz="quarter" idx="11"/>
          </p:nvPr>
        </p:nvSpPr>
        <p:spPr/>
        <p:txBody>
          <a:bodyPr/>
          <a:lstStyle/>
          <a:p>
            <a:r>
              <a:rPr lang="en-US"/>
              <a:t>KENTUCKY ASSOCIATION OF SCHOLARS  (KAS)                                                                                                    Prof. Dr. Benjamin Foster, President</a:t>
            </a:r>
          </a:p>
        </p:txBody>
      </p:sp>
      <p:sp>
        <p:nvSpPr>
          <p:cNvPr id="6" name="Slide Number Placeholder 5"/>
          <p:cNvSpPr>
            <a:spLocks noGrp="1"/>
          </p:cNvSpPr>
          <p:nvPr>
            <p:ph type="sldNum" sz="quarter" idx="12"/>
          </p:nvPr>
        </p:nvSpPr>
        <p:spPr/>
        <p:txBody>
          <a:bodyPr/>
          <a:lstStyle/>
          <a:p>
            <a:fld id="{73869CBA-0884-419E-ADF0-A1A3FDC34FBF}" type="slidenum">
              <a:rPr lang="en-US" smtClean="0"/>
              <a:t>‹#›</a:t>
            </a:fld>
            <a:endParaRPr lang="en-US"/>
          </a:p>
        </p:txBody>
      </p:sp>
    </p:spTree>
    <p:extLst>
      <p:ext uri="{BB962C8B-B14F-4D97-AF65-F5344CB8AC3E}">
        <p14:creationId xmlns:p14="http://schemas.microsoft.com/office/powerpoint/2010/main" val="79667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EB3E64-753B-4EC1-A35F-D09E51171258}" type="datetime1">
              <a:rPr lang="en-US" smtClean="0"/>
              <a:t>9/12/2023</a:t>
            </a:fld>
            <a:endParaRPr lang="en-US"/>
          </a:p>
        </p:txBody>
      </p:sp>
      <p:sp>
        <p:nvSpPr>
          <p:cNvPr id="5" name="Footer Placeholder 4"/>
          <p:cNvSpPr>
            <a:spLocks noGrp="1"/>
          </p:cNvSpPr>
          <p:nvPr>
            <p:ph type="ftr" sz="quarter" idx="11"/>
          </p:nvPr>
        </p:nvSpPr>
        <p:spPr/>
        <p:txBody>
          <a:bodyPr/>
          <a:lstStyle/>
          <a:p>
            <a:r>
              <a:rPr lang="en-US"/>
              <a:t>KENTUCKY ASSOCIATION OF SCHOLARS  (KAS)                                                                                                    Prof. Dr. Benjamin Foster, President</a:t>
            </a:r>
          </a:p>
        </p:txBody>
      </p:sp>
      <p:sp>
        <p:nvSpPr>
          <p:cNvPr id="6" name="Slide Number Placeholder 5"/>
          <p:cNvSpPr>
            <a:spLocks noGrp="1"/>
          </p:cNvSpPr>
          <p:nvPr>
            <p:ph type="sldNum" sz="quarter" idx="12"/>
          </p:nvPr>
        </p:nvSpPr>
        <p:spPr/>
        <p:txBody>
          <a:bodyPr/>
          <a:lstStyle/>
          <a:p>
            <a:fld id="{73869CBA-0884-419E-ADF0-A1A3FDC34FBF}" type="slidenum">
              <a:rPr lang="en-US" smtClean="0"/>
              <a:t>‹#›</a:t>
            </a:fld>
            <a:endParaRPr lang="en-US"/>
          </a:p>
        </p:txBody>
      </p:sp>
    </p:spTree>
    <p:extLst>
      <p:ext uri="{BB962C8B-B14F-4D97-AF65-F5344CB8AC3E}">
        <p14:creationId xmlns:p14="http://schemas.microsoft.com/office/powerpoint/2010/main" val="230929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26CF8-EA88-43BF-85AB-3F222BD5CBF8}" type="datetime1">
              <a:rPr lang="en-US" smtClean="0"/>
              <a:t>9/12/2023</a:t>
            </a:fld>
            <a:endParaRPr lang="en-US"/>
          </a:p>
        </p:txBody>
      </p:sp>
      <p:sp>
        <p:nvSpPr>
          <p:cNvPr id="5" name="Footer Placeholder 4"/>
          <p:cNvSpPr>
            <a:spLocks noGrp="1"/>
          </p:cNvSpPr>
          <p:nvPr>
            <p:ph type="ftr" sz="quarter" idx="11"/>
          </p:nvPr>
        </p:nvSpPr>
        <p:spPr/>
        <p:txBody>
          <a:bodyPr/>
          <a:lstStyle/>
          <a:p>
            <a:r>
              <a:rPr lang="en-US"/>
              <a:t>KENTUCKY ASSOCIATION OF SCHOLARS  (KAS)                                                                                                    Prof. Dr. Benjamin Foster, President</a:t>
            </a:r>
          </a:p>
        </p:txBody>
      </p:sp>
      <p:sp>
        <p:nvSpPr>
          <p:cNvPr id="6" name="Slide Number Placeholder 5"/>
          <p:cNvSpPr>
            <a:spLocks noGrp="1"/>
          </p:cNvSpPr>
          <p:nvPr>
            <p:ph type="sldNum" sz="quarter" idx="12"/>
          </p:nvPr>
        </p:nvSpPr>
        <p:spPr/>
        <p:txBody>
          <a:bodyPr/>
          <a:lstStyle/>
          <a:p>
            <a:fld id="{73869CBA-0884-419E-ADF0-A1A3FDC34FBF}" type="slidenum">
              <a:rPr lang="en-US" smtClean="0"/>
              <a:t>‹#›</a:t>
            </a:fld>
            <a:endParaRPr lang="en-US"/>
          </a:p>
        </p:txBody>
      </p:sp>
    </p:spTree>
    <p:extLst>
      <p:ext uri="{BB962C8B-B14F-4D97-AF65-F5344CB8AC3E}">
        <p14:creationId xmlns:p14="http://schemas.microsoft.com/office/powerpoint/2010/main" val="303235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86781C-CE11-4D29-B4CA-1041F0F821FB}" type="datetime1">
              <a:rPr lang="en-US" smtClean="0"/>
              <a:t>9/12/2023</a:t>
            </a:fld>
            <a:endParaRPr lang="en-US"/>
          </a:p>
        </p:txBody>
      </p:sp>
      <p:sp>
        <p:nvSpPr>
          <p:cNvPr id="5" name="Footer Placeholder 4"/>
          <p:cNvSpPr>
            <a:spLocks noGrp="1"/>
          </p:cNvSpPr>
          <p:nvPr>
            <p:ph type="ftr" sz="quarter" idx="11"/>
          </p:nvPr>
        </p:nvSpPr>
        <p:spPr/>
        <p:txBody>
          <a:bodyPr/>
          <a:lstStyle/>
          <a:p>
            <a:r>
              <a:rPr lang="en-US"/>
              <a:t>KENTUCKY ASSOCIATION OF SCHOLARS  (KAS)                                                                                                    Prof. Dr. Benjamin Foster, President</a:t>
            </a:r>
          </a:p>
        </p:txBody>
      </p:sp>
      <p:sp>
        <p:nvSpPr>
          <p:cNvPr id="6" name="Slide Number Placeholder 5"/>
          <p:cNvSpPr>
            <a:spLocks noGrp="1"/>
          </p:cNvSpPr>
          <p:nvPr>
            <p:ph type="sldNum" sz="quarter" idx="12"/>
          </p:nvPr>
        </p:nvSpPr>
        <p:spPr/>
        <p:txBody>
          <a:bodyPr/>
          <a:lstStyle/>
          <a:p>
            <a:fld id="{73869CBA-0884-419E-ADF0-A1A3FDC34FB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558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15BBF9-E530-4175-B2CE-B32999F4B1B7}" type="datetime1">
              <a:rPr lang="en-US" smtClean="0"/>
              <a:t>9/12/2023</a:t>
            </a:fld>
            <a:endParaRPr lang="en-US"/>
          </a:p>
        </p:txBody>
      </p:sp>
      <p:sp>
        <p:nvSpPr>
          <p:cNvPr id="6" name="Footer Placeholder 5"/>
          <p:cNvSpPr>
            <a:spLocks noGrp="1"/>
          </p:cNvSpPr>
          <p:nvPr>
            <p:ph type="ftr" sz="quarter" idx="11"/>
          </p:nvPr>
        </p:nvSpPr>
        <p:spPr/>
        <p:txBody>
          <a:bodyPr/>
          <a:lstStyle/>
          <a:p>
            <a:r>
              <a:rPr lang="en-US"/>
              <a:t>KENTUCKY ASSOCIATION OF SCHOLARS  (KAS)                                                                                                    Prof. Dr. Benjamin Foster, President</a:t>
            </a:r>
          </a:p>
        </p:txBody>
      </p:sp>
      <p:sp>
        <p:nvSpPr>
          <p:cNvPr id="7" name="Slide Number Placeholder 6"/>
          <p:cNvSpPr>
            <a:spLocks noGrp="1"/>
          </p:cNvSpPr>
          <p:nvPr>
            <p:ph type="sldNum" sz="quarter" idx="12"/>
          </p:nvPr>
        </p:nvSpPr>
        <p:spPr/>
        <p:txBody>
          <a:bodyPr/>
          <a:lstStyle/>
          <a:p>
            <a:fld id="{73869CBA-0884-419E-ADF0-A1A3FDC34FBF}" type="slidenum">
              <a:rPr lang="en-US" smtClean="0"/>
              <a:t>‹#›</a:t>
            </a:fld>
            <a:endParaRPr lang="en-US"/>
          </a:p>
        </p:txBody>
      </p:sp>
    </p:spTree>
    <p:extLst>
      <p:ext uri="{BB962C8B-B14F-4D97-AF65-F5344CB8AC3E}">
        <p14:creationId xmlns:p14="http://schemas.microsoft.com/office/powerpoint/2010/main" val="63523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3EAFD6-3D40-4E46-A1FF-B400C257E1EB}" type="datetime1">
              <a:rPr lang="en-US" smtClean="0"/>
              <a:t>9/12/2023</a:t>
            </a:fld>
            <a:endParaRPr lang="en-US"/>
          </a:p>
        </p:txBody>
      </p:sp>
      <p:sp>
        <p:nvSpPr>
          <p:cNvPr id="8" name="Footer Placeholder 7"/>
          <p:cNvSpPr>
            <a:spLocks noGrp="1"/>
          </p:cNvSpPr>
          <p:nvPr>
            <p:ph type="ftr" sz="quarter" idx="11"/>
          </p:nvPr>
        </p:nvSpPr>
        <p:spPr/>
        <p:txBody>
          <a:bodyPr/>
          <a:lstStyle/>
          <a:p>
            <a:r>
              <a:rPr lang="en-US"/>
              <a:t>KENTUCKY ASSOCIATION OF SCHOLARS  (KAS)                                                                                                    Prof. Dr. Benjamin Foster, President</a:t>
            </a:r>
          </a:p>
        </p:txBody>
      </p:sp>
      <p:sp>
        <p:nvSpPr>
          <p:cNvPr id="9" name="Slide Number Placeholder 8"/>
          <p:cNvSpPr>
            <a:spLocks noGrp="1"/>
          </p:cNvSpPr>
          <p:nvPr>
            <p:ph type="sldNum" sz="quarter" idx="12"/>
          </p:nvPr>
        </p:nvSpPr>
        <p:spPr/>
        <p:txBody>
          <a:bodyPr/>
          <a:lstStyle/>
          <a:p>
            <a:fld id="{73869CBA-0884-419E-ADF0-A1A3FDC34FBF}" type="slidenum">
              <a:rPr lang="en-US" smtClean="0"/>
              <a:t>‹#›</a:t>
            </a:fld>
            <a:endParaRPr lang="en-US"/>
          </a:p>
        </p:txBody>
      </p:sp>
    </p:spTree>
    <p:extLst>
      <p:ext uri="{BB962C8B-B14F-4D97-AF65-F5344CB8AC3E}">
        <p14:creationId xmlns:p14="http://schemas.microsoft.com/office/powerpoint/2010/main" val="181102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259C80-DBFF-48BC-B74B-6900877C897B}" type="datetime1">
              <a:rPr lang="en-US" smtClean="0"/>
              <a:t>9/12/2023</a:t>
            </a:fld>
            <a:endParaRPr lang="en-US"/>
          </a:p>
        </p:txBody>
      </p:sp>
      <p:sp>
        <p:nvSpPr>
          <p:cNvPr id="4" name="Footer Placeholder 3"/>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p:cNvSpPr>
            <a:spLocks noGrp="1"/>
          </p:cNvSpPr>
          <p:nvPr>
            <p:ph type="sldNum" sz="quarter" idx="12"/>
          </p:nvPr>
        </p:nvSpPr>
        <p:spPr/>
        <p:txBody>
          <a:bodyPr/>
          <a:lstStyle/>
          <a:p>
            <a:fld id="{73869CBA-0884-419E-ADF0-A1A3FDC34FBF}" type="slidenum">
              <a:rPr lang="en-US" smtClean="0"/>
              <a:t>‹#›</a:t>
            </a:fld>
            <a:endParaRPr lang="en-US"/>
          </a:p>
        </p:txBody>
      </p:sp>
    </p:spTree>
    <p:extLst>
      <p:ext uri="{BB962C8B-B14F-4D97-AF65-F5344CB8AC3E}">
        <p14:creationId xmlns:p14="http://schemas.microsoft.com/office/powerpoint/2010/main" val="15211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1066C6A-5525-4801-9721-FE644256DD26}" type="datetime1">
              <a:rPr lang="en-US" smtClean="0"/>
              <a:t>9/12/2023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KENTUCKY ASSOCIATION OF SCHOLARS  (KAS)                                                                                                    Prof. Dr. Benjamin Foster, President</a:t>
            </a:r>
          </a:p>
        </p:txBody>
      </p:sp>
      <p:sp>
        <p:nvSpPr>
          <p:cNvPr id="9" name="Slide Number Placeholder 8"/>
          <p:cNvSpPr>
            <a:spLocks noGrp="1"/>
          </p:cNvSpPr>
          <p:nvPr>
            <p:ph type="sldNum" sz="quarter" idx="12"/>
          </p:nvPr>
        </p:nvSpPr>
        <p:spPr/>
        <p:txBody>
          <a:bodyPr/>
          <a:lstStyle/>
          <a:p>
            <a:fld id="{73869CBA-0884-419E-ADF0-A1A3FDC34FBF}" type="slidenum">
              <a:rPr lang="en-US" smtClean="0"/>
              <a:t>‹#›</a:t>
            </a:fld>
            <a:endParaRPr lang="en-US"/>
          </a:p>
        </p:txBody>
      </p:sp>
    </p:spTree>
    <p:extLst>
      <p:ext uri="{BB962C8B-B14F-4D97-AF65-F5344CB8AC3E}">
        <p14:creationId xmlns:p14="http://schemas.microsoft.com/office/powerpoint/2010/main" val="314343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FB9897A-CB09-464C-9073-F49954ADBF2C}" type="datetime1">
              <a:rPr lang="en-US" smtClean="0"/>
              <a:t>9/12/2023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KENTUCKY ASSOCIATION OF SCHOLARS  (KAS)                                                                                                    Prof. Dr. Benjamin Foster, President</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3869CBA-0884-419E-ADF0-A1A3FDC34FBF}" type="slidenum">
              <a:rPr lang="en-US" smtClean="0"/>
              <a:t>‹#›</a:t>
            </a:fld>
            <a:endParaRPr lang="en-US"/>
          </a:p>
        </p:txBody>
      </p:sp>
    </p:spTree>
    <p:extLst>
      <p:ext uri="{BB962C8B-B14F-4D97-AF65-F5344CB8AC3E}">
        <p14:creationId xmlns:p14="http://schemas.microsoft.com/office/powerpoint/2010/main" val="404663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C45DE8B-BB4D-44E2-8EB5-414B9309BEFF}" type="datetime1">
              <a:rPr lang="en-US" smtClean="0"/>
              <a:t>9/12/2023</a:t>
            </a:fld>
            <a:endParaRPr lang="en-US"/>
          </a:p>
        </p:txBody>
      </p:sp>
      <p:sp>
        <p:nvSpPr>
          <p:cNvPr id="6" name="Footer Placeholder 5"/>
          <p:cNvSpPr>
            <a:spLocks noGrp="1"/>
          </p:cNvSpPr>
          <p:nvPr>
            <p:ph type="ftr" sz="quarter" idx="11"/>
          </p:nvPr>
        </p:nvSpPr>
        <p:spPr/>
        <p:txBody>
          <a:bodyPr/>
          <a:lstStyle/>
          <a:p>
            <a:r>
              <a:rPr lang="en-US"/>
              <a:t>KENTUCKY ASSOCIATION OF SCHOLARS  (KAS)                                                                                                    Prof. Dr. Benjamin Foster, President</a:t>
            </a:r>
          </a:p>
        </p:txBody>
      </p:sp>
      <p:sp>
        <p:nvSpPr>
          <p:cNvPr id="7" name="Slide Number Placeholder 6"/>
          <p:cNvSpPr>
            <a:spLocks noGrp="1"/>
          </p:cNvSpPr>
          <p:nvPr>
            <p:ph type="sldNum" sz="quarter" idx="12"/>
          </p:nvPr>
        </p:nvSpPr>
        <p:spPr/>
        <p:txBody>
          <a:bodyPr/>
          <a:lstStyle/>
          <a:p>
            <a:fld id="{73869CBA-0884-419E-ADF0-A1A3FDC34FBF}" type="slidenum">
              <a:rPr lang="en-US" smtClean="0"/>
              <a:t>‹#›</a:t>
            </a:fld>
            <a:endParaRPr lang="en-US"/>
          </a:p>
        </p:txBody>
      </p:sp>
    </p:spTree>
    <p:extLst>
      <p:ext uri="{BB962C8B-B14F-4D97-AF65-F5344CB8AC3E}">
        <p14:creationId xmlns:p14="http://schemas.microsoft.com/office/powerpoint/2010/main" val="200594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BABBFA3-AB2E-4BE4-8705-CD9D63DFCBA0}" type="datetime1">
              <a:rPr lang="en-US" smtClean="0"/>
              <a:t>9/12/2023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KENTUCKY ASSOCIATION OF SCHOLARS  (KAS)                                                                                                    Prof. Dr. Benjamin Foster, President</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3869CBA-0884-419E-ADF0-A1A3FDC34FB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9477605"/>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itcommlab.mit.edu/eecs/commkit/faculty-application-diversity-statement/#:~:text=I%20will%20strive%20for%20gender,beyond%20their%20research%20and%20classwor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opensecrets.org/" TargetMode="External"/><Relationship Id="rId7" Type="http://schemas.openxmlformats.org/officeDocument/2006/relationships/image" Target="../media/image5.png"/><Relationship Id="rId2" Type="http://schemas.openxmlformats.org/officeDocument/2006/relationships/hyperlink" Target="http://moveon.org/"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88EF-111C-44B1-813D-2B637C03FEBD}"/>
              </a:ext>
            </a:extLst>
          </p:cNvPr>
          <p:cNvSpPr>
            <a:spLocks noGrp="1"/>
          </p:cNvSpPr>
          <p:nvPr>
            <p:ph type="ctrTitle"/>
          </p:nvPr>
        </p:nvSpPr>
        <p:spPr>
          <a:xfrm>
            <a:off x="1524000" y="1306524"/>
            <a:ext cx="9144000" cy="1805166"/>
          </a:xfrm>
        </p:spPr>
        <p:txBody>
          <a:bodyPr/>
          <a:lstStyle/>
          <a:p>
            <a:r>
              <a:rPr lang="en-US" dirty="0"/>
              <a:t>Disclaimer</a:t>
            </a:r>
          </a:p>
        </p:txBody>
      </p:sp>
      <p:sp>
        <p:nvSpPr>
          <p:cNvPr id="3" name="Subtitle 2">
            <a:extLst>
              <a:ext uri="{FF2B5EF4-FFF2-40B4-BE49-F238E27FC236}">
                <a16:creationId xmlns:a16="http://schemas.microsoft.com/office/drawing/2014/main" id="{AA4DB0B5-F411-476C-BCDB-3F15A9C1A3EB}"/>
              </a:ext>
            </a:extLst>
          </p:cNvPr>
          <p:cNvSpPr>
            <a:spLocks noGrp="1"/>
          </p:cNvSpPr>
          <p:nvPr>
            <p:ph type="subTitle" idx="1"/>
          </p:nvPr>
        </p:nvSpPr>
        <p:spPr>
          <a:xfrm>
            <a:off x="1524000" y="3316406"/>
            <a:ext cx="9144000" cy="2402006"/>
          </a:xfrm>
        </p:spPr>
        <p:txBody>
          <a:bodyPr>
            <a:normAutofit/>
          </a:bodyPr>
          <a:lstStyle/>
          <a:p>
            <a:pPr algn="l"/>
            <a:r>
              <a:rPr lang="en-US" sz="2800" dirty="0"/>
              <a:t>I am testifying as a private citizen </a:t>
            </a:r>
          </a:p>
          <a:p>
            <a:pPr algn="l"/>
            <a:r>
              <a:rPr lang="en-US" sz="2800" dirty="0"/>
              <a:t>Pres. of the Kentucky Association of Scholars, </a:t>
            </a:r>
          </a:p>
          <a:p>
            <a:pPr algn="l"/>
            <a:r>
              <a:rPr lang="en-US" sz="2800" dirty="0"/>
              <a:t>Not speaking in any way in behalf of, or under the direction of University of Louisville administrators and policy makers.</a:t>
            </a:r>
          </a:p>
        </p:txBody>
      </p:sp>
      <p:sp>
        <p:nvSpPr>
          <p:cNvPr id="5" name="Footer Placeholder 4">
            <a:extLst>
              <a:ext uri="{FF2B5EF4-FFF2-40B4-BE49-F238E27FC236}">
                <a16:creationId xmlns:a16="http://schemas.microsoft.com/office/drawing/2014/main" id="{B361B40C-841F-40E4-868C-C3531D23DD3C}"/>
              </a:ext>
            </a:extLst>
          </p:cNvPr>
          <p:cNvSpPr>
            <a:spLocks noGrp="1"/>
          </p:cNvSpPr>
          <p:nvPr>
            <p:ph type="ftr" sz="quarter" idx="11"/>
          </p:nvPr>
        </p:nvSpPr>
        <p:spPr/>
        <p:txBody>
          <a:bodyPr/>
          <a:lstStyle/>
          <a:p>
            <a:r>
              <a:rPr lang="en-US"/>
              <a:t>KENTUCKY ASSOCIATION OF SCHOLARS  (KAS)                                                                                                    Prof. Dr. Benjamin Foster, President</a:t>
            </a:r>
            <a:endParaRPr lang="en-US" dirty="0"/>
          </a:p>
        </p:txBody>
      </p:sp>
      <p:sp>
        <p:nvSpPr>
          <p:cNvPr id="4" name="Rectangle 3">
            <a:extLst>
              <a:ext uri="{FF2B5EF4-FFF2-40B4-BE49-F238E27FC236}">
                <a16:creationId xmlns:a16="http://schemas.microsoft.com/office/drawing/2014/main" id="{54506C4B-13FD-4FD1-84D7-F561CABCC891}"/>
              </a:ext>
            </a:extLst>
          </p:cNvPr>
          <p:cNvSpPr/>
          <p:nvPr/>
        </p:nvSpPr>
        <p:spPr>
          <a:xfrm>
            <a:off x="705184" y="538613"/>
            <a:ext cx="10187405" cy="1255087"/>
          </a:xfrm>
          <a:prstGeom prst="rect">
            <a:avLst/>
          </a:prstGeom>
        </p:spPr>
        <p:txBody>
          <a:bodyPr wrap="square">
            <a:spAutoFit/>
          </a:bodyPr>
          <a:lstStyle/>
          <a:p>
            <a:pPr algn="ctr">
              <a:lnSpc>
                <a:spcPct val="107000"/>
              </a:lnSpc>
            </a:pPr>
            <a:r>
              <a:rPr lang="en-US" sz="4400" b="1" dirty="0">
                <a:ln w="9525" cap="flat" cmpd="sng" algn="ctr">
                  <a:solidFill>
                    <a:srgbClr val="FFFFFF"/>
                  </a:solidFill>
                  <a:prstDash val="solid"/>
                  <a:round/>
                </a:ln>
                <a:solidFill>
                  <a:srgbClr val="7030A0"/>
                </a:solidFill>
                <a:effectLst>
                  <a:outerShdw blurRad="12700" dist="38100" dir="2700000" algn="tl">
                    <a:schemeClr val="bg1">
                      <a:lumMod val="50000"/>
                    </a:schemeClr>
                  </a:outerShdw>
                </a:effectLst>
                <a:latin typeface="Times New Roman" panose="02020603050405020304" pitchFamily="18" charset="0"/>
                <a:ea typeface="Calibri" panose="020F0502020204030204" pitchFamily="34" charset="0"/>
                <a:cs typeface="Times New Roman" panose="02020603050405020304" pitchFamily="18" charset="0"/>
              </a:rPr>
              <a:t>KAS</a:t>
            </a:r>
            <a:r>
              <a:rPr lang="en-US" sz="4400" b="1" dirty="0">
                <a:ln w="9525" cap="flat" cmpd="sng" algn="ctr">
                  <a:solidFill>
                    <a:srgbClr val="FFFFFF"/>
                  </a:solidFill>
                  <a:prstDash val="solid"/>
                  <a:round/>
                </a:ln>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KENTUCKY</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ASSOCIATION</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C00000"/>
                </a:solidFill>
                <a:latin typeface="Times New Roman" panose="02020603050405020304" pitchFamily="18" charset="0"/>
                <a:ea typeface="Calibri" panose="020F0502020204030204" pitchFamily="34" charset="0"/>
              </a:rPr>
              <a:t>OF SCHOLARS,                  Prof. Dr. Benjamin Foster, President</a:t>
            </a:r>
            <a:endParaRPr lang="en-US" sz="2800" dirty="0"/>
          </a:p>
        </p:txBody>
      </p:sp>
      <p:sp>
        <p:nvSpPr>
          <p:cNvPr id="6" name="Slide Number Placeholder 5">
            <a:extLst>
              <a:ext uri="{FF2B5EF4-FFF2-40B4-BE49-F238E27FC236}">
                <a16:creationId xmlns:a16="http://schemas.microsoft.com/office/drawing/2014/main" id="{7B45035B-7B9A-42E7-9EE4-666A6843B773}"/>
              </a:ext>
            </a:extLst>
          </p:cNvPr>
          <p:cNvSpPr>
            <a:spLocks noGrp="1"/>
          </p:cNvSpPr>
          <p:nvPr>
            <p:ph type="sldNum" sz="quarter" idx="12"/>
          </p:nvPr>
        </p:nvSpPr>
        <p:spPr/>
        <p:txBody>
          <a:bodyPr/>
          <a:lstStyle/>
          <a:p>
            <a:fld id="{73869CBA-0884-419E-ADF0-A1A3FDC34FBF}" type="slidenum">
              <a:rPr lang="en-US" smtClean="0"/>
              <a:t>1</a:t>
            </a:fld>
            <a:endParaRPr lang="en-US"/>
          </a:p>
        </p:txBody>
      </p:sp>
    </p:spTree>
    <p:extLst>
      <p:ext uri="{BB962C8B-B14F-4D97-AF65-F5344CB8AC3E}">
        <p14:creationId xmlns:p14="http://schemas.microsoft.com/office/powerpoint/2010/main" val="2490207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8AA4D-4341-4706-AE11-9214203AEE89}"/>
              </a:ext>
            </a:extLst>
          </p:cNvPr>
          <p:cNvSpPr>
            <a:spLocks noGrp="1"/>
          </p:cNvSpPr>
          <p:nvPr>
            <p:ph type="title"/>
          </p:nvPr>
        </p:nvSpPr>
        <p:spPr/>
        <p:txBody>
          <a:bodyPr/>
          <a:lstStyle/>
          <a:p>
            <a:pPr algn="ctr"/>
            <a:r>
              <a:rPr lang="en-US" b="1" dirty="0"/>
              <a:t>Student Impact Example, Instructor “Joke”</a:t>
            </a:r>
          </a:p>
        </p:txBody>
      </p:sp>
      <p:sp>
        <p:nvSpPr>
          <p:cNvPr id="3" name="Content Placeholder 2">
            <a:extLst>
              <a:ext uri="{FF2B5EF4-FFF2-40B4-BE49-F238E27FC236}">
                <a16:creationId xmlns:a16="http://schemas.microsoft.com/office/drawing/2014/main" id="{11D67F21-27C6-4EE1-82A9-5FC856F6F9AA}"/>
              </a:ext>
            </a:extLst>
          </p:cNvPr>
          <p:cNvSpPr>
            <a:spLocks noGrp="1"/>
          </p:cNvSpPr>
          <p:nvPr>
            <p:ph idx="1"/>
          </p:nvPr>
        </p:nvSpPr>
        <p:spPr/>
        <p:txBody>
          <a:bodyPr/>
          <a:lstStyle/>
          <a:p>
            <a:r>
              <a:rPr lang="en-US" dirty="0"/>
              <a:t>Wednesday after Election Day in November 2004, a conservative U of L student heard, in the classroom, but before class began</a:t>
            </a:r>
          </a:p>
          <a:p>
            <a:r>
              <a:rPr lang="en-US" dirty="0"/>
              <a:t>Instructor explained results due to Christians voting on family values</a:t>
            </a:r>
          </a:p>
          <a:p>
            <a:r>
              <a:rPr lang="en-US" dirty="0"/>
              <a:t>We should all get AK-47s and take care of them</a:t>
            </a:r>
          </a:p>
          <a:p>
            <a:r>
              <a:rPr lang="en-US" dirty="0"/>
              <a:t>Even in jest, this statement reflects prevailing atmosphere at University</a:t>
            </a:r>
          </a:p>
          <a:p>
            <a:endParaRPr lang="en-US" dirty="0"/>
          </a:p>
          <a:p>
            <a:r>
              <a:rPr lang="en-US" sz="2400" dirty="0"/>
              <a:t>That incident led me to become more active on campus and standing up for students and other stakeholders at the University of Louisville</a:t>
            </a:r>
          </a:p>
          <a:p>
            <a:endParaRPr lang="en-US" dirty="0"/>
          </a:p>
        </p:txBody>
      </p:sp>
      <p:sp>
        <p:nvSpPr>
          <p:cNvPr id="4" name="Footer Placeholder 3">
            <a:extLst>
              <a:ext uri="{FF2B5EF4-FFF2-40B4-BE49-F238E27FC236}">
                <a16:creationId xmlns:a16="http://schemas.microsoft.com/office/drawing/2014/main" id="{F06DAD87-FDF6-48E4-8DA2-CC6A325ECECA}"/>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38B13472-4CC7-415D-9571-4D0C9581C448}"/>
              </a:ext>
            </a:extLst>
          </p:cNvPr>
          <p:cNvSpPr>
            <a:spLocks noGrp="1"/>
          </p:cNvSpPr>
          <p:nvPr>
            <p:ph type="sldNum" sz="quarter" idx="12"/>
          </p:nvPr>
        </p:nvSpPr>
        <p:spPr/>
        <p:txBody>
          <a:bodyPr/>
          <a:lstStyle/>
          <a:p>
            <a:fld id="{73869CBA-0884-419E-ADF0-A1A3FDC34FBF}" type="slidenum">
              <a:rPr lang="en-US" smtClean="0"/>
              <a:t>10</a:t>
            </a:fld>
            <a:endParaRPr lang="en-US"/>
          </a:p>
        </p:txBody>
      </p:sp>
    </p:spTree>
    <p:extLst>
      <p:ext uri="{BB962C8B-B14F-4D97-AF65-F5344CB8AC3E}">
        <p14:creationId xmlns:p14="http://schemas.microsoft.com/office/powerpoint/2010/main" val="4366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E9ABB-C757-40B3-8574-B6FBDA83B3F4}"/>
              </a:ext>
            </a:extLst>
          </p:cNvPr>
          <p:cNvSpPr>
            <a:spLocks noGrp="1"/>
          </p:cNvSpPr>
          <p:nvPr>
            <p:ph type="title"/>
          </p:nvPr>
        </p:nvSpPr>
        <p:spPr/>
        <p:txBody>
          <a:bodyPr>
            <a:normAutofit/>
          </a:bodyPr>
          <a:lstStyle/>
          <a:p>
            <a:pPr algn="ctr"/>
            <a:r>
              <a:rPr lang="en-US" sz="4000" b="1" dirty="0"/>
              <a:t>Student Impact Example, Chair/Professor “Joke”</a:t>
            </a:r>
          </a:p>
        </p:txBody>
      </p:sp>
      <p:sp>
        <p:nvSpPr>
          <p:cNvPr id="3" name="Content Placeholder 2">
            <a:extLst>
              <a:ext uri="{FF2B5EF4-FFF2-40B4-BE49-F238E27FC236}">
                <a16:creationId xmlns:a16="http://schemas.microsoft.com/office/drawing/2014/main" id="{EAF53F4F-91ED-4B69-8C6E-13EBF7C211A9}"/>
              </a:ext>
            </a:extLst>
          </p:cNvPr>
          <p:cNvSpPr>
            <a:spLocks noGrp="1"/>
          </p:cNvSpPr>
          <p:nvPr>
            <p:ph idx="1"/>
          </p:nvPr>
        </p:nvSpPr>
        <p:spPr>
          <a:xfrm>
            <a:off x="677334" y="1930400"/>
            <a:ext cx="10515600" cy="3539222"/>
          </a:xfrm>
        </p:spPr>
        <p:txBody>
          <a:bodyPr>
            <a:normAutofit/>
          </a:bodyPr>
          <a:lstStyle/>
          <a:p>
            <a:r>
              <a:rPr lang="en-US" sz="2400" dirty="0"/>
              <a:t>After a Christian student left pamphlets stating a Christian view of sexuality in a classroom</a:t>
            </a:r>
          </a:p>
          <a:p>
            <a:r>
              <a:rPr lang="en-US" dirty="0"/>
              <a:t>A U of L Professor/Dept Chair said on an episode of his non-U of L podcast:  "Come to one of my classes with that. I will drag your (behind) into my class, me and my 50-some-odd students will stomp you, beat you within an inch of your life, then drag you out of the room and deny that we did it.“</a:t>
            </a:r>
          </a:p>
          <a:p>
            <a:r>
              <a:rPr lang="en-US" dirty="0"/>
              <a:t>The Professor said he was clearly joking but that his phrasing could be misinterpreted.  </a:t>
            </a:r>
          </a:p>
          <a:p>
            <a:r>
              <a:rPr lang="en-US" sz="2400" dirty="0"/>
              <a:t>A joke like that  by any Department Chair would indicate bias toward a group of people and could stifle free speech at U of L</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B9D7446-86EE-4BE0-875A-46389BAB103C}"/>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20D4B8D7-EBD7-4BBB-BCF5-36C4FADF9DA4}"/>
              </a:ext>
            </a:extLst>
          </p:cNvPr>
          <p:cNvSpPr>
            <a:spLocks noGrp="1"/>
          </p:cNvSpPr>
          <p:nvPr>
            <p:ph type="sldNum" sz="quarter" idx="12"/>
          </p:nvPr>
        </p:nvSpPr>
        <p:spPr/>
        <p:txBody>
          <a:bodyPr/>
          <a:lstStyle/>
          <a:p>
            <a:fld id="{73869CBA-0884-419E-ADF0-A1A3FDC34FBF}" type="slidenum">
              <a:rPr lang="en-US" smtClean="0"/>
              <a:t>11</a:t>
            </a:fld>
            <a:endParaRPr lang="en-US"/>
          </a:p>
        </p:txBody>
      </p:sp>
    </p:spTree>
    <p:extLst>
      <p:ext uri="{BB962C8B-B14F-4D97-AF65-F5344CB8AC3E}">
        <p14:creationId xmlns:p14="http://schemas.microsoft.com/office/powerpoint/2010/main" val="2456362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55B51-4D1E-4A40-88D8-0A3A7A3145DB}"/>
              </a:ext>
            </a:extLst>
          </p:cNvPr>
          <p:cNvSpPr>
            <a:spLocks noGrp="1"/>
          </p:cNvSpPr>
          <p:nvPr>
            <p:ph type="title"/>
          </p:nvPr>
        </p:nvSpPr>
        <p:spPr>
          <a:xfrm>
            <a:off x="1097280" y="286604"/>
            <a:ext cx="10058400" cy="1074606"/>
          </a:xfrm>
        </p:spPr>
        <p:txBody>
          <a:bodyPr/>
          <a:lstStyle/>
          <a:p>
            <a:pPr algn="ctr"/>
            <a:r>
              <a:rPr lang="en-US" b="1" dirty="0"/>
              <a:t>Political Bias Example</a:t>
            </a:r>
          </a:p>
        </p:txBody>
      </p:sp>
      <p:sp>
        <p:nvSpPr>
          <p:cNvPr id="3" name="Content Placeholder 2">
            <a:extLst>
              <a:ext uri="{FF2B5EF4-FFF2-40B4-BE49-F238E27FC236}">
                <a16:creationId xmlns:a16="http://schemas.microsoft.com/office/drawing/2014/main" id="{B30DDEFF-168A-4A32-8F66-A8A2C3B48146}"/>
              </a:ext>
            </a:extLst>
          </p:cNvPr>
          <p:cNvSpPr>
            <a:spLocks noGrp="1"/>
          </p:cNvSpPr>
          <p:nvPr>
            <p:ph idx="1"/>
          </p:nvPr>
        </p:nvSpPr>
        <p:spPr/>
        <p:txBody>
          <a:bodyPr/>
          <a:lstStyle/>
          <a:p>
            <a:r>
              <a:rPr lang="en-US" sz="2800" dirty="0"/>
              <a:t>U of L Professor and Chair editorial columns for the Courier-Journal have stated/implied that:</a:t>
            </a:r>
          </a:p>
          <a:p>
            <a:r>
              <a:rPr lang="en-US" dirty="0"/>
              <a:t> </a:t>
            </a:r>
            <a:r>
              <a:rPr lang="en-US" sz="2400" dirty="0"/>
              <a:t>Daniel Cameron is a dangerous melanin-enhanced, skinning and grinning buck-dancer desiring to be embraced by his masters</a:t>
            </a:r>
          </a:p>
          <a:p>
            <a:r>
              <a:rPr lang="en-US" sz="2400" dirty="0"/>
              <a:t>Cameron's campaign is white supremacy in blackface</a:t>
            </a:r>
          </a:p>
          <a:p>
            <a:endParaRPr lang="en-US" sz="2400" dirty="0"/>
          </a:p>
          <a:p>
            <a:r>
              <a:rPr lang="en-US" sz="2400" dirty="0"/>
              <a:t>(Witness Disclosure: I have contributed to Daniel Cameron’s campaigns for public office.)</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9FDEB44A-AE02-40D4-B55F-89414B7FD0C7}"/>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5DB5B8D6-6CFC-4C2C-AD45-97DF3D6D0242}"/>
              </a:ext>
            </a:extLst>
          </p:cNvPr>
          <p:cNvSpPr>
            <a:spLocks noGrp="1"/>
          </p:cNvSpPr>
          <p:nvPr>
            <p:ph type="sldNum" sz="quarter" idx="12"/>
          </p:nvPr>
        </p:nvSpPr>
        <p:spPr/>
        <p:txBody>
          <a:bodyPr/>
          <a:lstStyle/>
          <a:p>
            <a:fld id="{73869CBA-0884-419E-ADF0-A1A3FDC34FBF}" type="slidenum">
              <a:rPr lang="en-US" smtClean="0"/>
              <a:t>12</a:t>
            </a:fld>
            <a:endParaRPr lang="en-US"/>
          </a:p>
        </p:txBody>
      </p:sp>
    </p:spTree>
    <p:extLst>
      <p:ext uri="{BB962C8B-B14F-4D97-AF65-F5344CB8AC3E}">
        <p14:creationId xmlns:p14="http://schemas.microsoft.com/office/powerpoint/2010/main" val="1159574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5E798-E358-4EC2-B6D7-39B24880688A}"/>
              </a:ext>
            </a:extLst>
          </p:cNvPr>
          <p:cNvSpPr>
            <a:spLocks noGrp="1"/>
          </p:cNvSpPr>
          <p:nvPr>
            <p:ph type="title"/>
          </p:nvPr>
        </p:nvSpPr>
        <p:spPr/>
        <p:txBody>
          <a:bodyPr>
            <a:normAutofit/>
          </a:bodyPr>
          <a:lstStyle/>
          <a:p>
            <a:pPr algn="ctr"/>
            <a:r>
              <a:rPr lang="en-US" sz="4000" b="1" dirty="0"/>
              <a:t>Biased Statements Toward Many Minority Members of U of L Community</a:t>
            </a:r>
          </a:p>
        </p:txBody>
      </p:sp>
      <p:sp>
        <p:nvSpPr>
          <p:cNvPr id="3" name="Content Placeholder 2">
            <a:extLst>
              <a:ext uri="{FF2B5EF4-FFF2-40B4-BE49-F238E27FC236}">
                <a16:creationId xmlns:a16="http://schemas.microsoft.com/office/drawing/2014/main" id="{4E31A450-9DBD-44C0-BB27-011A23EAE961}"/>
              </a:ext>
            </a:extLst>
          </p:cNvPr>
          <p:cNvSpPr>
            <a:spLocks noGrp="1"/>
          </p:cNvSpPr>
          <p:nvPr>
            <p:ph idx="1"/>
          </p:nvPr>
        </p:nvSpPr>
        <p:spPr>
          <a:xfrm>
            <a:off x="1097280" y="1845734"/>
            <a:ext cx="10058400" cy="4347248"/>
          </a:xfrm>
        </p:spPr>
        <p:txBody>
          <a:bodyPr>
            <a:normAutofit/>
          </a:bodyPr>
          <a:lstStyle/>
          <a:p>
            <a:r>
              <a:rPr lang="en-US" b="1" dirty="0"/>
              <a:t>U of L Professor and Chair Spoke at 2015 event “University of Louisville Campus Conversation on Inclusiveness, Diversity, and the Future of the University”</a:t>
            </a:r>
          </a:p>
          <a:p>
            <a:r>
              <a:rPr lang="en-US" dirty="0"/>
              <a:t>Stated, “Our white brothers and sisters need to get beyond the point, where they are just hiring and hanging out with safe black folks, safe Hispanic folks.” </a:t>
            </a:r>
          </a:p>
          <a:p>
            <a:r>
              <a:rPr lang="en-US" dirty="0"/>
              <a:t>Folks who are so interested in getting along that their culture gets tossed to the wayside. And they will criticize and condemn their own people to endear themselves to the folks that look a little bit different. </a:t>
            </a:r>
          </a:p>
          <a:p>
            <a:r>
              <a:rPr lang="en-US" dirty="0"/>
              <a:t>“You [folks] are tokens! You are no good to any of us. You take us down dangerous paths. You are no good for diversity. You are no good for progress.”</a:t>
            </a:r>
          </a:p>
          <a:p>
            <a:endParaRPr lang="en-US" dirty="0"/>
          </a:p>
          <a:p>
            <a:r>
              <a:rPr lang="en-US" sz="2400" dirty="0"/>
              <a:t>The professor was hugged by the U of L President after making those comments.</a:t>
            </a:r>
          </a:p>
          <a:p>
            <a:endParaRPr lang="en-US" dirty="0"/>
          </a:p>
        </p:txBody>
      </p:sp>
      <p:sp>
        <p:nvSpPr>
          <p:cNvPr id="4" name="Footer Placeholder 3">
            <a:extLst>
              <a:ext uri="{FF2B5EF4-FFF2-40B4-BE49-F238E27FC236}">
                <a16:creationId xmlns:a16="http://schemas.microsoft.com/office/drawing/2014/main" id="{12F3348F-BF7A-4126-B700-5D95D950B16A}"/>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9916C728-09CB-4ED6-8103-53FD09CCB4A7}"/>
              </a:ext>
            </a:extLst>
          </p:cNvPr>
          <p:cNvSpPr>
            <a:spLocks noGrp="1"/>
          </p:cNvSpPr>
          <p:nvPr>
            <p:ph type="sldNum" sz="quarter" idx="12"/>
          </p:nvPr>
        </p:nvSpPr>
        <p:spPr/>
        <p:txBody>
          <a:bodyPr/>
          <a:lstStyle/>
          <a:p>
            <a:fld id="{73869CBA-0884-419E-ADF0-A1A3FDC34FBF}" type="slidenum">
              <a:rPr lang="en-US" smtClean="0"/>
              <a:t>13</a:t>
            </a:fld>
            <a:endParaRPr lang="en-US"/>
          </a:p>
        </p:txBody>
      </p:sp>
    </p:spTree>
    <p:extLst>
      <p:ext uri="{BB962C8B-B14F-4D97-AF65-F5344CB8AC3E}">
        <p14:creationId xmlns:p14="http://schemas.microsoft.com/office/powerpoint/2010/main" val="2385982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77293-EE46-4321-9D1E-DA9E673889D5}"/>
              </a:ext>
            </a:extLst>
          </p:cNvPr>
          <p:cNvSpPr>
            <a:spLocks noGrp="1"/>
          </p:cNvSpPr>
          <p:nvPr>
            <p:ph type="title"/>
          </p:nvPr>
        </p:nvSpPr>
        <p:spPr/>
        <p:txBody>
          <a:bodyPr/>
          <a:lstStyle/>
          <a:p>
            <a:pPr algn="ctr"/>
            <a:r>
              <a:rPr lang="en-US" b="1" dirty="0"/>
              <a:t>Implications of Such Biased Statements?</a:t>
            </a:r>
          </a:p>
        </p:txBody>
      </p:sp>
      <p:sp>
        <p:nvSpPr>
          <p:cNvPr id="3" name="Content Placeholder 2">
            <a:extLst>
              <a:ext uri="{FF2B5EF4-FFF2-40B4-BE49-F238E27FC236}">
                <a16:creationId xmlns:a16="http://schemas.microsoft.com/office/drawing/2014/main" id="{BEB9D9B3-63D6-4EE1-AF10-6E4017BF9259}"/>
              </a:ext>
            </a:extLst>
          </p:cNvPr>
          <p:cNvSpPr>
            <a:spLocks noGrp="1"/>
          </p:cNvSpPr>
          <p:nvPr>
            <p:ph idx="1"/>
          </p:nvPr>
        </p:nvSpPr>
        <p:spPr>
          <a:xfrm>
            <a:off x="1097280" y="1845733"/>
            <a:ext cx="10058400" cy="4399203"/>
          </a:xfrm>
        </p:spPr>
        <p:txBody>
          <a:bodyPr>
            <a:normAutofit/>
          </a:bodyPr>
          <a:lstStyle/>
          <a:p>
            <a:r>
              <a:rPr lang="en-US" sz="3200" dirty="0"/>
              <a:t>The U of L Professor and Chair has the right to free speech and free press. </a:t>
            </a:r>
          </a:p>
          <a:p>
            <a:pPr marL="0" indent="0">
              <a:buNone/>
            </a:pPr>
            <a:endParaRPr lang="en-US" sz="3200" dirty="0"/>
          </a:p>
          <a:p>
            <a:r>
              <a:rPr lang="en-US" sz="3200" dirty="0"/>
              <a:t>However, he is frequently referred to as U of L's expert on racial matters and is frequently asked to lead or participate in panels and forums on race relations in the US.</a:t>
            </a:r>
          </a:p>
          <a:p>
            <a:r>
              <a:rPr lang="en-US" sz="3200" dirty="0"/>
              <a:t>May create atmosphere that chills free speech, debate, and exchange of ideas on campus</a:t>
            </a:r>
          </a:p>
          <a:p>
            <a:endParaRPr lang="en-US" dirty="0"/>
          </a:p>
        </p:txBody>
      </p:sp>
      <p:sp>
        <p:nvSpPr>
          <p:cNvPr id="4" name="Footer Placeholder 3">
            <a:extLst>
              <a:ext uri="{FF2B5EF4-FFF2-40B4-BE49-F238E27FC236}">
                <a16:creationId xmlns:a16="http://schemas.microsoft.com/office/drawing/2014/main" id="{5925EC47-F87F-4F49-BF96-B1322A4DFD28}"/>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37509EF9-B754-478B-9D70-EB41E9FC477C}"/>
              </a:ext>
            </a:extLst>
          </p:cNvPr>
          <p:cNvSpPr>
            <a:spLocks noGrp="1"/>
          </p:cNvSpPr>
          <p:nvPr>
            <p:ph type="sldNum" sz="quarter" idx="12"/>
          </p:nvPr>
        </p:nvSpPr>
        <p:spPr/>
        <p:txBody>
          <a:bodyPr/>
          <a:lstStyle/>
          <a:p>
            <a:fld id="{73869CBA-0884-419E-ADF0-A1A3FDC34FBF}" type="slidenum">
              <a:rPr lang="en-US" smtClean="0"/>
              <a:t>14</a:t>
            </a:fld>
            <a:endParaRPr lang="en-US"/>
          </a:p>
        </p:txBody>
      </p:sp>
    </p:spTree>
    <p:extLst>
      <p:ext uri="{BB962C8B-B14F-4D97-AF65-F5344CB8AC3E}">
        <p14:creationId xmlns:p14="http://schemas.microsoft.com/office/powerpoint/2010/main" val="861444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739D6-88FA-43F4-AA37-4A653A7188D7}"/>
              </a:ext>
            </a:extLst>
          </p:cNvPr>
          <p:cNvSpPr>
            <a:spLocks noGrp="1"/>
          </p:cNvSpPr>
          <p:nvPr>
            <p:ph type="title"/>
          </p:nvPr>
        </p:nvSpPr>
        <p:spPr/>
        <p:txBody>
          <a:bodyPr/>
          <a:lstStyle/>
          <a:p>
            <a:pPr algn="ctr"/>
            <a:r>
              <a:rPr lang="en-US" b="1" dirty="0"/>
              <a:t>U of L Bias Example</a:t>
            </a:r>
          </a:p>
        </p:txBody>
      </p:sp>
      <p:sp>
        <p:nvSpPr>
          <p:cNvPr id="3" name="Content Placeholder 2">
            <a:extLst>
              <a:ext uri="{FF2B5EF4-FFF2-40B4-BE49-F238E27FC236}">
                <a16:creationId xmlns:a16="http://schemas.microsoft.com/office/drawing/2014/main" id="{C70064B0-01F5-4A6B-824B-03118FECC8F4}"/>
              </a:ext>
            </a:extLst>
          </p:cNvPr>
          <p:cNvSpPr>
            <a:spLocks noGrp="1"/>
          </p:cNvSpPr>
          <p:nvPr>
            <p:ph idx="1"/>
          </p:nvPr>
        </p:nvSpPr>
        <p:spPr>
          <a:xfrm>
            <a:off x="838200" y="1803633"/>
            <a:ext cx="10515600" cy="4373330"/>
          </a:xfrm>
        </p:spPr>
        <p:txBody>
          <a:bodyPr>
            <a:normAutofit/>
          </a:bodyPr>
          <a:lstStyle/>
          <a:p>
            <a:r>
              <a:rPr lang="en-US" sz="2400" b="1" dirty="0"/>
              <a:t>Illegal advertisement for science professor position at U of L in 2015</a:t>
            </a:r>
          </a:p>
          <a:p>
            <a:r>
              <a:rPr lang="en-US" sz="2400" dirty="0"/>
              <a:t>“The post … resembled a typical ad. …included a standard equal employment opportunity statement saying [U of L] is ‘an affirmative action, equal opportunity, employer, committed to community engagement and diversity, and seeks applications from a broad variety of candidates,’” </a:t>
            </a:r>
          </a:p>
          <a:p>
            <a:r>
              <a:rPr lang="en-US" sz="2400" dirty="0"/>
              <a:t>Just after that statement, the ad stated ‘The Department of Physics and Astronomy announces a tenure-track assistant professor </a:t>
            </a:r>
            <a:r>
              <a:rPr lang="en-US" sz="2400" dirty="0">
                <a:highlight>
                  <a:srgbClr val="FFFF00"/>
                </a:highlight>
              </a:rPr>
              <a:t>position that will be filled by an African-American, Hispanic American or a Native American Indian </a:t>
            </a:r>
            <a:r>
              <a:rPr lang="en-US" sz="2400" dirty="0"/>
              <a:t>[sic].'”</a:t>
            </a:r>
          </a:p>
          <a:p>
            <a:endParaRPr lang="en-US" dirty="0"/>
          </a:p>
        </p:txBody>
      </p:sp>
      <p:sp>
        <p:nvSpPr>
          <p:cNvPr id="4" name="Footer Placeholder 3">
            <a:extLst>
              <a:ext uri="{FF2B5EF4-FFF2-40B4-BE49-F238E27FC236}">
                <a16:creationId xmlns:a16="http://schemas.microsoft.com/office/drawing/2014/main" id="{E43BF0CD-B39B-44F9-8846-E73126029C7D}"/>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1F7F0352-C4D5-4C53-A719-78DA69EDEE71}"/>
              </a:ext>
            </a:extLst>
          </p:cNvPr>
          <p:cNvSpPr>
            <a:spLocks noGrp="1"/>
          </p:cNvSpPr>
          <p:nvPr>
            <p:ph type="sldNum" sz="quarter" idx="12"/>
          </p:nvPr>
        </p:nvSpPr>
        <p:spPr/>
        <p:txBody>
          <a:bodyPr/>
          <a:lstStyle/>
          <a:p>
            <a:fld id="{73869CBA-0884-419E-ADF0-A1A3FDC34FBF}" type="slidenum">
              <a:rPr lang="en-US" smtClean="0"/>
              <a:t>15</a:t>
            </a:fld>
            <a:endParaRPr lang="en-US"/>
          </a:p>
        </p:txBody>
      </p:sp>
    </p:spTree>
    <p:extLst>
      <p:ext uri="{BB962C8B-B14F-4D97-AF65-F5344CB8AC3E}">
        <p14:creationId xmlns:p14="http://schemas.microsoft.com/office/powerpoint/2010/main" val="1093208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FC831-8118-4114-BABE-638201CFC06F}"/>
              </a:ext>
            </a:extLst>
          </p:cNvPr>
          <p:cNvSpPr>
            <a:spLocks noGrp="1"/>
          </p:cNvSpPr>
          <p:nvPr>
            <p:ph type="title"/>
          </p:nvPr>
        </p:nvSpPr>
        <p:spPr/>
        <p:txBody>
          <a:bodyPr/>
          <a:lstStyle/>
          <a:p>
            <a:pPr algn="ctr"/>
            <a:r>
              <a:rPr lang="en-US" b="1" dirty="0"/>
              <a:t>U of L Bias Example</a:t>
            </a:r>
          </a:p>
        </p:txBody>
      </p:sp>
      <p:sp>
        <p:nvSpPr>
          <p:cNvPr id="3" name="Content Placeholder 2">
            <a:extLst>
              <a:ext uri="{FF2B5EF4-FFF2-40B4-BE49-F238E27FC236}">
                <a16:creationId xmlns:a16="http://schemas.microsoft.com/office/drawing/2014/main" id="{AB875241-586E-4118-8D23-1AE7573E445F}"/>
              </a:ext>
            </a:extLst>
          </p:cNvPr>
          <p:cNvSpPr>
            <a:spLocks noGrp="1"/>
          </p:cNvSpPr>
          <p:nvPr>
            <p:ph idx="1"/>
          </p:nvPr>
        </p:nvSpPr>
        <p:spPr/>
        <p:txBody>
          <a:bodyPr>
            <a:normAutofit lnSpcReduction="10000"/>
          </a:bodyPr>
          <a:lstStyle/>
          <a:p>
            <a:r>
              <a:rPr lang="en-US" sz="2400" b="1" dirty="0"/>
              <a:t>Illegal advertisement for science professor position at U of L in 2015</a:t>
            </a:r>
          </a:p>
          <a:p>
            <a:pPr marL="0" indent="0">
              <a:buNone/>
            </a:pPr>
            <a:endParaRPr lang="en-US" b="1" dirty="0"/>
          </a:p>
          <a:p>
            <a:r>
              <a:rPr lang="en-US" sz="2400" dirty="0"/>
              <a:t>Several administrators at other campuses called the ad everything from inappropriate to a violation of federal laws. </a:t>
            </a:r>
          </a:p>
          <a:p>
            <a:r>
              <a:rPr lang="en-US" sz="2400" dirty="0"/>
              <a:t>A University of Louisville spokesperson called the ad an “error.”</a:t>
            </a:r>
          </a:p>
          <a:p>
            <a:endParaRPr lang="en-US" sz="2400" dirty="0"/>
          </a:p>
          <a:p>
            <a:r>
              <a:rPr lang="en-US" sz="2800" dirty="0"/>
              <a:t>The fact that anyone at U of L thought that language was legal and appropriate, indicates ideological pressure from U of L administrators.</a:t>
            </a:r>
          </a:p>
        </p:txBody>
      </p:sp>
      <p:sp>
        <p:nvSpPr>
          <p:cNvPr id="4" name="Footer Placeholder 3">
            <a:extLst>
              <a:ext uri="{FF2B5EF4-FFF2-40B4-BE49-F238E27FC236}">
                <a16:creationId xmlns:a16="http://schemas.microsoft.com/office/drawing/2014/main" id="{C750CC78-6C62-49A1-AFF3-EA9F6088C292}"/>
              </a:ext>
            </a:extLst>
          </p:cNvPr>
          <p:cNvSpPr>
            <a:spLocks noGrp="1"/>
          </p:cNvSpPr>
          <p:nvPr>
            <p:ph type="ftr" sz="quarter" idx="11"/>
          </p:nvPr>
        </p:nvSpPr>
        <p:spPr/>
        <p:txBody>
          <a:bodyPr/>
          <a:lstStyle/>
          <a:p>
            <a:r>
              <a:rPr lang="en-US" dirty="0"/>
              <a:t>KENTUCKY ASSOCIATION OF SCHOLARS  (KAS)                                                                                                    Prof. Dr. Benjamin Foster, President</a:t>
            </a:r>
          </a:p>
        </p:txBody>
      </p:sp>
      <p:sp>
        <p:nvSpPr>
          <p:cNvPr id="5" name="Slide Number Placeholder 4">
            <a:extLst>
              <a:ext uri="{FF2B5EF4-FFF2-40B4-BE49-F238E27FC236}">
                <a16:creationId xmlns:a16="http://schemas.microsoft.com/office/drawing/2014/main" id="{FCB46BFC-4DF3-488A-A93A-63624656C363}"/>
              </a:ext>
            </a:extLst>
          </p:cNvPr>
          <p:cNvSpPr>
            <a:spLocks noGrp="1"/>
          </p:cNvSpPr>
          <p:nvPr>
            <p:ph type="sldNum" sz="quarter" idx="12"/>
          </p:nvPr>
        </p:nvSpPr>
        <p:spPr/>
        <p:txBody>
          <a:bodyPr/>
          <a:lstStyle/>
          <a:p>
            <a:fld id="{73869CBA-0884-419E-ADF0-A1A3FDC34FBF}" type="slidenum">
              <a:rPr lang="en-US" smtClean="0"/>
              <a:t>16</a:t>
            </a:fld>
            <a:endParaRPr lang="en-US"/>
          </a:p>
        </p:txBody>
      </p:sp>
    </p:spTree>
    <p:extLst>
      <p:ext uri="{BB962C8B-B14F-4D97-AF65-F5344CB8AC3E}">
        <p14:creationId xmlns:p14="http://schemas.microsoft.com/office/powerpoint/2010/main" val="1433272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9FD17-6F28-446F-AE15-51FD4BBF9FD3}"/>
              </a:ext>
            </a:extLst>
          </p:cNvPr>
          <p:cNvSpPr>
            <a:spLocks noGrp="1"/>
          </p:cNvSpPr>
          <p:nvPr>
            <p:ph type="title"/>
          </p:nvPr>
        </p:nvSpPr>
        <p:spPr/>
        <p:txBody>
          <a:bodyPr/>
          <a:lstStyle/>
          <a:p>
            <a:pPr algn="ctr"/>
            <a:r>
              <a:rPr lang="en-US" b="1" dirty="0"/>
              <a:t>University/College Bias Example</a:t>
            </a:r>
            <a:endParaRPr lang="en-US" dirty="0"/>
          </a:p>
        </p:txBody>
      </p:sp>
      <p:sp>
        <p:nvSpPr>
          <p:cNvPr id="3" name="Content Placeholder 2">
            <a:extLst>
              <a:ext uri="{FF2B5EF4-FFF2-40B4-BE49-F238E27FC236}">
                <a16:creationId xmlns:a16="http://schemas.microsoft.com/office/drawing/2014/main" id="{A46BD12A-AA2E-4494-A0B0-34E752B3CDA9}"/>
              </a:ext>
            </a:extLst>
          </p:cNvPr>
          <p:cNvSpPr>
            <a:spLocks noGrp="1"/>
          </p:cNvSpPr>
          <p:nvPr>
            <p:ph idx="1"/>
          </p:nvPr>
        </p:nvSpPr>
        <p:spPr>
          <a:xfrm>
            <a:off x="838200" y="1737359"/>
            <a:ext cx="10515600" cy="4439603"/>
          </a:xfrm>
        </p:spPr>
        <p:txBody>
          <a:bodyPr>
            <a:normAutofit/>
          </a:bodyPr>
          <a:lstStyle/>
          <a:p>
            <a:r>
              <a:rPr lang="en-US" b="1" dirty="0"/>
              <a:t>Sample Interview Questions with Diversity in Mind </a:t>
            </a:r>
          </a:p>
          <a:p>
            <a:r>
              <a:rPr lang="en-US" dirty="0"/>
              <a:t>"Our unit values diversity among its students, faculty, and staff, and we have made a commitment to promoting and increasing diversity. We believe that issues about teaching and leadership within a diverse environment are important, and we'd like to discuss your experience with and views about diversity.” </a:t>
            </a:r>
          </a:p>
          <a:p>
            <a:r>
              <a:rPr lang="en-US" dirty="0"/>
              <a:t>"What do you see as the most challenging aspects of an increasingly diverse academic community?” </a:t>
            </a:r>
          </a:p>
          <a:p>
            <a:r>
              <a:rPr lang="en-US" dirty="0"/>
              <a:t>“What have you done, formally or informally, to meet such challenges?” </a:t>
            </a:r>
          </a:p>
          <a:p>
            <a:r>
              <a:rPr lang="en-US" dirty="0"/>
              <a:t>"How do you view diversity course requirements for students?” </a:t>
            </a:r>
          </a:p>
          <a:p>
            <a:endParaRPr lang="en-US" dirty="0"/>
          </a:p>
        </p:txBody>
      </p:sp>
      <p:sp>
        <p:nvSpPr>
          <p:cNvPr id="4" name="Footer Placeholder 3">
            <a:extLst>
              <a:ext uri="{FF2B5EF4-FFF2-40B4-BE49-F238E27FC236}">
                <a16:creationId xmlns:a16="http://schemas.microsoft.com/office/drawing/2014/main" id="{FF223DEA-C012-46BB-A156-75058E69FD29}"/>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2FF1A819-0DE8-4A81-A57B-CE34DC2121E2}"/>
              </a:ext>
            </a:extLst>
          </p:cNvPr>
          <p:cNvSpPr>
            <a:spLocks noGrp="1"/>
          </p:cNvSpPr>
          <p:nvPr>
            <p:ph type="sldNum" sz="quarter" idx="12"/>
          </p:nvPr>
        </p:nvSpPr>
        <p:spPr/>
        <p:txBody>
          <a:bodyPr/>
          <a:lstStyle/>
          <a:p>
            <a:fld id="{73869CBA-0884-419E-ADF0-A1A3FDC34FBF}" type="slidenum">
              <a:rPr lang="en-US" smtClean="0"/>
              <a:t>17</a:t>
            </a:fld>
            <a:endParaRPr lang="en-US"/>
          </a:p>
        </p:txBody>
      </p:sp>
    </p:spTree>
    <p:extLst>
      <p:ext uri="{BB962C8B-B14F-4D97-AF65-F5344CB8AC3E}">
        <p14:creationId xmlns:p14="http://schemas.microsoft.com/office/powerpoint/2010/main" val="2980572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B44A-FE0B-413D-BCF0-44FA03EDE53D}"/>
              </a:ext>
            </a:extLst>
          </p:cNvPr>
          <p:cNvSpPr>
            <a:spLocks noGrp="1"/>
          </p:cNvSpPr>
          <p:nvPr>
            <p:ph type="title"/>
          </p:nvPr>
        </p:nvSpPr>
        <p:spPr/>
        <p:txBody>
          <a:bodyPr/>
          <a:lstStyle/>
          <a:p>
            <a:pPr algn="ctr"/>
            <a:r>
              <a:rPr lang="en-US" b="1" dirty="0"/>
              <a:t>University/College Bias Example</a:t>
            </a:r>
            <a:endParaRPr lang="en-US" dirty="0"/>
          </a:p>
        </p:txBody>
      </p:sp>
      <p:sp>
        <p:nvSpPr>
          <p:cNvPr id="3" name="Content Placeholder 2">
            <a:extLst>
              <a:ext uri="{FF2B5EF4-FFF2-40B4-BE49-F238E27FC236}">
                <a16:creationId xmlns:a16="http://schemas.microsoft.com/office/drawing/2014/main" id="{9024D3AB-899A-46F8-BE41-5C7AEC932150}"/>
              </a:ext>
            </a:extLst>
          </p:cNvPr>
          <p:cNvSpPr>
            <a:spLocks noGrp="1"/>
          </p:cNvSpPr>
          <p:nvPr>
            <p:ph idx="1"/>
          </p:nvPr>
        </p:nvSpPr>
        <p:spPr>
          <a:xfrm>
            <a:off x="838200" y="1737360"/>
            <a:ext cx="10515600" cy="4439603"/>
          </a:xfrm>
        </p:spPr>
        <p:txBody>
          <a:bodyPr>
            <a:normAutofit/>
          </a:bodyPr>
          <a:lstStyle/>
          <a:p>
            <a:r>
              <a:rPr lang="en-US" b="1" dirty="0"/>
              <a:t>Some university/college units require "Diversity Statements" for all applicants for some or all positions</a:t>
            </a:r>
          </a:p>
          <a:p>
            <a:r>
              <a:rPr lang="en-US" sz="1400" dirty="0">
                <a:hlinkClick r:id="rId2"/>
              </a:rPr>
              <a:t>https://mitcommlab.mit.edu/eecs/commkit/faculty-application-diversity-statement/#:~:text=I%20will%20strive%20for%20gender,beyond%20their%20research%20and%20classwork</a:t>
            </a:r>
            <a:endParaRPr lang="en-US" sz="1400" dirty="0"/>
          </a:p>
          <a:p>
            <a:r>
              <a:rPr lang="en-US" dirty="0"/>
              <a:t>A successful faculty application diversity statement…</a:t>
            </a:r>
          </a:p>
          <a:p>
            <a:r>
              <a:rPr lang="en-US" dirty="0"/>
              <a:t>demonstrates knowledge of challenges related to diversity, equity, and inclusion (DEI).</a:t>
            </a:r>
          </a:p>
          <a:p>
            <a:r>
              <a:rPr lang="en-US" dirty="0"/>
              <a:t>outlines your track record of working with diverse groups of people and advancing DEI.</a:t>
            </a:r>
          </a:p>
          <a:p>
            <a:r>
              <a:rPr lang="en-US" dirty="0"/>
              <a:t>concretely discusses what you will do as a faculty member to actively encourage DEI and belonging within your group, department, and community.</a:t>
            </a:r>
          </a:p>
          <a:p>
            <a:endParaRPr lang="en-US" sz="1400" dirty="0"/>
          </a:p>
        </p:txBody>
      </p:sp>
      <p:sp>
        <p:nvSpPr>
          <p:cNvPr id="4" name="Footer Placeholder 3">
            <a:extLst>
              <a:ext uri="{FF2B5EF4-FFF2-40B4-BE49-F238E27FC236}">
                <a16:creationId xmlns:a16="http://schemas.microsoft.com/office/drawing/2014/main" id="{471783FA-4A1C-4762-BDA4-7F644BB3AC41}"/>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927A4EA2-272D-4880-AABF-CC515AA9B50C}"/>
              </a:ext>
            </a:extLst>
          </p:cNvPr>
          <p:cNvSpPr>
            <a:spLocks noGrp="1"/>
          </p:cNvSpPr>
          <p:nvPr>
            <p:ph type="sldNum" sz="quarter" idx="12"/>
          </p:nvPr>
        </p:nvSpPr>
        <p:spPr/>
        <p:txBody>
          <a:bodyPr/>
          <a:lstStyle/>
          <a:p>
            <a:fld id="{73869CBA-0884-419E-ADF0-A1A3FDC34FBF}" type="slidenum">
              <a:rPr lang="en-US" smtClean="0"/>
              <a:t>18</a:t>
            </a:fld>
            <a:endParaRPr lang="en-US"/>
          </a:p>
        </p:txBody>
      </p:sp>
    </p:spTree>
    <p:extLst>
      <p:ext uri="{BB962C8B-B14F-4D97-AF65-F5344CB8AC3E}">
        <p14:creationId xmlns:p14="http://schemas.microsoft.com/office/powerpoint/2010/main" val="3867086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02F71-9E55-4339-851C-C04141CB4F4D}"/>
              </a:ext>
            </a:extLst>
          </p:cNvPr>
          <p:cNvSpPr>
            <a:spLocks noGrp="1"/>
          </p:cNvSpPr>
          <p:nvPr>
            <p:ph type="title"/>
          </p:nvPr>
        </p:nvSpPr>
        <p:spPr>
          <a:xfrm>
            <a:off x="586854" y="365125"/>
            <a:ext cx="10766946" cy="1325563"/>
          </a:xfrm>
        </p:spPr>
        <p:txBody>
          <a:bodyPr>
            <a:normAutofit/>
          </a:bodyPr>
          <a:lstStyle/>
          <a:p>
            <a:pPr algn="ctr"/>
            <a:r>
              <a:rPr lang="en-US" sz="4000" b="1" dirty="0"/>
              <a:t>Example:  U of L Offices’ Official Political Statements</a:t>
            </a:r>
          </a:p>
        </p:txBody>
      </p:sp>
      <p:sp>
        <p:nvSpPr>
          <p:cNvPr id="3" name="Content Placeholder 2">
            <a:extLst>
              <a:ext uri="{FF2B5EF4-FFF2-40B4-BE49-F238E27FC236}">
                <a16:creationId xmlns:a16="http://schemas.microsoft.com/office/drawing/2014/main" id="{3D7473D4-1F35-4ADA-9732-E750ED7D664E}"/>
              </a:ext>
            </a:extLst>
          </p:cNvPr>
          <p:cNvSpPr>
            <a:spLocks noGrp="1"/>
          </p:cNvSpPr>
          <p:nvPr>
            <p:ph idx="1"/>
          </p:nvPr>
        </p:nvSpPr>
        <p:spPr>
          <a:xfrm>
            <a:off x="838200" y="1869743"/>
            <a:ext cx="10515600" cy="4307220"/>
          </a:xfrm>
        </p:spPr>
        <p:txBody>
          <a:bodyPr>
            <a:normAutofit/>
          </a:bodyPr>
          <a:lstStyle/>
          <a:p>
            <a:r>
              <a:rPr lang="en-US" b="1" dirty="0"/>
              <a:t>Message from the Vice Provost for Diversity and International Affairs on hate crimes and call to speak against policies favored by most U.S. Citizens days before the 2018 election</a:t>
            </a:r>
          </a:p>
          <a:p>
            <a:r>
              <a:rPr lang="en-US" dirty="0"/>
              <a:t>[We cannot] be silent regarding our commitment to join in the fight against racism, sexism, anti-Semitism, ethnocentrism,  and other “isms” that are the antitheses of inclusion, social justice, fairness, equity and the tenets on which this country was built.  </a:t>
            </a:r>
          </a:p>
          <a:p>
            <a:endParaRPr lang="en-US" dirty="0"/>
          </a:p>
          <a:p>
            <a:endParaRPr lang="en-US" dirty="0"/>
          </a:p>
        </p:txBody>
      </p:sp>
      <p:sp>
        <p:nvSpPr>
          <p:cNvPr id="4" name="Footer Placeholder 3">
            <a:extLst>
              <a:ext uri="{FF2B5EF4-FFF2-40B4-BE49-F238E27FC236}">
                <a16:creationId xmlns:a16="http://schemas.microsoft.com/office/drawing/2014/main" id="{67FDCE4E-50A8-4207-B487-CB94A44C96CF}"/>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CC6204DD-D68A-472B-96C4-086413DCAF07}"/>
              </a:ext>
            </a:extLst>
          </p:cNvPr>
          <p:cNvSpPr>
            <a:spLocks noGrp="1"/>
          </p:cNvSpPr>
          <p:nvPr>
            <p:ph type="sldNum" sz="quarter" idx="12"/>
          </p:nvPr>
        </p:nvSpPr>
        <p:spPr/>
        <p:txBody>
          <a:bodyPr/>
          <a:lstStyle/>
          <a:p>
            <a:fld id="{73869CBA-0884-419E-ADF0-A1A3FDC34FBF}" type="slidenum">
              <a:rPr lang="en-US" smtClean="0"/>
              <a:t>19</a:t>
            </a:fld>
            <a:endParaRPr lang="en-US"/>
          </a:p>
        </p:txBody>
      </p:sp>
    </p:spTree>
    <p:extLst>
      <p:ext uri="{BB962C8B-B14F-4D97-AF65-F5344CB8AC3E}">
        <p14:creationId xmlns:p14="http://schemas.microsoft.com/office/powerpoint/2010/main" val="1107293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3DE5E-4E2A-4D76-8DF0-4EC34EB51037}"/>
              </a:ext>
            </a:extLst>
          </p:cNvPr>
          <p:cNvSpPr>
            <a:spLocks noGrp="1"/>
          </p:cNvSpPr>
          <p:nvPr>
            <p:ph type="title"/>
          </p:nvPr>
        </p:nvSpPr>
        <p:spPr/>
        <p:txBody>
          <a:bodyPr/>
          <a:lstStyle/>
          <a:p>
            <a:pPr algn="ctr"/>
            <a:r>
              <a:rPr lang="en-US" b="1" dirty="0"/>
              <a:t>Introduction</a:t>
            </a:r>
          </a:p>
        </p:txBody>
      </p:sp>
      <p:sp>
        <p:nvSpPr>
          <p:cNvPr id="3" name="Content Placeholder 2">
            <a:extLst>
              <a:ext uri="{FF2B5EF4-FFF2-40B4-BE49-F238E27FC236}">
                <a16:creationId xmlns:a16="http://schemas.microsoft.com/office/drawing/2014/main" id="{1D43186A-B494-4638-B704-AB032BD4F227}"/>
              </a:ext>
            </a:extLst>
          </p:cNvPr>
          <p:cNvSpPr>
            <a:spLocks noGrp="1"/>
          </p:cNvSpPr>
          <p:nvPr>
            <p:ph idx="1"/>
          </p:nvPr>
        </p:nvSpPr>
        <p:spPr/>
        <p:txBody>
          <a:bodyPr/>
          <a:lstStyle/>
          <a:p>
            <a:r>
              <a:rPr lang="en-US" dirty="0"/>
              <a:t>I support diversity</a:t>
            </a:r>
          </a:p>
          <a:p>
            <a:r>
              <a:rPr lang="en-US" dirty="0"/>
              <a:t> My research provides evidence of the benefits of diversity </a:t>
            </a:r>
          </a:p>
          <a:p>
            <a:r>
              <a:rPr lang="en-US" dirty="0"/>
              <a:t>I have attended many diversity events and programs at U of L</a:t>
            </a:r>
          </a:p>
          <a:p>
            <a:r>
              <a:rPr lang="en-US" dirty="0"/>
              <a:t>I agree with some statements and information from those</a:t>
            </a:r>
          </a:p>
          <a:p>
            <a:endParaRPr lang="en-US" dirty="0"/>
          </a:p>
        </p:txBody>
      </p:sp>
      <p:sp>
        <p:nvSpPr>
          <p:cNvPr id="4" name="Footer Placeholder 3">
            <a:extLst>
              <a:ext uri="{FF2B5EF4-FFF2-40B4-BE49-F238E27FC236}">
                <a16:creationId xmlns:a16="http://schemas.microsoft.com/office/drawing/2014/main" id="{AA550D39-84BA-49F9-BD58-66A818F45413}"/>
              </a:ext>
            </a:extLst>
          </p:cNvPr>
          <p:cNvSpPr>
            <a:spLocks noGrp="1"/>
          </p:cNvSpPr>
          <p:nvPr>
            <p:ph type="ftr" sz="quarter" idx="11"/>
          </p:nvPr>
        </p:nvSpPr>
        <p:spPr/>
        <p:txBody>
          <a:bodyPr/>
          <a:lstStyle/>
          <a:p>
            <a:r>
              <a:rPr lang="en-US"/>
              <a:t>KENTUCKY ASSOCIATION OF SCHOLARS  (KAS)                                                                                                    Prof. Dr. Benjamin Foster, President</a:t>
            </a:r>
            <a:endParaRPr lang="en-US" dirty="0"/>
          </a:p>
        </p:txBody>
      </p:sp>
      <p:sp>
        <p:nvSpPr>
          <p:cNvPr id="5" name="Slide Number Placeholder 4">
            <a:extLst>
              <a:ext uri="{FF2B5EF4-FFF2-40B4-BE49-F238E27FC236}">
                <a16:creationId xmlns:a16="http://schemas.microsoft.com/office/drawing/2014/main" id="{F73B70CD-827A-47C1-AE06-B0D7EFB98781}"/>
              </a:ext>
            </a:extLst>
          </p:cNvPr>
          <p:cNvSpPr>
            <a:spLocks noGrp="1"/>
          </p:cNvSpPr>
          <p:nvPr>
            <p:ph type="sldNum" sz="quarter" idx="12"/>
          </p:nvPr>
        </p:nvSpPr>
        <p:spPr/>
        <p:txBody>
          <a:bodyPr/>
          <a:lstStyle/>
          <a:p>
            <a:fld id="{73869CBA-0884-419E-ADF0-A1A3FDC34FBF}" type="slidenum">
              <a:rPr lang="en-US" smtClean="0"/>
              <a:t>2</a:t>
            </a:fld>
            <a:endParaRPr lang="en-US"/>
          </a:p>
        </p:txBody>
      </p:sp>
    </p:spTree>
    <p:extLst>
      <p:ext uri="{BB962C8B-B14F-4D97-AF65-F5344CB8AC3E}">
        <p14:creationId xmlns:p14="http://schemas.microsoft.com/office/powerpoint/2010/main" val="4172100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B3B0-AE4F-4039-AD79-8663DF1F1193}"/>
              </a:ext>
            </a:extLst>
          </p:cNvPr>
          <p:cNvSpPr>
            <a:spLocks noGrp="1"/>
          </p:cNvSpPr>
          <p:nvPr>
            <p:ph type="title"/>
          </p:nvPr>
        </p:nvSpPr>
        <p:spPr>
          <a:xfrm>
            <a:off x="614149" y="365126"/>
            <a:ext cx="10739651" cy="835878"/>
          </a:xfrm>
        </p:spPr>
        <p:txBody>
          <a:bodyPr>
            <a:normAutofit fontScale="90000"/>
          </a:bodyPr>
          <a:lstStyle/>
          <a:p>
            <a:pPr algn="ctr"/>
            <a:r>
              <a:rPr lang="en-US" b="1" dirty="0"/>
              <a:t>Example:  U of L Offices’ Official Political Statements</a:t>
            </a:r>
          </a:p>
        </p:txBody>
      </p:sp>
      <p:sp>
        <p:nvSpPr>
          <p:cNvPr id="3" name="Content Placeholder 2">
            <a:extLst>
              <a:ext uri="{FF2B5EF4-FFF2-40B4-BE49-F238E27FC236}">
                <a16:creationId xmlns:a16="http://schemas.microsoft.com/office/drawing/2014/main" id="{905E35F8-F972-48A2-B444-B2DCD2087349}"/>
              </a:ext>
            </a:extLst>
          </p:cNvPr>
          <p:cNvSpPr>
            <a:spLocks noGrp="1"/>
          </p:cNvSpPr>
          <p:nvPr>
            <p:ph idx="1"/>
          </p:nvPr>
        </p:nvSpPr>
        <p:spPr/>
        <p:txBody>
          <a:bodyPr>
            <a:normAutofit/>
          </a:bodyPr>
          <a:lstStyle/>
          <a:p>
            <a:r>
              <a:rPr lang="en-US" sz="2400" b="1" dirty="0"/>
              <a:t>Message from the Vice Provost for Diversity and International Affairs on hate crimes and call to speak against policies favored by most U.S. Citizens </a:t>
            </a:r>
            <a:r>
              <a:rPr lang="en-US" sz="2400" b="1" u="sng" dirty="0"/>
              <a:t>days before the 2018 election</a:t>
            </a:r>
          </a:p>
          <a:p>
            <a:r>
              <a:rPr lang="en-US" sz="2400" dirty="0"/>
              <a:t>“This means that </a:t>
            </a:r>
            <a:r>
              <a:rPr lang="en-US" sz="2400" u="sng" dirty="0"/>
              <a:t>we must speak against policies </a:t>
            </a:r>
            <a:r>
              <a:rPr lang="en-US" sz="2400" dirty="0"/>
              <a:t>that seek to repress, exclude and deny the rights of others.  These would </a:t>
            </a:r>
            <a:r>
              <a:rPr lang="en-US" sz="2400" u="sng" dirty="0"/>
              <a:t>include the proposed policy that would define gender at birth</a:t>
            </a:r>
            <a:r>
              <a:rPr lang="en-US" sz="2400" dirty="0"/>
              <a:t>, acts that separate immigrant children from their parents and the </a:t>
            </a:r>
            <a:r>
              <a:rPr lang="en-US" sz="2400" u="sng" dirty="0"/>
              <a:t>deployment of military to stop immigrants </a:t>
            </a:r>
            <a:r>
              <a:rPr lang="en-US" sz="2400" dirty="0"/>
              <a:t>who traveled thousands of miles to seek freedom and opportunities </a:t>
            </a:r>
            <a:r>
              <a:rPr lang="en-US" sz="2400" u="sng" dirty="0"/>
              <a:t>from entering this country</a:t>
            </a:r>
            <a:r>
              <a:rPr lang="en-US" sz="2400" dirty="0"/>
              <a:t>. I </a:t>
            </a:r>
            <a:r>
              <a:rPr lang="en-US" sz="2400" u="sng" dirty="0"/>
              <a:t>encourage all of us to stand</a:t>
            </a:r>
            <a:r>
              <a:rPr lang="en-US" sz="2400" dirty="0"/>
              <a:t> collectively and individually </a:t>
            </a:r>
            <a:r>
              <a:rPr lang="en-US" sz="2400" u="sng" dirty="0"/>
              <a:t>for the values that lead us to a more just and inclusive society</a:t>
            </a:r>
            <a:r>
              <a:rPr lang="en-US" sz="2400" dirty="0"/>
              <a:t>.”</a:t>
            </a:r>
          </a:p>
        </p:txBody>
      </p:sp>
      <p:sp>
        <p:nvSpPr>
          <p:cNvPr id="4" name="Footer Placeholder 3">
            <a:extLst>
              <a:ext uri="{FF2B5EF4-FFF2-40B4-BE49-F238E27FC236}">
                <a16:creationId xmlns:a16="http://schemas.microsoft.com/office/drawing/2014/main" id="{5818DD90-7F31-4457-AD68-172CAAAFEEF5}"/>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18BFD49C-7678-4652-B44C-044329C88F0C}"/>
              </a:ext>
            </a:extLst>
          </p:cNvPr>
          <p:cNvSpPr>
            <a:spLocks noGrp="1"/>
          </p:cNvSpPr>
          <p:nvPr>
            <p:ph type="sldNum" sz="quarter" idx="12"/>
          </p:nvPr>
        </p:nvSpPr>
        <p:spPr/>
        <p:txBody>
          <a:bodyPr/>
          <a:lstStyle/>
          <a:p>
            <a:fld id="{73869CBA-0884-419E-ADF0-A1A3FDC34FBF}" type="slidenum">
              <a:rPr lang="en-US" smtClean="0"/>
              <a:t>20</a:t>
            </a:fld>
            <a:endParaRPr lang="en-US"/>
          </a:p>
        </p:txBody>
      </p:sp>
    </p:spTree>
    <p:extLst>
      <p:ext uri="{BB962C8B-B14F-4D97-AF65-F5344CB8AC3E}">
        <p14:creationId xmlns:p14="http://schemas.microsoft.com/office/powerpoint/2010/main" val="756641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52C6B-4CF0-43EC-884C-7A0107245476}"/>
              </a:ext>
            </a:extLst>
          </p:cNvPr>
          <p:cNvSpPr>
            <a:spLocks noGrp="1"/>
          </p:cNvSpPr>
          <p:nvPr>
            <p:ph type="title"/>
          </p:nvPr>
        </p:nvSpPr>
        <p:spPr>
          <a:xfrm>
            <a:off x="696036" y="578840"/>
            <a:ext cx="10657764" cy="458390"/>
          </a:xfrm>
        </p:spPr>
        <p:txBody>
          <a:bodyPr>
            <a:noAutofit/>
          </a:bodyPr>
          <a:lstStyle/>
          <a:p>
            <a:pPr algn="ctr"/>
            <a:r>
              <a:rPr lang="en-US" sz="4000" b="1" dirty="0"/>
              <a:t>Example:  U of L Offices’ Official Political Statements</a:t>
            </a:r>
            <a:endParaRPr lang="en-US" sz="4000" dirty="0"/>
          </a:p>
        </p:txBody>
      </p:sp>
      <p:sp>
        <p:nvSpPr>
          <p:cNvPr id="3" name="Content Placeholder 2">
            <a:extLst>
              <a:ext uri="{FF2B5EF4-FFF2-40B4-BE49-F238E27FC236}">
                <a16:creationId xmlns:a16="http://schemas.microsoft.com/office/drawing/2014/main" id="{DA6181F2-F5A7-4B0F-AA6A-AF8D6CD55B95}"/>
              </a:ext>
            </a:extLst>
          </p:cNvPr>
          <p:cNvSpPr>
            <a:spLocks noGrp="1"/>
          </p:cNvSpPr>
          <p:nvPr>
            <p:ph idx="1"/>
          </p:nvPr>
        </p:nvSpPr>
        <p:spPr>
          <a:xfrm>
            <a:off x="838200" y="1350628"/>
            <a:ext cx="10515600" cy="4826335"/>
          </a:xfrm>
        </p:spPr>
        <p:txBody>
          <a:bodyPr>
            <a:normAutofit/>
          </a:bodyPr>
          <a:lstStyle/>
          <a:p>
            <a:r>
              <a:rPr lang="en-US" sz="2400" b="1" dirty="0"/>
              <a:t>Statement from Diversity, Equity &amp; Inclusion Offices - Breonna Taylor Verdict</a:t>
            </a:r>
          </a:p>
          <a:p>
            <a:endParaRPr lang="en-US" b="1" dirty="0"/>
          </a:p>
          <a:p>
            <a:r>
              <a:rPr lang="en-US" sz="2400" dirty="0"/>
              <a:t>Many of us also knew or feared deep in our hearts this decision by the KY Atty General would be the same outcome - a lack of justice. </a:t>
            </a:r>
          </a:p>
          <a:p>
            <a:r>
              <a:rPr lang="en-US" sz="2400" dirty="0"/>
              <a:t>It is evident from </a:t>
            </a:r>
            <a:r>
              <a:rPr lang="en-US" sz="2400" u="sng" dirty="0"/>
              <a:t>Breonna’s case and the</a:t>
            </a:r>
            <a:r>
              <a:rPr lang="en-US" sz="2400" dirty="0"/>
              <a:t> </a:t>
            </a:r>
            <a:r>
              <a:rPr lang="en-US" sz="2400" u="sng" dirty="0"/>
              <a:t>many thousands of similar cases of Black and Brown people being murdered,</a:t>
            </a:r>
            <a:r>
              <a:rPr lang="en-US" sz="2400" dirty="0"/>
              <a:t> that there is deeply entrenched systemic racism in policing, our justice system, and our society. We continue to see remnants of the original “slave patrols” show up in policing today, as Black and Brown communities are still subjected to law-and- ordered approaches, while white communities are protected and served.</a:t>
            </a:r>
          </a:p>
          <a:p>
            <a:endParaRPr lang="en-US" dirty="0"/>
          </a:p>
        </p:txBody>
      </p:sp>
      <p:sp>
        <p:nvSpPr>
          <p:cNvPr id="4" name="Footer Placeholder 3">
            <a:extLst>
              <a:ext uri="{FF2B5EF4-FFF2-40B4-BE49-F238E27FC236}">
                <a16:creationId xmlns:a16="http://schemas.microsoft.com/office/drawing/2014/main" id="{A6375467-BF57-4D5E-B982-BC69AD47168B}"/>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B222BA9D-E47A-4E3E-B8E1-43BE8141F30D}"/>
              </a:ext>
            </a:extLst>
          </p:cNvPr>
          <p:cNvSpPr>
            <a:spLocks noGrp="1"/>
          </p:cNvSpPr>
          <p:nvPr>
            <p:ph type="sldNum" sz="quarter" idx="12"/>
          </p:nvPr>
        </p:nvSpPr>
        <p:spPr/>
        <p:txBody>
          <a:bodyPr/>
          <a:lstStyle/>
          <a:p>
            <a:fld id="{73869CBA-0884-419E-ADF0-A1A3FDC34FBF}" type="slidenum">
              <a:rPr lang="en-US" smtClean="0"/>
              <a:t>21</a:t>
            </a:fld>
            <a:endParaRPr lang="en-US"/>
          </a:p>
        </p:txBody>
      </p:sp>
    </p:spTree>
    <p:extLst>
      <p:ext uri="{BB962C8B-B14F-4D97-AF65-F5344CB8AC3E}">
        <p14:creationId xmlns:p14="http://schemas.microsoft.com/office/powerpoint/2010/main" val="1477620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0DF0-1682-4B8A-8C5C-E3240A0DFFC1}"/>
              </a:ext>
            </a:extLst>
          </p:cNvPr>
          <p:cNvSpPr>
            <a:spLocks noGrp="1"/>
          </p:cNvSpPr>
          <p:nvPr>
            <p:ph type="title"/>
          </p:nvPr>
        </p:nvSpPr>
        <p:spPr>
          <a:xfrm>
            <a:off x="602776" y="528964"/>
            <a:ext cx="10986448" cy="776288"/>
          </a:xfrm>
        </p:spPr>
        <p:txBody>
          <a:bodyPr>
            <a:normAutofit/>
          </a:bodyPr>
          <a:lstStyle/>
          <a:p>
            <a:pPr algn="ctr"/>
            <a:r>
              <a:rPr lang="en-US" sz="4000" b="1" dirty="0"/>
              <a:t>Example:  U of L Offices’ Official Political Statements</a:t>
            </a:r>
            <a:endParaRPr lang="en-US" sz="4000" dirty="0"/>
          </a:p>
        </p:txBody>
      </p:sp>
      <p:sp>
        <p:nvSpPr>
          <p:cNvPr id="3" name="Content Placeholder 2">
            <a:extLst>
              <a:ext uri="{FF2B5EF4-FFF2-40B4-BE49-F238E27FC236}">
                <a16:creationId xmlns:a16="http://schemas.microsoft.com/office/drawing/2014/main" id="{07F6284F-80FC-4648-9FA9-CCB825597CAD}"/>
              </a:ext>
            </a:extLst>
          </p:cNvPr>
          <p:cNvSpPr>
            <a:spLocks noGrp="1"/>
          </p:cNvSpPr>
          <p:nvPr>
            <p:ph idx="1"/>
          </p:nvPr>
        </p:nvSpPr>
        <p:spPr>
          <a:xfrm>
            <a:off x="838200" y="1305252"/>
            <a:ext cx="10515600" cy="4730300"/>
          </a:xfrm>
        </p:spPr>
        <p:txBody>
          <a:bodyPr/>
          <a:lstStyle/>
          <a:p>
            <a:r>
              <a:rPr lang="en-US" sz="2400" b="1" dirty="0"/>
              <a:t>Statement from Diversity, Equity &amp; Inclusion Offices - Breonna Taylor Verdict</a:t>
            </a:r>
          </a:p>
          <a:p>
            <a:pPr marL="0" indent="0">
              <a:buNone/>
            </a:pPr>
            <a:endParaRPr lang="en-US" b="1" dirty="0"/>
          </a:p>
          <a:p>
            <a:r>
              <a:rPr lang="en-US" sz="2800" u="sng" dirty="0"/>
              <a:t>Let’s channel our pain and rage into action</a:t>
            </a:r>
            <a:r>
              <a:rPr lang="en-US" sz="2800" dirty="0"/>
              <a:t>. Those who have been leading the protests at Breonna Square for months have always needed our presence and support. </a:t>
            </a:r>
            <a:r>
              <a:rPr lang="en-US" sz="2800" u="sng" dirty="0"/>
              <a:t>Our legislators, local and national, must be made to hear our voices through our direct contact and by voting</a:t>
            </a:r>
            <a:r>
              <a:rPr lang="en-US" sz="2800" dirty="0"/>
              <a:t>.</a:t>
            </a:r>
          </a:p>
          <a:p>
            <a:r>
              <a:rPr lang="en-US" sz="2800" dirty="0"/>
              <a:t>Just as with our justice system, higher education’s disparate racial outcomes are evidence of our systemic problems</a:t>
            </a:r>
          </a:p>
          <a:p>
            <a:endParaRPr lang="en-US" dirty="0"/>
          </a:p>
        </p:txBody>
      </p:sp>
      <p:sp>
        <p:nvSpPr>
          <p:cNvPr id="4" name="Footer Placeholder 3">
            <a:extLst>
              <a:ext uri="{FF2B5EF4-FFF2-40B4-BE49-F238E27FC236}">
                <a16:creationId xmlns:a16="http://schemas.microsoft.com/office/drawing/2014/main" id="{BBDDCA58-FBB8-4F44-90D4-6D37AE23D32A}"/>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22719710-760E-465D-A28C-C6C7E2AD9487}"/>
              </a:ext>
            </a:extLst>
          </p:cNvPr>
          <p:cNvSpPr>
            <a:spLocks noGrp="1"/>
          </p:cNvSpPr>
          <p:nvPr>
            <p:ph type="sldNum" sz="quarter" idx="12"/>
          </p:nvPr>
        </p:nvSpPr>
        <p:spPr/>
        <p:txBody>
          <a:bodyPr/>
          <a:lstStyle/>
          <a:p>
            <a:fld id="{73869CBA-0884-419E-ADF0-A1A3FDC34FBF}" type="slidenum">
              <a:rPr lang="en-US" smtClean="0"/>
              <a:t>22</a:t>
            </a:fld>
            <a:endParaRPr lang="en-US"/>
          </a:p>
        </p:txBody>
      </p:sp>
    </p:spTree>
    <p:extLst>
      <p:ext uri="{BB962C8B-B14F-4D97-AF65-F5344CB8AC3E}">
        <p14:creationId xmlns:p14="http://schemas.microsoft.com/office/powerpoint/2010/main" val="3044194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C33A6-BA6F-4F85-9303-E0514A22BC78}"/>
              </a:ext>
            </a:extLst>
          </p:cNvPr>
          <p:cNvSpPr>
            <a:spLocks noGrp="1"/>
          </p:cNvSpPr>
          <p:nvPr>
            <p:ph type="title"/>
          </p:nvPr>
        </p:nvSpPr>
        <p:spPr>
          <a:xfrm>
            <a:off x="617279" y="96677"/>
            <a:ext cx="10753299" cy="794935"/>
          </a:xfrm>
        </p:spPr>
        <p:txBody>
          <a:bodyPr>
            <a:normAutofit/>
          </a:bodyPr>
          <a:lstStyle/>
          <a:p>
            <a:pPr algn="ctr"/>
            <a:r>
              <a:rPr lang="en-US" sz="4000" b="1" dirty="0"/>
              <a:t>Example:  U of L Offices’ Official Political Statements</a:t>
            </a:r>
            <a:endParaRPr lang="en-US" sz="4000" dirty="0"/>
          </a:p>
        </p:txBody>
      </p:sp>
      <p:sp>
        <p:nvSpPr>
          <p:cNvPr id="3" name="Content Placeholder 2">
            <a:extLst>
              <a:ext uri="{FF2B5EF4-FFF2-40B4-BE49-F238E27FC236}">
                <a16:creationId xmlns:a16="http://schemas.microsoft.com/office/drawing/2014/main" id="{7280F409-A4DD-4BFA-99DE-78113054D67F}"/>
              </a:ext>
            </a:extLst>
          </p:cNvPr>
          <p:cNvSpPr>
            <a:spLocks noGrp="1"/>
          </p:cNvSpPr>
          <p:nvPr>
            <p:ph idx="1"/>
          </p:nvPr>
        </p:nvSpPr>
        <p:spPr>
          <a:xfrm>
            <a:off x="1131815" y="975118"/>
            <a:ext cx="10515600" cy="5027671"/>
          </a:xfrm>
        </p:spPr>
        <p:txBody>
          <a:bodyPr>
            <a:normAutofit/>
          </a:bodyPr>
          <a:lstStyle/>
          <a:p>
            <a:r>
              <a:rPr lang="en-US" sz="2800" b="1" dirty="0"/>
              <a:t>Black Lives Matter Statement of Support - </a:t>
            </a:r>
            <a:r>
              <a:rPr lang="en-US" sz="2800" dirty="0"/>
              <a:t>a blanket email sent to all users of the University’s email system in 2020</a:t>
            </a:r>
          </a:p>
          <a:p>
            <a:endParaRPr lang="en-US" sz="2800" dirty="0"/>
          </a:p>
          <a:p>
            <a:r>
              <a:rPr lang="en-US" sz="2800" dirty="0"/>
              <a:t>Directors of social justice institutes at UofL, </a:t>
            </a:r>
            <a:r>
              <a:rPr lang="en-US" sz="2800" u="sng" dirty="0"/>
              <a:t>issued a call to action for UofL employees to sign</a:t>
            </a:r>
            <a:r>
              <a:rPr lang="en-US" sz="2800" dirty="0"/>
              <a:t>: </a:t>
            </a:r>
            <a:r>
              <a:rPr lang="en-US" sz="2800" b="1" dirty="0"/>
              <a:t>"We as members of the UofL community support the Black Lives Matter movement and principles,”</a:t>
            </a:r>
          </a:p>
          <a:p>
            <a:r>
              <a:rPr lang="en-US" sz="2800" dirty="0"/>
              <a:t>The statement will be presented to President Pinto and released to the press.</a:t>
            </a:r>
          </a:p>
          <a:p>
            <a:endParaRPr lang="en-US" dirty="0"/>
          </a:p>
        </p:txBody>
      </p:sp>
      <p:sp>
        <p:nvSpPr>
          <p:cNvPr id="4" name="Footer Placeholder 3">
            <a:extLst>
              <a:ext uri="{FF2B5EF4-FFF2-40B4-BE49-F238E27FC236}">
                <a16:creationId xmlns:a16="http://schemas.microsoft.com/office/drawing/2014/main" id="{E8B35B67-0416-4BAA-8FF3-E16067B5E620}"/>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49E50034-0FED-4A81-A490-E954988D4DE4}"/>
              </a:ext>
            </a:extLst>
          </p:cNvPr>
          <p:cNvSpPr>
            <a:spLocks noGrp="1"/>
          </p:cNvSpPr>
          <p:nvPr>
            <p:ph type="sldNum" sz="quarter" idx="12"/>
          </p:nvPr>
        </p:nvSpPr>
        <p:spPr/>
        <p:txBody>
          <a:bodyPr/>
          <a:lstStyle/>
          <a:p>
            <a:fld id="{73869CBA-0884-419E-ADF0-A1A3FDC34FBF}" type="slidenum">
              <a:rPr lang="en-US" smtClean="0"/>
              <a:t>23</a:t>
            </a:fld>
            <a:endParaRPr lang="en-US"/>
          </a:p>
        </p:txBody>
      </p:sp>
    </p:spTree>
    <p:extLst>
      <p:ext uri="{BB962C8B-B14F-4D97-AF65-F5344CB8AC3E}">
        <p14:creationId xmlns:p14="http://schemas.microsoft.com/office/powerpoint/2010/main" val="2390233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0F755-7028-41D3-B839-A47F3E9B3678}"/>
              </a:ext>
            </a:extLst>
          </p:cNvPr>
          <p:cNvSpPr>
            <a:spLocks noGrp="1"/>
          </p:cNvSpPr>
          <p:nvPr>
            <p:ph type="title"/>
          </p:nvPr>
        </p:nvSpPr>
        <p:spPr>
          <a:xfrm>
            <a:off x="838200" y="365126"/>
            <a:ext cx="10803340" cy="833912"/>
          </a:xfrm>
        </p:spPr>
        <p:txBody>
          <a:bodyPr>
            <a:normAutofit/>
          </a:bodyPr>
          <a:lstStyle/>
          <a:p>
            <a:pPr algn="ctr"/>
            <a:r>
              <a:rPr lang="en-US" sz="4000" b="1" dirty="0"/>
              <a:t>Example:  U of L Offices’ Official Political Statements</a:t>
            </a:r>
            <a:endParaRPr lang="en-US" sz="4000" dirty="0"/>
          </a:p>
        </p:txBody>
      </p:sp>
      <p:sp>
        <p:nvSpPr>
          <p:cNvPr id="3" name="Content Placeholder 2">
            <a:extLst>
              <a:ext uri="{FF2B5EF4-FFF2-40B4-BE49-F238E27FC236}">
                <a16:creationId xmlns:a16="http://schemas.microsoft.com/office/drawing/2014/main" id="{96282084-843F-4DDC-B005-63C5FFDC8232}"/>
              </a:ext>
            </a:extLst>
          </p:cNvPr>
          <p:cNvSpPr>
            <a:spLocks noGrp="1"/>
          </p:cNvSpPr>
          <p:nvPr>
            <p:ph idx="1"/>
          </p:nvPr>
        </p:nvSpPr>
        <p:spPr>
          <a:xfrm>
            <a:off x="838200" y="1302473"/>
            <a:ext cx="10515600" cy="5157312"/>
          </a:xfrm>
        </p:spPr>
        <p:txBody>
          <a:bodyPr>
            <a:normAutofit lnSpcReduction="10000"/>
          </a:bodyPr>
          <a:lstStyle/>
          <a:p>
            <a:r>
              <a:rPr lang="en-US" sz="2800" b="1" dirty="0"/>
              <a:t>Women's Center Statement on Overturn of Roe v Wade</a:t>
            </a:r>
          </a:p>
          <a:p>
            <a:r>
              <a:rPr lang="en-US" sz="2800" dirty="0"/>
              <a:t>Women’s Center is committed to challenging and working to dismantle patriarchy, and other systems of oppression </a:t>
            </a:r>
          </a:p>
          <a:p>
            <a:r>
              <a:rPr lang="en-US" sz="2800" u="sng" dirty="0"/>
              <a:t>Access to a full range of sexual and reproductive healthcare is a basic human right, which has been threatened by this decision to overturn Roe</a:t>
            </a:r>
          </a:p>
          <a:p>
            <a:r>
              <a:rPr lang="en-US" sz="2800" dirty="0"/>
              <a:t>Applying an intersectional and anti-racist feminist framework, the Women’s Center aims to enhance a sense of belonging and empowerment among women, femmes and gender non-conforming students, staff, and faculty. In that spirit, we understand this decision will disproportionately impact poor women, Black women and other women of color. </a:t>
            </a:r>
            <a:r>
              <a:rPr lang="en-US" sz="2800" u="sng" dirty="0"/>
              <a:t>Reproductive justice is racial justice, economic justice, and gender justice.</a:t>
            </a:r>
          </a:p>
        </p:txBody>
      </p:sp>
      <p:sp>
        <p:nvSpPr>
          <p:cNvPr id="4" name="Footer Placeholder 3">
            <a:extLst>
              <a:ext uri="{FF2B5EF4-FFF2-40B4-BE49-F238E27FC236}">
                <a16:creationId xmlns:a16="http://schemas.microsoft.com/office/drawing/2014/main" id="{366FDFDC-D0EB-4A44-B12E-AB615513798B}"/>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5BE0A2A8-57FA-455A-ADA6-9ACB10F49A74}"/>
              </a:ext>
            </a:extLst>
          </p:cNvPr>
          <p:cNvSpPr>
            <a:spLocks noGrp="1"/>
          </p:cNvSpPr>
          <p:nvPr>
            <p:ph type="sldNum" sz="quarter" idx="12"/>
          </p:nvPr>
        </p:nvSpPr>
        <p:spPr/>
        <p:txBody>
          <a:bodyPr/>
          <a:lstStyle/>
          <a:p>
            <a:fld id="{73869CBA-0884-419E-ADF0-A1A3FDC34FBF}" type="slidenum">
              <a:rPr lang="en-US" smtClean="0"/>
              <a:t>24</a:t>
            </a:fld>
            <a:endParaRPr lang="en-US"/>
          </a:p>
        </p:txBody>
      </p:sp>
    </p:spTree>
    <p:extLst>
      <p:ext uri="{BB962C8B-B14F-4D97-AF65-F5344CB8AC3E}">
        <p14:creationId xmlns:p14="http://schemas.microsoft.com/office/powerpoint/2010/main" val="1044891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44FD8-3A94-43C7-A0B2-404620D99E9C}"/>
              </a:ext>
            </a:extLst>
          </p:cNvPr>
          <p:cNvSpPr>
            <a:spLocks noGrp="1"/>
          </p:cNvSpPr>
          <p:nvPr>
            <p:ph type="title"/>
          </p:nvPr>
        </p:nvSpPr>
        <p:spPr/>
        <p:txBody>
          <a:bodyPr>
            <a:normAutofit fontScale="90000"/>
          </a:bodyPr>
          <a:lstStyle/>
          <a:p>
            <a:pPr algn="ctr"/>
            <a:r>
              <a:rPr lang="en-US" b="1" dirty="0"/>
              <a:t>Statements of Alternative Viewpoints to Above Issues Distributed to the U of L Community</a:t>
            </a:r>
            <a:endParaRPr lang="en-US" dirty="0"/>
          </a:p>
        </p:txBody>
      </p:sp>
      <p:sp>
        <p:nvSpPr>
          <p:cNvPr id="3" name="Content Placeholder 2">
            <a:extLst>
              <a:ext uri="{FF2B5EF4-FFF2-40B4-BE49-F238E27FC236}">
                <a16:creationId xmlns:a16="http://schemas.microsoft.com/office/drawing/2014/main" id="{0856BE15-1E9A-4828-B7B7-333559B7B4BE}"/>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3C671B1-7085-4247-BC38-7134123B72D6}"/>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C1DA0BD6-5A5E-4461-868F-0D44DB34DCD7}"/>
              </a:ext>
            </a:extLst>
          </p:cNvPr>
          <p:cNvSpPr>
            <a:spLocks noGrp="1"/>
          </p:cNvSpPr>
          <p:nvPr>
            <p:ph type="sldNum" sz="quarter" idx="12"/>
          </p:nvPr>
        </p:nvSpPr>
        <p:spPr/>
        <p:txBody>
          <a:bodyPr/>
          <a:lstStyle/>
          <a:p>
            <a:fld id="{73869CBA-0884-419E-ADF0-A1A3FDC34FBF}" type="slidenum">
              <a:rPr lang="en-US" smtClean="0"/>
              <a:t>25</a:t>
            </a:fld>
            <a:endParaRPr lang="en-US"/>
          </a:p>
        </p:txBody>
      </p:sp>
    </p:spTree>
    <p:extLst>
      <p:ext uri="{BB962C8B-B14F-4D97-AF65-F5344CB8AC3E}">
        <p14:creationId xmlns:p14="http://schemas.microsoft.com/office/powerpoint/2010/main" val="3293172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D9A1E-7451-4DF7-940D-5C3808A0A440}"/>
              </a:ext>
            </a:extLst>
          </p:cNvPr>
          <p:cNvSpPr>
            <a:spLocks noGrp="1"/>
          </p:cNvSpPr>
          <p:nvPr>
            <p:ph type="title"/>
          </p:nvPr>
        </p:nvSpPr>
        <p:spPr>
          <a:xfrm>
            <a:off x="905312" y="223715"/>
            <a:ext cx="10515600" cy="863174"/>
          </a:xfrm>
        </p:spPr>
        <p:txBody>
          <a:bodyPr/>
          <a:lstStyle/>
          <a:p>
            <a:pPr algn="ctr"/>
            <a:r>
              <a:rPr lang="en-US" dirty="0"/>
              <a:t>Summary and Conclusion</a:t>
            </a:r>
          </a:p>
        </p:txBody>
      </p:sp>
      <p:sp>
        <p:nvSpPr>
          <p:cNvPr id="3" name="Content Placeholder 2">
            <a:extLst>
              <a:ext uri="{FF2B5EF4-FFF2-40B4-BE49-F238E27FC236}">
                <a16:creationId xmlns:a16="http://schemas.microsoft.com/office/drawing/2014/main" id="{A2887886-ED1C-4B47-8E27-E4A273EC6C2A}"/>
              </a:ext>
            </a:extLst>
          </p:cNvPr>
          <p:cNvSpPr>
            <a:spLocks noGrp="1"/>
          </p:cNvSpPr>
          <p:nvPr>
            <p:ph idx="1"/>
          </p:nvPr>
        </p:nvSpPr>
        <p:spPr>
          <a:xfrm>
            <a:off x="838200" y="1790362"/>
            <a:ext cx="10515600" cy="4843923"/>
          </a:xfrm>
        </p:spPr>
        <p:txBody>
          <a:bodyPr>
            <a:noAutofit/>
          </a:bodyPr>
          <a:lstStyle/>
          <a:p>
            <a:r>
              <a:rPr lang="en-US" sz="2800" dirty="0"/>
              <a:t>Evidence/examples of overwhelming bias at Kentucky public universities (Group Polarization)</a:t>
            </a:r>
          </a:p>
          <a:p>
            <a:r>
              <a:rPr lang="en-US" sz="2800" dirty="0"/>
              <a:t>Impact on students‘ coursework</a:t>
            </a:r>
          </a:p>
          <a:p>
            <a:r>
              <a:rPr lang="en-US" sz="2800" dirty="0"/>
              <a:t>Inappropriate use of funds to promote political agendas without adequate opportunity or support for alternative views</a:t>
            </a:r>
          </a:p>
          <a:p>
            <a:r>
              <a:rPr lang="en-US" sz="2800" dirty="0"/>
              <a:t>Some students, faculty, and staff of some religions, races, and political/ideological philosophies sometimes feel marginalized, not included, and not wanted at Kentucky public universities</a:t>
            </a:r>
          </a:p>
          <a:p>
            <a:r>
              <a:rPr lang="en-US" sz="3000" b="1" dirty="0"/>
              <a:t>Legislative action is needed to address issues mentioned above</a:t>
            </a:r>
          </a:p>
        </p:txBody>
      </p:sp>
      <p:sp>
        <p:nvSpPr>
          <p:cNvPr id="4" name="Footer Placeholder 3">
            <a:extLst>
              <a:ext uri="{FF2B5EF4-FFF2-40B4-BE49-F238E27FC236}">
                <a16:creationId xmlns:a16="http://schemas.microsoft.com/office/drawing/2014/main" id="{DAE3F478-DD0B-404A-A873-5BAB9BD423AD}"/>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DEBD3C8D-A51F-416E-92D0-09AB2A56E83A}"/>
              </a:ext>
            </a:extLst>
          </p:cNvPr>
          <p:cNvSpPr>
            <a:spLocks noGrp="1"/>
          </p:cNvSpPr>
          <p:nvPr>
            <p:ph type="sldNum" sz="quarter" idx="12"/>
          </p:nvPr>
        </p:nvSpPr>
        <p:spPr/>
        <p:txBody>
          <a:bodyPr/>
          <a:lstStyle/>
          <a:p>
            <a:fld id="{73869CBA-0884-419E-ADF0-A1A3FDC34FBF}" type="slidenum">
              <a:rPr lang="en-US" smtClean="0"/>
              <a:t>26</a:t>
            </a:fld>
            <a:endParaRPr lang="en-US"/>
          </a:p>
        </p:txBody>
      </p:sp>
    </p:spTree>
    <p:extLst>
      <p:ext uri="{BB962C8B-B14F-4D97-AF65-F5344CB8AC3E}">
        <p14:creationId xmlns:p14="http://schemas.microsoft.com/office/powerpoint/2010/main" val="1684359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3E617-F297-449D-BFF9-2FCE507DFC99}"/>
              </a:ext>
            </a:extLst>
          </p:cNvPr>
          <p:cNvSpPr>
            <a:spLocks noGrp="1"/>
          </p:cNvSpPr>
          <p:nvPr>
            <p:ph type="title"/>
          </p:nvPr>
        </p:nvSpPr>
        <p:spPr/>
        <p:txBody>
          <a:bodyPr/>
          <a:lstStyle/>
          <a:p>
            <a:r>
              <a:rPr lang="en-US" b="1" dirty="0"/>
              <a:t>Diversity at Kentucky Public Universities</a:t>
            </a:r>
          </a:p>
        </p:txBody>
      </p:sp>
      <p:sp>
        <p:nvSpPr>
          <p:cNvPr id="3" name="Content Placeholder 2">
            <a:extLst>
              <a:ext uri="{FF2B5EF4-FFF2-40B4-BE49-F238E27FC236}">
                <a16:creationId xmlns:a16="http://schemas.microsoft.com/office/drawing/2014/main" id="{77074AE1-CF99-4CD2-99FF-A155E359B886}"/>
              </a:ext>
            </a:extLst>
          </p:cNvPr>
          <p:cNvSpPr>
            <a:spLocks noGrp="1"/>
          </p:cNvSpPr>
          <p:nvPr>
            <p:ph idx="1"/>
          </p:nvPr>
        </p:nvSpPr>
        <p:spPr/>
        <p:txBody>
          <a:bodyPr/>
          <a:lstStyle/>
          <a:p>
            <a:r>
              <a:rPr lang="en-US" dirty="0"/>
              <a:t>The most important type of diversity is sorely missing from public universities  </a:t>
            </a:r>
          </a:p>
          <a:p>
            <a:pPr marL="0" indent="0">
              <a:buNone/>
            </a:pPr>
            <a:r>
              <a:rPr lang="en-US" dirty="0"/>
              <a:t>           </a:t>
            </a:r>
          </a:p>
          <a:p>
            <a:r>
              <a:rPr lang="en-US" dirty="0"/>
              <a:t>Diversity of Thought/Opinion –</a:t>
            </a:r>
          </a:p>
          <a:p>
            <a:endParaRPr lang="en-US" dirty="0"/>
          </a:p>
          <a:p>
            <a:pPr marL="0" indent="0">
              <a:buNone/>
            </a:pPr>
            <a:r>
              <a:rPr lang="en-US" dirty="0"/>
              <a:t>Intellectual, philosophical, political, social, environmental and economic</a:t>
            </a:r>
          </a:p>
          <a:p>
            <a:endParaRPr lang="en-US" dirty="0"/>
          </a:p>
        </p:txBody>
      </p:sp>
      <p:sp>
        <p:nvSpPr>
          <p:cNvPr id="4" name="Footer Placeholder 3">
            <a:extLst>
              <a:ext uri="{FF2B5EF4-FFF2-40B4-BE49-F238E27FC236}">
                <a16:creationId xmlns:a16="http://schemas.microsoft.com/office/drawing/2014/main" id="{02E0F618-E2D6-4D1A-955D-34ACA0BE7C49}"/>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7C325569-FADD-4900-95C0-FF96703A7878}"/>
              </a:ext>
            </a:extLst>
          </p:cNvPr>
          <p:cNvSpPr>
            <a:spLocks noGrp="1"/>
          </p:cNvSpPr>
          <p:nvPr>
            <p:ph type="sldNum" sz="quarter" idx="12"/>
          </p:nvPr>
        </p:nvSpPr>
        <p:spPr/>
        <p:txBody>
          <a:bodyPr/>
          <a:lstStyle/>
          <a:p>
            <a:fld id="{73869CBA-0884-419E-ADF0-A1A3FDC34FBF}" type="slidenum">
              <a:rPr lang="en-US" smtClean="0"/>
              <a:t>3</a:t>
            </a:fld>
            <a:endParaRPr lang="en-US"/>
          </a:p>
        </p:txBody>
      </p:sp>
    </p:spTree>
    <p:extLst>
      <p:ext uri="{BB962C8B-B14F-4D97-AF65-F5344CB8AC3E}">
        <p14:creationId xmlns:p14="http://schemas.microsoft.com/office/powerpoint/2010/main" val="183630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0EFD-8BEF-4735-88B7-8D26DB2AFDC4}"/>
              </a:ext>
            </a:extLst>
          </p:cNvPr>
          <p:cNvSpPr>
            <a:spLocks noGrp="1"/>
          </p:cNvSpPr>
          <p:nvPr>
            <p:ph type="title"/>
          </p:nvPr>
        </p:nvSpPr>
        <p:spPr/>
        <p:txBody>
          <a:bodyPr>
            <a:normAutofit/>
          </a:bodyPr>
          <a:lstStyle/>
          <a:p>
            <a:pPr algn="ctr"/>
            <a:r>
              <a:rPr lang="en-US" b="1" dirty="0"/>
              <a:t>Political Donation Evidence for Kentucky Public Universities and Colleges</a:t>
            </a:r>
          </a:p>
        </p:txBody>
      </p:sp>
      <p:graphicFrame>
        <p:nvGraphicFramePr>
          <p:cNvPr id="37" name="Content Placeholder 36">
            <a:extLst>
              <a:ext uri="{FF2B5EF4-FFF2-40B4-BE49-F238E27FC236}">
                <a16:creationId xmlns:a16="http://schemas.microsoft.com/office/drawing/2014/main" id="{261013CF-C008-4C73-AABD-666AC7C6E41C}"/>
              </a:ext>
            </a:extLst>
          </p:cNvPr>
          <p:cNvGraphicFramePr>
            <a:graphicFrameLocks noGrp="1"/>
          </p:cNvGraphicFramePr>
          <p:nvPr>
            <p:ph idx="1"/>
            <p:extLst>
              <p:ext uri="{D42A27DB-BD31-4B8C-83A1-F6EECF244321}">
                <p14:modId xmlns:p14="http://schemas.microsoft.com/office/powerpoint/2010/main" val="3063573167"/>
              </p:ext>
            </p:extLst>
          </p:nvPr>
        </p:nvGraphicFramePr>
        <p:xfrm>
          <a:off x="1064302" y="1903751"/>
          <a:ext cx="10088380" cy="4273210"/>
        </p:xfrm>
        <a:graphic>
          <a:graphicData uri="http://schemas.openxmlformats.org/drawingml/2006/table">
            <a:tbl>
              <a:tblPr>
                <a:tableStyleId>{5C22544A-7EE6-4342-B048-85BDC9FD1C3A}</a:tableStyleId>
              </a:tblPr>
              <a:tblGrid>
                <a:gridCol w="2758153">
                  <a:extLst>
                    <a:ext uri="{9D8B030D-6E8A-4147-A177-3AD203B41FA5}">
                      <a16:colId xmlns:a16="http://schemas.microsoft.com/office/drawing/2014/main" val="3320346695"/>
                    </a:ext>
                  </a:extLst>
                </a:gridCol>
                <a:gridCol w="1143019">
                  <a:extLst>
                    <a:ext uri="{9D8B030D-6E8A-4147-A177-3AD203B41FA5}">
                      <a16:colId xmlns:a16="http://schemas.microsoft.com/office/drawing/2014/main" val="3321157569"/>
                    </a:ext>
                  </a:extLst>
                </a:gridCol>
                <a:gridCol w="857265">
                  <a:extLst>
                    <a:ext uri="{9D8B030D-6E8A-4147-A177-3AD203B41FA5}">
                      <a16:colId xmlns:a16="http://schemas.microsoft.com/office/drawing/2014/main" val="1088455432"/>
                    </a:ext>
                  </a:extLst>
                </a:gridCol>
                <a:gridCol w="894536">
                  <a:extLst>
                    <a:ext uri="{9D8B030D-6E8A-4147-A177-3AD203B41FA5}">
                      <a16:colId xmlns:a16="http://schemas.microsoft.com/office/drawing/2014/main" val="3676958020"/>
                    </a:ext>
                  </a:extLst>
                </a:gridCol>
                <a:gridCol w="906960">
                  <a:extLst>
                    <a:ext uri="{9D8B030D-6E8A-4147-A177-3AD203B41FA5}">
                      <a16:colId xmlns:a16="http://schemas.microsoft.com/office/drawing/2014/main" val="2358470702"/>
                    </a:ext>
                  </a:extLst>
                </a:gridCol>
                <a:gridCol w="1739376">
                  <a:extLst>
                    <a:ext uri="{9D8B030D-6E8A-4147-A177-3AD203B41FA5}">
                      <a16:colId xmlns:a16="http://schemas.microsoft.com/office/drawing/2014/main" val="330253733"/>
                    </a:ext>
                  </a:extLst>
                </a:gridCol>
                <a:gridCol w="596357">
                  <a:extLst>
                    <a:ext uri="{9D8B030D-6E8A-4147-A177-3AD203B41FA5}">
                      <a16:colId xmlns:a16="http://schemas.microsoft.com/office/drawing/2014/main" val="158726446"/>
                    </a:ext>
                  </a:extLst>
                </a:gridCol>
                <a:gridCol w="596357">
                  <a:extLst>
                    <a:ext uri="{9D8B030D-6E8A-4147-A177-3AD203B41FA5}">
                      <a16:colId xmlns:a16="http://schemas.microsoft.com/office/drawing/2014/main" val="1544729414"/>
                    </a:ext>
                  </a:extLst>
                </a:gridCol>
                <a:gridCol w="596357">
                  <a:extLst>
                    <a:ext uri="{9D8B030D-6E8A-4147-A177-3AD203B41FA5}">
                      <a16:colId xmlns:a16="http://schemas.microsoft.com/office/drawing/2014/main" val="4154657088"/>
                    </a:ext>
                  </a:extLst>
                </a:gridCol>
              </a:tblGrid>
              <a:tr h="299724">
                <a:tc gridSpan="8">
                  <a:txBody>
                    <a:bodyPr/>
                    <a:lstStyle/>
                    <a:p>
                      <a:pPr algn="l" fontAlgn="ctr"/>
                      <a:r>
                        <a:rPr lang="en-US" sz="1800" u="none" strike="noStrike">
                          <a:effectLst/>
                        </a:rPr>
                        <a:t>Donations to Candidates for Federal Offices and PACs 2016 Election Cycle</a:t>
                      </a:r>
                      <a:endParaRPr lang="en-US" sz="1800" b="0" i="0" u="none" strike="noStrike">
                        <a:solidFill>
                          <a:srgbClr val="131413"/>
                        </a:solidFill>
                        <a:effectLst/>
                        <a:latin typeface="Times New Roman" panose="02020603050405020304" pitchFamily="18" charset="0"/>
                      </a:endParaRPr>
                    </a:p>
                  </a:txBody>
                  <a:tcPr marL="1098735"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6529705"/>
                  </a:ext>
                </a:extLst>
              </a:tr>
              <a:tr h="856356">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800" u="none" strike="noStrike">
                          <a:effectLst/>
                        </a:rPr>
                        <a:t>Total $ </a:t>
                      </a:r>
                      <a:r>
                        <a:rPr lang="en-US" sz="1800" u="sng" strike="noStrike">
                          <a:effectLst/>
                        </a:rPr>
                        <a:t>Donations</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Total </a:t>
                      </a:r>
                      <a:r>
                        <a:rPr lang="en-US" sz="1800" u="sng" strike="noStrike">
                          <a:effectLst/>
                        </a:rPr>
                        <a:t>Donors</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U of K </a:t>
                      </a:r>
                      <a:r>
                        <a:rPr lang="en-US" sz="1800" u="sng" strike="noStrike">
                          <a:effectLst/>
                        </a:rPr>
                        <a:t>Donors</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U of L </a:t>
                      </a:r>
                      <a:r>
                        <a:rPr lang="en-US" sz="1800" u="sng" strike="noStrike">
                          <a:effectLst/>
                        </a:rPr>
                        <a:t>Donors</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Reg. U., Com &amp; Tech College </a:t>
                      </a:r>
                      <a:r>
                        <a:rPr lang="en-US" sz="1800" u="sng" strike="noStrike">
                          <a:effectLst/>
                        </a:rPr>
                        <a:t>Donors</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69368384"/>
                  </a:ext>
                </a:extLst>
              </a:tr>
              <a:tr h="299724">
                <a:tc>
                  <a:txBody>
                    <a:bodyPr/>
                    <a:lstStyle/>
                    <a:p>
                      <a:pPr algn="l" fontAlgn="ctr"/>
                      <a:r>
                        <a:rPr lang="en-US" sz="1800" u="none" strike="noStrike">
                          <a:effectLst/>
                        </a:rPr>
                        <a:t>Democratic/Progressive*</a:t>
                      </a:r>
                      <a:endParaRPr lang="en-US" sz="18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b"/>
                      <a:r>
                        <a:rPr lang="en-US" sz="1800" u="none" strike="noStrike">
                          <a:effectLst/>
                        </a:rPr>
                        <a:t>$187,942 </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487</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239</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119</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129</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00868798"/>
                  </a:ext>
                </a:extLst>
              </a:tr>
              <a:tr h="299724">
                <a:tc>
                  <a:txBody>
                    <a:bodyPr/>
                    <a:lstStyle/>
                    <a:p>
                      <a:pPr algn="l" fontAlgn="b"/>
                      <a:r>
                        <a:rPr lang="en-US" sz="1800" u="none" strike="noStrike">
                          <a:effectLst/>
                        </a:rPr>
                        <a:t>% of Total</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74.6%</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83.3%</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86.9%</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85.6%</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75.4%</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46975452"/>
                  </a:ext>
                </a:extLst>
              </a:tr>
              <a:tr h="299724">
                <a:tc>
                  <a:txBody>
                    <a:bodyPr/>
                    <a:lstStyle/>
                    <a:p>
                      <a:pPr algn="l" fontAlgn="b"/>
                      <a:r>
                        <a:rPr lang="en-US" sz="1800" u="none" strike="noStrike">
                          <a:effectLst/>
                        </a:rPr>
                        <a:t>Republican/Conservative#</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$63,657 </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98</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36</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20</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42</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86261434"/>
                  </a:ext>
                </a:extLst>
              </a:tr>
              <a:tr h="299724">
                <a:tc>
                  <a:txBody>
                    <a:bodyPr/>
                    <a:lstStyle/>
                    <a:p>
                      <a:pPr algn="l" fontAlgn="b"/>
                      <a:r>
                        <a:rPr lang="en-US" sz="1800" u="none" strike="noStrike">
                          <a:effectLst/>
                        </a:rPr>
                        <a:t>% of Total</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25.3%</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16.8%</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13.1%</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14.4%</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24.6%</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79724535"/>
                  </a:ext>
                </a:extLst>
              </a:tr>
              <a:tr h="299724">
                <a:tc>
                  <a:txBody>
                    <a:bodyPr/>
                    <a:lstStyle/>
                    <a:p>
                      <a:pPr algn="l" fontAlgn="b"/>
                      <a:r>
                        <a:rPr lang="en-US" sz="1800" u="none" strike="noStrike">
                          <a:effectLst/>
                        </a:rPr>
                        <a:t>Dem &amp; Repub Total</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$251,599 </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585</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275</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139</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800" u="none" strike="noStrike">
                          <a:effectLst/>
                        </a:rPr>
                        <a:t>171</a:t>
                      </a:r>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13721525"/>
                  </a:ext>
                </a:extLst>
              </a:tr>
              <a:tr h="393923">
                <a:tc gridSpan="9">
                  <a:txBody>
                    <a:bodyPr/>
                    <a:lstStyle/>
                    <a:p>
                      <a:pPr algn="l" fontAlgn="b"/>
                      <a:r>
                        <a:rPr lang="en-US" sz="1800" u="none" strike="noStrike">
                          <a:effectLst/>
                          <a:hlinkClick r:id="rId2"/>
                        </a:rPr>
                        <a:t>*Includes donations to ActBlue, moveon.org, End Citizens United, Committee for Hispanic Causes</a:t>
                      </a:r>
                      <a:endParaRPr lang="en-US" sz="1800" b="0" i="0" u="none" strike="noStrike">
                        <a:solidFill>
                          <a:srgbClr val="000000"/>
                        </a:solidFill>
                        <a:effectLst/>
                        <a:latin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49355493"/>
                  </a:ext>
                </a:extLst>
              </a:tr>
              <a:tr h="299724">
                <a:tc gridSpan="4">
                  <a:txBody>
                    <a:bodyPr/>
                    <a:lstStyle/>
                    <a:p>
                      <a:pPr algn="l" fontAlgn="b"/>
                      <a:r>
                        <a:rPr lang="en-US" sz="1800" u="none" strike="noStrike">
                          <a:effectLst/>
                        </a:rPr>
                        <a:t>#Includes donations to the National Rifle Association</a:t>
                      </a:r>
                      <a:endParaRPr lang="en-US" sz="1800" b="0" i="0" u="none" strike="noStrike">
                        <a:solidFill>
                          <a:srgbClr val="131413"/>
                        </a:solidFill>
                        <a:effectLst/>
                        <a:latin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43449988"/>
                  </a:ext>
                </a:extLst>
              </a:tr>
              <a:tr h="299724">
                <a:tc gridSpan="8">
                  <a:txBody>
                    <a:bodyPr/>
                    <a:lstStyle/>
                    <a:p>
                      <a:pPr algn="l" fontAlgn="b"/>
                      <a:r>
                        <a:rPr lang="en-US" sz="1800" u="none" strike="noStrike">
                          <a:effectLst/>
                          <a:hlinkClick r:id="rId3"/>
                        </a:rPr>
                        <a:t>Source: Ben Foster, University of Louisville. Analysis of data at http://www.opensecrets.org</a:t>
                      </a:r>
                      <a:endParaRPr lang="en-US" sz="1800" b="0" i="0" u="none" strike="noStrike">
                        <a:solidFill>
                          <a:srgbClr val="000000"/>
                        </a:solidFill>
                        <a:effectLst/>
                        <a:latin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49275578"/>
                  </a:ext>
                </a:extLst>
              </a:tr>
              <a:tr h="625139">
                <a:tc gridSpan="8">
                  <a:txBody>
                    <a:bodyPr/>
                    <a:lstStyle/>
                    <a:p>
                      <a:pPr algn="ctr" fontAlgn="b"/>
                      <a:r>
                        <a:rPr lang="en-US" sz="1800" u="none" strike="noStrike">
                          <a:effectLst/>
                        </a:rPr>
                        <a:t>Foster, B. P.  “Disconnect: Kentucky and the Political Ideology of its Public Universities,” Academic Questions, Vol. 31:(4), Fall 2018, pp. 313-321. </a:t>
                      </a:r>
                      <a:endParaRPr lang="en-US" sz="1800" b="0" i="0" u="none" strike="noStrike">
                        <a:solidFill>
                          <a:srgbClr val="000000"/>
                        </a:solidFill>
                        <a:effectLst/>
                        <a:latin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31442371"/>
                  </a:ext>
                </a:extLst>
              </a:tr>
            </a:tbl>
          </a:graphicData>
        </a:graphic>
      </p:graphicFrame>
      <p:sp>
        <p:nvSpPr>
          <p:cNvPr id="4" name="Footer Placeholder 3">
            <a:extLst>
              <a:ext uri="{FF2B5EF4-FFF2-40B4-BE49-F238E27FC236}">
                <a16:creationId xmlns:a16="http://schemas.microsoft.com/office/drawing/2014/main" id="{95575454-5271-471B-B113-F2810DAA2514}"/>
              </a:ext>
            </a:extLst>
          </p:cNvPr>
          <p:cNvSpPr>
            <a:spLocks noGrp="1"/>
          </p:cNvSpPr>
          <p:nvPr>
            <p:ph type="ftr" sz="quarter" idx="11"/>
          </p:nvPr>
        </p:nvSpPr>
        <p:spPr/>
        <p:txBody>
          <a:bodyPr/>
          <a:lstStyle/>
          <a:p>
            <a:r>
              <a:rPr lang="en-US"/>
              <a:t>KENTUCKY ASSOCIATION OF SCHOLARS  (KAS)                                                                                                    Prof. Dr. Benjamin Foster, President</a:t>
            </a:r>
            <a:endParaRPr lang="en-US" dirty="0"/>
          </a:p>
        </p:txBody>
      </p:sp>
      <p:grpSp>
        <p:nvGrpSpPr>
          <p:cNvPr id="38" name="Group 37">
            <a:extLst>
              <a:ext uri="{FF2B5EF4-FFF2-40B4-BE49-F238E27FC236}">
                <a16:creationId xmlns:a16="http://schemas.microsoft.com/office/drawing/2014/main" id="{B9569A40-5B3D-4DB4-A50F-2FD39062E429}"/>
              </a:ext>
            </a:extLst>
          </p:cNvPr>
          <p:cNvGrpSpPr/>
          <p:nvPr/>
        </p:nvGrpSpPr>
        <p:grpSpPr>
          <a:xfrm flipV="1">
            <a:off x="-39369" y="-2"/>
            <a:ext cx="47299" cy="45719"/>
            <a:chOff x="0" y="0"/>
            <a:chExt cx="6741" cy="20"/>
          </a:xfrm>
        </p:grpSpPr>
        <p:sp>
          <p:nvSpPr>
            <p:cNvPr id="39" name="Freeform 3">
              <a:extLst>
                <a:ext uri="{FF2B5EF4-FFF2-40B4-BE49-F238E27FC236}">
                  <a16:creationId xmlns:a16="http://schemas.microsoft.com/office/drawing/2014/main" id="{2C9C6AE3-22F9-4A40-9D19-3BD1F2E0493D}"/>
                </a:ext>
              </a:extLst>
            </p:cNvPr>
            <p:cNvSpPr>
              <a:spLocks/>
            </p:cNvSpPr>
            <p:nvPr/>
          </p:nvSpPr>
          <p:spPr bwMode="auto">
            <a:xfrm>
              <a:off x="0" y="0"/>
              <a:ext cx="6741" cy="20"/>
            </a:xfrm>
            <a:custGeom>
              <a:avLst/>
              <a:gdLst>
                <a:gd name="T0" fmla="*/ 0 w 6741"/>
                <a:gd name="T1" fmla="*/ 0 h 20"/>
                <a:gd name="T2" fmla="*/ 6740 w 6741"/>
                <a:gd name="T3" fmla="*/ 0 h 20"/>
              </a:gdLst>
              <a:ahLst/>
              <a:cxnLst>
                <a:cxn ang="0">
                  <a:pos x="T0" y="T1"/>
                </a:cxn>
                <a:cxn ang="0">
                  <a:pos x="T2" y="T3"/>
                </a:cxn>
              </a:cxnLst>
              <a:rect l="0" t="0" r="r" b="b"/>
              <a:pathLst>
                <a:path w="6741" h="20">
                  <a:moveTo>
                    <a:pt x="0" y="0"/>
                  </a:moveTo>
                  <a:lnTo>
                    <a:pt x="6740" y="0"/>
                  </a:lnTo>
                </a:path>
              </a:pathLst>
            </a:custGeom>
            <a:noFill/>
            <a:ln w="8470">
              <a:solidFill>
                <a:srgbClr val="131413"/>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pic>
        <p:nvPicPr>
          <p:cNvPr id="2064" name="Freeform 3">
            <a:extLst>
              <a:ext uri="{FF2B5EF4-FFF2-40B4-BE49-F238E27FC236}">
                <a16:creationId xmlns:a16="http://schemas.microsoft.com/office/drawing/2014/main" id="{F1062D01-B745-4AF1-8B4F-1105666D0CC8}"/>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 y="15875"/>
            <a:ext cx="10707688" cy="15875"/>
          </a:xfrm>
          <a:prstGeom prst="rect">
            <a:avLst/>
          </a:prstGeom>
          <a:noFill/>
          <a:extLst>
            <a:ext uri="{909E8E84-426E-40DD-AFC4-6F175D3DCCD1}">
              <a14:hiddenFill xmlns:a14="http://schemas.microsoft.com/office/drawing/2010/main">
                <a:solidFill>
                  <a:srgbClr val="FFFFFF"/>
                </a:solidFill>
              </a14:hiddenFill>
            </a:ext>
          </a:extLst>
        </p:spPr>
      </p:pic>
      <p:pic>
        <p:nvPicPr>
          <p:cNvPr id="2066" name="Freeform 3">
            <a:extLst>
              <a:ext uri="{FF2B5EF4-FFF2-40B4-BE49-F238E27FC236}">
                <a16:creationId xmlns:a16="http://schemas.microsoft.com/office/drawing/2014/main" id="{FC8F4384-BCED-438E-A64B-334FCB41B638}"/>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8" y="15875"/>
            <a:ext cx="10710862" cy="15875"/>
          </a:xfrm>
          <a:prstGeom prst="rect">
            <a:avLst/>
          </a:prstGeom>
          <a:noFill/>
          <a:extLst>
            <a:ext uri="{909E8E84-426E-40DD-AFC4-6F175D3DCCD1}">
              <a14:hiddenFill xmlns:a14="http://schemas.microsoft.com/office/drawing/2010/main">
                <a:solidFill>
                  <a:srgbClr val="FFFFFF"/>
                </a:solidFill>
              </a14:hiddenFill>
            </a:ext>
          </a:extLst>
        </p:spPr>
      </p:pic>
      <p:pic>
        <p:nvPicPr>
          <p:cNvPr id="2068" name="Freeform 3">
            <a:extLst>
              <a:ext uri="{FF2B5EF4-FFF2-40B4-BE49-F238E27FC236}">
                <a16:creationId xmlns:a16="http://schemas.microsoft.com/office/drawing/2014/main" id="{25663D17-1E30-4F0A-968F-A7A87F112EA6}"/>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38" y="15875"/>
            <a:ext cx="10714037" cy="15875"/>
          </a:xfrm>
          <a:prstGeom prst="rect">
            <a:avLst/>
          </a:prstGeom>
          <a:noFill/>
          <a:extLst>
            <a:ext uri="{909E8E84-426E-40DD-AFC4-6F175D3DCCD1}">
              <a14:hiddenFill xmlns:a14="http://schemas.microsoft.com/office/drawing/2010/main">
                <a:solidFill>
                  <a:srgbClr val="FFFFFF"/>
                </a:solidFill>
              </a14:hiddenFill>
            </a:ext>
          </a:extLst>
        </p:spPr>
      </p:pic>
      <p:pic>
        <p:nvPicPr>
          <p:cNvPr id="2070" name="Freeform 3">
            <a:extLst>
              <a:ext uri="{FF2B5EF4-FFF2-40B4-BE49-F238E27FC236}">
                <a16:creationId xmlns:a16="http://schemas.microsoft.com/office/drawing/2014/main" id="{8B09820D-A3B6-4779-AB71-A6F4EC8F7CCF}"/>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15875"/>
            <a:ext cx="10712450" cy="15875"/>
          </a:xfrm>
          <a:prstGeom prst="rect">
            <a:avLst/>
          </a:prstGeom>
          <a:noFill/>
          <a:extLst>
            <a:ext uri="{909E8E84-426E-40DD-AFC4-6F175D3DCCD1}">
              <a14:hiddenFill xmlns:a14="http://schemas.microsoft.com/office/drawing/2010/main">
                <a:solidFill>
                  <a:srgbClr val="FFFFFF"/>
                </a:solidFill>
              </a14:hiddenFill>
            </a:ext>
          </a:extLst>
        </p:spPr>
      </p:pic>
      <p:pic>
        <p:nvPicPr>
          <p:cNvPr id="2072" name="Freeform 3">
            <a:extLst>
              <a:ext uri="{FF2B5EF4-FFF2-40B4-BE49-F238E27FC236}">
                <a16:creationId xmlns:a16="http://schemas.microsoft.com/office/drawing/2014/main" id="{EC99B421-2540-4C41-A2B3-271586EBF71D}"/>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15875"/>
            <a:ext cx="10712450" cy="1587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7F95D34D-1EC8-47BD-A493-A494C646A338}"/>
              </a:ext>
            </a:extLst>
          </p:cNvPr>
          <p:cNvSpPr>
            <a:spLocks noGrp="1"/>
          </p:cNvSpPr>
          <p:nvPr>
            <p:ph type="sldNum" sz="quarter" idx="12"/>
          </p:nvPr>
        </p:nvSpPr>
        <p:spPr/>
        <p:txBody>
          <a:bodyPr/>
          <a:lstStyle/>
          <a:p>
            <a:fld id="{73869CBA-0884-419E-ADF0-A1A3FDC34FBF}" type="slidenum">
              <a:rPr lang="en-US" smtClean="0"/>
              <a:t>4</a:t>
            </a:fld>
            <a:endParaRPr lang="en-US"/>
          </a:p>
        </p:txBody>
      </p:sp>
    </p:spTree>
    <p:extLst>
      <p:ext uri="{BB962C8B-B14F-4D97-AF65-F5344CB8AC3E}">
        <p14:creationId xmlns:p14="http://schemas.microsoft.com/office/powerpoint/2010/main" val="3335793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D7E5-08E0-4B05-BFA6-573DD55D398D}"/>
              </a:ext>
            </a:extLst>
          </p:cNvPr>
          <p:cNvSpPr>
            <a:spLocks noGrp="1"/>
          </p:cNvSpPr>
          <p:nvPr>
            <p:ph type="title"/>
          </p:nvPr>
        </p:nvSpPr>
        <p:spPr/>
        <p:txBody>
          <a:bodyPr>
            <a:normAutofit fontScale="90000"/>
          </a:bodyPr>
          <a:lstStyle/>
          <a:p>
            <a:pPr algn="ctr"/>
            <a:r>
              <a:rPr lang="en-US" b="1" dirty="0"/>
              <a:t>Well Established Psychological Phenomena </a:t>
            </a:r>
            <a:br>
              <a:rPr lang="en-US" b="1" dirty="0"/>
            </a:br>
            <a:r>
              <a:rPr lang="en-US" b="1" dirty="0"/>
              <a:t>of “Group Polarization</a:t>
            </a:r>
            <a:r>
              <a:rPr lang="en-US" dirty="0"/>
              <a:t>”</a:t>
            </a:r>
          </a:p>
        </p:txBody>
      </p:sp>
      <p:sp>
        <p:nvSpPr>
          <p:cNvPr id="3" name="Content Placeholder 2">
            <a:extLst>
              <a:ext uri="{FF2B5EF4-FFF2-40B4-BE49-F238E27FC236}">
                <a16:creationId xmlns:a16="http://schemas.microsoft.com/office/drawing/2014/main" id="{0487A9FC-08A2-488E-9BAB-1643CD45C563}"/>
              </a:ext>
            </a:extLst>
          </p:cNvPr>
          <p:cNvSpPr>
            <a:spLocks noGrp="1"/>
          </p:cNvSpPr>
          <p:nvPr>
            <p:ph idx="1"/>
          </p:nvPr>
        </p:nvSpPr>
        <p:spPr/>
        <p:txBody>
          <a:bodyPr/>
          <a:lstStyle/>
          <a:p>
            <a:r>
              <a:rPr lang="en-US" dirty="0"/>
              <a:t>University administrators and faculty have an overwhelmingly left-wing ideology</a:t>
            </a:r>
          </a:p>
          <a:p>
            <a:endParaRPr lang="en-US" dirty="0"/>
          </a:p>
          <a:p>
            <a:r>
              <a:rPr lang="en-US" dirty="0"/>
              <a:t>When only people with similar outlooks and opinions are involved in decisions</a:t>
            </a:r>
          </a:p>
          <a:p>
            <a:r>
              <a:rPr lang="en-US" dirty="0"/>
              <a:t> The final decision of the group will be more extreme than the average of the group members </a:t>
            </a:r>
          </a:p>
          <a:p>
            <a:r>
              <a:rPr lang="en-US" dirty="0"/>
              <a:t>Group decisions become more polarized toward the view of the extreme members of the group.</a:t>
            </a:r>
          </a:p>
          <a:p>
            <a:endParaRPr lang="en-US" dirty="0"/>
          </a:p>
        </p:txBody>
      </p:sp>
      <p:sp>
        <p:nvSpPr>
          <p:cNvPr id="4" name="Footer Placeholder 3">
            <a:extLst>
              <a:ext uri="{FF2B5EF4-FFF2-40B4-BE49-F238E27FC236}">
                <a16:creationId xmlns:a16="http://schemas.microsoft.com/office/drawing/2014/main" id="{62A741C1-594C-46A6-940B-4A07CA189884}"/>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170992CB-0F7B-4B9B-8FC9-C465314B0AB8}"/>
              </a:ext>
            </a:extLst>
          </p:cNvPr>
          <p:cNvSpPr>
            <a:spLocks noGrp="1"/>
          </p:cNvSpPr>
          <p:nvPr>
            <p:ph type="sldNum" sz="quarter" idx="12"/>
          </p:nvPr>
        </p:nvSpPr>
        <p:spPr/>
        <p:txBody>
          <a:bodyPr/>
          <a:lstStyle/>
          <a:p>
            <a:fld id="{73869CBA-0884-419E-ADF0-A1A3FDC34FBF}" type="slidenum">
              <a:rPr lang="en-US" smtClean="0"/>
              <a:t>5</a:t>
            </a:fld>
            <a:endParaRPr lang="en-US"/>
          </a:p>
        </p:txBody>
      </p:sp>
    </p:spTree>
    <p:extLst>
      <p:ext uri="{BB962C8B-B14F-4D97-AF65-F5344CB8AC3E}">
        <p14:creationId xmlns:p14="http://schemas.microsoft.com/office/powerpoint/2010/main" val="255801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028CC-FB9C-4635-A8D4-438E145604F6}"/>
              </a:ext>
            </a:extLst>
          </p:cNvPr>
          <p:cNvSpPr>
            <a:spLocks noGrp="1"/>
          </p:cNvSpPr>
          <p:nvPr>
            <p:ph type="title"/>
          </p:nvPr>
        </p:nvSpPr>
        <p:spPr>
          <a:xfrm>
            <a:off x="838200" y="1119116"/>
            <a:ext cx="10515600" cy="286604"/>
          </a:xfrm>
        </p:spPr>
        <p:txBody>
          <a:bodyPr>
            <a:normAutofit fontScale="90000"/>
          </a:bodyPr>
          <a:lstStyle/>
          <a:p>
            <a:pPr algn="ctr"/>
            <a:r>
              <a:rPr lang="en-US" b="1" dirty="0"/>
              <a:t>Student Impact Example, U of L ENG 101 Syllabus</a:t>
            </a:r>
            <a:br>
              <a:rPr lang="en-US" b="1" dirty="0"/>
            </a:br>
            <a:endParaRPr lang="en-US" b="1" dirty="0"/>
          </a:p>
        </p:txBody>
      </p:sp>
      <p:sp>
        <p:nvSpPr>
          <p:cNvPr id="3" name="Content Placeholder 2">
            <a:extLst>
              <a:ext uri="{FF2B5EF4-FFF2-40B4-BE49-F238E27FC236}">
                <a16:creationId xmlns:a16="http://schemas.microsoft.com/office/drawing/2014/main" id="{095CB515-BF91-465F-9ADF-308D78EC8110}"/>
              </a:ext>
            </a:extLst>
          </p:cNvPr>
          <p:cNvSpPr>
            <a:spLocks noGrp="1"/>
          </p:cNvSpPr>
          <p:nvPr>
            <p:ph idx="1"/>
          </p:nvPr>
        </p:nvSpPr>
        <p:spPr>
          <a:xfrm>
            <a:off x="838200" y="1677466"/>
            <a:ext cx="10515600" cy="4351338"/>
          </a:xfrm>
        </p:spPr>
        <p:txBody>
          <a:bodyPr>
            <a:normAutofit lnSpcReduction="10000"/>
          </a:bodyPr>
          <a:lstStyle/>
          <a:p>
            <a:r>
              <a:rPr lang="en-US" sz="3200" dirty="0"/>
              <a:t>Following slavery abolition came “the American system for race-based classification, […]the denigration of groups of people based on color”. </a:t>
            </a:r>
          </a:p>
          <a:p>
            <a:r>
              <a:rPr lang="en-US" sz="3200" dirty="0"/>
              <a:t>This system is still active today with race-specific rules for behavior, demographic wealth gaps, disrupted access to resources, and on.</a:t>
            </a:r>
          </a:p>
          <a:p>
            <a:r>
              <a:rPr lang="en-US" sz="3200" dirty="0"/>
              <a:t>Many conversations will center complex subjects’ …race, gender, and marginalized identities. […]addressing them requires empathy, striving for understanding, and respect. </a:t>
            </a:r>
          </a:p>
          <a:p>
            <a:endParaRPr lang="en-US" b="1" dirty="0"/>
          </a:p>
        </p:txBody>
      </p:sp>
      <p:sp>
        <p:nvSpPr>
          <p:cNvPr id="4" name="Footer Placeholder 3">
            <a:extLst>
              <a:ext uri="{FF2B5EF4-FFF2-40B4-BE49-F238E27FC236}">
                <a16:creationId xmlns:a16="http://schemas.microsoft.com/office/drawing/2014/main" id="{C49AE182-C144-4B12-8137-34628CC0DA4B}"/>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174785FF-2244-4DA7-855D-D4DCFEA9D693}"/>
              </a:ext>
            </a:extLst>
          </p:cNvPr>
          <p:cNvSpPr>
            <a:spLocks noGrp="1"/>
          </p:cNvSpPr>
          <p:nvPr>
            <p:ph type="sldNum" sz="quarter" idx="12"/>
          </p:nvPr>
        </p:nvSpPr>
        <p:spPr/>
        <p:txBody>
          <a:bodyPr/>
          <a:lstStyle/>
          <a:p>
            <a:fld id="{73869CBA-0884-419E-ADF0-A1A3FDC34FBF}" type="slidenum">
              <a:rPr lang="en-US" smtClean="0"/>
              <a:t>6</a:t>
            </a:fld>
            <a:endParaRPr lang="en-US"/>
          </a:p>
        </p:txBody>
      </p:sp>
    </p:spTree>
    <p:extLst>
      <p:ext uri="{BB962C8B-B14F-4D97-AF65-F5344CB8AC3E}">
        <p14:creationId xmlns:p14="http://schemas.microsoft.com/office/powerpoint/2010/main" val="1983084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CE277-8D81-4191-9CA2-72C182A6E162}"/>
              </a:ext>
            </a:extLst>
          </p:cNvPr>
          <p:cNvSpPr>
            <a:spLocks noGrp="1"/>
          </p:cNvSpPr>
          <p:nvPr>
            <p:ph type="title"/>
          </p:nvPr>
        </p:nvSpPr>
        <p:spPr>
          <a:xfrm>
            <a:off x="477672" y="365125"/>
            <a:ext cx="10876128" cy="1325563"/>
          </a:xfrm>
        </p:spPr>
        <p:txBody>
          <a:bodyPr>
            <a:normAutofit/>
          </a:bodyPr>
          <a:lstStyle/>
          <a:p>
            <a:pPr algn="ctr"/>
            <a:r>
              <a:rPr lang="en-US" sz="4000" b="1" dirty="0"/>
              <a:t>Student Impact Example, U of L ENG 101 Syllabus</a:t>
            </a:r>
          </a:p>
        </p:txBody>
      </p:sp>
      <p:sp>
        <p:nvSpPr>
          <p:cNvPr id="3" name="Content Placeholder 2">
            <a:extLst>
              <a:ext uri="{FF2B5EF4-FFF2-40B4-BE49-F238E27FC236}">
                <a16:creationId xmlns:a16="http://schemas.microsoft.com/office/drawing/2014/main" id="{32F18DFD-577C-40C0-8813-2403792CD60A}"/>
              </a:ext>
            </a:extLst>
          </p:cNvPr>
          <p:cNvSpPr>
            <a:spLocks noGrp="1"/>
          </p:cNvSpPr>
          <p:nvPr>
            <p:ph idx="1"/>
          </p:nvPr>
        </p:nvSpPr>
        <p:spPr>
          <a:xfrm>
            <a:off x="838200" y="1690688"/>
            <a:ext cx="10515600" cy="4505396"/>
          </a:xfrm>
        </p:spPr>
        <p:txBody>
          <a:bodyPr>
            <a:normAutofit lnSpcReduction="10000"/>
          </a:bodyPr>
          <a:lstStyle/>
          <a:p>
            <a:r>
              <a:rPr lang="en-US" sz="3200" dirty="0"/>
              <a:t>Work should employ inclusive language, not use language that would exclude an element of society. For example, use “they” instead of the generic “he/she.”</a:t>
            </a:r>
          </a:p>
          <a:p>
            <a:r>
              <a:rPr lang="en-US" sz="3200" dirty="0"/>
              <a:t>No disruptive language or behavior will be tolerated. Disruptive language includes, insulting remarks, including sexist, racist, homophobic or anti-ethnic slurs, bigotry, and disparaging commentary.</a:t>
            </a:r>
          </a:p>
          <a:p>
            <a:r>
              <a:rPr lang="en-US" sz="3200" dirty="0"/>
              <a:t>We have the collective right to </a:t>
            </a:r>
            <a:r>
              <a:rPr lang="en-US" sz="3200" i="1" u="sng" dirty="0"/>
              <a:t>educated</a:t>
            </a:r>
            <a:r>
              <a:rPr lang="en-US" sz="3200" i="1" dirty="0"/>
              <a:t> </a:t>
            </a:r>
            <a:r>
              <a:rPr lang="en-US" sz="3200" dirty="0"/>
              <a:t>opinions. You will be asked to leave if you violate any part of this statement on civility.</a:t>
            </a:r>
          </a:p>
          <a:p>
            <a:endParaRPr lang="en-US" dirty="0"/>
          </a:p>
        </p:txBody>
      </p:sp>
      <p:sp>
        <p:nvSpPr>
          <p:cNvPr id="4" name="Footer Placeholder 3">
            <a:extLst>
              <a:ext uri="{FF2B5EF4-FFF2-40B4-BE49-F238E27FC236}">
                <a16:creationId xmlns:a16="http://schemas.microsoft.com/office/drawing/2014/main" id="{CC462C13-AB84-42F8-9F56-206F7470D925}"/>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BD6F4630-87C8-48F1-9D7D-9268E2089EAC}"/>
              </a:ext>
            </a:extLst>
          </p:cNvPr>
          <p:cNvSpPr>
            <a:spLocks noGrp="1"/>
          </p:cNvSpPr>
          <p:nvPr>
            <p:ph type="sldNum" sz="quarter" idx="12"/>
          </p:nvPr>
        </p:nvSpPr>
        <p:spPr/>
        <p:txBody>
          <a:bodyPr/>
          <a:lstStyle/>
          <a:p>
            <a:fld id="{73869CBA-0884-419E-ADF0-A1A3FDC34FBF}" type="slidenum">
              <a:rPr lang="en-US" smtClean="0"/>
              <a:t>7</a:t>
            </a:fld>
            <a:endParaRPr lang="en-US"/>
          </a:p>
        </p:txBody>
      </p:sp>
    </p:spTree>
    <p:extLst>
      <p:ext uri="{BB962C8B-B14F-4D97-AF65-F5344CB8AC3E}">
        <p14:creationId xmlns:p14="http://schemas.microsoft.com/office/powerpoint/2010/main" val="1915335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5781-6D8E-4CF8-9F37-23DF75160B33}"/>
              </a:ext>
            </a:extLst>
          </p:cNvPr>
          <p:cNvSpPr>
            <a:spLocks noGrp="1"/>
          </p:cNvSpPr>
          <p:nvPr>
            <p:ph type="title"/>
          </p:nvPr>
        </p:nvSpPr>
        <p:spPr>
          <a:xfrm>
            <a:off x="696883" y="238991"/>
            <a:ext cx="10726003" cy="1756064"/>
          </a:xfrm>
        </p:spPr>
        <p:txBody>
          <a:bodyPr>
            <a:normAutofit/>
          </a:bodyPr>
          <a:lstStyle/>
          <a:p>
            <a:pPr algn="ctr"/>
            <a:r>
              <a:rPr lang="en-US" sz="3600" b="1" dirty="0"/>
              <a:t>Student Impact Example Women’s Literature course at UK</a:t>
            </a:r>
            <a:br>
              <a:rPr lang="en-US" dirty="0"/>
            </a:br>
            <a:endParaRPr lang="en-US" b="1" dirty="0"/>
          </a:p>
        </p:txBody>
      </p:sp>
      <p:sp>
        <p:nvSpPr>
          <p:cNvPr id="3" name="Content Placeholder 2">
            <a:extLst>
              <a:ext uri="{FF2B5EF4-FFF2-40B4-BE49-F238E27FC236}">
                <a16:creationId xmlns:a16="http://schemas.microsoft.com/office/drawing/2014/main" id="{1254F614-E4F3-44CD-A1F0-F009B2DF74CC}"/>
              </a:ext>
            </a:extLst>
          </p:cNvPr>
          <p:cNvSpPr>
            <a:spLocks noGrp="1"/>
          </p:cNvSpPr>
          <p:nvPr>
            <p:ph idx="1"/>
          </p:nvPr>
        </p:nvSpPr>
        <p:spPr>
          <a:xfrm>
            <a:off x="979517" y="1292464"/>
            <a:ext cx="10515600" cy="4640745"/>
          </a:xfrm>
        </p:spPr>
        <p:txBody>
          <a:bodyPr>
            <a:normAutofit/>
          </a:bodyPr>
          <a:lstStyle/>
          <a:p>
            <a:endParaRPr lang="en-US" dirty="0"/>
          </a:p>
          <a:p>
            <a:r>
              <a:rPr lang="en-US" sz="2400" dirty="0"/>
              <a:t>Syllabus stated, “[I]</a:t>
            </a:r>
            <a:r>
              <a:rPr lang="en-US" sz="2400" dirty="0" err="1"/>
              <a:t>mportantly</a:t>
            </a:r>
            <a:r>
              <a:rPr lang="en-US" sz="2400" dirty="0"/>
              <a:t>, comments that are racist, homophobic, transphobic, xenophobic, Islamophobic, </a:t>
            </a:r>
            <a:r>
              <a:rPr lang="en-US" sz="2400" dirty="0" err="1"/>
              <a:t>anti-semitic</a:t>
            </a:r>
            <a:r>
              <a:rPr lang="en-US" sz="2400" dirty="0"/>
              <a:t>, sexist, ableist, classist or otherwise offensive, .., will not be permitted. Students making such comments may be asked to leave the classroom and lose participation points for that day...“ </a:t>
            </a:r>
          </a:p>
          <a:p>
            <a:r>
              <a:rPr lang="en-US" sz="2400" dirty="0"/>
              <a:t>After a discussion on gender and sex, professor </a:t>
            </a:r>
            <a:r>
              <a:rPr lang="en-US" sz="2400" u="sng" dirty="0"/>
              <a:t>accused student of making “harmful” comments</a:t>
            </a:r>
            <a:r>
              <a:rPr lang="en-US" sz="2400" dirty="0"/>
              <a:t> towards another student by stating in a class discussion that … there are </a:t>
            </a:r>
            <a:r>
              <a:rPr lang="en-US" sz="2400" u="sng" dirty="0"/>
              <a:t>only two sexes/genders, male and female</a:t>
            </a:r>
            <a:r>
              <a:rPr lang="en-US" sz="2400" dirty="0"/>
              <a:t>.  </a:t>
            </a:r>
          </a:p>
          <a:p>
            <a:r>
              <a:rPr lang="en-US" sz="2400" dirty="0"/>
              <a:t>Student was told they were causing harm by negating students’ identities, and informed that violated the student code of conduct which states "l promise to embrace diversity and inclusion and to respect the dignity and humanity of others." </a:t>
            </a:r>
          </a:p>
          <a:p>
            <a:endParaRPr lang="en-US" dirty="0"/>
          </a:p>
        </p:txBody>
      </p:sp>
      <p:sp>
        <p:nvSpPr>
          <p:cNvPr id="4" name="Footer Placeholder 3">
            <a:extLst>
              <a:ext uri="{FF2B5EF4-FFF2-40B4-BE49-F238E27FC236}">
                <a16:creationId xmlns:a16="http://schemas.microsoft.com/office/drawing/2014/main" id="{D0C39056-0A14-463E-9C19-376B0688EEFD}"/>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912DAE0C-50C8-4D4F-B52C-82013B3526C8}"/>
              </a:ext>
            </a:extLst>
          </p:cNvPr>
          <p:cNvSpPr>
            <a:spLocks noGrp="1"/>
          </p:cNvSpPr>
          <p:nvPr>
            <p:ph type="sldNum" sz="quarter" idx="12"/>
          </p:nvPr>
        </p:nvSpPr>
        <p:spPr/>
        <p:txBody>
          <a:bodyPr/>
          <a:lstStyle/>
          <a:p>
            <a:fld id="{73869CBA-0884-419E-ADF0-A1A3FDC34FBF}" type="slidenum">
              <a:rPr lang="en-US" smtClean="0"/>
              <a:t>8</a:t>
            </a:fld>
            <a:endParaRPr lang="en-US"/>
          </a:p>
        </p:txBody>
      </p:sp>
    </p:spTree>
    <p:extLst>
      <p:ext uri="{BB962C8B-B14F-4D97-AF65-F5344CB8AC3E}">
        <p14:creationId xmlns:p14="http://schemas.microsoft.com/office/powerpoint/2010/main" val="302726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5671-50C1-4E0B-9822-1458FEFD80D1}"/>
              </a:ext>
            </a:extLst>
          </p:cNvPr>
          <p:cNvSpPr>
            <a:spLocks noGrp="1"/>
          </p:cNvSpPr>
          <p:nvPr>
            <p:ph type="title"/>
          </p:nvPr>
        </p:nvSpPr>
        <p:spPr>
          <a:xfrm>
            <a:off x="838200" y="365125"/>
            <a:ext cx="10515600" cy="999651"/>
          </a:xfrm>
        </p:spPr>
        <p:txBody>
          <a:bodyPr>
            <a:normAutofit/>
          </a:bodyPr>
          <a:lstStyle/>
          <a:p>
            <a:pPr algn="ctr"/>
            <a:r>
              <a:rPr lang="en-US" sz="4000" b="1" dirty="0"/>
              <a:t>Student Impact Example, UK History Department </a:t>
            </a:r>
            <a:endParaRPr lang="en-US" sz="4000" dirty="0"/>
          </a:p>
        </p:txBody>
      </p:sp>
      <p:sp>
        <p:nvSpPr>
          <p:cNvPr id="3" name="Content Placeholder 2">
            <a:extLst>
              <a:ext uri="{FF2B5EF4-FFF2-40B4-BE49-F238E27FC236}">
                <a16:creationId xmlns:a16="http://schemas.microsoft.com/office/drawing/2014/main" id="{120C8A5F-923A-455F-81B8-AD17EA5CF85B}"/>
              </a:ext>
            </a:extLst>
          </p:cNvPr>
          <p:cNvSpPr>
            <a:spLocks noGrp="1"/>
          </p:cNvSpPr>
          <p:nvPr>
            <p:ph idx="1"/>
          </p:nvPr>
        </p:nvSpPr>
        <p:spPr>
          <a:xfrm>
            <a:off x="838200" y="1364777"/>
            <a:ext cx="10515600" cy="4287878"/>
          </a:xfrm>
        </p:spPr>
        <p:txBody>
          <a:bodyPr>
            <a:normAutofit lnSpcReduction="10000"/>
          </a:bodyPr>
          <a:lstStyle/>
          <a:p>
            <a:r>
              <a:rPr lang="en-US" sz="2400" b="1" dirty="0"/>
              <a:t>Diversity and Inclusion Statement</a:t>
            </a:r>
          </a:p>
          <a:p>
            <a:r>
              <a:rPr lang="en-US" sz="3200" dirty="0"/>
              <a:t>Department to prioritize diversity, inclusion, and equity   –      in faculty, curriculum and governance</a:t>
            </a:r>
          </a:p>
          <a:p>
            <a:r>
              <a:rPr lang="en-US" sz="2800" dirty="0"/>
              <a:t>Recognizes systemic marginalization of under-represented groups in higher education    </a:t>
            </a:r>
          </a:p>
          <a:p>
            <a:r>
              <a:rPr lang="en-US" sz="2800" dirty="0"/>
              <a:t>Committed to exploration of diverse histories and historical approaches</a:t>
            </a:r>
          </a:p>
          <a:p>
            <a:r>
              <a:rPr lang="en-US" sz="2800" b="1" dirty="0"/>
              <a:t>Faculty</a:t>
            </a:r>
          </a:p>
          <a:p>
            <a:r>
              <a:rPr lang="en-US" sz="2800" dirty="0"/>
              <a:t>16 of 33 History Department full-time faculty list race, African-related, or gender/women's-related areas as a research interest</a:t>
            </a:r>
          </a:p>
        </p:txBody>
      </p:sp>
      <p:sp>
        <p:nvSpPr>
          <p:cNvPr id="4" name="Footer Placeholder 3">
            <a:extLst>
              <a:ext uri="{FF2B5EF4-FFF2-40B4-BE49-F238E27FC236}">
                <a16:creationId xmlns:a16="http://schemas.microsoft.com/office/drawing/2014/main" id="{55191E14-383C-419C-A59F-D87DB4707AE6}"/>
              </a:ext>
            </a:extLst>
          </p:cNvPr>
          <p:cNvSpPr>
            <a:spLocks noGrp="1"/>
          </p:cNvSpPr>
          <p:nvPr>
            <p:ph type="ftr" sz="quarter" idx="11"/>
          </p:nvPr>
        </p:nvSpPr>
        <p:spPr/>
        <p:txBody>
          <a:bodyPr/>
          <a:lstStyle/>
          <a:p>
            <a:r>
              <a:rPr lang="en-US"/>
              <a:t>KENTUCKY ASSOCIATION OF SCHOLARS  (KAS)                                                                                                    Prof. Dr. Benjamin Foster, President</a:t>
            </a:r>
          </a:p>
        </p:txBody>
      </p:sp>
      <p:sp>
        <p:nvSpPr>
          <p:cNvPr id="5" name="Slide Number Placeholder 4">
            <a:extLst>
              <a:ext uri="{FF2B5EF4-FFF2-40B4-BE49-F238E27FC236}">
                <a16:creationId xmlns:a16="http://schemas.microsoft.com/office/drawing/2014/main" id="{0FD1D07D-2A15-4CCF-A8D9-B407B63AC68A}"/>
              </a:ext>
            </a:extLst>
          </p:cNvPr>
          <p:cNvSpPr>
            <a:spLocks noGrp="1"/>
          </p:cNvSpPr>
          <p:nvPr>
            <p:ph type="sldNum" sz="quarter" idx="12"/>
          </p:nvPr>
        </p:nvSpPr>
        <p:spPr/>
        <p:txBody>
          <a:bodyPr/>
          <a:lstStyle/>
          <a:p>
            <a:fld id="{73869CBA-0884-419E-ADF0-A1A3FDC34FBF}" type="slidenum">
              <a:rPr lang="en-US" smtClean="0"/>
              <a:t>9</a:t>
            </a:fld>
            <a:endParaRPr lang="en-US"/>
          </a:p>
        </p:txBody>
      </p:sp>
    </p:spTree>
    <p:extLst>
      <p:ext uri="{BB962C8B-B14F-4D97-AF65-F5344CB8AC3E}">
        <p14:creationId xmlns:p14="http://schemas.microsoft.com/office/powerpoint/2010/main" val="270328547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509</TotalTime>
  <Words>2870</Words>
  <Application>Microsoft Office PowerPoint</Application>
  <PresentationFormat>Widescreen</PresentationFormat>
  <Paragraphs>224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Calibri Light</vt:lpstr>
      <vt:lpstr>Times New Roman</vt:lpstr>
      <vt:lpstr>Retrospect</vt:lpstr>
      <vt:lpstr>Disclaimer</vt:lpstr>
      <vt:lpstr>Introduction</vt:lpstr>
      <vt:lpstr>Diversity at Kentucky Public Universities</vt:lpstr>
      <vt:lpstr>Political Donation Evidence for Kentucky Public Universities and Colleges</vt:lpstr>
      <vt:lpstr>Well Established Psychological Phenomena  of “Group Polarization”</vt:lpstr>
      <vt:lpstr>Student Impact Example, U of L ENG 101 Syllabus </vt:lpstr>
      <vt:lpstr>Student Impact Example, U of L ENG 101 Syllabus</vt:lpstr>
      <vt:lpstr>Student Impact Example Women’s Literature course at UK </vt:lpstr>
      <vt:lpstr>Student Impact Example, UK History Department </vt:lpstr>
      <vt:lpstr>Student Impact Example, Instructor “Joke”</vt:lpstr>
      <vt:lpstr>Student Impact Example, Chair/Professor “Joke”</vt:lpstr>
      <vt:lpstr>Political Bias Example</vt:lpstr>
      <vt:lpstr>Biased Statements Toward Many Minority Members of U of L Community</vt:lpstr>
      <vt:lpstr>Implications of Such Biased Statements?</vt:lpstr>
      <vt:lpstr>U of L Bias Example</vt:lpstr>
      <vt:lpstr>U of L Bias Example</vt:lpstr>
      <vt:lpstr>University/College Bias Example</vt:lpstr>
      <vt:lpstr>University/College Bias Example</vt:lpstr>
      <vt:lpstr>Example:  U of L Offices’ Official Political Statements</vt:lpstr>
      <vt:lpstr>Example:  U of L Offices’ Official Political Statements</vt:lpstr>
      <vt:lpstr>Example:  U of L Offices’ Official Political Statements</vt:lpstr>
      <vt:lpstr>Example:  U of L Offices’ Official Political Statements</vt:lpstr>
      <vt:lpstr>Example:  U of L Offices’ Official Political Statements</vt:lpstr>
      <vt:lpstr>Example:  U of L Offices’ Official Political Statements</vt:lpstr>
      <vt:lpstr>Statements of Alternative Viewpoints to Above Issues Distributed to the U of L Community</vt:lpstr>
      <vt:lpstr>Summary and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Disclaimer</dc:title>
  <dc:creator>Ben Foster</dc:creator>
  <cp:lastModifiedBy>Ben Foster</cp:lastModifiedBy>
  <cp:revision>47</cp:revision>
  <dcterms:created xsi:type="dcterms:W3CDTF">2023-08-27T22:53:48Z</dcterms:created>
  <dcterms:modified xsi:type="dcterms:W3CDTF">2023-09-12T13:18:44Z</dcterms:modified>
</cp:coreProperties>
</file>