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0"/>
  </p:notesMasterIdLst>
  <p:sldIdLst>
    <p:sldId id="257" r:id="rId6"/>
    <p:sldId id="333" r:id="rId7"/>
    <p:sldId id="259" r:id="rId8"/>
    <p:sldId id="260" r:id="rId9"/>
    <p:sldId id="261" r:id="rId10"/>
    <p:sldId id="262" r:id="rId11"/>
    <p:sldId id="256" r:id="rId12"/>
    <p:sldId id="378" r:id="rId13"/>
    <p:sldId id="370" r:id="rId14"/>
    <p:sldId id="379" r:id="rId15"/>
    <p:sldId id="380" r:id="rId16"/>
    <p:sldId id="381" r:id="rId17"/>
    <p:sldId id="264"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RL" userId="S::micki.ray@education.ky.gov::a08fef2d-e290-42a4-abc6-bdc92162ba8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007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DB6A1-7238-4CBD-B45D-E840911A5E17}" v="23" dt="2023-10-13T19:18:42.422"/>
    <p1510:client id="{B757164D-AB85-C343-9545-5A4537A54EFC}" v="246" dt="2023-10-12T14:01:12.087"/>
    <p1510:client id="{C2B4D2B2-8624-49E5-8459-C96183949F16}" v="1" dt="2023-10-12T13:53:03.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D33F8-B521-48E6-9143-1684CFB9E9A3}"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A7254-9E6D-486C-9D91-270620ADA3AB}" type="slidenum">
              <a:rPr lang="en-US" smtClean="0"/>
              <a:t>‹#›</a:t>
            </a:fld>
            <a:endParaRPr lang="en-US"/>
          </a:p>
        </p:txBody>
      </p:sp>
    </p:spTree>
    <p:extLst>
      <p:ext uri="{BB962C8B-B14F-4D97-AF65-F5344CB8AC3E}">
        <p14:creationId xmlns:p14="http://schemas.microsoft.com/office/powerpoint/2010/main" val="263208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presentation/d/1RwsXT1YeZWck5smXytCP9T6YS32miP8cxV47RN5ha2c/edit?usp=shar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igitallearningcollab.com/state-profiles-ma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ky.gov/districts/tech/Documents/KYDLG.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beb5884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beb58845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lot has happened since 2012….  Access and opportunity to technologies improved, instructional resources improved in quality, learner skills have naturally upgraded with deeper more connected learning experiences.    KVHS a tuition model either paid by districts or paid by parents, which was rout with challenges.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9757be1f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9757be1f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Worth noting – program versus academy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c826e0c9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c826e0c9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Accessible Version: </a:t>
            </a:r>
            <a:r>
              <a:rPr lang="en" u="sng">
                <a:solidFill>
                  <a:schemeClr val="hlink"/>
                </a:solidFill>
                <a:hlinkClick r:id="rId3"/>
              </a:rPr>
              <a:t>https://docs.google.com/presentation/d/1RwsXT1YeZWck5smXytCP9T6YS32miP8cxV47RN5ha2c/edit?usp=sharing</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beb58845d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beb58845d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Citation: </a:t>
            </a:r>
            <a:r>
              <a:rPr lang="en" u="sng">
                <a:solidFill>
                  <a:schemeClr val="hlink"/>
                </a:solidFill>
                <a:hlinkClick r:id="rId3"/>
              </a:rPr>
              <a:t>https://www.digitallearningcollab.com/state-profiles-map</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9757be1f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29757be1f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66c7342f6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66c7342f6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a:t>
            </a:r>
            <a:r>
              <a:rPr lang="en" u="sng">
                <a:solidFill>
                  <a:schemeClr val="hlink"/>
                </a:solidFill>
                <a:hlinkClick r:id="rId3"/>
              </a:rPr>
              <a:t>https://education.ky.gov/districts/tech/Documents/KYDLG.pdf</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3970623815"/>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82043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381045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1107399729"/>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1091482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10/13/2023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1745038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20670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311692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10/13/2023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365607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10/13/2023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8681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10/13/2023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215040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1223917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3779261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720848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1230496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3"/>
          <p:cNvSpPr txBox="1">
            <a:spLocks noGrp="1"/>
          </p:cNvSpPr>
          <p:nvPr>
            <p:ph type="ftr" idx="11"/>
          </p:nvPr>
        </p:nvSpPr>
        <p:spPr>
          <a:xfrm>
            <a:off x="4038600" y="6356351"/>
            <a:ext cx="356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3"/>
          <p:cNvSpPr txBox="1">
            <a:spLocks noGrp="1"/>
          </p:cNvSpPr>
          <p:nvPr>
            <p:ph type="title"/>
          </p:nvPr>
        </p:nvSpPr>
        <p:spPr>
          <a:xfrm>
            <a:off x="838200" y="-1507217"/>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241496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10/13/2023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87032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118304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96691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10/13/2023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1090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10/13/2023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35390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pPr/>
              <a:t>10/13/2023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pPr/>
              <a:t>‹#›</a:t>
            </a:fld>
            <a:endParaRPr lang="en-US"/>
          </a:p>
        </p:txBody>
      </p:sp>
    </p:spTree>
    <p:extLst>
      <p:ext uri="{BB962C8B-B14F-4D97-AF65-F5344CB8AC3E}">
        <p14:creationId xmlns:p14="http://schemas.microsoft.com/office/powerpoint/2010/main" val="30893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solidFill>
                  <a:prstClr val="white"/>
                </a:solidFill>
              </a:rPr>
              <a:pPr/>
              <a:t>10/13/2023</a:t>
            </a:fld>
            <a:endParaRPr lang="en-US">
              <a:solidFill>
                <a:prstClr val="white"/>
              </a:solidFill>
            </a:endParaRP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solidFill>
                <a:prstClr val="white"/>
              </a:solidFill>
            </a:endParaRPr>
          </a:p>
        </p:txBody>
      </p:sp>
    </p:spTree>
    <p:extLst>
      <p:ext uri="{BB962C8B-B14F-4D97-AF65-F5344CB8AC3E}">
        <p14:creationId xmlns:p14="http://schemas.microsoft.com/office/powerpoint/2010/main" val="95606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prstClr val="white"/>
              </a:solidFill>
            </a:endParaRPr>
          </a:p>
        </p:txBody>
      </p:sp>
    </p:spTree>
    <p:extLst>
      <p:ext uri="{BB962C8B-B14F-4D97-AF65-F5344CB8AC3E}">
        <p14:creationId xmlns:p14="http://schemas.microsoft.com/office/powerpoint/2010/main" val="514570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solidFill>
                  <a:prstClr val="white"/>
                </a:solidFill>
              </a:rPr>
              <a:pPr/>
              <a:t>10/13/2023</a:t>
            </a:fld>
            <a:endParaRPr lang="en-US">
              <a:solidFill>
                <a:prstClr val="white"/>
              </a:solidFill>
            </a:endParaRP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prstClr val="white"/>
              </a:solidFill>
            </a:endParaRPr>
          </a:p>
        </p:txBody>
      </p:sp>
    </p:spTree>
    <p:extLst>
      <p:ext uri="{BB962C8B-B14F-4D97-AF65-F5344CB8AC3E}">
        <p14:creationId xmlns:p14="http://schemas.microsoft.com/office/powerpoint/2010/main" val="3623598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s://education.ky.gov/districts/tech/Documents/KYDLG_textonly.pdf" TargetMode="External"/><Relationship Id="rId4" Type="http://schemas.openxmlformats.org/officeDocument/2006/relationships/hyperlink" Target="https://education.ky.gov/districts/tech/Documents/KYDLG.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hyperlink" Target="https://docs.google.com/presentation/d/1RwsXT1YeZWck5smXytCP9T6YS32miP8cxV47RN5ha2c/edit?usp=shari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3BE6-D354-4949-9512-17E1E494AEA1}"/>
              </a:ext>
            </a:extLst>
          </p:cNvPr>
          <p:cNvSpPr>
            <a:spLocks noGrp="1"/>
          </p:cNvSpPr>
          <p:nvPr>
            <p:ph type="ctrTitle"/>
          </p:nvPr>
        </p:nvSpPr>
        <p:spPr>
          <a:xfrm>
            <a:off x="1601820" y="997585"/>
            <a:ext cx="9948496" cy="2881073"/>
          </a:xfrm>
        </p:spPr>
        <p:txBody>
          <a:bodyPr>
            <a:normAutofit fontScale="90000"/>
          </a:bodyPr>
          <a:lstStyle/>
          <a:p>
            <a:r>
              <a:rPr lang="en-US" b="1">
                <a:solidFill>
                  <a:srgbClr val="002060"/>
                </a:solidFill>
                <a:latin typeface="Arial" panose="020B0604020202020204" pitchFamily="34" charset="0"/>
                <a:cs typeface="Arial" panose="020B0604020202020204" pitchFamily="34" charset="0"/>
              </a:rPr>
              <a:t>Virtual Instruction</a:t>
            </a:r>
            <a:br>
              <a:rPr lang="en-US" b="1">
                <a:solidFill>
                  <a:srgbClr val="002060"/>
                </a:solidFill>
                <a:latin typeface="Arial" panose="020B0604020202020204" pitchFamily="34" charset="0"/>
                <a:cs typeface="Arial" panose="020B0604020202020204" pitchFamily="34" charset="0"/>
              </a:rPr>
            </a:br>
            <a:r>
              <a:rPr lang="en-US" sz="4000" b="1">
                <a:solidFill>
                  <a:srgbClr val="002060"/>
                </a:solidFill>
                <a:latin typeface="Arial" panose="020B0604020202020204" pitchFamily="34" charset="0"/>
                <a:cs typeface="Arial" panose="020B0604020202020204" pitchFamily="34" charset="0"/>
              </a:rPr>
              <a:t>704 KAR 3:535</a:t>
            </a:r>
            <a:br>
              <a:rPr lang="en-US" sz="4000" b="1">
                <a:solidFill>
                  <a:srgbClr val="002060"/>
                </a:solidFill>
                <a:latin typeface="Arial" panose="020B0604020202020204" pitchFamily="34" charset="0"/>
                <a:cs typeface="Arial" panose="020B0604020202020204" pitchFamily="34" charset="0"/>
              </a:rPr>
            </a:br>
            <a:r>
              <a:rPr lang="en-US" sz="3600" b="1">
                <a:solidFill>
                  <a:srgbClr val="002060"/>
                </a:solidFill>
                <a:latin typeface="Arial" panose="020B0604020202020204" pitchFamily="34" charset="0"/>
                <a:cs typeface="Arial" panose="020B0604020202020204" pitchFamily="34" charset="0"/>
              </a:rPr>
              <a:t> </a:t>
            </a:r>
            <a:br>
              <a:rPr lang="en-US" sz="3600" b="1">
                <a:solidFill>
                  <a:srgbClr val="002060"/>
                </a:solidFill>
                <a:latin typeface="Arial" panose="020B0604020202020204" pitchFamily="34" charset="0"/>
                <a:cs typeface="Arial" panose="020B0604020202020204" pitchFamily="34" charset="0"/>
              </a:rPr>
            </a:br>
            <a:r>
              <a:rPr lang="en-US" sz="3600" b="1">
                <a:solidFill>
                  <a:srgbClr val="002060"/>
                </a:solidFill>
                <a:latin typeface="Arial" panose="020B0604020202020204" pitchFamily="34" charset="0"/>
                <a:cs typeface="Arial" panose="020B0604020202020204" pitchFamily="34" charset="0"/>
              </a:rPr>
              <a:t>Interim Joint Committee on Education</a:t>
            </a:r>
            <a:br>
              <a:rPr lang="en-US" sz="3600" b="1">
                <a:solidFill>
                  <a:srgbClr val="002060"/>
                </a:solidFill>
                <a:latin typeface="Arial" panose="020B0604020202020204" pitchFamily="34" charset="0"/>
                <a:cs typeface="Arial" panose="020B0604020202020204" pitchFamily="34" charset="0"/>
              </a:rPr>
            </a:br>
            <a:r>
              <a:rPr lang="en-US" sz="3600" b="1">
                <a:solidFill>
                  <a:srgbClr val="002060"/>
                </a:solidFill>
                <a:latin typeface="Arial" panose="020B0604020202020204" pitchFamily="34" charset="0"/>
                <a:cs typeface="Arial" panose="020B0604020202020204" pitchFamily="34" charset="0"/>
              </a:rPr>
              <a:t>October 17, 2023</a:t>
            </a:r>
          </a:p>
        </p:txBody>
      </p:sp>
      <p:cxnSp>
        <p:nvCxnSpPr>
          <p:cNvPr id="5" name="Straight Connector 4">
            <a:extLst>
              <a:ext uri="{FF2B5EF4-FFF2-40B4-BE49-F238E27FC236}">
                <a16:creationId xmlns:a16="http://schemas.microsoft.com/office/drawing/2014/main" id="{2995841B-009C-4CF0-AC2F-3C39B6932474}"/>
              </a:ext>
              <a:ext uri="{C183D7F6-B498-43B3-948B-1728B52AA6E4}">
                <adec:decorative xmlns:adec="http://schemas.microsoft.com/office/drawing/2017/decorative" val="1"/>
              </a:ext>
            </a:extLst>
          </p:cNvPr>
          <p:cNvCxnSpPr>
            <a:cxnSpLocks/>
          </p:cNvCxnSpPr>
          <p:nvPr/>
        </p:nvCxnSpPr>
        <p:spPr>
          <a:xfrm>
            <a:off x="1705778" y="4613251"/>
            <a:ext cx="87804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85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6731-8F4D-42B1-B260-E3920DCC1FFC}"/>
              </a:ext>
            </a:extLst>
          </p:cNvPr>
          <p:cNvSpPr>
            <a:spLocks noGrp="1"/>
          </p:cNvSpPr>
          <p:nvPr>
            <p:ph type="title"/>
          </p:nvPr>
        </p:nvSpPr>
        <p:spPr>
          <a:xfrm>
            <a:off x="838200" y="365126"/>
            <a:ext cx="10515600" cy="632402"/>
          </a:xfrm>
        </p:spPr>
        <p:txBody>
          <a:bodyPr>
            <a:normAutofit fontScale="90000"/>
          </a:bodyPr>
          <a:lstStyle/>
          <a:p>
            <a:r>
              <a:rPr lang="en-US"/>
              <a:t>Sections 4-7. Costs and Expenditures, Data, Personnel, and Class Size</a:t>
            </a:r>
          </a:p>
        </p:txBody>
      </p:sp>
      <p:sp>
        <p:nvSpPr>
          <p:cNvPr id="3" name="Content Placeholder 2">
            <a:extLst>
              <a:ext uri="{FF2B5EF4-FFF2-40B4-BE49-F238E27FC236}">
                <a16:creationId xmlns:a16="http://schemas.microsoft.com/office/drawing/2014/main" id="{6A2A9973-012D-49DA-812E-FCBC91166D1D}"/>
              </a:ext>
            </a:extLst>
          </p:cNvPr>
          <p:cNvSpPr>
            <a:spLocks noGrp="1"/>
          </p:cNvSpPr>
          <p:nvPr>
            <p:ph idx="1"/>
          </p:nvPr>
        </p:nvSpPr>
        <p:spPr>
          <a:xfrm>
            <a:off x="838200" y="1520975"/>
            <a:ext cx="10515600" cy="3816050"/>
          </a:xfrm>
        </p:spPr>
        <p:txBody>
          <a:bodyPr>
            <a:normAutofit/>
          </a:bodyPr>
          <a:lstStyle/>
          <a:p>
            <a:r>
              <a:rPr lang="en-US"/>
              <a:t>Required to use MUNIS and Chart of Accounts to track costs and expenditures (Sec.4)</a:t>
            </a:r>
          </a:p>
          <a:p>
            <a:r>
              <a:rPr lang="en-US"/>
              <a:t>Enter student data in Infinite Campus (IC) the same as for a physical school (Sec. 5)</a:t>
            </a:r>
          </a:p>
          <a:p>
            <a:pPr lvl="1"/>
            <a:r>
              <a:rPr lang="en-US"/>
              <a:t>Demographic, programmatic and other data</a:t>
            </a:r>
          </a:p>
          <a:p>
            <a:r>
              <a:rPr lang="en-US"/>
              <a:t>Teachers are required to be Kentucky certified (Sec. 6)</a:t>
            </a:r>
          </a:p>
          <a:p>
            <a:r>
              <a:rPr lang="en-US"/>
              <a:t>Class sizes are required to comply with KRS 157.360 and 702 KAR 3:190 (same as for physical schools) (Sec. 7) </a:t>
            </a:r>
          </a:p>
          <a:p>
            <a:endParaRPr lang="en-US"/>
          </a:p>
        </p:txBody>
      </p:sp>
    </p:spTree>
    <p:extLst>
      <p:ext uri="{BB962C8B-B14F-4D97-AF65-F5344CB8AC3E}">
        <p14:creationId xmlns:p14="http://schemas.microsoft.com/office/powerpoint/2010/main" val="91663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6731-8F4D-42B1-B260-E3920DCC1FFC}"/>
              </a:ext>
            </a:extLst>
          </p:cNvPr>
          <p:cNvSpPr>
            <a:spLocks noGrp="1"/>
          </p:cNvSpPr>
          <p:nvPr>
            <p:ph type="title"/>
          </p:nvPr>
        </p:nvSpPr>
        <p:spPr>
          <a:xfrm>
            <a:off x="838200" y="365126"/>
            <a:ext cx="10515600" cy="632402"/>
          </a:xfrm>
        </p:spPr>
        <p:txBody>
          <a:bodyPr>
            <a:normAutofit fontScale="90000"/>
          </a:bodyPr>
          <a:lstStyle/>
          <a:p>
            <a:r>
              <a:rPr lang="en-US"/>
              <a:t>Section 8. Student Attendance	</a:t>
            </a:r>
          </a:p>
        </p:txBody>
      </p:sp>
      <p:sp>
        <p:nvSpPr>
          <p:cNvPr id="3" name="Content Placeholder 2">
            <a:extLst>
              <a:ext uri="{FF2B5EF4-FFF2-40B4-BE49-F238E27FC236}">
                <a16:creationId xmlns:a16="http://schemas.microsoft.com/office/drawing/2014/main" id="{6A2A9973-012D-49DA-812E-FCBC91166D1D}"/>
              </a:ext>
            </a:extLst>
          </p:cNvPr>
          <p:cNvSpPr>
            <a:spLocks noGrp="1"/>
          </p:cNvSpPr>
          <p:nvPr>
            <p:ph idx="1"/>
          </p:nvPr>
        </p:nvSpPr>
        <p:spPr>
          <a:xfrm>
            <a:off x="838200" y="1520975"/>
            <a:ext cx="10515600" cy="3816050"/>
          </a:xfrm>
        </p:spPr>
        <p:txBody>
          <a:bodyPr vert="horz" lIns="91440" tIns="45720" rIns="91440" bIns="45720" rtlCol="0" anchor="t">
            <a:normAutofit fontScale="92500"/>
          </a:bodyPr>
          <a:lstStyle/>
          <a:p>
            <a:r>
              <a:rPr lang="en-US"/>
              <a:t>Attendance collected and recorded in IC for students enrolled in virtual program. Classes shall not be performance-based.</a:t>
            </a:r>
          </a:p>
          <a:p>
            <a:r>
              <a:rPr lang="en-US"/>
              <a:t>Attendance taken in each class for middle and high school students.</a:t>
            </a:r>
          </a:p>
          <a:p>
            <a:r>
              <a:rPr lang="en-US"/>
              <a:t>For elementary students, attendance shall be collects at least 2 times per day with checks 3 hours apart</a:t>
            </a:r>
          </a:p>
          <a:p>
            <a:r>
              <a:rPr lang="en-US"/>
              <a:t>Students subject to compulsory laws and the district is required to have policies to address attendance status when there is an internet outage, actions to address truancy, and the process to return student to in-person due to truancy. </a:t>
            </a:r>
          </a:p>
          <a:p>
            <a:endParaRPr lang="en-US"/>
          </a:p>
          <a:p>
            <a:pPr lvl="1"/>
            <a:endParaRPr lang="en-US"/>
          </a:p>
        </p:txBody>
      </p:sp>
    </p:spTree>
    <p:extLst>
      <p:ext uri="{BB962C8B-B14F-4D97-AF65-F5344CB8AC3E}">
        <p14:creationId xmlns:p14="http://schemas.microsoft.com/office/powerpoint/2010/main" val="21129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6731-8F4D-42B1-B260-E3920DCC1FFC}"/>
              </a:ext>
            </a:extLst>
          </p:cNvPr>
          <p:cNvSpPr>
            <a:spLocks noGrp="1"/>
          </p:cNvSpPr>
          <p:nvPr>
            <p:ph type="title"/>
          </p:nvPr>
        </p:nvSpPr>
        <p:spPr>
          <a:xfrm>
            <a:off x="838200" y="365126"/>
            <a:ext cx="10515600" cy="632402"/>
          </a:xfrm>
        </p:spPr>
        <p:txBody>
          <a:bodyPr>
            <a:normAutofit fontScale="90000"/>
          </a:bodyPr>
          <a:lstStyle/>
          <a:p>
            <a:r>
              <a:rPr lang="en-US"/>
              <a:t>Section 9. Curriculum, Content and Instruction	</a:t>
            </a:r>
          </a:p>
        </p:txBody>
      </p:sp>
      <p:sp>
        <p:nvSpPr>
          <p:cNvPr id="3" name="Content Placeholder 2">
            <a:extLst>
              <a:ext uri="{FF2B5EF4-FFF2-40B4-BE49-F238E27FC236}">
                <a16:creationId xmlns:a16="http://schemas.microsoft.com/office/drawing/2014/main" id="{6A2A9973-012D-49DA-812E-FCBC91166D1D}"/>
              </a:ext>
            </a:extLst>
          </p:cNvPr>
          <p:cNvSpPr>
            <a:spLocks noGrp="1"/>
          </p:cNvSpPr>
          <p:nvPr>
            <p:ph idx="1"/>
          </p:nvPr>
        </p:nvSpPr>
        <p:spPr>
          <a:xfrm>
            <a:off x="838200" y="1139976"/>
            <a:ext cx="10515600" cy="4526562"/>
          </a:xfrm>
        </p:spPr>
        <p:txBody>
          <a:bodyPr vert="horz" lIns="91440" tIns="45720" rIns="91440" bIns="45720" rtlCol="0" anchor="t">
            <a:noAutofit/>
          </a:bodyPr>
          <a:lstStyle/>
          <a:p>
            <a:pPr>
              <a:lnSpc>
                <a:spcPct val="120000"/>
              </a:lnSpc>
            </a:pPr>
            <a:r>
              <a:rPr lang="en-US" sz="2000"/>
              <a:t>Instruction aligned to Kentucky Academic Standards grade-level expectations</a:t>
            </a:r>
          </a:p>
          <a:p>
            <a:pPr lvl="1">
              <a:lnSpc>
                <a:spcPct val="120000"/>
              </a:lnSpc>
            </a:pPr>
            <a:r>
              <a:rPr lang="en-US" sz="1600"/>
              <a:t>Including aligned high-quality instructional resources and grade-level assignments.</a:t>
            </a:r>
          </a:p>
          <a:p>
            <a:pPr>
              <a:lnSpc>
                <a:spcPct val="120000"/>
              </a:lnSpc>
            </a:pPr>
            <a:r>
              <a:rPr lang="en-US" sz="2000"/>
              <a:t>Systemic formative assessment to:</a:t>
            </a:r>
          </a:p>
          <a:p>
            <a:pPr lvl="1">
              <a:lnSpc>
                <a:spcPct val="120000"/>
              </a:lnSpc>
            </a:pPr>
            <a:r>
              <a:rPr lang="en-US" sz="1600">
                <a:solidFill>
                  <a:schemeClr val="tx1"/>
                </a:solidFill>
              </a:rPr>
              <a:t>Measure student progress on grade-level standards</a:t>
            </a:r>
          </a:p>
          <a:p>
            <a:pPr lvl="1">
              <a:lnSpc>
                <a:spcPct val="120000"/>
              </a:lnSpc>
            </a:pPr>
            <a:r>
              <a:rPr lang="en-US" sz="1600">
                <a:solidFill>
                  <a:schemeClr val="tx1"/>
                </a:solidFill>
              </a:rPr>
              <a:t>Support students needing accelerated learning toward proficiency and targeted interventions via district multitiered system of supports (MTSS) implementation</a:t>
            </a:r>
          </a:p>
          <a:p>
            <a:pPr>
              <a:lnSpc>
                <a:spcPct val="120000"/>
              </a:lnSpc>
            </a:pPr>
            <a:r>
              <a:rPr lang="en-US" sz="2000"/>
              <a:t>Must provide for two-way visual and verbal interactions</a:t>
            </a:r>
          </a:p>
          <a:p>
            <a:pPr>
              <a:lnSpc>
                <a:spcPct val="120000"/>
              </a:lnSpc>
            </a:pPr>
            <a:r>
              <a:rPr lang="en-US" sz="2000"/>
              <a:t>Must use Learning Management System (LMS) capable of monitoring student progress, interactions and engagement with the teacher and other students both synchronously and asynchronously.</a:t>
            </a:r>
          </a:p>
          <a:p>
            <a:pPr>
              <a:lnSpc>
                <a:spcPct val="120000"/>
              </a:lnSpc>
            </a:pPr>
            <a:r>
              <a:rPr lang="en-US" sz="2000"/>
              <a:t>Student schedules shall align with standard instructional day and hour requirements.  </a:t>
            </a:r>
          </a:p>
          <a:p>
            <a:pPr lvl="1"/>
            <a:endParaRPr lang="en-US"/>
          </a:p>
        </p:txBody>
      </p:sp>
    </p:spTree>
    <p:extLst>
      <p:ext uri="{BB962C8B-B14F-4D97-AF65-F5344CB8AC3E}">
        <p14:creationId xmlns:p14="http://schemas.microsoft.com/office/powerpoint/2010/main" val="72613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42" name="Google Shape;242;p22"/>
          <p:cNvSpPr txBox="1">
            <a:spLocks noGrp="1"/>
          </p:cNvSpPr>
          <p:nvPr>
            <p:ph type="title" idx="4294967295"/>
          </p:nvPr>
        </p:nvSpPr>
        <p:spPr>
          <a:xfrm>
            <a:off x="112300" y="159500"/>
            <a:ext cx="7623600" cy="492402"/>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1600" kern="0">
                <a:solidFill>
                  <a:srgbClr val="085083"/>
                </a:solidFill>
                <a:latin typeface="Franklin Gothic Medium" panose="020B0603020102020204" pitchFamily="34" charset="0"/>
                <a:sym typeface="Arial"/>
              </a:rPr>
              <a:t>Current Program Structures of Full-time Enrolled Online/Virtual/Remote Learning</a:t>
            </a:r>
          </a:p>
        </p:txBody>
      </p:sp>
      <p:pic>
        <p:nvPicPr>
          <p:cNvPr id="234" name="Google Shape;234;p22" descr="By the Kentucky Student Voice Team" title="This World Demands The Qualities of Youth"/>
          <p:cNvPicPr preferRelativeResize="0"/>
          <p:nvPr/>
        </p:nvPicPr>
        <p:blipFill>
          <a:blip r:embed="rId3">
            <a:alphaModFix/>
          </a:blip>
          <a:stretch>
            <a:fillRect/>
          </a:stretch>
        </p:blipFill>
        <p:spPr>
          <a:xfrm rot="-909703">
            <a:off x="231853" y="974080"/>
            <a:ext cx="1868474" cy="1162880"/>
          </a:xfrm>
          <a:prstGeom prst="rect">
            <a:avLst/>
          </a:prstGeom>
          <a:noFill/>
          <a:ln>
            <a:noFill/>
          </a:ln>
        </p:spPr>
      </p:pic>
      <p:sp>
        <p:nvSpPr>
          <p:cNvPr id="232" name="Google Shape;232;p22"/>
          <p:cNvSpPr txBox="1"/>
          <p:nvPr/>
        </p:nvSpPr>
        <p:spPr>
          <a:xfrm>
            <a:off x="2294300" y="858285"/>
            <a:ext cx="5441600" cy="615513"/>
          </a:xfrm>
          <a:prstGeom prst="rect">
            <a:avLst/>
          </a:prstGeom>
          <a:noFill/>
          <a:ln>
            <a:noFill/>
          </a:ln>
        </p:spPr>
        <p:txBody>
          <a:bodyPr spcFirstLastPara="1" wrap="square" lIns="121900" tIns="121900" rIns="121900" bIns="121900" anchor="t" anchorCtr="0">
            <a:spAutoFit/>
          </a:bodyPr>
          <a:lstStyle/>
          <a:p>
            <a:r>
              <a:rPr lang="en" sz="2400"/>
              <a:t>…</a:t>
            </a:r>
            <a:r>
              <a:rPr lang="en" sz="2400">
                <a:latin typeface="Georgia" panose="02040502050405020303" pitchFamily="18" charset="0"/>
              </a:rPr>
              <a:t>Understanding Learner Best Fit </a:t>
            </a:r>
            <a:endParaRPr sz="2400">
              <a:latin typeface="Georgia" panose="02040502050405020303" pitchFamily="18" charset="0"/>
            </a:endParaRPr>
          </a:p>
        </p:txBody>
      </p:sp>
      <p:sp>
        <p:nvSpPr>
          <p:cNvPr id="236" name="Google Shape;236;p22"/>
          <p:cNvSpPr txBox="1"/>
          <p:nvPr/>
        </p:nvSpPr>
        <p:spPr>
          <a:xfrm>
            <a:off x="2845629" y="1391900"/>
            <a:ext cx="3836400" cy="820633"/>
          </a:xfrm>
          <a:prstGeom prst="rect">
            <a:avLst/>
          </a:prstGeom>
          <a:noFill/>
          <a:ln>
            <a:noFill/>
          </a:ln>
        </p:spPr>
        <p:txBody>
          <a:bodyPr spcFirstLastPara="1" wrap="square" lIns="121900" tIns="121900" rIns="121900" bIns="121900" anchor="t" anchorCtr="0">
            <a:spAutoFit/>
          </a:bodyPr>
          <a:lstStyle/>
          <a:p>
            <a:r>
              <a:rPr lang="en" sz="2400">
                <a:latin typeface="Georgia" panose="02040502050405020303" pitchFamily="18" charset="0"/>
                <a:ea typeface="Libre Franklin"/>
                <a:cs typeface="Libre Franklin"/>
                <a:sym typeface="Libre Franklin"/>
              </a:rPr>
              <a:t>“</a:t>
            </a:r>
            <a:r>
              <a:rPr lang="en" sz="1333">
                <a:solidFill>
                  <a:schemeClr val="dk1"/>
                </a:solidFill>
                <a:latin typeface="Georgia" panose="02040502050405020303" pitchFamily="18" charset="0"/>
              </a:rPr>
              <a:t>I focus better at home than at school with a bunch of people.”</a:t>
            </a:r>
            <a:endParaRPr sz="2400">
              <a:latin typeface="Georgia" panose="02040502050405020303" pitchFamily="18" charset="0"/>
              <a:ea typeface="Libre Franklin"/>
              <a:cs typeface="Libre Franklin"/>
              <a:sym typeface="Libre Franklin"/>
            </a:endParaRPr>
          </a:p>
        </p:txBody>
      </p:sp>
      <p:sp>
        <p:nvSpPr>
          <p:cNvPr id="235" name="Google Shape;235;p22"/>
          <p:cNvSpPr txBox="1"/>
          <p:nvPr/>
        </p:nvSpPr>
        <p:spPr>
          <a:xfrm>
            <a:off x="6737900" y="1391901"/>
            <a:ext cx="4975200" cy="1025753"/>
          </a:xfrm>
          <a:prstGeom prst="rect">
            <a:avLst/>
          </a:prstGeom>
          <a:noFill/>
          <a:ln>
            <a:noFill/>
          </a:ln>
        </p:spPr>
        <p:txBody>
          <a:bodyPr spcFirstLastPara="1" wrap="square" lIns="121900" tIns="121900" rIns="121900" bIns="121900" anchor="t" anchorCtr="0">
            <a:spAutoFit/>
          </a:bodyPr>
          <a:lstStyle/>
          <a:p>
            <a:r>
              <a:rPr lang="en" sz="2400">
                <a:latin typeface="Georgia" panose="02040502050405020303" pitchFamily="18" charset="0"/>
                <a:ea typeface="Libre Franklin"/>
                <a:cs typeface="Libre Franklin"/>
                <a:sym typeface="Libre Franklin"/>
              </a:rPr>
              <a:t>“</a:t>
            </a:r>
            <a:r>
              <a:rPr lang="en" sz="1333">
                <a:solidFill>
                  <a:schemeClr val="dk1"/>
                </a:solidFill>
                <a:latin typeface="Georgia" panose="02040502050405020303" pitchFamily="18" charset="0"/>
              </a:rPr>
              <a:t>Work ahead, work at my own pace, I work better by myself, I work best alone, with limited interruptions, independent worker, and it allows me to be flexible.”</a:t>
            </a:r>
            <a:endParaRPr sz="2400">
              <a:latin typeface="Georgia" panose="02040502050405020303" pitchFamily="18" charset="0"/>
              <a:ea typeface="Libre Franklin"/>
              <a:cs typeface="Libre Franklin"/>
              <a:sym typeface="Libre Franklin"/>
            </a:endParaRPr>
          </a:p>
        </p:txBody>
      </p:sp>
      <p:sp>
        <p:nvSpPr>
          <p:cNvPr id="233" name="Google Shape;233;p22"/>
          <p:cNvSpPr txBox="1"/>
          <p:nvPr/>
        </p:nvSpPr>
        <p:spPr>
          <a:xfrm>
            <a:off x="1503761" y="2171756"/>
            <a:ext cx="2333229" cy="615513"/>
          </a:xfrm>
          <a:prstGeom prst="rect">
            <a:avLst/>
          </a:prstGeom>
          <a:noFill/>
          <a:ln>
            <a:noFill/>
          </a:ln>
        </p:spPr>
        <p:txBody>
          <a:bodyPr spcFirstLastPara="1" wrap="square" lIns="121900" tIns="121900" rIns="121900" bIns="121900" anchor="t" anchorCtr="0">
            <a:spAutoFit/>
          </a:bodyPr>
          <a:lstStyle/>
          <a:p>
            <a:r>
              <a:rPr lang="en" sz="2400"/>
              <a:t>Parent Voice:</a:t>
            </a:r>
            <a:endParaRPr sz="2400"/>
          </a:p>
        </p:txBody>
      </p:sp>
      <p:sp>
        <p:nvSpPr>
          <p:cNvPr id="239" name="Google Shape;239;p22"/>
          <p:cNvSpPr txBox="1"/>
          <p:nvPr/>
        </p:nvSpPr>
        <p:spPr>
          <a:xfrm>
            <a:off x="1161000" y="3374247"/>
            <a:ext cx="4522400" cy="1025753"/>
          </a:xfrm>
          <a:prstGeom prst="rect">
            <a:avLst/>
          </a:prstGeom>
          <a:noFill/>
          <a:ln>
            <a:noFill/>
          </a:ln>
        </p:spPr>
        <p:txBody>
          <a:bodyPr spcFirstLastPara="1" wrap="square" lIns="121900" tIns="121900" rIns="121900" bIns="121900" anchor="t" anchorCtr="0">
            <a:spAutoFit/>
          </a:bodyPr>
          <a:lstStyle/>
          <a:p>
            <a:r>
              <a:rPr lang="en" sz="2400">
                <a:latin typeface="Georgia" panose="02040502050405020303" pitchFamily="18" charset="0"/>
                <a:ea typeface="Libre Franklin"/>
                <a:cs typeface="Libre Franklin"/>
                <a:sym typeface="Libre Franklin"/>
              </a:rPr>
              <a:t>“</a:t>
            </a:r>
            <a:r>
              <a:rPr lang="en" sz="1333">
                <a:solidFill>
                  <a:schemeClr val="dk1"/>
                </a:solidFill>
                <a:latin typeface="Georgia" panose="02040502050405020303" pitchFamily="18" charset="0"/>
              </a:rPr>
              <a:t>I am a homemaker and having them home with us is important for us. They are getting one on one attention in the areas they need it best!!”</a:t>
            </a:r>
            <a:endParaRPr sz="2400">
              <a:latin typeface="Georgia" panose="02040502050405020303" pitchFamily="18" charset="0"/>
              <a:ea typeface="Libre Franklin"/>
              <a:cs typeface="Libre Franklin"/>
              <a:sym typeface="Libre Franklin"/>
            </a:endParaRPr>
          </a:p>
        </p:txBody>
      </p:sp>
      <p:sp>
        <p:nvSpPr>
          <p:cNvPr id="241" name="Google Shape;241;p22"/>
          <p:cNvSpPr txBox="1"/>
          <p:nvPr/>
        </p:nvSpPr>
        <p:spPr>
          <a:xfrm>
            <a:off x="6096000" y="2571101"/>
            <a:ext cx="5452000" cy="1025753"/>
          </a:xfrm>
          <a:prstGeom prst="rect">
            <a:avLst/>
          </a:prstGeom>
          <a:noFill/>
          <a:ln>
            <a:noFill/>
          </a:ln>
        </p:spPr>
        <p:txBody>
          <a:bodyPr spcFirstLastPara="1" wrap="square" lIns="121900" tIns="121900" rIns="121900" bIns="121900" anchor="t" anchorCtr="0">
            <a:spAutoFit/>
          </a:bodyPr>
          <a:lstStyle/>
          <a:p>
            <a:r>
              <a:rPr lang="en" sz="2400">
                <a:latin typeface="Georgia" panose="02040502050405020303" pitchFamily="18" charset="0"/>
                <a:ea typeface="Libre Franklin"/>
                <a:cs typeface="Libre Franklin"/>
                <a:sym typeface="Libre Franklin"/>
              </a:rPr>
              <a:t>“</a:t>
            </a:r>
            <a:r>
              <a:rPr lang="en" sz="1333">
                <a:solidFill>
                  <a:schemeClr val="dk1"/>
                </a:solidFill>
                <a:latin typeface="Georgia" panose="02040502050405020303" pitchFamily="18" charset="0"/>
              </a:rPr>
              <a:t>My child does very well in the virtual learning environment. She has more interaction with her teacher due to the smaller class size. She also has a lot of allergies and typically misses school due to this.”</a:t>
            </a:r>
            <a:endParaRPr sz="2400">
              <a:latin typeface="Georgia" panose="02040502050405020303" pitchFamily="18" charset="0"/>
              <a:ea typeface="Libre Franklin"/>
              <a:cs typeface="Libre Franklin"/>
              <a:sym typeface="Libre Franklin"/>
            </a:endParaRPr>
          </a:p>
        </p:txBody>
      </p:sp>
      <p:sp>
        <p:nvSpPr>
          <p:cNvPr id="238" name="Google Shape;238;p22"/>
          <p:cNvSpPr txBox="1"/>
          <p:nvPr/>
        </p:nvSpPr>
        <p:spPr>
          <a:xfrm>
            <a:off x="382346" y="2562046"/>
            <a:ext cx="4975200" cy="1025753"/>
          </a:xfrm>
          <a:prstGeom prst="rect">
            <a:avLst/>
          </a:prstGeom>
          <a:noFill/>
          <a:ln>
            <a:noFill/>
          </a:ln>
        </p:spPr>
        <p:txBody>
          <a:bodyPr spcFirstLastPara="1" wrap="square" lIns="121900" tIns="121900" rIns="121900" bIns="121900" anchor="t" anchorCtr="0">
            <a:spAutoFit/>
          </a:bodyPr>
          <a:lstStyle/>
          <a:p>
            <a:r>
              <a:rPr lang="en" sz="2400">
                <a:latin typeface="Georgia" panose="02040502050405020303" pitchFamily="18" charset="0"/>
                <a:ea typeface="Libre Franklin"/>
                <a:cs typeface="Libre Franklin"/>
                <a:sym typeface="Libre Franklin"/>
              </a:rPr>
              <a:t>“</a:t>
            </a:r>
            <a:r>
              <a:rPr lang="en" sz="1333">
                <a:solidFill>
                  <a:schemeClr val="dk1"/>
                </a:solidFill>
                <a:latin typeface="Georgia" panose="02040502050405020303" pitchFamily="18" charset="0"/>
              </a:rPr>
              <a:t>It seem to be more challenging for my child, it does not let him get bored with school work. He is able to work at his pace and ability to have little breaks when he needs them. “</a:t>
            </a:r>
            <a:endParaRPr sz="2400">
              <a:latin typeface="Georgia" panose="02040502050405020303" pitchFamily="18" charset="0"/>
              <a:ea typeface="Libre Franklin"/>
              <a:cs typeface="Libre Franklin"/>
              <a:sym typeface="Libre Franklin"/>
            </a:endParaRPr>
          </a:p>
        </p:txBody>
      </p:sp>
      <p:sp>
        <p:nvSpPr>
          <p:cNvPr id="240" name="Google Shape;240;p22"/>
          <p:cNvSpPr txBox="1"/>
          <p:nvPr/>
        </p:nvSpPr>
        <p:spPr>
          <a:xfrm>
            <a:off x="7084127" y="3393890"/>
            <a:ext cx="4975200" cy="1025753"/>
          </a:xfrm>
          <a:prstGeom prst="rect">
            <a:avLst/>
          </a:prstGeom>
          <a:noFill/>
          <a:ln>
            <a:noFill/>
          </a:ln>
        </p:spPr>
        <p:txBody>
          <a:bodyPr spcFirstLastPara="1" wrap="square" lIns="121900" tIns="121900" rIns="121900" bIns="121900" anchor="t" anchorCtr="0">
            <a:spAutoFit/>
          </a:bodyPr>
          <a:lstStyle/>
          <a:p>
            <a:r>
              <a:rPr lang="en" sz="2400">
                <a:latin typeface="Georgia" panose="02040502050405020303" pitchFamily="18" charset="0"/>
                <a:ea typeface="Libre Franklin"/>
                <a:cs typeface="Libre Franklin"/>
                <a:sym typeface="Libre Franklin"/>
              </a:rPr>
              <a:t>“</a:t>
            </a:r>
            <a:r>
              <a:rPr lang="en" sz="1333">
                <a:solidFill>
                  <a:schemeClr val="dk1"/>
                </a:solidFill>
                <a:latin typeface="Georgia" panose="02040502050405020303" pitchFamily="18" charset="0"/>
              </a:rPr>
              <a:t>My son has ADHD real bad and he learns better with just me. He cannot think in a group setting. He gets too excited with just 1 person and worse with more. He doesn't like school. “</a:t>
            </a:r>
            <a:endParaRPr sz="2400">
              <a:latin typeface="Georgia" panose="02040502050405020303" pitchFamily="18" charset="0"/>
              <a:ea typeface="Libre Franklin"/>
              <a:cs typeface="Libre Franklin"/>
              <a:sym typeface="Libre Franklin"/>
            </a:endParaRPr>
          </a:p>
        </p:txBody>
      </p:sp>
      <p:sp>
        <p:nvSpPr>
          <p:cNvPr id="237" name="Google Shape;237;p22"/>
          <p:cNvSpPr txBox="1"/>
          <p:nvPr/>
        </p:nvSpPr>
        <p:spPr>
          <a:xfrm>
            <a:off x="295600" y="4201900"/>
            <a:ext cx="11600800" cy="1641115"/>
          </a:xfrm>
          <a:prstGeom prst="rect">
            <a:avLst/>
          </a:prstGeom>
          <a:noFill/>
          <a:ln>
            <a:noFill/>
          </a:ln>
        </p:spPr>
        <p:txBody>
          <a:bodyPr spcFirstLastPara="1" wrap="square" lIns="121900" tIns="121900" rIns="121900" bIns="121900" anchor="t" anchorCtr="0">
            <a:spAutoFit/>
          </a:bodyPr>
          <a:lstStyle/>
          <a:p>
            <a:r>
              <a:rPr lang="en" sz="2400">
                <a:latin typeface="Georgia" panose="02040502050405020303" pitchFamily="18" charset="0"/>
                <a:ea typeface="Libre Franklin"/>
                <a:cs typeface="Libre Franklin"/>
                <a:sym typeface="Libre Franklin"/>
              </a:rPr>
              <a:t>“</a:t>
            </a:r>
            <a:r>
              <a:rPr lang="en" sz="1333">
                <a:solidFill>
                  <a:schemeClr val="dk1"/>
                </a:solidFill>
                <a:latin typeface="Georgia" panose="02040502050405020303" pitchFamily="18" charset="0"/>
              </a:rPr>
              <a:t>The virtual school has been such a blessing to us! My daughter is absolutely thriving and learning so much, she loves her teacher and looks forward to the google meets and work she does with her. She has grown so much academically since starting virtual. It gives the structure and academic opportunity of public school with the freedom and flexibility of home school. Everyone always worries about the "social" aspect but we make up for that with sports and other activities that involve children her age. Virtual is awesome and I am so proud of ____ county for making it an option in the first place! We've had a beautiful experience. Also, my daughter's dad works the 2nd shift leaves at 1 and gets home at midnight, without virtual she wouldn't see him other than on the weekends doing virtual gives them the morning together before he leaves which we are so thankful for”</a:t>
            </a:r>
            <a:endParaRPr sz="2400">
              <a:latin typeface="Georgia" panose="02040502050405020303" pitchFamily="18" charset="0"/>
              <a:ea typeface="Libre Franklin"/>
              <a:cs typeface="Libre Franklin"/>
              <a:sym typeface="Libre Franklin"/>
            </a:endParaRPr>
          </a:p>
        </p:txBody>
      </p:sp>
      <p:pic>
        <p:nvPicPr>
          <p:cNvPr id="243" name="Google Shape;243;p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44167" y="6091233"/>
            <a:ext cx="575400" cy="575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26"/>
          <p:cNvSpPr txBox="1">
            <a:spLocks noGrp="1"/>
          </p:cNvSpPr>
          <p:nvPr>
            <p:ph type="title" idx="4294967295"/>
          </p:nvPr>
        </p:nvSpPr>
        <p:spPr>
          <a:xfrm>
            <a:off x="237933" y="302833"/>
            <a:ext cx="6744400" cy="492402"/>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1600" kern="0">
                <a:solidFill>
                  <a:srgbClr val="085083"/>
                </a:solidFill>
                <a:latin typeface="Franklin Gothic Medium" panose="020B0603020102020204" pitchFamily="34" charset="0"/>
                <a:sym typeface="Arial"/>
              </a:rPr>
              <a:t>Defining and Pursuing High-Quality Learning Experiences</a:t>
            </a:r>
          </a:p>
        </p:txBody>
      </p:sp>
      <p:pic>
        <p:nvPicPr>
          <p:cNvPr id="279" name="Google Shape;279;p26" descr="Screen capture of the first page. Text Only version is available at: https://education.ky.gov/districts/tech/Documents/KYDLG_textonly.pdf " title="Kentucky Digital Learning Guidelines"/>
          <p:cNvPicPr preferRelativeResize="0"/>
          <p:nvPr/>
        </p:nvPicPr>
        <p:blipFill>
          <a:blip r:embed="rId3">
            <a:alphaModFix/>
          </a:blip>
          <a:stretch>
            <a:fillRect/>
          </a:stretch>
        </p:blipFill>
        <p:spPr>
          <a:xfrm>
            <a:off x="2375401" y="929684"/>
            <a:ext cx="7441201" cy="4664699"/>
          </a:xfrm>
          <a:prstGeom prst="rect">
            <a:avLst/>
          </a:prstGeom>
          <a:noFill/>
          <a:ln>
            <a:noFill/>
          </a:ln>
          <a:effectLst>
            <a:outerShdw blurRad="57150" dist="19050" dir="5400000" algn="bl" rotWithShape="0">
              <a:srgbClr val="000000">
                <a:alpha val="50000"/>
              </a:srgbClr>
            </a:outerShdw>
          </a:effectLst>
        </p:spPr>
      </p:pic>
      <p:sp>
        <p:nvSpPr>
          <p:cNvPr id="282" name="Google Shape;282;p26"/>
          <p:cNvSpPr txBox="1"/>
          <p:nvPr/>
        </p:nvSpPr>
        <p:spPr>
          <a:xfrm>
            <a:off x="1084400" y="5939701"/>
            <a:ext cx="5607600" cy="574604"/>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1067" u="sng">
                <a:solidFill>
                  <a:schemeClr val="lt1"/>
                </a:solidFill>
                <a:hlinkClick r:id="rId4">
                  <a:extLst>
                    <a:ext uri="{A12FA001-AC4F-418D-AE19-62706E023703}">
                      <ahyp:hlinkClr xmlns:ahyp="http://schemas.microsoft.com/office/drawing/2018/hyperlinkcolor" val="tx"/>
                    </a:ext>
                  </a:extLst>
                </a:hlinkClick>
              </a:rPr>
              <a:t>https://education.ky.gov/districts/tech/Documents/KYDLG.pdf</a:t>
            </a:r>
            <a:r>
              <a:rPr lang="en" sz="1067">
                <a:solidFill>
                  <a:schemeClr val="lt1"/>
                </a:solidFill>
              </a:rPr>
              <a:t> </a:t>
            </a:r>
            <a:endParaRPr sz="667">
              <a:solidFill>
                <a:schemeClr val="lt1"/>
              </a:solidFill>
              <a:latin typeface="Libre Franklin"/>
              <a:ea typeface="Libre Franklin"/>
              <a:cs typeface="Libre Franklin"/>
              <a:sym typeface="Libre Franklin"/>
            </a:endParaRPr>
          </a:p>
          <a:p>
            <a:r>
              <a:rPr lang="en" sz="1067" u="sng">
                <a:solidFill>
                  <a:schemeClr val="lt1"/>
                </a:solidFill>
                <a:latin typeface="Libre Franklin"/>
                <a:ea typeface="Libre Franklin"/>
                <a:cs typeface="Libre Franklin"/>
                <a:sym typeface="Libre Franklin"/>
                <a:hlinkClick r:id="rId5">
                  <a:extLst>
                    <a:ext uri="{A12FA001-AC4F-418D-AE19-62706E023703}">
                      <ahyp:hlinkClr xmlns:ahyp="http://schemas.microsoft.com/office/drawing/2018/hyperlinkcolor" val="tx"/>
                    </a:ext>
                  </a:extLst>
                </a:hlinkClick>
              </a:rPr>
              <a:t>https://education.ky.gov/districts/tech/Documents/KYDLG_textonly.pdf</a:t>
            </a:r>
            <a:r>
              <a:rPr lang="en" sz="1067">
                <a:solidFill>
                  <a:schemeClr val="lt1"/>
                </a:solidFill>
                <a:latin typeface="Libre Franklin"/>
                <a:ea typeface="Libre Franklin"/>
                <a:cs typeface="Libre Franklin"/>
                <a:sym typeface="Libre Franklin"/>
              </a:rPr>
              <a:t> </a:t>
            </a:r>
            <a:endParaRPr sz="1067">
              <a:solidFill>
                <a:schemeClr val="lt1"/>
              </a:solidFill>
              <a:latin typeface="Libre Franklin"/>
              <a:ea typeface="Libre Franklin"/>
              <a:cs typeface="Libre Franklin"/>
              <a:sym typeface="Libre Franklin"/>
            </a:endParaRPr>
          </a:p>
        </p:txBody>
      </p:sp>
      <p:pic>
        <p:nvPicPr>
          <p:cNvPr id="281" name="Google Shape;281;p26">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237933" y="6087133"/>
            <a:ext cx="575400" cy="57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38CA-DD1E-45BE-BD49-3F5187362BB5}"/>
              </a:ext>
            </a:extLst>
          </p:cNvPr>
          <p:cNvSpPr>
            <a:spLocks noGrp="1"/>
          </p:cNvSpPr>
          <p:nvPr>
            <p:ph type="title"/>
          </p:nvPr>
        </p:nvSpPr>
        <p:spPr>
          <a:xfrm>
            <a:off x="838200" y="207233"/>
            <a:ext cx="10515600" cy="662623"/>
          </a:xfrm>
        </p:spPr>
        <p:txBody>
          <a:bodyPr>
            <a:normAutofit fontScale="90000"/>
          </a:bodyPr>
          <a:lstStyle/>
          <a:p>
            <a:r>
              <a:rPr lang="en-US"/>
              <a:t>Introduction </a:t>
            </a:r>
          </a:p>
        </p:txBody>
      </p:sp>
      <p:sp>
        <p:nvSpPr>
          <p:cNvPr id="3" name="Content Placeholder 2">
            <a:extLst>
              <a:ext uri="{FF2B5EF4-FFF2-40B4-BE49-F238E27FC236}">
                <a16:creationId xmlns:a16="http://schemas.microsoft.com/office/drawing/2014/main" id="{9845A642-2123-4664-BAD5-FB070386537C}"/>
              </a:ext>
            </a:extLst>
          </p:cNvPr>
          <p:cNvSpPr>
            <a:spLocks noGrp="1"/>
          </p:cNvSpPr>
          <p:nvPr>
            <p:ph idx="1"/>
          </p:nvPr>
        </p:nvSpPr>
        <p:spPr>
          <a:xfrm>
            <a:off x="838200" y="1124297"/>
            <a:ext cx="10515600" cy="4933015"/>
          </a:xfrm>
        </p:spPr>
        <p:txBody>
          <a:bodyPr>
            <a:normAutofit/>
          </a:bodyPr>
          <a:lstStyle/>
          <a:p>
            <a:r>
              <a:rPr lang="en-US"/>
              <a:t>Kentucky has recognized full-time enrollment in online, virtual, and remote programs for the greater part of two decades.</a:t>
            </a:r>
          </a:p>
          <a:p>
            <a:r>
              <a:rPr lang="en-US"/>
              <a:t>Virtual and performance-based courses authorized by 704 KAR 3:305 Section (4) (3) in grades 5-12. </a:t>
            </a:r>
          </a:p>
          <a:p>
            <a:r>
              <a:rPr lang="en-US"/>
              <a:t>Virtual option necessarily expanded during the COVID-19 Pandemic via a KBE waiver adopted to provide an attendance-based option for all grades. </a:t>
            </a:r>
          </a:p>
          <a:p>
            <a:r>
              <a:rPr lang="en-US"/>
              <a:t>Continuing desire by districts to offer virtual programs to provide additional options for a small percentage of students and families.</a:t>
            </a:r>
          </a:p>
          <a:p>
            <a:pPr lvl="1"/>
            <a:r>
              <a:rPr lang="en-US"/>
              <a:t>Promulgation of 704 KAR 3:535</a:t>
            </a:r>
          </a:p>
          <a:p>
            <a:endParaRPr lang="en-US"/>
          </a:p>
          <a:p>
            <a:endParaRPr lang="en-US"/>
          </a:p>
          <a:p>
            <a:endParaRPr lang="en-US" b="1"/>
          </a:p>
        </p:txBody>
      </p:sp>
    </p:spTree>
    <p:extLst>
      <p:ext uri="{BB962C8B-B14F-4D97-AF65-F5344CB8AC3E}">
        <p14:creationId xmlns:p14="http://schemas.microsoft.com/office/powerpoint/2010/main" val="149258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idx="4294967295"/>
          </p:nvPr>
        </p:nvSpPr>
        <p:spPr>
          <a:xfrm>
            <a:off x="148084" y="97743"/>
            <a:ext cx="8000000" cy="656614"/>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2667" kern="0">
                <a:solidFill>
                  <a:srgbClr val="085083"/>
                </a:solidFill>
                <a:latin typeface="Franklin Gothic Medium" panose="020B0603020102020204" pitchFamily="34" charset="0"/>
                <a:sym typeface="Arial"/>
              </a:rPr>
              <a:t>Supporting Online, Virtual and Remote Learning</a:t>
            </a:r>
            <a:endParaRPr lang="en-US" sz="1600" kern="0">
              <a:solidFill>
                <a:srgbClr val="085083"/>
              </a:solidFill>
              <a:latin typeface="Franklin Gothic Medium" panose="020B0603020102020204" pitchFamily="34" charset="0"/>
              <a:sym typeface="Arial"/>
            </a:endParaRPr>
          </a:p>
        </p:txBody>
      </p:sp>
      <p:grpSp>
        <p:nvGrpSpPr>
          <p:cNvPr id="105" name="Google Shape;105;p17">
            <a:extLst>
              <a:ext uri="{C183D7F6-B498-43B3-948B-1728B52AA6E4}">
                <adec:decorative xmlns:adec="http://schemas.microsoft.com/office/drawing/2017/decorative" val="1"/>
              </a:ext>
            </a:extLst>
          </p:cNvPr>
          <p:cNvGrpSpPr/>
          <p:nvPr/>
        </p:nvGrpSpPr>
        <p:grpSpPr>
          <a:xfrm>
            <a:off x="244522" y="3292101"/>
            <a:ext cx="11243428" cy="234084"/>
            <a:chOff x="-253103" y="3774946"/>
            <a:chExt cx="11778979" cy="315194"/>
          </a:xfrm>
        </p:grpSpPr>
        <p:sp>
          <p:nvSpPr>
            <p:cNvPr id="106" name="Google Shape;106;p17"/>
            <p:cNvSpPr/>
            <p:nvPr/>
          </p:nvSpPr>
          <p:spPr>
            <a:xfrm>
              <a:off x="-253103" y="3775440"/>
              <a:ext cx="743100" cy="314700"/>
            </a:xfrm>
            <a:prstGeom prst="chevron">
              <a:avLst>
                <a:gd name="adj" fmla="val 34375"/>
              </a:avLst>
            </a:prstGeom>
            <a:solidFill>
              <a:srgbClr val="085083"/>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rgbClr val="000000"/>
                </a:solidFill>
                <a:latin typeface="Calibri"/>
                <a:ea typeface="Calibri"/>
                <a:cs typeface="Calibri"/>
                <a:sym typeface="Calibri"/>
              </a:endParaRPr>
            </a:p>
          </p:txBody>
        </p:sp>
        <p:sp>
          <p:nvSpPr>
            <p:cNvPr id="107" name="Google Shape;107;p17"/>
            <p:cNvSpPr/>
            <p:nvPr/>
          </p:nvSpPr>
          <p:spPr>
            <a:xfrm>
              <a:off x="392314" y="3775260"/>
              <a:ext cx="5835600" cy="314700"/>
            </a:xfrm>
            <a:prstGeom prst="chevron">
              <a:avLst>
                <a:gd name="adj" fmla="val 34375"/>
              </a:avLst>
            </a:prstGeom>
            <a:solidFill>
              <a:srgbClr val="2BACD9"/>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rgbClr val="000000"/>
                </a:solidFill>
                <a:latin typeface="Calibri"/>
                <a:ea typeface="Calibri"/>
                <a:cs typeface="Calibri"/>
                <a:sym typeface="Calibri"/>
              </a:endParaRPr>
            </a:p>
          </p:txBody>
        </p:sp>
        <p:sp>
          <p:nvSpPr>
            <p:cNvPr id="108" name="Google Shape;108;p17"/>
            <p:cNvSpPr/>
            <p:nvPr/>
          </p:nvSpPr>
          <p:spPr>
            <a:xfrm>
              <a:off x="6151839" y="3775260"/>
              <a:ext cx="369300" cy="314700"/>
            </a:xfrm>
            <a:prstGeom prst="chevron">
              <a:avLst>
                <a:gd name="adj" fmla="val 34375"/>
              </a:avLst>
            </a:prstGeom>
            <a:solidFill>
              <a:srgbClr val="5CD3D8"/>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rgbClr val="000000"/>
                </a:solidFill>
                <a:latin typeface="Calibri"/>
                <a:ea typeface="Calibri"/>
                <a:cs typeface="Calibri"/>
                <a:sym typeface="Calibri"/>
              </a:endParaRPr>
            </a:p>
          </p:txBody>
        </p:sp>
        <p:sp>
          <p:nvSpPr>
            <p:cNvPr id="109" name="Google Shape;109;p17"/>
            <p:cNvSpPr/>
            <p:nvPr/>
          </p:nvSpPr>
          <p:spPr>
            <a:xfrm>
              <a:off x="10668731" y="3775125"/>
              <a:ext cx="423900" cy="314700"/>
            </a:xfrm>
            <a:prstGeom prst="chevron">
              <a:avLst>
                <a:gd name="adj" fmla="val 34375"/>
              </a:avLst>
            </a:prstGeom>
            <a:solidFill>
              <a:srgbClr val="146D74"/>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rgbClr val="000000"/>
                </a:solidFill>
                <a:latin typeface="Calibri"/>
                <a:ea typeface="Calibri"/>
                <a:cs typeface="Calibri"/>
                <a:sym typeface="Calibri"/>
              </a:endParaRPr>
            </a:p>
          </p:txBody>
        </p:sp>
        <p:sp>
          <p:nvSpPr>
            <p:cNvPr id="110" name="Google Shape;110;p17"/>
            <p:cNvSpPr/>
            <p:nvPr/>
          </p:nvSpPr>
          <p:spPr>
            <a:xfrm>
              <a:off x="10989175" y="3774946"/>
              <a:ext cx="536700" cy="314700"/>
            </a:xfrm>
            <a:prstGeom prst="chevron">
              <a:avLst>
                <a:gd name="adj" fmla="val 34375"/>
              </a:avLst>
            </a:prstGeom>
            <a:solidFill>
              <a:srgbClr val="62BC8E"/>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rgbClr val="000000"/>
                </a:solidFill>
                <a:latin typeface="Calibri"/>
                <a:ea typeface="Calibri"/>
                <a:cs typeface="Calibri"/>
                <a:sym typeface="Calibri"/>
              </a:endParaRPr>
            </a:p>
          </p:txBody>
        </p:sp>
      </p:grpSp>
      <p:sp>
        <p:nvSpPr>
          <p:cNvPr id="119" name="Google Shape;119;p17"/>
          <p:cNvSpPr txBox="1"/>
          <p:nvPr/>
        </p:nvSpPr>
        <p:spPr>
          <a:xfrm>
            <a:off x="911053" y="1455563"/>
            <a:ext cx="1262400" cy="400400"/>
          </a:xfrm>
          <a:prstGeom prst="rect">
            <a:avLst/>
          </a:prstGeom>
          <a:noFill/>
          <a:ln>
            <a:noFill/>
          </a:ln>
        </p:spPr>
        <p:txBody>
          <a:bodyPr spcFirstLastPara="1" wrap="square" lIns="121900" tIns="60933" rIns="121900" bIns="60933" anchor="t" anchorCtr="0">
            <a:noAutofit/>
          </a:bodyPr>
          <a:lstStyle/>
          <a:p>
            <a:pPr algn="ctr"/>
            <a:r>
              <a:rPr lang="en" sz="2400" b="1">
                <a:latin typeface="Libre Franklin"/>
                <a:ea typeface="Libre Franklin"/>
                <a:cs typeface="Libre Franklin"/>
                <a:sym typeface="Libre Franklin"/>
              </a:rPr>
              <a:t>2000</a:t>
            </a:r>
            <a:endParaRPr sz="2400" b="1">
              <a:latin typeface="Libre Franklin"/>
              <a:ea typeface="Libre Franklin"/>
              <a:cs typeface="Libre Franklin"/>
              <a:sym typeface="Libre Franklin"/>
            </a:endParaRPr>
          </a:p>
        </p:txBody>
      </p:sp>
      <p:sp>
        <p:nvSpPr>
          <p:cNvPr id="117" name="Google Shape;117;p17"/>
          <p:cNvSpPr txBox="1"/>
          <p:nvPr/>
        </p:nvSpPr>
        <p:spPr>
          <a:xfrm>
            <a:off x="1047253" y="1862500"/>
            <a:ext cx="2196400" cy="1429600"/>
          </a:xfrm>
          <a:prstGeom prst="rect">
            <a:avLst/>
          </a:prstGeom>
          <a:noFill/>
          <a:ln>
            <a:noFill/>
          </a:ln>
        </p:spPr>
        <p:txBody>
          <a:bodyPr spcFirstLastPara="1" wrap="square" lIns="121900" tIns="60933" rIns="121900" bIns="60933" anchor="t" anchorCtr="0">
            <a:noAutofit/>
          </a:bodyPr>
          <a:lstStyle/>
          <a:p>
            <a:r>
              <a:rPr lang="en" sz="1200">
                <a:solidFill>
                  <a:srgbClr val="666666"/>
                </a:solidFill>
                <a:latin typeface="Georgia" panose="02040502050405020303" pitchFamily="18" charset="0"/>
                <a:ea typeface="Libre Franklin Light"/>
                <a:cs typeface="Libre Franklin Light"/>
                <a:sym typeface="Libre Franklin Light"/>
              </a:rPr>
              <a:t>Kentucky pioneered a state-wide online and virtual high school option for students beginning in the fall of 2000 called the Kentucky Virtual High School (</a:t>
            </a:r>
            <a:r>
              <a:rPr lang="en" sz="1200" b="1">
                <a:solidFill>
                  <a:srgbClr val="666666"/>
                </a:solidFill>
                <a:latin typeface="Georgia" panose="02040502050405020303" pitchFamily="18" charset="0"/>
                <a:ea typeface="Libre Franklin"/>
                <a:cs typeface="Libre Franklin"/>
                <a:sym typeface="Libre Franklin"/>
              </a:rPr>
              <a:t>KVHS</a:t>
            </a:r>
            <a:r>
              <a:rPr lang="en" sz="1200">
                <a:solidFill>
                  <a:srgbClr val="666666"/>
                </a:solidFill>
                <a:latin typeface="Georgia" panose="02040502050405020303" pitchFamily="18" charset="0"/>
                <a:ea typeface="Libre Franklin Light"/>
                <a:cs typeface="Libre Franklin Light"/>
                <a:sym typeface="Libre Franklin Light"/>
              </a:rPr>
              <a:t>)</a:t>
            </a:r>
            <a:r>
              <a:rPr lang="en" sz="1200">
                <a:solidFill>
                  <a:srgbClr val="000000"/>
                </a:solidFill>
                <a:latin typeface="Georgia" panose="02040502050405020303" pitchFamily="18" charset="0"/>
                <a:ea typeface="Libre Franklin Light"/>
                <a:cs typeface="Libre Franklin Light"/>
                <a:sym typeface="Libre Franklin Light"/>
              </a:rPr>
              <a:t> </a:t>
            </a:r>
            <a:endParaRPr sz="1200">
              <a:latin typeface="Georgia" panose="02040502050405020303" pitchFamily="18" charset="0"/>
              <a:ea typeface="Libre Franklin Light"/>
              <a:cs typeface="Libre Franklin Light"/>
              <a:sym typeface="Libre Franklin Light"/>
            </a:endParaRPr>
          </a:p>
        </p:txBody>
      </p:sp>
      <p:sp>
        <p:nvSpPr>
          <p:cNvPr id="152" name="Google Shape;152;p17"/>
          <p:cNvSpPr txBox="1"/>
          <p:nvPr/>
        </p:nvSpPr>
        <p:spPr>
          <a:xfrm>
            <a:off x="1633832" y="3800845"/>
            <a:ext cx="2026800" cy="400400"/>
          </a:xfrm>
          <a:prstGeom prst="rect">
            <a:avLst/>
          </a:prstGeom>
          <a:noFill/>
          <a:ln>
            <a:noFill/>
          </a:ln>
        </p:spPr>
        <p:txBody>
          <a:bodyPr spcFirstLastPara="1" wrap="square" lIns="121900" tIns="60933" rIns="121900" bIns="60933" anchor="t" anchorCtr="0">
            <a:noAutofit/>
          </a:bodyPr>
          <a:lstStyle/>
          <a:p>
            <a:pPr algn="ctr"/>
            <a:r>
              <a:rPr lang="en" sz="2400" b="1">
                <a:latin typeface="Libre Franklin"/>
                <a:ea typeface="Libre Franklin"/>
                <a:cs typeface="Libre Franklin"/>
                <a:sym typeface="Libre Franklin"/>
              </a:rPr>
              <a:t>2000-2012</a:t>
            </a:r>
            <a:endParaRPr sz="2400" b="1">
              <a:latin typeface="Libre Franklin"/>
              <a:ea typeface="Libre Franklin"/>
              <a:cs typeface="Libre Franklin"/>
              <a:sym typeface="Libre Franklin"/>
            </a:endParaRPr>
          </a:p>
        </p:txBody>
      </p:sp>
      <p:sp>
        <p:nvSpPr>
          <p:cNvPr id="151" name="Google Shape;151;p17"/>
          <p:cNvSpPr txBox="1"/>
          <p:nvPr/>
        </p:nvSpPr>
        <p:spPr>
          <a:xfrm>
            <a:off x="1665309" y="4199300"/>
            <a:ext cx="2380800" cy="1244000"/>
          </a:xfrm>
          <a:prstGeom prst="rect">
            <a:avLst/>
          </a:prstGeom>
          <a:noFill/>
          <a:ln>
            <a:noFill/>
          </a:ln>
        </p:spPr>
        <p:txBody>
          <a:bodyPr spcFirstLastPara="1" wrap="square" lIns="121900" tIns="60933" rIns="121900" bIns="60933" anchor="t" anchorCtr="0">
            <a:noAutofit/>
          </a:bodyPr>
          <a:lstStyle/>
          <a:p>
            <a:r>
              <a:rPr lang="en" sz="1200">
                <a:solidFill>
                  <a:srgbClr val="666666"/>
                </a:solidFill>
                <a:latin typeface="Georgia" panose="02040502050405020303" pitchFamily="18" charset="0"/>
                <a:ea typeface="Libre Franklin Light"/>
                <a:cs typeface="Libre Franklin Light"/>
                <a:sym typeface="Libre Franklin Light"/>
              </a:rPr>
              <a:t>approximately 700 students per year take KVHS courses (est. 98% part-time, supplemental course pickups)</a:t>
            </a:r>
            <a:endParaRPr sz="1200">
              <a:solidFill>
                <a:srgbClr val="666666"/>
              </a:solidFill>
              <a:latin typeface="Georgia" panose="02040502050405020303" pitchFamily="18" charset="0"/>
              <a:ea typeface="Libre Franklin Light"/>
              <a:cs typeface="Libre Franklin Light"/>
              <a:sym typeface="Libre Franklin Light"/>
            </a:endParaRPr>
          </a:p>
        </p:txBody>
      </p:sp>
      <p:sp>
        <p:nvSpPr>
          <p:cNvPr id="158" name="Google Shape;158;p17"/>
          <p:cNvSpPr txBox="1">
            <a:spLocks/>
          </p:cNvSpPr>
          <p:nvPr/>
        </p:nvSpPr>
        <p:spPr>
          <a:xfrm>
            <a:off x="3551237" y="2483852"/>
            <a:ext cx="2380800" cy="533311"/>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defTabSz="1219170">
              <a:buClr>
                <a:srgbClr val="000000"/>
              </a:buClr>
              <a:defRPr/>
            </a:pPr>
            <a:r>
              <a:rPr lang="en-US" sz="933" kern="0">
                <a:solidFill>
                  <a:srgbClr val="999999"/>
                </a:solidFill>
                <a:latin typeface="Georgia" panose="02040502050405020303" pitchFamily="18" charset="0"/>
                <a:ea typeface="Libre Franklin"/>
                <a:cs typeface="Libre Franklin"/>
                <a:sym typeface="Libre Franklin"/>
              </a:rPr>
              <a:t>Major digital readiness/ digital learning growth during this time.</a:t>
            </a:r>
          </a:p>
        </p:txBody>
      </p:sp>
      <p:sp>
        <p:nvSpPr>
          <p:cNvPr id="150" name="Google Shape;150;p17"/>
          <p:cNvSpPr txBox="1"/>
          <p:nvPr/>
        </p:nvSpPr>
        <p:spPr>
          <a:xfrm>
            <a:off x="6769143" y="1222601"/>
            <a:ext cx="1262400" cy="400400"/>
          </a:xfrm>
          <a:prstGeom prst="rect">
            <a:avLst/>
          </a:prstGeom>
          <a:noFill/>
          <a:ln>
            <a:noFill/>
          </a:ln>
        </p:spPr>
        <p:txBody>
          <a:bodyPr spcFirstLastPara="1" wrap="square" lIns="121900" tIns="60933" rIns="121900" bIns="60933" anchor="t" anchorCtr="0">
            <a:noAutofit/>
          </a:bodyPr>
          <a:lstStyle/>
          <a:p>
            <a:pPr algn="ctr"/>
            <a:r>
              <a:rPr lang="en" sz="2400" b="1">
                <a:latin typeface="Libre Franklin"/>
                <a:ea typeface="Libre Franklin"/>
                <a:cs typeface="Libre Franklin"/>
                <a:sym typeface="Libre Franklin"/>
              </a:rPr>
              <a:t>2012</a:t>
            </a:r>
            <a:endParaRPr sz="2400">
              <a:latin typeface="Libre Franklin Light"/>
              <a:ea typeface="Libre Franklin Light"/>
              <a:cs typeface="Libre Franklin Light"/>
              <a:sym typeface="Libre Franklin Light"/>
            </a:endParaRPr>
          </a:p>
        </p:txBody>
      </p:sp>
      <p:sp>
        <p:nvSpPr>
          <p:cNvPr id="148" name="Google Shape;148;p17"/>
          <p:cNvSpPr txBox="1"/>
          <p:nvPr/>
        </p:nvSpPr>
        <p:spPr>
          <a:xfrm>
            <a:off x="6887835" y="1595960"/>
            <a:ext cx="1752400" cy="1552400"/>
          </a:xfrm>
          <a:prstGeom prst="rect">
            <a:avLst/>
          </a:prstGeom>
          <a:noFill/>
          <a:ln>
            <a:noFill/>
          </a:ln>
        </p:spPr>
        <p:txBody>
          <a:bodyPr spcFirstLastPara="1" wrap="square" lIns="121900" tIns="60933" rIns="121900" bIns="60933" anchor="t" anchorCtr="0">
            <a:noAutofit/>
          </a:bodyPr>
          <a:lstStyle/>
          <a:p>
            <a:r>
              <a:rPr lang="en" sz="1200">
                <a:solidFill>
                  <a:srgbClr val="666666"/>
                </a:solidFill>
                <a:latin typeface="Georgia" panose="02040502050405020303" pitchFamily="18" charset="0"/>
                <a:ea typeface="Libre Franklin Light"/>
                <a:cs typeface="Libre Franklin Light"/>
                <a:sym typeface="Libre Franklin Light"/>
              </a:rPr>
              <a:t>KVHS Closes. KDE transitions from a delivery model to supporting school districts in local development  </a:t>
            </a:r>
            <a:r>
              <a:rPr lang="en" sz="1467">
                <a:solidFill>
                  <a:srgbClr val="000000"/>
                </a:solidFill>
                <a:latin typeface="Georgia" panose="02040502050405020303" pitchFamily="18" charset="0"/>
                <a:ea typeface="Montserrat"/>
                <a:cs typeface="Montserrat"/>
                <a:sym typeface="Montserrat"/>
              </a:rPr>
              <a:t> </a:t>
            </a:r>
            <a:endParaRPr sz="1467">
              <a:latin typeface="Georgia" panose="02040502050405020303" pitchFamily="18" charset="0"/>
            </a:endParaRPr>
          </a:p>
        </p:txBody>
      </p:sp>
      <p:sp>
        <p:nvSpPr>
          <p:cNvPr id="120" name="Google Shape;120;p17"/>
          <p:cNvSpPr txBox="1"/>
          <p:nvPr/>
        </p:nvSpPr>
        <p:spPr>
          <a:xfrm>
            <a:off x="7317368" y="3840151"/>
            <a:ext cx="2380800" cy="274400"/>
          </a:xfrm>
          <a:prstGeom prst="rect">
            <a:avLst/>
          </a:prstGeom>
          <a:noFill/>
          <a:ln>
            <a:noFill/>
          </a:ln>
        </p:spPr>
        <p:txBody>
          <a:bodyPr spcFirstLastPara="1" wrap="square" lIns="121900" tIns="60933" rIns="121900" bIns="60933" anchor="t" anchorCtr="0">
            <a:noAutofit/>
          </a:bodyPr>
          <a:lstStyle/>
          <a:p>
            <a:pPr algn="ctr"/>
            <a:r>
              <a:rPr lang="en" sz="2400" b="1">
                <a:solidFill>
                  <a:srgbClr val="000000"/>
                </a:solidFill>
                <a:latin typeface="Montserrat"/>
                <a:ea typeface="Montserrat"/>
                <a:cs typeface="Montserrat"/>
                <a:sym typeface="Montserrat"/>
              </a:rPr>
              <a:t>20</a:t>
            </a:r>
            <a:r>
              <a:rPr lang="en" sz="2400" b="1">
                <a:latin typeface="Montserrat"/>
                <a:ea typeface="Montserrat"/>
                <a:cs typeface="Montserrat"/>
                <a:sym typeface="Montserrat"/>
              </a:rPr>
              <a:t>13-Today</a:t>
            </a:r>
            <a:endParaRPr sz="2400"/>
          </a:p>
        </p:txBody>
      </p:sp>
      <p:sp>
        <p:nvSpPr>
          <p:cNvPr id="118" name="Google Shape;118;p17"/>
          <p:cNvSpPr txBox="1"/>
          <p:nvPr/>
        </p:nvSpPr>
        <p:spPr>
          <a:xfrm>
            <a:off x="7538153" y="4223333"/>
            <a:ext cx="3115200" cy="1244000"/>
          </a:xfrm>
          <a:prstGeom prst="rect">
            <a:avLst/>
          </a:prstGeom>
          <a:noFill/>
          <a:ln>
            <a:noFill/>
          </a:ln>
        </p:spPr>
        <p:txBody>
          <a:bodyPr spcFirstLastPara="1" wrap="square" lIns="121900" tIns="60933" rIns="121900" bIns="60933" anchor="t" anchorCtr="0">
            <a:noAutofit/>
          </a:bodyPr>
          <a:lstStyle/>
          <a:p>
            <a:r>
              <a:rPr lang="en" sz="1200" b="1">
                <a:solidFill>
                  <a:srgbClr val="666666"/>
                </a:solidFill>
                <a:latin typeface="Georgia" panose="02040502050405020303" pitchFamily="18" charset="0"/>
                <a:ea typeface="Libre Franklin"/>
                <a:cs typeface="Libre Franklin"/>
                <a:sym typeface="Libre Franklin"/>
              </a:rPr>
              <a:t>158</a:t>
            </a:r>
            <a:r>
              <a:rPr lang="en" sz="1200">
                <a:solidFill>
                  <a:srgbClr val="666666"/>
                </a:solidFill>
                <a:latin typeface="Georgia" panose="02040502050405020303" pitchFamily="18" charset="0"/>
                <a:ea typeface="Libre Franklin Light"/>
                <a:cs typeface="Libre Franklin Light"/>
                <a:sym typeface="Libre Franklin Light"/>
              </a:rPr>
              <a:t> districts report offering supplemental online, virtual courses (learner acceleration, learner at-risk/fallen behind, expanded course offerings, globetrotters) and </a:t>
            </a:r>
            <a:r>
              <a:rPr lang="en" sz="1200" b="1">
                <a:solidFill>
                  <a:srgbClr val="666666"/>
                </a:solidFill>
                <a:latin typeface="Georgia" panose="02040502050405020303" pitchFamily="18" charset="0"/>
                <a:ea typeface="Libre Franklin"/>
                <a:cs typeface="Libre Franklin"/>
                <a:sym typeface="Libre Franklin"/>
              </a:rPr>
              <a:t>45 </a:t>
            </a:r>
            <a:r>
              <a:rPr lang="en" sz="1200">
                <a:solidFill>
                  <a:srgbClr val="666666"/>
                </a:solidFill>
                <a:latin typeface="Georgia" panose="02040502050405020303" pitchFamily="18" charset="0"/>
                <a:ea typeface="Libre Franklin Light"/>
                <a:cs typeface="Libre Franklin Light"/>
                <a:sym typeface="Libre Franklin Light"/>
              </a:rPr>
              <a:t>districts have expanded enrollment opportunities </a:t>
            </a:r>
            <a:endParaRPr sz="1200">
              <a:solidFill>
                <a:srgbClr val="666666"/>
              </a:solidFill>
              <a:latin typeface="Georgia" panose="02040502050405020303" pitchFamily="18" charset="0"/>
              <a:ea typeface="Libre Franklin Light"/>
              <a:cs typeface="Libre Franklin Light"/>
              <a:sym typeface="Libre Franklin Light"/>
            </a:endParaRPr>
          </a:p>
        </p:txBody>
      </p:sp>
      <p:sp>
        <p:nvSpPr>
          <p:cNvPr id="155" name="Google Shape;155;p17"/>
          <p:cNvSpPr txBox="1"/>
          <p:nvPr/>
        </p:nvSpPr>
        <p:spPr>
          <a:xfrm>
            <a:off x="8843907" y="1864367"/>
            <a:ext cx="1693200" cy="400400"/>
          </a:xfrm>
          <a:prstGeom prst="rect">
            <a:avLst/>
          </a:prstGeom>
          <a:noFill/>
          <a:ln>
            <a:noFill/>
          </a:ln>
        </p:spPr>
        <p:txBody>
          <a:bodyPr spcFirstLastPara="1" wrap="square" lIns="121900" tIns="60933" rIns="121900" bIns="60933" anchor="t" anchorCtr="0">
            <a:noAutofit/>
          </a:bodyPr>
          <a:lstStyle/>
          <a:p>
            <a:pPr algn="ctr"/>
            <a:r>
              <a:rPr lang="en" sz="2400" b="1">
                <a:latin typeface="Libre Franklin"/>
                <a:ea typeface="Libre Franklin"/>
                <a:cs typeface="Libre Franklin"/>
                <a:sym typeface="Libre Franklin"/>
              </a:rPr>
              <a:t>2021-22</a:t>
            </a:r>
            <a:endParaRPr sz="2400">
              <a:latin typeface="Libre Franklin Light"/>
              <a:ea typeface="Libre Franklin Light"/>
              <a:cs typeface="Libre Franklin Light"/>
              <a:sym typeface="Libre Franklin Light"/>
            </a:endParaRPr>
          </a:p>
        </p:txBody>
      </p:sp>
      <p:sp>
        <p:nvSpPr>
          <p:cNvPr id="156" name="Google Shape;156;p17"/>
          <p:cNvSpPr txBox="1"/>
          <p:nvPr/>
        </p:nvSpPr>
        <p:spPr>
          <a:xfrm>
            <a:off x="8889687" y="2224600"/>
            <a:ext cx="1602000" cy="993200"/>
          </a:xfrm>
          <a:prstGeom prst="rect">
            <a:avLst/>
          </a:prstGeom>
          <a:noFill/>
          <a:ln>
            <a:noFill/>
          </a:ln>
        </p:spPr>
        <p:txBody>
          <a:bodyPr spcFirstLastPara="1" wrap="square" lIns="121900" tIns="60933" rIns="121900" bIns="60933" anchor="t" anchorCtr="0">
            <a:noAutofit/>
          </a:bodyPr>
          <a:lstStyle/>
          <a:p>
            <a:r>
              <a:rPr lang="en" sz="1200">
                <a:solidFill>
                  <a:srgbClr val="666666"/>
                </a:solidFill>
                <a:latin typeface="Georgia" panose="02040502050405020303" pitchFamily="18" charset="0"/>
                <a:ea typeface="Libre Franklin Light"/>
                <a:cs typeface="Libre Franklin Light"/>
                <a:sym typeface="Libre Franklin Light"/>
              </a:rPr>
              <a:t>Districts offering full-time enrollment options grew from 4 to approximately 115 </a:t>
            </a:r>
            <a:endParaRPr sz="1200">
              <a:solidFill>
                <a:srgbClr val="666666"/>
              </a:solidFill>
              <a:latin typeface="Georgia" panose="02040502050405020303" pitchFamily="18" charset="0"/>
              <a:ea typeface="Libre Franklin Light"/>
              <a:cs typeface="Libre Franklin Light"/>
              <a:sym typeface="Libre Franklin Light"/>
            </a:endParaRPr>
          </a:p>
        </p:txBody>
      </p:sp>
      <p:sp>
        <p:nvSpPr>
          <p:cNvPr id="121" name="Google Shape;121;p17"/>
          <p:cNvSpPr txBox="1"/>
          <p:nvPr/>
        </p:nvSpPr>
        <p:spPr>
          <a:xfrm>
            <a:off x="10744587" y="1300795"/>
            <a:ext cx="1262400" cy="457200"/>
          </a:xfrm>
          <a:prstGeom prst="rect">
            <a:avLst/>
          </a:prstGeom>
          <a:noFill/>
          <a:ln>
            <a:noFill/>
          </a:ln>
        </p:spPr>
        <p:txBody>
          <a:bodyPr spcFirstLastPara="1" wrap="square" lIns="121900" tIns="60933" rIns="121900" bIns="60933" anchor="t" anchorCtr="0">
            <a:noAutofit/>
          </a:bodyPr>
          <a:lstStyle/>
          <a:p>
            <a:pPr algn="ctr"/>
            <a:r>
              <a:rPr lang="en" sz="2400" b="1">
                <a:latin typeface="Montserrat"/>
                <a:ea typeface="Montserrat"/>
                <a:cs typeface="Montserrat"/>
                <a:sym typeface="Montserrat"/>
              </a:rPr>
              <a:t>next</a:t>
            </a:r>
            <a:endParaRPr sz="2400"/>
          </a:p>
        </p:txBody>
      </p:sp>
      <p:cxnSp>
        <p:nvCxnSpPr>
          <p:cNvPr id="111" name="Google Shape;111;p17">
            <a:extLst>
              <a:ext uri="{C183D7F6-B498-43B3-948B-1728B52AA6E4}">
                <adec:decorative xmlns:adec="http://schemas.microsoft.com/office/drawing/2017/decorative" val="1"/>
              </a:ext>
            </a:extLst>
          </p:cNvPr>
          <p:cNvCxnSpPr/>
          <p:nvPr/>
        </p:nvCxnSpPr>
        <p:spPr>
          <a:xfrm rot="10800000">
            <a:off x="4303423" y="3625069"/>
            <a:ext cx="0" cy="684400"/>
          </a:xfrm>
          <a:prstGeom prst="straightConnector1">
            <a:avLst/>
          </a:prstGeom>
          <a:noFill/>
          <a:ln w="19050" cap="flat" cmpd="sng">
            <a:solidFill>
              <a:srgbClr val="3A3838"/>
            </a:solidFill>
            <a:prstDash val="solid"/>
            <a:miter lim="800000"/>
            <a:headEnd type="oval" w="med" len="med"/>
            <a:tailEnd type="oval" w="med" len="med"/>
          </a:ln>
        </p:spPr>
      </p:cxnSp>
      <p:cxnSp>
        <p:nvCxnSpPr>
          <p:cNvPr id="112" name="Google Shape;112;p17">
            <a:extLst>
              <a:ext uri="{C183D7F6-B498-43B3-948B-1728B52AA6E4}">
                <adec:decorative xmlns:adec="http://schemas.microsoft.com/office/drawing/2017/decorative" val="1"/>
              </a:ext>
            </a:extLst>
          </p:cNvPr>
          <p:cNvCxnSpPr/>
          <p:nvPr/>
        </p:nvCxnSpPr>
        <p:spPr>
          <a:xfrm rot="10800000">
            <a:off x="11249284" y="2541241"/>
            <a:ext cx="0" cy="684400"/>
          </a:xfrm>
          <a:prstGeom prst="straightConnector1">
            <a:avLst/>
          </a:prstGeom>
          <a:noFill/>
          <a:ln w="19050" cap="flat" cmpd="sng">
            <a:solidFill>
              <a:srgbClr val="3A3838"/>
            </a:solidFill>
            <a:prstDash val="solid"/>
            <a:miter lim="800000"/>
            <a:headEnd type="oval" w="med" len="med"/>
            <a:tailEnd type="oval" w="med" len="med"/>
          </a:ln>
        </p:spPr>
      </p:cxnSp>
      <p:cxnSp>
        <p:nvCxnSpPr>
          <p:cNvPr id="113" name="Google Shape;113;p17">
            <a:extLst>
              <a:ext uri="{C183D7F6-B498-43B3-948B-1728B52AA6E4}">
                <adec:decorative xmlns:adec="http://schemas.microsoft.com/office/drawing/2017/decorative" val="1"/>
              </a:ext>
            </a:extLst>
          </p:cNvPr>
          <p:cNvCxnSpPr/>
          <p:nvPr/>
        </p:nvCxnSpPr>
        <p:spPr>
          <a:xfrm rot="10800000">
            <a:off x="7130971" y="3651052"/>
            <a:ext cx="0" cy="684400"/>
          </a:xfrm>
          <a:prstGeom prst="straightConnector1">
            <a:avLst/>
          </a:prstGeom>
          <a:noFill/>
          <a:ln w="19050" cap="flat" cmpd="sng">
            <a:solidFill>
              <a:srgbClr val="3A3838"/>
            </a:solidFill>
            <a:prstDash val="solid"/>
            <a:miter lim="800000"/>
            <a:headEnd type="oval" w="med" len="med"/>
            <a:tailEnd type="oval" w="med" len="med"/>
          </a:ln>
        </p:spPr>
      </p:cxnSp>
      <p:sp>
        <p:nvSpPr>
          <p:cNvPr id="114" name="Google Shape;114;p17">
            <a:extLst>
              <a:ext uri="{C183D7F6-B498-43B3-948B-1728B52AA6E4}">
                <adec:decorative xmlns:adec="http://schemas.microsoft.com/office/drawing/2017/decorative" val="1"/>
              </a:ext>
            </a:extLst>
          </p:cNvPr>
          <p:cNvSpPr/>
          <p:nvPr/>
        </p:nvSpPr>
        <p:spPr>
          <a:xfrm>
            <a:off x="6675744" y="4428875"/>
            <a:ext cx="862400" cy="802000"/>
          </a:xfrm>
          <a:prstGeom prst="ellipse">
            <a:avLst/>
          </a:prstGeom>
          <a:solidFill>
            <a:srgbClr val="FC9956"/>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267" b="1">
              <a:solidFill>
                <a:srgbClr val="FFFFFF"/>
              </a:solidFill>
              <a:latin typeface="Montserrat"/>
              <a:ea typeface="Montserrat"/>
              <a:cs typeface="Montserrat"/>
              <a:sym typeface="Montserrat"/>
            </a:endParaRPr>
          </a:p>
        </p:txBody>
      </p:sp>
      <p:sp>
        <p:nvSpPr>
          <p:cNvPr id="115" name="Google Shape;115;p17">
            <a:extLst>
              <a:ext uri="{C183D7F6-B498-43B3-948B-1728B52AA6E4}">
                <adec:decorative xmlns:adec="http://schemas.microsoft.com/office/drawing/2017/decorative" val="1"/>
              </a:ext>
            </a:extLst>
          </p:cNvPr>
          <p:cNvSpPr/>
          <p:nvPr/>
        </p:nvSpPr>
        <p:spPr>
          <a:xfrm>
            <a:off x="3882703" y="4432119"/>
            <a:ext cx="862400" cy="802000"/>
          </a:xfrm>
          <a:prstGeom prst="ellipse">
            <a:avLst/>
          </a:prstGeom>
          <a:solidFill>
            <a:srgbClr val="2BACD9"/>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267" b="1">
              <a:solidFill>
                <a:srgbClr val="FFFFFF"/>
              </a:solidFill>
              <a:latin typeface="Montserrat"/>
              <a:ea typeface="Montserrat"/>
              <a:cs typeface="Montserrat"/>
              <a:sym typeface="Montserrat"/>
            </a:endParaRPr>
          </a:p>
        </p:txBody>
      </p:sp>
      <p:sp>
        <p:nvSpPr>
          <p:cNvPr id="116" name="Google Shape;116;p17">
            <a:extLst>
              <a:ext uri="{C183D7F6-B498-43B3-948B-1728B52AA6E4}">
                <adec:decorative xmlns:adec="http://schemas.microsoft.com/office/drawing/2017/decorative" val="1"/>
              </a:ext>
            </a:extLst>
          </p:cNvPr>
          <p:cNvSpPr/>
          <p:nvPr/>
        </p:nvSpPr>
        <p:spPr>
          <a:xfrm>
            <a:off x="10839317" y="1688919"/>
            <a:ext cx="862400" cy="802000"/>
          </a:xfrm>
          <a:prstGeom prst="ellipse">
            <a:avLst/>
          </a:prstGeom>
          <a:solidFill>
            <a:srgbClr val="62BC8E"/>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267" b="1">
              <a:solidFill>
                <a:srgbClr val="FFFFFF"/>
              </a:solidFill>
              <a:latin typeface="Montserrat"/>
              <a:ea typeface="Montserrat"/>
              <a:cs typeface="Montserrat"/>
              <a:sym typeface="Montserrat"/>
            </a:endParaRPr>
          </a:p>
        </p:txBody>
      </p:sp>
      <p:grpSp>
        <p:nvGrpSpPr>
          <p:cNvPr id="122" name="Google Shape;122;p17">
            <a:extLst>
              <a:ext uri="{C183D7F6-B498-43B3-948B-1728B52AA6E4}">
                <adec:decorative xmlns:adec="http://schemas.microsoft.com/office/drawing/2017/decorative" val="1"/>
              </a:ext>
            </a:extLst>
          </p:cNvPr>
          <p:cNvGrpSpPr/>
          <p:nvPr/>
        </p:nvGrpSpPr>
        <p:grpSpPr>
          <a:xfrm>
            <a:off x="4099072" y="4604453"/>
            <a:ext cx="466125" cy="457412"/>
            <a:chOff x="5262600" y="2942475"/>
            <a:chExt cx="241800" cy="265875"/>
          </a:xfrm>
        </p:grpSpPr>
        <p:sp>
          <p:nvSpPr>
            <p:cNvPr id="123" name="Google Shape;123;p17"/>
            <p:cNvSpPr/>
            <p:nvPr/>
          </p:nvSpPr>
          <p:spPr>
            <a:xfrm>
              <a:off x="5426300" y="3078075"/>
              <a:ext cx="51775" cy="51750"/>
            </a:xfrm>
            <a:custGeom>
              <a:avLst/>
              <a:gdLst/>
              <a:ahLst/>
              <a:cxnLst/>
              <a:rect l="l" t="t" r="r" b="b"/>
              <a:pathLst>
                <a:path w="2071" h="2070" extrusionOk="0">
                  <a:moveTo>
                    <a:pt x="1018" y="0"/>
                  </a:moveTo>
                  <a:cubicBezTo>
                    <a:pt x="465" y="0"/>
                    <a:pt x="1" y="464"/>
                    <a:pt x="1" y="1035"/>
                  </a:cubicBezTo>
                  <a:cubicBezTo>
                    <a:pt x="1" y="1606"/>
                    <a:pt x="465" y="2070"/>
                    <a:pt x="1018" y="2070"/>
                  </a:cubicBezTo>
                  <a:cubicBezTo>
                    <a:pt x="1607" y="2070"/>
                    <a:pt x="2071" y="1606"/>
                    <a:pt x="2071" y="1035"/>
                  </a:cubicBezTo>
                  <a:cubicBezTo>
                    <a:pt x="2071" y="464"/>
                    <a:pt x="1607" y="0"/>
                    <a:pt x="101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4" name="Google Shape;124;p17"/>
            <p:cNvSpPr/>
            <p:nvPr/>
          </p:nvSpPr>
          <p:spPr>
            <a:xfrm>
              <a:off x="5288025" y="3078075"/>
              <a:ext cx="51775" cy="51750"/>
            </a:xfrm>
            <a:custGeom>
              <a:avLst/>
              <a:gdLst/>
              <a:ahLst/>
              <a:cxnLst/>
              <a:rect l="l" t="t" r="r" b="b"/>
              <a:pathLst>
                <a:path w="2071" h="2070" extrusionOk="0">
                  <a:moveTo>
                    <a:pt x="1053" y="0"/>
                  </a:moveTo>
                  <a:cubicBezTo>
                    <a:pt x="482" y="0"/>
                    <a:pt x="1" y="464"/>
                    <a:pt x="1" y="1035"/>
                  </a:cubicBezTo>
                  <a:cubicBezTo>
                    <a:pt x="1" y="1606"/>
                    <a:pt x="482" y="2070"/>
                    <a:pt x="1053" y="2070"/>
                  </a:cubicBezTo>
                  <a:cubicBezTo>
                    <a:pt x="1606" y="2070"/>
                    <a:pt x="2070" y="1606"/>
                    <a:pt x="2070" y="1035"/>
                  </a:cubicBezTo>
                  <a:cubicBezTo>
                    <a:pt x="2070" y="464"/>
                    <a:pt x="1606" y="0"/>
                    <a:pt x="105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5" name="Google Shape;125;p17"/>
            <p:cNvSpPr/>
            <p:nvPr/>
          </p:nvSpPr>
          <p:spPr>
            <a:xfrm>
              <a:off x="5410250" y="3136950"/>
              <a:ext cx="93700" cy="51775"/>
            </a:xfrm>
            <a:custGeom>
              <a:avLst/>
              <a:gdLst/>
              <a:ahLst/>
              <a:cxnLst/>
              <a:rect l="l" t="t" r="r" b="b"/>
              <a:pathLst>
                <a:path w="3748" h="2071" extrusionOk="0">
                  <a:moveTo>
                    <a:pt x="1660" y="0"/>
                  </a:moveTo>
                  <a:cubicBezTo>
                    <a:pt x="1392" y="0"/>
                    <a:pt x="1089" y="36"/>
                    <a:pt x="821" y="125"/>
                  </a:cubicBezTo>
                  <a:cubicBezTo>
                    <a:pt x="554" y="197"/>
                    <a:pt x="286" y="322"/>
                    <a:pt x="36" y="464"/>
                  </a:cubicBezTo>
                  <a:lnTo>
                    <a:pt x="1" y="518"/>
                  </a:lnTo>
                  <a:cubicBezTo>
                    <a:pt x="375" y="625"/>
                    <a:pt x="750" y="803"/>
                    <a:pt x="1053" y="1053"/>
                  </a:cubicBezTo>
                  <a:cubicBezTo>
                    <a:pt x="1303" y="1232"/>
                    <a:pt x="1446" y="1517"/>
                    <a:pt x="1446" y="1838"/>
                  </a:cubicBezTo>
                  <a:lnTo>
                    <a:pt x="1446" y="2070"/>
                  </a:lnTo>
                  <a:lnTo>
                    <a:pt x="3730" y="2070"/>
                  </a:lnTo>
                  <a:lnTo>
                    <a:pt x="3730" y="1017"/>
                  </a:lnTo>
                  <a:cubicBezTo>
                    <a:pt x="3747" y="857"/>
                    <a:pt x="3676" y="714"/>
                    <a:pt x="3533" y="607"/>
                  </a:cubicBezTo>
                  <a:cubicBezTo>
                    <a:pt x="3230" y="375"/>
                    <a:pt x="2891" y="215"/>
                    <a:pt x="2516" y="125"/>
                  </a:cubicBezTo>
                  <a:cubicBezTo>
                    <a:pt x="2249" y="36"/>
                    <a:pt x="1963" y="0"/>
                    <a:pt x="166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6" name="Google Shape;126;p17"/>
            <p:cNvSpPr/>
            <p:nvPr/>
          </p:nvSpPr>
          <p:spPr>
            <a:xfrm>
              <a:off x="5262600" y="3136950"/>
              <a:ext cx="93700" cy="51775"/>
            </a:xfrm>
            <a:custGeom>
              <a:avLst/>
              <a:gdLst/>
              <a:ahLst/>
              <a:cxnLst/>
              <a:rect l="l" t="t" r="r" b="b"/>
              <a:pathLst>
                <a:path w="3748" h="2071" extrusionOk="0">
                  <a:moveTo>
                    <a:pt x="2070" y="0"/>
                  </a:moveTo>
                  <a:cubicBezTo>
                    <a:pt x="1767" y="0"/>
                    <a:pt x="1482" y="36"/>
                    <a:pt x="1214" y="125"/>
                  </a:cubicBezTo>
                  <a:cubicBezTo>
                    <a:pt x="857" y="232"/>
                    <a:pt x="500" y="393"/>
                    <a:pt x="197" y="607"/>
                  </a:cubicBezTo>
                  <a:cubicBezTo>
                    <a:pt x="72" y="714"/>
                    <a:pt x="1" y="875"/>
                    <a:pt x="1" y="1017"/>
                  </a:cubicBezTo>
                  <a:lnTo>
                    <a:pt x="1" y="2070"/>
                  </a:lnTo>
                  <a:lnTo>
                    <a:pt x="2284" y="2070"/>
                  </a:lnTo>
                  <a:lnTo>
                    <a:pt x="2284" y="1838"/>
                  </a:lnTo>
                  <a:cubicBezTo>
                    <a:pt x="2284" y="1535"/>
                    <a:pt x="2427" y="1249"/>
                    <a:pt x="2659" y="1071"/>
                  </a:cubicBezTo>
                  <a:lnTo>
                    <a:pt x="2677" y="1053"/>
                  </a:lnTo>
                  <a:lnTo>
                    <a:pt x="2695" y="1035"/>
                  </a:lnTo>
                  <a:cubicBezTo>
                    <a:pt x="3016" y="803"/>
                    <a:pt x="3373" y="643"/>
                    <a:pt x="3748" y="518"/>
                  </a:cubicBezTo>
                  <a:cubicBezTo>
                    <a:pt x="3712" y="500"/>
                    <a:pt x="3694" y="464"/>
                    <a:pt x="3676" y="429"/>
                  </a:cubicBezTo>
                  <a:cubicBezTo>
                    <a:pt x="3426" y="286"/>
                    <a:pt x="3177" y="197"/>
                    <a:pt x="2909" y="125"/>
                  </a:cubicBezTo>
                  <a:cubicBezTo>
                    <a:pt x="2641" y="36"/>
                    <a:pt x="2356" y="0"/>
                    <a:pt x="207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7" name="Google Shape;127;p17"/>
            <p:cNvSpPr/>
            <p:nvPr/>
          </p:nvSpPr>
          <p:spPr>
            <a:xfrm>
              <a:off x="5331300" y="3157025"/>
              <a:ext cx="103500" cy="51325"/>
            </a:xfrm>
            <a:custGeom>
              <a:avLst/>
              <a:gdLst/>
              <a:ahLst/>
              <a:cxnLst/>
              <a:rect l="l" t="t" r="r" b="b"/>
              <a:pathLst>
                <a:path w="4140" h="2053" extrusionOk="0">
                  <a:moveTo>
                    <a:pt x="2070" y="0"/>
                  </a:moveTo>
                  <a:cubicBezTo>
                    <a:pt x="1785" y="0"/>
                    <a:pt x="1499" y="36"/>
                    <a:pt x="1214" y="125"/>
                  </a:cubicBezTo>
                  <a:cubicBezTo>
                    <a:pt x="857" y="232"/>
                    <a:pt x="518" y="393"/>
                    <a:pt x="214" y="607"/>
                  </a:cubicBezTo>
                  <a:cubicBezTo>
                    <a:pt x="90" y="714"/>
                    <a:pt x="0" y="857"/>
                    <a:pt x="0" y="1035"/>
                  </a:cubicBezTo>
                  <a:lnTo>
                    <a:pt x="0" y="2052"/>
                  </a:lnTo>
                  <a:lnTo>
                    <a:pt x="4140" y="2052"/>
                  </a:lnTo>
                  <a:lnTo>
                    <a:pt x="4140" y="1035"/>
                  </a:lnTo>
                  <a:cubicBezTo>
                    <a:pt x="4140" y="857"/>
                    <a:pt x="4068" y="714"/>
                    <a:pt x="3944" y="607"/>
                  </a:cubicBezTo>
                  <a:cubicBezTo>
                    <a:pt x="3640" y="375"/>
                    <a:pt x="3283" y="214"/>
                    <a:pt x="2927" y="125"/>
                  </a:cubicBezTo>
                  <a:cubicBezTo>
                    <a:pt x="2641" y="54"/>
                    <a:pt x="2356" y="0"/>
                    <a:pt x="207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8" name="Google Shape;128;p17"/>
            <p:cNvSpPr/>
            <p:nvPr/>
          </p:nvSpPr>
          <p:spPr>
            <a:xfrm>
              <a:off x="5357175" y="3098150"/>
              <a:ext cx="51750" cy="51750"/>
            </a:xfrm>
            <a:custGeom>
              <a:avLst/>
              <a:gdLst/>
              <a:ahLst/>
              <a:cxnLst/>
              <a:rect l="l" t="t" r="r" b="b"/>
              <a:pathLst>
                <a:path w="2070" h="2070" extrusionOk="0">
                  <a:moveTo>
                    <a:pt x="1035" y="0"/>
                  </a:moveTo>
                  <a:cubicBezTo>
                    <a:pt x="464" y="0"/>
                    <a:pt x="0" y="464"/>
                    <a:pt x="0" y="1035"/>
                  </a:cubicBezTo>
                  <a:cubicBezTo>
                    <a:pt x="0" y="1606"/>
                    <a:pt x="464" y="2070"/>
                    <a:pt x="1035" y="2070"/>
                  </a:cubicBezTo>
                  <a:cubicBezTo>
                    <a:pt x="1606" y="2070"/>
                    <a:pt x="2070" y="1606"/>
                    <a:pt x="2070" y="1035"/>
                  </a:cubicBezTo>
                  <a:cubicBezTo>
                    <a:pt x="2070" y="464"/>
                    <a:pt x="1606" y="0"/>
                    <a:pt x="103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9" name="Google Shape;129;p17"/>
            <p:cNvSpPr/>
            <p:nvPr/>
          </p:nvSpPr>
          <p:spPr>
            <a:xfrm>
              <a:off x="5262600" y="2942475"/>
              <a:ext cx="241800" cy="119550"/>
            </a:xfrm>
            <a:custGeom>
              <a:avLst/>
              <a:gdLst/>
              <a:ahLst/>
              <a:cxnLst/>
              <a:rect l="l" t="t" r="r" b="b"/>
              <a:pathLst>
                <a:path w="9672" h="4782" extrusionOk="0">
                  <a:moveTo>
                    <a:pt x="7548" y="1195"/>
                  </a:moveTo>
                  <a:lnTo>
                    <a:pt x="7548" y="1463"/>
                  </a:lnTo>
                  <a:lnTo>
                    <a:pt x="1321" y="1463"/>
                  </a:lnTo>
                  <a:lnTo>
                    <a:pt x="1321" y="1195"/>
                  </a:lnTo>
                  <a:close/>
                  <a:moveTo>
                    <a:pt x="8333" y="1856"/>
                  </a:moveTo>
                  <a:lnTo>
                    <a:pt x="8333" y="2123"/>
                  </a:lnTo>
                  <a:lnTo>
                    <a:pt x="1321" y="2123"/>
                  </a:lnTo>
                  <a:lnTo>
                    <a:pt x="1321" y="1856"/>
                  </a:lnTo>
                  <a:close/>
                  <a:moveTo>
                    <a:pt x="6210" y="2534"/>
                  </a:moveTo>
                  <a:lnTo>
                    <a:pt x="6210" y="2783"/>
                  </a:lnTo>
                  <a:lnTo>
                    <a:pt x="1321" y="2783"/>
                  </a:lnTo>
                  <a:lnTo>
                    <a:pt x="1321" y="2534"/>
                  </a:lnTo>
                  <a:close/>
                  <a:moveTo>
                    <a:pt x="536" y="0"/>
                  </a:moveTo>
                  <a:cubicBezTo>
                    <a:pt x="233" y="0"/>
                    <a:pt x="1" y="232"/>
                    <a:pt x="1" y="535"/>
                  </a:cubicBezTo>
                  <a:lnTo>
                    <a:pt x="1" y="3461"/>
                  </a:lnTo>
                  <a:cubicBezTo>
                    <a:pt x="1" y="3765"/>
                    <a:pt x="233" y="3997"/>
                    <a:pt x="536" y="3997"/>
                  </a:cubicBezTo>
                  <a:lnTo>
                    <a:pt x="2481" y="3997"/>
                  </a:lnTo>
                  <a:lnTo>
                    <a:pt x="2481" y="4782"/>
                  </a:lnTo>
                  <a:lnTo>
                    <a:pt x="3319" y="3997"/>
                  </a:lnTo>
                  <a:lnTo>
                    <a:pt x="4229" y="3997"/>
                  </a:lnTo>
                  <a:lnTo>
                    <a:pt x="4747" y="4782"/>
                  </a:lnTo>
                  <a:lnTo>
                    <a:pt x="5228" y="3997"/>
                  </a:lnTo>
                  <a:lnTo>
                    <a:pt x="6174" y="3997"/>
                  </a:lnTo>
                  <a:lnTo>
                    <a:pt x="7013" y="4782"/>
                  </a:lnTo>
                  <a:lnTo>
                    <a:pt x="7013" y="3997"/>
                  </a:lnTo>
                  <a:lnTo>
                    <a:pt x="9136" y="3997"/>
                  </a:lnTo>
                  <a:cubicBezTo>
                    <a:pt x="9439" y="3997"/>
                    <a:pt x="9671" y="3765"/>
                    <a:pt x="9671" y="3461"/>
                  </a:cubicBezTo>
                  <a:lnTo>
                    <a:pt x="9671" y="535"/>
                  </a:lnTo>
                  <a:cubicBezTo>
                    <a:pt x="9671" y="232"/>
                    <a:pt x="9439" y="0"/>
                    <a:pt x="913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138" name="Google Shape;138;p17">
            <a:extLst>
              <a:ext uri="{C183D7F6-B498-43B3-948B-1728B52AA6E4}">
                <adec:decorative xmlns:adec="http://schemas.microsoft.com/office/drawing/2017/decorative" val="1"/>
              </a:ext>
            </a:extLst>
          </p:cNvPr>
          <p:cNvGrpSpPr/>
          <p:nvPr/>
        </p:nvGrpSpPr>
        <p:grpSpPr>
          <a:xfrm>
            <a:off x="11053179" y="1872849"/>
            <a:ext cx="445099" cy="400399"/>
            <a:chOff x="968775" y="1180050"/>
            <a:chExt cx="262750" cy="262775"/>
          </a:xfrm>
        </p:grpSpPr>
        <p:sp>
          <p:nvSpPr>
            <p:cNvPr id="139" name="Google Shape;139;p17"/>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0" name="Google Shape;140;p17"/>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1" name="Google Shape;141;p17"/>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142" name="Google Shape;142;p17">
            <a:extLst>
              <a:ext uri="{C183D7F6-B498-43B3-948B-1728B52AA6E4}">
                <adec:decorative xmlns:adec="http://schemas.microsoft.com/office/drawing/2017/decorative" val="1"/>
              </a:ext>
            </a:extLst>
          </p:cNvPr>
          <p:cNvGrpSpPr/>
          <p:nvPr/>
        </p:nvGrpSpPr>
        <p:grpSpPr>
          <a:xfrm>
            <a:off x="6878963" y="4632158"/>
            <a:ext cx="404492" cy="363991"/>
            <a:chOff x="4835275" y="1198350"/>
            <a:chExt cx="226175" cy="226175"/>
          </a:xfrm>
        </p:grpSpPr>
        <p:sp>
          <p:nvSpPr>
            <p:cNvPr id="143" name="Google Shape;143;p17"/>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4" name="Google Shape;144;p17"/>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153" name="Google Shape;153;p17">
            <a:extLst>
              <a:ext uri="{C183D7F6-B498-43B3-948B-1728B52AA6E4}">
                <adec:decorative xmlns:adec="http://schemas.microsoft.com/office/drawing/2017/decorative" val="1"/>
              </a:ext>
            </a:extLst>
          </p:cNvPr>
          <p:cNvSpPr/>
          <p:nvPr/>
        </p:nvSpPr>
        <p:spPr>
          <a:xfrm>
            <a:off x="6590420" y="3292233"/>
            <a:ext cx="4248800" cy="233600"/>
          </a:xfrm>
          <a:prstGeom prst="chevron">
            <a:avLst>
              <a:gd name="adj" fmla="val 34375"/>
            </a:avLst>
          </a:prstGeom>
          <a:solidFill>
            <a:srgbClr val="FC9956"/>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rgbClr val="000000"/>
              </a:solidFill>
              <a:latin typeface="Calibri"/>
              <a:ea typeface="Calibri"/>
              <a:cs typeface="Calibri"/>
              <a:sym typeface="Calibri"/>
            </a:endParaRPr>
          </a:p>
        </p:txBody>
      </p:sp>
      <p:cxnSp>
        <p:nvCxnSpPr>
          <p:cNvPr id="154" name="Google Shape;154;p17">
            <a:extLst>
              <a:ext uri="{C183D7F6-B498-43B3-948B-1728B52AA6E4}">
                <adec:decorative xmlns:adec="http://schemas.microsoft.com/office/drawing/2017/decorative" val="1"/>
              </a:ext>
            </a:extLst>
          </p:cNvPr>
          <p:cNvCxnSpPr/>
          <p:nvPr/>
        </p:nvCxnSpPr>
        <p:spPr>
          <a:xfrm rot="10800000">
            <a:off x="10288437" y="2518097"/>
            <a:ext cx="550800" cy="716000"/>
          </a:xfrm>
          <a:prstGeom prst="straightConnector1">
            <a:avLst/>
          </a:prstGeom>
          <a:noFill/>
          <a:ln w="19050" cap="flat" cmpd="sng">
            <a:solidFill>
              <a:srgbClr val="3A3838"/>
            </a:solidFill>
            <a:prstDash val="solid"/>
            <a:miter lim="800000"/>
            <a:headEnd type="oval" w="med" len="med"/>
            <a:tailEnd type="oval" w="med" len="med"/>
          </a:ln>
        </p:spPr>
      </p:cxnSp>
      <p:cxnSp>
        <p:nvCxnSpPr>
          <p:cNvPr id="146" name="Google Shape;146;p17">
            <a:extLst>
              <a:ext uri="{C183D7F6-B498-43B3-948B-1728B52AA6E4}">
                <adec:decorative xmlns:adec="http://schemas.microsoft.com/office/drawing/2017/decorative" val="1"/>
              </a:ext>
            </a:extLst>
          </p:cNvPr>
          <p:cNvCxnSpPr/>
          <p:nvPr/>
        </p:nvCxnSpPr>
        <p:spPr>
          <a:xfrm rot="10800000">
            <a:off x="6525823" y="2488357"/>
            <a:ext cx="0" cy="684400"/>
          </a:xfrm>
          <a:prstGeom prst="straightConnector1">
            <a:avLst/>
          </a:prstGeom>
          <a:noFill/>
          <a:ln w="19050" cap="flat" cmpd="sng">
            <a:solidFill>
              <a:srgbClr val="3A3838"/>
            </a:solidFill>
            <a:prstDash val="solid"/>
            <a:miter lim="800000"/>
            <a:headEnd type="oval" w="med" len="med"/>
            <a:tailEnd type="oval" w="med" len="med"/>
          </a:ln>
        </p:spPr>
      </p:cxnSp>
      <p:sp>
        <p:nvSpPr>
          <p:cNvPr id="147" name="Google Shape;147;p17">
            <a:extLst>
              <a:ext uri="{C183D7F6-B498-43B3-948B-1728B52AA6E4}">
                <adec:decorative xmlns:adec="http://schemas.microsoft.com/office/drawing/2017/decorative" val="1"/>
              </a:ext>
            </a:extLst>
          </p:cNvPr>
          <p:cNvSpPr/>
          <p:nvPr/>
        </p:nvSpPr>
        <p:spPr>
          <a:xfrm>
            <a:off x="6094759" y="1538980"/>
            <a:ext cx="862400" cy="802000"/>
          </a:xfrm>
          <a:prstGeom prst="ellipse">
            <a:avLst/>
          </a:prstGeom>
          <a:solidFill>
            <a:srgbClr val="5CD3D8"/>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267" b="1">
              <a:solidFill>
                <a:srgbClr val="FFFFFF"/>
              </a:solidFill>
              <a:latin typeface="Montserrat"/>
              <a:ea typeface="Montserrat"/>
              <a:cs typeface="Montserrat"/>
              <a:sym typeface="Montserrat"/>
            </a:endParaRPr>
          </a:p>
        </p:txBody>
      </p:sp>
      <p:sp>
        <p:nvSpPr>
          <p:cNvPr id="149" name="Google Shape;149;p17">
            <a:extLst>
              <a:ext uri="{C183D7F6-B498-43B3-948B-1728B52AA6E4}">
                <adec:decorative xmlns:adec="http://schemas.microsoft.com/office/drawing/2017/decorative" val="1"/>
              </a:ext>
            </a:extLst>
          </p:cNvPr>
          <p:cNvSpPr/>
          <p:nvPr/>
        </p:nvSpPr>
        <p:spPr>
          <a:xfrm>
            <a:off x="6311552" y="1729660"/>
            <a:ext cx="436005" cy="389112"/>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7" name="Google Shape;157;p17"/>
          <p:cNvSpPr txBox="1"/>
          <p:nvPr/>
        </p:nvSpPr>
        <p:spPr>
          <a:xfrm rot="-5400000">
            <a:off x="4176508" y="2211658"/>
            <a:ext cx="610400" cy="1600398"/>
          </a:xfrm>
          <a:prstGeom prst="rect">
            <a:avLst/>
          </a:prstGeom>
          <a:noFill/>
          <a:ln>
            <a:noFill/>
          </a:ln>
        </p:spPr>
        <p:txBody>
          <a:bodyPr spcFirstLastPara="1" wrap="square" lIns="121900" tIns="121900" rIns="121900" bIns="121900" anchor="t" anchorCtr="0">
            <a:spAutoFit/>
          </a:bodyPr>
          <a:lstStyle/>
          <a:p>
            <a:r>
              <a:rPr lang="en" sz="8800">
                <a:solidFill>
                  <a:srgbClr val="D9D9D9"/>
                </a:solidFill>
                <a:latin typeface="Libre Franklin Thin"/>
                <a:ea typeface="Libre Franklin Thin"/>
                <a:cs typeface="Libre Franklin Thin"/>
                <a:sym typeface="Libre Franklin Thin"/>
              </a:rPr>
              <a:t>}</a:t>
            </a:r>
            <a:endParaRPr sz="7866">
              <a:solidFill>
                <a:srgbClr val="D9D9D9"/>
              </a:solidFill>
              <a:latin typeface="Libre Franklin Thin"/>
              <a:ea typeface="Libre Franklin Thin"/>
              <a:cs typeface="Libre Franklin Thin"/>
              <a:sym typeface="Libre Franklin Thin"/>
            </a:endParaRPr>
          </a:p>
        </p:txBody>
      </p:sp>
      <p:grpSp>
        <p:nvGrpSpPr>
          <p:cNvPr id="130" name="Google Shape;130;p17">
            <a:extLst>
              <a:ext uri="{C183D7F6-B498-43B3-948B-1728B52AA6E4}">
                <adec:decorative xmlns:adec="http://schemas.microsoft.com/office/drawing/2017/decorative" val="1"/>
              </a:ext>
            </a:extLst>
          </p:cNvPr>
          <p:cNvGrpSpPr/>
          <p:nvPr/>
        </p:nvGrpSpPr>
        <p:grpSpPr>
          <a:xfrm>
            <a:off x="185013" y="1584076"/>
            <a:ext cx="862243" cy="1633777"/>
            <a:chOff x="1024844" y="1188056"/>
            <a:chExt cx="646682" cy="1225333"/>
          </a:xfrm>
        </p:grpSpPr>
        <p:cxnSp>
          <p:nvCxnSpPr>
            <p:cNvPr id="131" name="Google Shape;131;p17"/>
            <p:cNvCxnSpPr/>
            <p:nvPr/>
          </p:nvCxnSpPr>
          <p:spPr>
            <a:xfrm rot="10800000">
              <a:off x="1348142" y="1899986"/>
              <a:ext cx="0" cy="513403"/>
            </a:xfrm>
            <a:prstGeom prst="straightConnector1">
              <a:avLst/>
            </a:prstGeom>
            <a:noFill/>
            <a:ln w="19050" cap="flat" cmpd="sng">
              <a:solidFill>
                <a:srgbClr val="3A3838"/>
              </a:solidFill>
              <a:prstDash val="solid"/>
              <a:miter lim="800000"/>
              <a:headEnd type="oval" w="med" len="med"/>
              <a:tailEnd type="oval" w="med" len="med"/>
            </a:ln>
          </p:spPr>
        </p:cxnSp>
        <p:sp>
          <p:nvSpPr>
            <p:cNvPr id="132" name="Google Shape;132;p17"/>
            <p:cNvSpPr/>
            <p:nvPr/>
          </p:nvSpPr>
          <p:spPr>
            <a:xfrm>
              <a:off x="1024844" y="1188056"/>
              <a:ext cx="646682" cy="601542"/>
            </a:xfrm>
            <a:prstGeom prst="ellipse">
              <a:avLst/>
            </a:prstGeom>
            <a:solidFill>
              <a:srgbClr val="085083"/>
            </a:solidFill>
            <a:ln w="1270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267" b="1">
                <a:solidFill>
                  <a:srgbClr val="FFFFFF"/>
                </a:solidFill>
                <a:latin typeface="Montserrat"/>
                <a:ea typeface="Montserrat"/>
                <a:cs typeface="Montserrat"/>
                <a:sym typeface="Montserrat"/>
              </a:endParaRPr>
            </a:p>
          </p:txBody>
        </p:sp>
        <p:grpSp>
          <p:nvGrpSpPr>
            <p:cNvPr id="133" name="Google Shape;133;p17"/>
            <p:cNvGrpSpPr/>
            <p:nvPr/>
          </p:nvGrpSpPr>
          <p:grpSpPr>
            <a:xfrm>
              <a:off x="1211675" y="1307482"/>
              <a:ext cx="249625" cy="360926"/>
              <a:chOff x="3741075" y="1171575"/>
              <a:chExt cx="172650" cy="279725"/>
            </a:xfrm>
          </p:grpSpPr>
          <p:sp>
            <p:nvSpPr>
              <p:cNvPr id="134" name="Google Shape;134;p17"/>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5" name="Google Shape;135;p17"/>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6" name="Google Shape;136;p17"/>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7" name="Google Shape;137;p17"/>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18"/>
          <p:cNvSpPr txBox="1">
            <a:spLocks noGrp="1"/>
          </p:cNvSpPr>
          <p:nvPr>
            <p:ph type="title" idx="4294967295"/>
          </p:nvPr>
        </p:nvSpPr>
        <p:spPr>
          <a:xfrm>
            <a:off x="186200" y="147668"/>
            <a:ext cx="10468000" cy="595059"/>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2267" kern="0">
                <a:solidFill>
                  <a:srgbClr val="085083"/>
                </a:solidFill>
                <a:latin typeface="Franklin Gothic Medium" panose="020B0603020102020204" pitchFamily="34" charset="0"/>
                <a:sym typeface="Arial"/>
              </a:rPr>
              <a:t>Current Program Structures of Full-time Enrolled Online/Virtual Learning</a:t>
            </a:r>
          </a:p>
        </p:txBody>
      </p:sp>
      <p:sp>
        <p:nvSpPr>
          <p:cNvPr id="164" name="Google Shape;164;p18"/>
          <p:cNvSpPr txBox="1"/>
          <p:nvPr/>
        </p:nvSpPr>
        <p:spPr>
          <a:xfrm>
            <a:off x="237933" y="749934"/>
            <a:ext cx="11044800" cy="4924193"/>
          </a:xfrm>
          <a:prstGeom prst="rect">
            <a:avLst/>
          </a:prstGeom>
          <a:noFill/>
          <a:ln>
            <a:noFill/>
          </a:ln>
        </p:spPr>
        <p:txBody>
          <a:bodyPr spcFirstLastPara="1" wrap="square" lIns="121900" tIns="121900" rIns="121900" bIns="121900" anchor="t" anchorCtr="0">
            <a:spAutoFit/>
          </a:bodyPr>
          <a:lstStyle/>
          <a:p>
            <a:pPr marL="609585" indent="-406390">
              <a:buClr>
                <a:schemeClr val="dk1"/>
              </a:buClr>
              <a:buSzPts val="1200"/>
              <a:buFont typeface="Libre Franklin"/>
              <a:buChar char="➔"/>
            </a:pPr>
            <a:r>
              <a:rPr lang="en" sz="1600">
                <a:solidFill>
                  <a:schemeClr val="dk1"/>
                </a:solidFill>
                <a:latin typeface="Georgia" panose="02040502050405020303" pitchFamily="18" charset="0"/>
              </a:rPr>
              <a:t>Part-time (supplemental) enrolled </a:t>
            </a:r>
            <a:r>
              <a:rPr lang="en" sz="1600" b="1">
                <a:solidFill>
                  <a:schemeClr val="dk1"/>
                </a:solidFill>
                <a:latin typeface="Georgia" panose="02040502050405020303" pitchFamily="18" charset="0"/>
              </a:rPr>
              <a:t>vs.</a:t>
            </a:r>
            <a:r>
              <a:rPr lang="en" sz="1600">
                <a:solidFill>
                  <a:schemeClr val="dk1"/>
                </a:solidFill>
                <a:latin typeface="Georgia" panose="02040502050405020303" pitchFamily="18" charset="0"/>
              </a:rPr>
              <a:t> Full-time enrolled</a:t>
            </a:r>
            <a:br>
              <a:rPr lang="en" sz="1600">
                <a:solidFill>
                  <a:schemeClr val="dk1"/>
                </a:solidFill>
                <a:latin typeface="Georgia" panose="02040502050405020303" pitchFamily="18" charset="0"/>
              </a:rPr>
            </a:br>
            <a:endParaRPr sz="1600">
              <a:solidFill>
                <a:schemeClr val="dk1"/>
              </a:solidFill>
              <a:latin typeface="Georgia" panose="02040502050405020303" pitchFamily="18" charset="0"/>
            </a:endParaRPr>
          </a:p>
          <a:p>
            <a:pPr marL="609585" indent="-406390">
              <a:buClr>
                <a:schemeClr val="dk1"/>
              </a:buClr>
              <a:buSzPts val="1200"/>
              <a:buFont typeface="Libre Franklin"/>
              <a:buChar char="➔"/>
            </a:pPr>
            <a:r>
              <a:rPr lang="en" sz="1600">
                <a:solidFill>
                  <a:schemeClr val="dk1"/>
                </a:solidFill>
                <a:latin typeface="Georgia" panose="02040502050405020303" pitchFamily="18" charset="0"/>
              </a:rPr>
              <a:t>Pupil Attendance (“seat time attendance”)</a:t>
            </a:r>
            <a:r>
              <a:rPr lang="en" sz="1600" b="1">
                <a:solidFill>
                  <a:schemeClr val="dk1"/>
                </a:solidFill>
                <a:latin typeface="Georgia" panose="02040502050405020303" pitchFamily="18" charset="0"/>
              </a:rPr>
              <a:t> vs.</a:t>
            </a:r>
            <a:r>
              <a:rPr lang="en" sz="1600">
                <a:solidFill>
                  <a:schemeClr val="dk1"/>
                </a:solidFill>
                <a:latin typeface="Georgia" panose="02040502050405020303" pitchFamily="18" charset="0"/>
              </a:rPr>
              <a:t> Virtual Performance-Based</a:t>
            </a:r>
            <a:br>
              <a:rPr lang="en" sz="1600">
                <a:solidFill>
                  <a:schemeClr val="dk1"/>
                </a:solidFill>
                <a:latin typeface="Georgia" panose="02040502050405020303" pitchFamily="18" charset="0"/>
              </a:rPr>
            </a:br>
            <a:endParaRPr sz="1733">
              <a:latin typeface="Georgia" panose="02040502050405020303" pitchFamily="18" charset="0"/>
            </a:endParaRPr>
          </a:p>
          <a:p>
            <a:pPr marL="609585" indent="-397923">
              <a:buClr>
                <a:schemeClr val="dk1"/>
              </a:buClr>
              <a:buSzPts val="1100"/>
              <a:buFont typeface="Libre Franklin"/>
              <a:buChar char="➔"/>
            </a:pPr>
            <a:r>
              <a:rPr lang="en" sz="1600">
                <a:latin typeface="Georgia" panose="02040502050405020303" pitchFamily="18" charset="0"/>
              </a:rPr>
              <a:t>Based upon current structures, districts can implement their online/virtual program in the following ways:</a:t>
            </a:r>
            <a:br>
              <a:rPr lang="en" sz="1600">
                <a:latin typeface="Georgia" panose="02040502050405020303" pitchFamily="18" charset="0"/>
              </a:rPr>
            </a:br>
            <a:endParaRPr sz="1333" b="1">
              <a:solidFill>
                <a:srgbClr val="212121"/>
              </a:solidFill>
              <a:latin typeface="Georgia" panose="02040502050405020303" pitchFamily="18" charset="0"/>
            </a:endParaRPr>
          </a:p>
          <a:p>
            <a:pPr marL="1219170" indent="-397923">
              <a:buSzPts val="1100"/>
              <a:buChar char="➔"/>
            </a:pPr>
            <a:r>
              <a:rPr lang="en" sz="1467">
                <a:latin typeface="Georgia" panose="02040502050405020303" pitchFamily="18" charset="0"/>
              </a:rPr>
              <a:t>Single District Online/Virtual Program (In-District Enrollment Only): This program design applies to a district choosing to create full-time and/or part-time online/virtual opportunities for students within their district only.</a:t>
            </a:r>
          </a:p>
          <a:p>
            <a:pPr marL="1676370" lvl="1" indent="-397923">
              <a:buSzPts val="1100"/>
              <a:buFont typeface="Wingdings" pitchFamily="2" charset="2"/>
              <a:buChar char="v"/>
            </a:pPr>
            <a:r>
              <a:rPr lang="en" sz="1333" i="1">
                <a:solidFill>
                  <a:srgbClr val="434343"/>
                </a:solidFill>
                <a:latin typeface="Georgia" panose="02040502050405020303" pitchFamily="18" charset="0"/>
              </a:rPr>
              <a:t>Virtual Performance-based (5th-12th) and/or Attendance Waiver (K-12th) for course setup and attendance tracking</a:t>
            </a:r>
            <a:endParaRPr lang="en-US" sz="1333" i="1">
              <a:solidFill>
                <a:srgbClr val="434343"/>
              </a:solidFill>
              <a:latin typeface="Georgia" panose="02040502050405020303" pitchFamily="18" charset="0"/>
            </a:endParaRPr>
          </a:p>
          <a:p>
            <a:pPr marL="1676370" lvl="1" indent="-397923">
              <a:buSzPts val="1100"/>
              <a:buFont typeface="Wingdings" pitchFamily="2" charset="2"/>
              <a:buChar char="v"/>
            </a:pPr>
            <a:r>
              <a:rPr lang="en-US" sz="1333" i="1">
                <a:solidFill>
                  <a:srgbClr val="434343"/>
                </a:solidFill>
                <a:latin typeface="Georgia" panose="02040502050405020303" pitchFamily="18" charset="0"/>
              </a:rPr>
              <a:t>Can be an A5 designated program or an ‘academy model’ through the existing A1 school made possible by the attendance waiver</a:t>
            </a:r>
            <a:endParaRPr lang="en-US" sz="1467">
              <a:latin typeface="Georgia" panose="02040502050405020303" pitchFamily="18" charset="0"/>
            </a:endParaRPr>
          </a:p>
          <a:p>
            <a:pPr marL="1219170" indent="-397923">
              <a:buSzPts val="1100"/>
              <a:buChar char="➔"/>
            </a:pPr>
            <a:r>
              <a:rPr lang="en" sz="1467">
                <a:latin typeface="Georgia" panose="02040502050405020303" pitchFamily="18" charset="0"/>
              </a:rPr>
              <a:t>Single District Online/Virtual Program (Expanded Enrollment Options): This program design also applies to a district choosing to create full-time and/or part-time online/virtual opportunities for students within their district.</a:t>
            </a:r>
          </a:p>
          <a:p>
            <a:pPr marL="1676370" lvl="1" indent="-397923">
              <a:buSzPts val="1100"/>
              <a:buFont typeface="Wingdings" pitchFamily="2" charset="2"/>
              <a:buChar char="v"/>
            </a:pPr>
            <a:r>
              <a:rPr lang="en" sz="1333" i="1">
                <a:solidFill>
                  <a:srgbClr val="434343"/>
                </a:solidFill>
                <a:latin typeface="Georgia" panose="02040502050405020303" pitchFamily="18" charset="0"/>
              </a:rPr>
              <a:t>The district historically has adopted policies locally enabling expanded enrollment from outside their district attendance borders (Non-Resident Student Policy – HB 563, 2021) .</a:t>
            </a:r>
            <a:endParaRPr sz="1333" i="1">
              <a:solidFill>
                <a:srgbClr val="434343"/>
              </a:solidFill>
              <a:latin typeface="Georgia" panose="02040502050405020303" pitchFamily="18" charset="0"/>
            </a:endParaRPr>
          </a:p>
          <a:p>
            <a:pPr marL="1219170" indent="-397923">
              <a:buSzPts val="1100"/>
              <a:buChar char="➔"/>
            </a:pPr>
            <a:r>
              <a:rPr lang="en" sz="1467">
                <a:latin typeface="Georgia" panose="02040502050405020303" pitchFamily="18" charset="0"/>
              </a:rPr>
              <a:t>Multi-District Online/Virtual Programs: A consortium-like approach where multiple districts coordinate regionally (network) to create and maintain fully online/virtual learning opportunities for students in their respective districts.</a:t>
            </a:r>
            <a:endParaRPr sz="1467">
              <a:latin typeface="Georgia" panose="02040502050405020303" pitchFamily="18" charset="0"/>
            </a:endParaRPr>
          </a:p>
          <a:p>
            <a:pPr marL="1828754" lvl="1" indent="-389457">
              <a:buSzPts val="1000"/>
              <a:buFont typeface="Wingdings" pitchFamily="2" charset="2"/>
              <a:buChar char="v"/>
            </a:pPr>
            <a:r>
              <a:rPr lang="en" sz="1333" i="1">
                <a:solidFill>
                  <a:srgbClr val="434343"/>
                </a:solidFill>
                <a:latin typeface="Georgia" panose="02040502050405020303" pitchFamily="18" charset="0"/>
              </a:rPr>
              <a:t>This coordination would require a separate school designation, such as A8, from one of the participating districts. The district would also be responsible for the student information system (Infinite Campus) records.</a:t>
            </a:r>
            <a:r>
              <a:rPr lang="en" sz="1333">
                <a:latin typeface="Georgia" panose="02040502050405020303" pitchFamily="18" charset="0"/>
              </a:rPr>
              <a:t> </a:t>
            </a:r>
            <a:endParaRPr sz="1333">
              <a:latin typeface="Georgia" panose="02040502050405020303" pitchFamily="18" charset="0"/>
            </a:endParaRPr>
          </a:p>
          <a:p>
            <a:pPr marL="1828754" lvl="1" indent="-389457">
              <a:buClr>
                <a:srgbClr val="434343"/>
              </a:buClr>
              <a:buSzPts val="1000"/>
              <a:buFont typeface="Wingdings" pitchFamily="2" charset="2"/>
              <a:buChar char="v"/>
            </a:pPr>
            <a:r>
              <a:rPr lang="en" sz="1333" i="1">
                <a:solidFill>
                  <a:srgbClr val="434343"/>
                </a:solidFill>
                <a:latin typeface="Georgia" panose="02040502050405020303" pitchFamily="18" charset="0"/>
              </a:rPr>
              <a:t>In concept at this time largely due to lack of consistent structures to create agreements between districts, especially in light of HB 563 progress/ maturity.</a:t>
            </a:r>
            <a:endParaRPr sz="1333" i="1">
              <a:solidFill>
                <a:srgbClr val="434343"/>
              </a:solidFill>
              <a:latin typeface="Georgia" panose="020405020504050203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19"/>
          <p:cNvSpPr txBox="1">
            <a:spLocks noGrp="1"/>
          </p:cNvSpPr>
          <p:nvPr>
            <p:ph type="title" idx="4294967295"/>
          </p:nvPr>
        </p:nvSpPr>
        <p:spPr>
          <a:xfrm>
            <a:off x="99400" y="64900"/>
            <a:ext cx="5441600" cy="492402"/>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1600" kern="0">
                <a:solidFill>
                  <a:srgbClr val="085083"/>
                </a:solidFill>
                <a:latin typeface="Franklin Gothic Medium" panose="020B0603020102020204" pitchFamily="34" charset="0"/>
                <a:sym typeface="Arial"/>
              </a:rPr>
              <a:t>Supporting Online, Virtual &amp; Remote Learning</a:t>
            </a:r>
          </a:p>
        </p:txBody>
      </p:sp>
      <p:sp>
        <p:nvSpPr>
          <p:cNvPr id="171" name="Google Shape;171;p19"/>
          <p:cNvSpPr txBox="1"/>
          <p:nvPr/>
        </p:nvSpPr>
        <p:spPr>
          <a:xfrm>
            <a:off x="7812833" y="3276585"/>
            <a:ext cx="2090800" cy="738623"/>
          </a:xfrm>
          <a:prstGeom prst="rect">
            <a:avLst/>
          </a:prstGeom>
          <a:noFill/>
          <a:ln>
            <a:noFill/>
          </a:ln>
        </p:spPr>
        <p:txBody>
          <a:bodyPr spcFirstLastPara="1" wrap="square" lIns="121900" tIns="121900" rIns="121900" bIns="121900" anchor="t" anchorCtr="0">
            <a:spAutoFit/>
          </a:bodyPr>
          <a:lstStyle/>
          <a:p>
            <a:pPr algn="ctr"/>
            <a:r>
              <a:rPr lang="en" sz="1600">
                <a:solidFill>
                  <a:srgbClr val="085083"/>
                </a:solidFill>
                <a:latin typeface="Georgia" panose="02040502050405020303" pitchFamily="18" charset="0"/>
              </a:rPr>
              <a:t>KDE Cross-Agency Partnerships</a:t>
            </a:r>
            <a:endParaRPr sz="1600">
              <a:solidFill>
                <a:srgbClr val="085083"/>
              </a:solidFill>
              <a:latin typeface="Georgia" panose="02040502050405020303" pitchFamily="18" charset="0"/>
            </a:endParaRPr>
          </a:p>
        </p:txBody>
      </p:sp>
      <p:pic>
        <p:nvPicPr>
          <p:cNvPr id="174" name="Google Shape;174;p19" descr="Accessible version: https://docs.google.com/presentation/d/1RwsXT1YeZWck5smXytCP9T6YS32miP8cxV47RN5ha2c/edit?usp=sharing " title="Supporting Online, Virtual &amp; Remote Learning at KDE"/>
          <p:cNvPicPr preferRelativeResize="0"/>
          <p:nvPr/>
        </p:nvPicPr>
        <p:blipFill>
          <a:blip r:embed="rId3">
            <a:alphaModFix/>
          </a:blip>
          <a:stretch>
            <a:fillRect/>
          </a:stretch>
        </p:blipFill>
        <p:spPr>
          <a:xfrm>
            <a:off x="1322001" y="433968"/>
            <a:ext cx="6580735" cy="6424033"/>
          </a:xfrm>
          <a:prstGeom prst="rect">
            <a:avLst/>
          </a:prstGeom>
          <a:noFill/>
          <a:ln>
            <a:noFill/>
          </a:ln>
        </p:spPr>
      </p:pic>
      <p:sp>
        <p:nvSpPr>
          <p:cNvPr id="176" name="Google Shape;176;p19"/>
          <p:cNvSpPr txBox="1"/>
          <p:nvPr/>
        </p:nvSpPr>
        <p:spPr>
          <a:xfrm>
            <a:off x="10748245" y="1362782"/>
            <a:ext cx="1553200" cy="451302"/>
          </a:xfrm>
          <a:prstGeom prst="rect">
            <a:avLst/>
          </a:prstGeom>
          <a:noFill/>
          <a:ln>
            <a:noFill/>
          </a:ln>
        </p:spPr>
        <p:txBody>
          <a:bodyPr spcFirstLastPara="1" wrap="square" lIns="121900" tIns="121900" rIns="121900" bIns="121900" anchor="t" anchorCtr="0">
            <a:spAutoFit/>
          </a:bodyPr>
          <a:lstStyle/>
          <a:p>
            <a:r>
              <a:rPr lang="en" sz="1333" u="sng">
                <a:solidFill>
                  <a:schemeClr val="hlink"/>
                </a:solidFill>
                <a:latin typeface="Georgia" panose="02040502050405020303" pitchFamily="18" charset="0"/>
                <a:ea typeface="Libre Franklin"/>
                <a:cs typeface="Libre Franklin"/>
                <a:sym typeface="Libre Franklin"/>
                <a:hlinkClick r:id="rId4"/>
              </a:rPr>
              <a:t>Text Only</a:t>
            </a:r>
            <a:endParaRPr sz="1333">
              <a:latin typeface="Georgia" panose="02040502050405020303" pitchFamily="18" charset="0"/>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17" name="Google Shape;217;p20"/>
          <p:cNvSpPr txBox="1">
            <a:spLocks noGrp="1"/>
          </p:cNvSpPr>
          <p:nvPr>
            <p:ph type="title" idx="4294967295"/>
          </p:nvPr>
        </p:nvSpPr>
        <p:spPr>
          <a:xfrm>
            <a:off x="161600" y="116633"/>
            <a:ext cx="7627200" cy="492402"/>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1600" kern="0">
                <a:solidFill>
                  <a:srgbClr val="085083"/>
                </a:solidFill>
                <a:latin typeface="Franklin Gothic Medium" panose="020B0603020102020204" pitchFamily="34" charset="0"/>
                <a:sym typeface="Arial"/>
              </a:rPr>
              <a:t>Current Program Structures of </a:t>
            </a:r>
            <a:r>
              <a:rPr lang="en-US" sz="1600" b="1" kern="0">
                <a:solidFill>
                  <a:srgbClr val="085083"/>
                </a:solidFill>
                <a:latin typeface="Franklin Gothic Medium" panose="020B0603020102020204" pitchFamily="34" charset="0"/>
                <a:sym typeface="Arial"/>
              </a:rPr>
              <a:t>Full-time Enrolled </a:t>
            </a:r>
            <a:r>
              <a:rPr lang="en-US" sz="1600" kern="0">
                <a:solidFill>
                  <a:srgbClr val="085083"/>
                </a:solidFill>
                <a:latin typeface="Franklin Gothic Medium" panose="020B0603020102020204" pitchFamily="34" charset="0"/>
                <a:sym typeface="Arial"/>
              </a:rPr>
              <a:t>Online/Virtual/Remote Learning</a:t>
            </a:r>
          </a:p>
        </p:txBody>
      </p:sp>
      <p:sp>
        <p:nvSpPr>
          <p:cNvPr id="182" name="Google Shape;182;p20"/>
          <p:cNvSpPr txBox="1"/>
          <p:nvPr/>
        </p:nvSpPr>
        <p:spPr>
          <a:xfrm>
            <a:off x="161600" y="2162390"/>
            <a:ext cx="1470000" cy="984845"/>
          </a:xfrm>
          <a:prstGeom prst="rect">
            <a:avLst/>
          </a:prstGeom>
          <a:noFill/>
          <a:ln>
            <a:noFill/>
          </a:ln>
        </p:spPr>
        <p:txBody>
          <a:bodyPr spcFirstLastPara="1" wrap="square" lIns="121900" tIns="121900" rIns="121900" bIns="121900" anchor="t" anchorCtr="0">
            <a:spAutoFit/>
          </a:bodyPr>
          <a:lstStyle/>
          <a:p>
            <a:pPr algn="ctr"/>
            <a:r>
              <a:rPr lang="en" sz="1600">
                <a:solidFill>
                  <a:srgbClr val="085083"/>
                </a:solidFill>
                <a:latin typeface="Georgia" panose="02040502050405020303" pitchFamily="18" charset="0"/>
              </a:rPr>
              <a:t>A Look At Surrounding States</a:t>
            </a:r>
            <a:endParaRPr sz="1600">
              <a:solidFill>
                <a:srgbClr val="085083"/>
              </a:solidFill>
              <a:latin typeface="Georgia" panose="02040502050405020303" pitchFamily="18" charset="0"/>
            </a:endParaRPr>
          </a:p>
        </p:txBody>
      </p:sp>
      <p:graphicFrame>
        <p:nvGraphicFramePr>
          <p:cNvPr id="181" name="Google Shape;181;p20"/>
          <p:cNvGraphicFramePr/>
          <p:nvPr>
            <p:extLst>
              <p:ext uri="{D42A27DB-BD31-4B8C-83A1-F6EECF244321}">
                <p14:modId xmlns:p14="http://schemas.microsoft.com/office/powerpoint/2010/main" val="3855998491"/>
              </p:ext>
            </p:extLst>
          </p:nvPr>
        </p:nvGraphicFramePr>
        <p:xfrm>
          <a:off x="1733751" y="619637"/>
          <a:ext cx="9652002" cy="4978120"/>
        </p:xfrm>
        <a:graphic>
          <a:graphicData uri="http://schemas.openxmlformats.org/drawingml/2006/table">
            <a:tbl>
              <a:tblPr firstRow="1">
                <a:noFill/>
              </a:tblPr>
              <a:tblGrid>
                <a:gridCol w="1608667">
                  <a:extLst>
                    <a:ext uri="{9D8B030D-6E8A-4147-A177-3AD203B41FA5}">
                      <a16:colId xmlns:a16="http://schemas.microsoft.com/office/drawing/2014/main" val="20000"/>
                    </a:ext>
                  </a:extLst>
                </a:gridCol>
                <a:gridCol w="1608667">
                  <a:extLst>
                    <a:ext uri="{9D8B030D-6E8A-4147-A177-3AD203B41FA5}">
                      <a16:colId xmlns:a16="http://schemas.microsoft.com/office/drawing/2014/main" val="20001"/>
                    </a:ext>
                  </a:extLst>
                </a:gridCol>
                <a:gridCol w="1608667">
                  <a:extLst>
                    <a:ext uri="{9D8B030D-6E8A-4147-A177-3AD203B41FA5}">
                      <a16:colId xmlns:a16="http://schemas.microsoft.com/office/drawing/2014/main" val="20002"/>
                    </a:ext>
                  </a:extLst>
                </a:gridCol>
                <a:gridCol w="1608667">
                  <a:extLst>
                    <a:ext uri="{9D8B030D-6E8A-4147-A177-3AD203B41FA5}">
                      <a16:colId xmlns:a16="http://schemas.microsoft.com/office/drawing/2014/main" val="20003"/>
                    </a:ext>
                  </a:extLst>
                </a:gridCol>
                <a:gridCol w="1608667">
                  <a:extLst>
                    <a:ext uri="{9D8B030D-6E8A-4147-A177-3AD203B41FA5}">
                      <a16:colId xmlns:a16="http://schemas.microsoft.com/office/drawing/2014/main" val="20004"/>
                    </a:ext>
                  </a:extLst>
                </a:gridCol>
                <a:gridCol w="1608667">
                  <a:extLst>
                    <a:ext uri="{9D8B030D-6E8A-4147-A177-3AD203B41FA5}">
                      <a16:colId xmlns:a16="http://schemas.microsoft.com/office/drawing/2014/main" val="20005"/>
                    </a:ext>
                  </a:extLst>
                </a:gridCol>
              </a:tblGrid>
              <a:tr h="772120">
                <a:tc>
                  <a:txBody>
                    <a:bodyPr/>
                    <a:lstStyle/>
                    <a:p>
                      <a:pPr marL="0" lvl="0" indent="0" algn="l" rtl="0">
                        <a:spcBef>
                          <a:spcPts val="0"/>
                        </a:spcBef>
                        <a:spcAft>
                          <a:spcPts val="0"/>
                        </a:spcAft>
                        <a:buNone/>
                      </a:pPr>
                      <a:endParaRPr sz="1700"/>
                    </a:p>
                  </a:txBody>
                  <a:tcPr marL="121900" marR="121900" marT="121900" marB="121900"/>
                </a:tc>
                <a:tc>
                  <a:txBody>
                    <a:bodyPr/>
                    <a:lstStyle/>
                    <a:p>
                      <a:pPr marL="0" lvl="0" indent="0" algn="l" rtl="0">
                        <a:spcBef>
                          <a:spcPts val="0"/>
                        </a:spcBef>
                        <a:spcAft>
                          <a:spcPts val="0"/>
                        </a:spcAft>
                        <a:buNone/>
                      </a:pPr>
                      <a:r>
                        <a:rPr lang="en" sz="1700">
                          <a:latin typeface="Georgia"/>
                        </a:rPr>
                        <a:t>West Virginia</a:t>
                      </a:r>
                      <a:endParaRPr sz="1700">
                        <a:latin typeface="Georgia"/>
                      </a:endParaRPr>
                    </a:p>
                    <a:p>
                      <a:pPr marL="0" lvl="0" indent="0" algn="l" rtl="0">
                        <a:spcBef>
                          <a:spcPts val="0"/>
                        </a:spcBef>
                        <a:spcAft>
                          <a:spcPts val="0"/>
                        </a:spcAft>
                        <a:buNone/>
                      </a:pPr>
                      <a:endParaRPr sz="1700"/>
                    </a:p>
                  </a:txBody>
                  <a:tcPr marL="121900" marR="121900" marT="121900" marB="121900"/>
                </a:tc>
                <a:tc>
                  <a:txBody>
                    <a:bodyPr/>
                    <a:lstStyle/>
                    <a:p>
                      <a:pPr marL="0" lvl="0" indent="0" algn="l" rtl="0">
                        <a:spcBef>
                          <a:spcPts val="0"/>
                        </a:spcBef>
                        <a:spcAft>
                          <a:spcPts val="0"/>
                        </a:spcAft>
                        <a:buNone/>
                      </a:pPr>
                      <a:r>
                        <a:rPr lang="en" sz="1700">
                          <a:latin typeface="Georgia"/>
                        </a:rPr>
                        <a:t>    Ohio</a:t>
                      </a:r>
                      <a:endParaRPr sz="1700">
                        <a:latin typeface="Georgia"/>
                      </a:endParaRPr>
                    </a:p>
                  </a:txBody>
                  <a:tcPr marL="121900" marR="121900" marT="121900" marB="121900"/>
                </a:tc>
                <a:tc>
                  <a:txBody>
                    <a:bodyPr/>
                    <a:lstStyle/>
                    <a:p>
                      <a:pPr marL="0" lvl="0" indent="0" algn="l" rtl="0">
                        <a:spcBef>
                          <a:spcPts val="0"/>
                        </a:spcBef>
                        <a:spcAft>
                          <a:spcPts val="0"/>
                        </a:spcAft>
                        <a:buNone/>
                      </a:pPr>
                      <a:r>
                        <a:rPr lang="en" sz="1700">
                          <a:latin typeface="Georgia"/>
                        </a:rPr>
                        <a:t>Indiana</a:t>
                      </a:r>
                      <a:endParaRPr sz="1700">
                        <a:latin typeface="Georgia"/>
                      </a:endParaRPr>
                    </a:p>
                  </a:txBody>
                  <a:tcPr marL="121900" marR="121900" marT="121900" marB="121900"/>
                </a:tc>
                <a:tc>
                  <a:txBody>
                    <a:bodyPr/>
                    <a:lstStyle/>
                    <a:p>
                      <a:pPr marL="0" lvl="0" indent="0" algn="l" rtl="0">
                        <a:spcBef>
                          <a:spcPts val="0"/>
                        </a:spcBef>
                        <a:spcAft>
                          <a:spcPts val="0"/>
                        </a:spcAft>
                        <a:buNone/>
                      </a:pPr>
                      <a:r>
                        <a:rPr lang="en" sz="1700">
                          <a:latin typeface="Georgia"/>
                        </a:rPr>
                        <a:t>Tennessee</a:t>
                      </a:r>
                      <a:endParaRPr sz="1700">
                        <a:latin typeface="Georgia"/>
                      </a:endParaRPr>
                    </a:p>
                  </a:txBody>
                  <a:tcPr marL="121900" marR="121900" marT="121900" marB="121900"/>
                </a:tc>
                <a:tc>
                  <a:txBody>
                    <a:bodyPr/>
                    <a:lstStyle/>
                    <a:p>
                      <a:pPr marL="0" lvl="0" indent="0" algn="l" rtl="0">
                        <a:spcBef>
                          <a:spcPts val="0"/>
                        </a:spcBef>
                        <a:spcAft>
                          <a:spcPts val="0"/>
                        </a:spcAft>
                        <a:buNone/>
                      </a:pPr>
                      <a:r>
                        <a:rPr lang="en" sz="1700">
                          <a:latin typeface="Georgia"/>
                        </a:rPr>
                        <a:t>Kentucky</a:t>
                      </a:r>
                      <a:endParaRPr sz="1700">
                        <a:latin typeface="Georgia"/>
                      </a:endParaRPr>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1100">
                          <a:solidFill>
                            <a:schemeClr val="dk1"/>
                          </a:solidFill>
                          <a:latin typeface="Libre Franklin"/>
                          <a:ea typeface="Libre Franklin"/>
                          <a:cs typeface="Libre Franklin"/>
                          <a:sym typeface="Libre Franklin"/>
                        </a:rPr>
                        <a:t>State virtual school?</a:t>
                      </a:r>
                      <a:endParaRPr sz="13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extLst>
                  <a:ext uri="{0D108BD9-81ED-4DB2-BD59-A6C34878D82A}">
                    <a16:rowId xmlns:a16="http://schemas.microsoft.com/office/drawing/2014/main" val="10001"/>
                  </a:ext>
                </a:extLst>
              </a:tr>
              <a:tr h="609560">
                <a:tc>
                  <a:txBody>
                    <a:bodyPr/>
                    <a:lstStyle/>
                    <a:p>
                      <a:pPr marL="0" lvl="0" indent="0" algn="l" rtl="0">
                        <a:spcBef>
                          <a:spcPts val="0"/>
                        </a:spcBef>
                        <a:spcAft>
                          <a:spcPts val="0"/>
                        </a:spcAft>
                        <a:buNone/>
                      </a:pPr>
                      <a:r>
                        <a:rPr lang="en" sz="1100">
                          <a:solidFill>
                            <a:schemeClr val="dk1"/>
                          </a:solidFill>
                          <a:latin typeface="Libre Franklin"/>
                          <a:ea typeface="Libre Franklin"/>
                          <a:cs typeface="Libre Franklin"/>
                          <a:sym typeface="Libre Franklin"/>
                        </a:rPr>
                        <a:t>Multi-district fully online schools?</a:t>
                      </a:r>
                      <a:endParaRPr sz="13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extLst>
                  <a:ext uri="{0D108BD9-81ED-4DB2-BD59-A6C34878D82A}">
                    <a16:rowId xmlns:a16="http://schemas.microsoft.com/office/drawing/2014/main" val="10002"/>
                  </a:ext>
                </a:extLst>
              </a:tr>
              <a:tr h="731480">
                <a:tc>
                  <a:txBody>
                    <a:bodyPr/>
                    <a:lstStyle/>
                    <a:p>
                      <a:pPr marL="0" lvl="0" indent="0" algn="l" rtl="0">
                        <a:spcBef>
                          <a:spcPts val="0"/>
                        </a:spcBef>
                        <a:spcAft>
                          <a:spcPts val="0"/>
                        </a:spcAft>
                        <a:buNone/>
                      </a:pPr>
                      <a:r>
                        <a:rPr lang="en" sz="1100">
                          <a:solidFill>
                            <a:schemeClr val="dk1"/>
                          </a:solidFill>
                          <a:latin typeface="Libre Franklin"/>
                          <a:ea typeface="Libre Franklin"/>
                          <a:cs typeface="Libre Franklin"/>
                          <a:sym typeface="Libre Franklin"/>
                        </a:rPr>
                        <a:t>Online learning requirement for graduation?</a:t>
                      </a:r>
                      <a:endParaRPr sz="13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extLst>
                  <a:ext uri="{0D108BD9-81ED-4DB2-BD59-A6C34878D82A}">
                    <a16:rowId xmlns:a16="http://schemas.microsoft.com/office/drawing/2014/main" val="10003"/>
                  </a:ext>
                </a:extLst>
              </a:tr>
              <a:tr h="731480">
                <a:tc>
                  <a:txBody>
                    <a:bodyPr/>
                    <a:lstStyle/>
                    <a:p>
                      <a:pPr marL="0" lvl="0" indent="0" algn="l" rtl="0">
                        <a:spcBef>
                          <a:spcPts val="0"/>
                        </a:spcBef>
                        <a:spcAft>
                          <a:spcPts val="0"/>
                        </a:spcAft>
                        <a:buNone/>
                      </a:pPr>
                      <a:r>
                        <a:rPr lang="en" sz="1100">
                          <a:solidFill>
                            <a:schemeClr val="dk1"/>
                          </a:solidFill>
                          <a:latin typeface="Libre Franklin"/>
                          <a:ea typeface="Libre Franklin"/>
                          <a:cs typeface="Libre Franklin"/>
                          <a:sym typeface="Libre Franklin"/>
                        </a:rPr>
                        <a:t>Districts can offer full-time online enrollment (K-12)?</a:t>
                      </a:r>
                      <a:endParaRPr sz="1300">
                        <a:solidFill>
                          <a:schemeClr val="dk2"/>
                        </a:solidFill>
                      </a:endParaRPr>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extLst>
                  <a:ext uri="{0D108BD9-81ED-4DB2-BD59-A6C34878D82A}">
                    <a16:rowId xmlns:a16="http://schemas.microsoft.com/office/drawing/2014/main" val="10004"/>
                  </a:ext>
                </a:extLst>
              </a:tr>
              <a:tr h="731480">
                <a:tc>
                  <a:txBody>
                    <a:bodyPr/>
                    <a:lstStyle/>
                    <a:p>
                      <a:pPr marL="0" lvl="0" indent="0" algn="l" rtl="0">
                        <a:spcBef>
                          <a:spcPts val="0"/>
                        </a:spcBef>
                        <a:spcAft>
                          <a:spcPts val="0"/>
                        </a:spcAft>
                        <a:buNone/>
                      </a:pPr>
                      <a:r>
                        <a:rPr lang="en" sz="1100">
                          <a:solidFill>
                            <a:schemeClr val="dk1"/>
                          </a:solidFill>
                          <a:latin typeface="Libre Franklin"/>
                          <a:ea typeface="Libre Franklin"/>
                          <a:cs typeface="Libre Franklin"/>
                          <a:sym typeface="Libre Franklin"/>
                        </a:rPr>
                        <a:t>State approval process for online providers?</a:t>
                      </a:r>
                      <a:endParaRPr sz="13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extLst>
                  <a:ext uri="{0D108BD9-81ED-4DB2-BD59-A6C34878D82A}">
                    <a16:rowId xmlns:a16="http://schemas.microsoft.com/office/drawing/2014/main" val="10005"/>
                  </a:ext>
                </a:extLst>
              </a:tr>
              <a:tr h="731480">
                <a:tc>
                  <a:txBody>
                    <a:bodyPr/>
                    <a:lstStyle/>
                    <a:p>
                      <a:pPr marL="0" lvl="0" indent="0" algn="l" rtl="0">
                        <a:spcBef>
                          <a:spcPts val="0"/>
                        </a:spcBef>
                        <a:spcAft>
                          <a:spcPts val="0"/>
                        </a:spcAft>
                        <a:buNone/>
                      </a:pPr>
                      <a:r>
                        <a:rPr lang="en" sz="1100">
                          <a:solidFill>
                            <a:schemeClr val="dk1"/>
                          </a:solidFill>
                          <a:latin typeface="Libre Franklin"/>
                          <a:ea typeface="Libre Franklin"/>
                          <a:cs typeface="Libre Franklin"/>
                          <a:sym typeface="Libre Franklin"/>
                        </a:rPr>
                        <a:t>State approval process for online courses?</a:t>
                      </a:r>
                      <a:endParaRPr sz="1100">
                        <a:solidFill>
                          <a:schemeClr val="dk1"/>
                        </a:solidFill>
                        <a:latin typeface="Libre Franklin"/>
                        <a:ea typeface="Libre Franklin"/>
                        <a:cs typeface="Libre Franklin"/>
                        <a:sym typeface="Libre Franklin"/>
                      </a:endParaRPr>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tc>
                  <a:txBody>
                    <a:bodyPr/>
                    <a:lstStyle/>
                    <a:p>
                      <a:pPr marL="0" lvl="0" indent="0" algn="l" rtl="0">
                        <a:spcBef>
                          <a:spcPts val="0"/>
                        </a:spcBef>
                        <a:spcAft>
                          <a:spcPts val="0"/>
                        </a:spcAft>
                        <a:buNone/>
                      </a:pPr>
                      <a:endParaRPr sz="2400"/>
                    </a:p>
                  </a:txBody>
                  <a:tcPr marL="121900" marR="121900" marT="121900" marB="121900"/>
                </a:tc>
                <a:extLst>
                  <a:ext uri="{0D108BD9-81ED-4DB2-BD59-A6C34878D82A}">
                    <a16:rowId xmlns:a16="http://schemas.microsoft.com/office/drawing/2014/main" val="10006"/>
                  </a:ext>
                </a:extLst>
              </a:tr>
            </a:tbl>
          </a:graphicData>
        </a:graphic>
      </p:graphicFrame>
      <p:pic>
        <p:nvPicPr>
          <p:cNvPr id="185" name="Google Shape;185;p20" title="Yes"/>
          <p:cNvPicPr preferRelativeResize="0"/>
          <p:nvPr/>
        </p:nvPicPr>
        <p:blipFill rotWithShape="1">
          <a:blip r:embed="rId3">
            <a:alphaModFix/>
          </a:blip>
          <a:srcRect r="47337"/>
          <a:stretch/>
        </p:blipFill>
        <p:spPr>
          <a:xfrm>
            <a:off x="3991233" y="1350271"/>
            <a:ext cx="281000" cy="533600"/>
          </a:xfrm>
          <a:prstGeom prst="rect">
            <a:avLst/>
          </a:prstGeom>
          <a:noFill/>
          <a:ln>
            <a:noFill/>
          </a:ln>
        </p:spPr>
      </p:pic>
      <p:pic>
        <p:nvPicPr>
          <p:cNvPr id="191" name="Google Shape;191;p20" descr="No"/>
          <p:cNvPicPr preferRelativeResize="0"/>
          <p:nvPr/>
        </p:nvPicPr>
        <p:blipFill rotWithShape="1">
          <a:blip r:embed="rId3">
            <a:alphaModFix/>
          </a:blip>
          <a:srcRect l="47337"/>
          <a:stretch/>
        </p:blipFill>
        <p:spPr>
          <a:xfrm>
            <a:off x="5598213" y="1434236"/>
            <a:ext cx="262952" cy="499321"/>
          </a:xfrm>
          <a:prstGeom prst="rect">
            <a:avLst/>
          </a:prstGeom>
          <a:noFill/>
          <a:ln>
            <a:noFill/>
          </a:ln>
        </p:spPr>
      </p:pic>
      <p:pic>
        <p:nvPicPr>
          <p:cNvPr id="200" name="Google Shape;200;p20" descr="No"/>
          <p:cNvPicPr preferRelativeResize="0"/>
          <p:nvPr/>
        </p:nvPicPr>
        <p:blipFill rotWithShape="1">
          <a:blip r:embed="rId3">
            <a:alphaModFix/>
          </a:blip>
          <a:srcRect l="47337"/>
          <a:stretch/>
        </p:blipFill>
        <p:spPr>
          <a:xfrm>
            <a:off x="7218482" y="1398170"/>
            <a:ext cx="262967" cy="499356"/>
          </a:xfrm>
          <a:prstGeom prst="rect">
            <a:avLst/>
          </a:prstGeom>
          <a:noFill/>
          <a:ln>
            <a:noFill/>
          </a:ln>
        </p:spPr>
      </p:pic>
      <p:pic>
        <p:nvPicPr>
          <p:cNvPr id="204" name="Google Shape;204;p20" descr="No"/>
          <p:cNvPicPr preferRelativeResize="0"/>
          <p:nvPr/>
        </p:nvPicPr>
        <p:blipFill rotWithShape="1">
          <a:blip r:embed="rId3">
            <a:alphaModFix/>
          </a:blip>
          <a:srcRect l="47337"/>
          <a:stretch/>
        </p:blipFill>
        <p:spPr>
          <a:xfrm>
            <a:off x="8809635" y="1434231"/>
            <a:ext cx="262965" cy="499356"/>
          </a:xfrm>
          <a:prstGeom prst="rect">
            <a:avLst/>
          </a:prstGeom>
          <a:noFill/>
          <a:ln>
            <a:noFill/>
          </a:ln>
        </p:spPr>
      </p:pic>
      <p:pic>
        <p:nvPicPr>
          <p:cNvPr id="211" name="Google Shape;211;p20" descr="No"/>
          <p:cNvPicPr preferRelativeResize="0"/>
          <p:nvPr/>
        </p:nvPicPr>
        <p:blipFill rotWithShape="1">
          <a:blip r:embed="rId3">
            <a:alphaModFix/>
          </a:blip>
          <a:srcRect l="47337"/>
          <a:stretch/>
        </p:blipFill>
        <p:spPr>
          <a:xfrm>
            <a:off x="10445835" y="1434231"/>
            <a:ext cx="262965" cy="499356"/>
          </a:xfrm>
          <a:prstGeom prst="rect">
            <a:avLst/>
          </a:prstGeom>
          <a:noFill/>
          <a:ln>
            <a:noFill/>
          </a:ln>
        </p:spPr>
      </p:pic>
      <p:pic>
        <p:nvPicPr>
          <p:cNvPr id="190" name="Google Shape;190;p20" title="No"/>
          <p:cNvPicPr preferRelativeResize="0"/>
          <p:nvPr/>
        </p:nvPicPr>
        <p:blipFill rotWithShape="1">
          <a:blip r:embed="rId3">
            <a:alphaModFix/>
          </a:blip>
          <a:srcRect l="47337"/>
          <a:stretch/>
        </p:blipFill>
        <p:spPr>
          <a:xfrm>
            <a:off x="3961689" y="1955177"/>
            <a:ext cx="262952" cy="499321"/>
          </a:xfrm>
          <a:prstGeom prst="rect">
            <a:avLst/>
          </a:prstGeom>
          <a:noFill/>
          <a:ln>
            <a:noFill/>
          </a:ln>
        </p:spPr>
      </p:pic>
      <p:pic>
        <p:nvPicPr>
          <p:cNvPr id="188" name="Google Shape;188;p20" descr="Yes"/>
          <p:cNvPicPr preferRelativeResize="0"/>
          <p:nvPr/>
        </p:nvPicPr>
        <p:blipFill rotWithShape="1">
          <a:blip r:embed="rId3">
            <a:alphaModFix/>
          </a:blip>
          <a:srcRect r="47337"/>
          <a:stretch/>
        </p:blipFill>
        <p:spPr>
          <a:xfrm>
            <a:off x="5653677" y="1938053"/>
            <a:ext cx="281000" cy="533600"/>
          </a:xfrm>
          <a:prstGeom prst="rect">
            <a:avLst/>
          </a:prstGeom>
          <a:noFill/>
          <a:ln>
            <a:noFill/>
          </a:ln>
        </p:spPr>
      </p:pic>
      <p:pic>
        <p:nvPicPr>
          <p:cNvPr id="201" name="Google Shape;201;p20" descr="Yes"/>
          <p:cNvPicPr preferRelativeResize="0"/>
          <p:nvPr/>
        </p:nvPicPr>
        <p:blipFill rotWithShape="1">
          <a:blip r:embed="rId3">
            <a:alphaModFix/>
          </a:blip>
          <a:srcRect r="47337"/>
          <a:stretch/>
        </p:blipFill>
        <p:spPr>
          <a:xfrm>
            <a:off x="7231660" y="1938055"/>
            <a:ext cx="281000" cy="533600"/>
          </a:xfrm>
          <a:prstGeom prst="rect">
            <a:avLst/>
          </a:prstGeom>
          <a:noFill/>
          <a:ln>
            <a:noFill/>
          </a:ln>
        </p:spPr>
      </p:pic>
      <p:pic>
        <p:nvPicPr>
          <p:cNvPr id="205" name="Google Shape;205;p20" descr="Yes"/>
          <p:cNvPicPr preferRelativeResize="0"/>
          <p:nvPr/>
        </p:nvPicPr>
        <p:blipFill rotWithShape="1">
          <a:blip r:embed="rId3">
            <a:alphaModFix/>
          </a:blip>
          <a:srcRect r="47337"/>
          <a:stretch/>
        </p:blipFill>
        <p:spPr>
          <a:xfrm>
            <a:off x="8838732" y="1901328"/>
            <a:ext cx="281000" cy="533600"/>
          </a:xfrm>
          <a:prstGeom prst="rect">
            <a:avLst/>
          </a:prstGeom>
          <a:noFill/>
          <a:ln>
            <a:noFill/>
          </a:ln>
        </p:spPr>
      </p:pic>
      <p:pic>
        <p:nvPicPr>
          <p:cNvPr id="197" name="Google Shape;197;p20" title="No"/>
          <p:cNvPicPr preferRelativeResize="0"/>
          <p:nvPr/>
        </p:nvPicPr>
        <p:blipFill rotWithShape="1">
          <a:blip r:embed="rId3">
            <a:alphaModFix/>
          </a:blip>
          <a:srcRect l="47337"/>
          <a:stretch/>
        </p:blipFill>
        <p:spPr>
          <a:xfrm>
            <a:off x="3961679" y="2585930"/>
            <a:ext cx="262965" cy="499356"/>
          </a:xfrm>
          <a:prstGeom prst="rect">
            <a:avLst/>
          </a:prstGeom>
          <a:noFill/>
          <a:ln>
            <a:noFill/>
          </a:ln>
        </p:spPr>
      </p:pic>
      <p:pic>
        <p:nvPicPr>
          <p:cNvPr id="187" name="Google Shape;187;p20" descr="No"/>
          <p:cNvPicPr preferRelativeResize="0"/>
          <p:nvPr/>
        </p:nvPicPr>
        <p:blipFill rotWithShape="1">
          <a:blip r:embed="rId3">
            <a:alphaModFix/>
          </a:blip>
          <a:srcRect l="47337"/>
          <a:stretch/>
        </p:blipFill>
        <p:spPr>
          <a:xfrm>
            <a:off x="5662684" y="2585939"/>
            <a:ext cx="262952" cy="499323"/>
          </a:xfrm>
          <a:prstGeom prst="rect">
            <a:avLst/>
          </a:prstGeom>
          <a:noFill/>
          <a:ln>
            <a:noFill/>
          </a:ln>
        </p:spPr>
      </p:pic>
      <p:pic>
        <p:nvPicPr>
          <p:cNvPr id="199" name="Google Shape;199;p20" descr="No"/>
          <p:cNvPicPr preferRelativeResize="0"/>
          <p:nvPr/>
        </p:nvPicPr>
        <p:blipFill rotWithShape="1">
          <a:blip r:embed="rId3">
            <a:alphaModFix/>
          </a:blip>
          <a:srcRect l="47337"/>
          <a:stretch/>
        </p:blipFill>
        <p:spPr>
          <a:xfrm>
            <a:off x="7185302" y="2585937"/>
            <a:ext cx="262967" cy="499356"/>
          </a:xfrm>
          <a:prstGeom prst="rect">
            <a:avLst/>
          </a:prstGeom>
          <a:noFill/>
          <a:ln>
            <a:noFill/>
          </a:ln>
        </p:spPr>
      </p:pic>
      <p:pic>
        <p:nvPicPr>
          <p:cNvPr id="203" name="Google Shape;203;p20" descr="No"/>
          <p:cNvPicPr preferRelativeResize="0"/>
          <p:nvPr/>
        </p:nvPicPr>
        <p:blipFill rotWithShape="1">
          <a:blip r:embed="rId3">
            <a:alphaModFix/>
          </a:blip>
          <a:srcRect l="47337"/>
          <a:stretch/>
        </p:blipFill>
        <p:spPr>
          <a:xfrm>
            <a:off x="8847736" y="2585929"/>
            <a:ext cx="262965" cy="499356"/>
          </a:xfrm>
          <a:prstGeom prst="rect">
            <a:avLst/>
          </a:prstGeom>
          <a:noFill/>
          <a:ln>
            <a:noFill/>
          </a:ln>
        </p:spPr>
      </p:pic>
      <p:pic>
        <p:nvPicPr>
          <p:cNvPr id="212" name="Google Shape;212;p20" descr="No"/>
          <p:cNvPicPr preferRelativeResize="0"/>
          <p:nvPr/>
        </p:nvPicPr>
        <p:blipFill rotWithShape="1">
          <a:blip r:embed="rId3">
            <a:alphaModFix/>
          </a:blip>
          <a:srcRect l="47337"/>
          <a:stretch/>
        </p:blipFill>
        <p:spPr>
          <a:xfrm>
            <a:off x="10445836" y="2635995"/>
            <a:ext cx="262965" cy="499356"/>
          </a:xfrm>
          <a:prstGeom prst="rect">
            <a:avLst/>
          </a:prstGeom>
          <a:noFill/>
          <a:ln>
            <a:noFill/>
          </a:ln>
        </p:spPr>
      </p:pic>
      <p:pic>
        <p:nvPicPr>
          <p:cNvPr id="193" name="Google Shape;193;p20" title="Yes"/>
          <p:cNvPicPr preferRelativeResize="0"/>
          <p:nvPr/>
        </p:nvPicPr>
        <p:blipFill rotWithShape="1">
          <a:blip r:embed="rId3">
            <a:alphaModFix/>
          </a:blip>
          <a:srcRect r="47337"/>
          <a:stretch/>
        </p:blipFill>
        <p:spPr>
          <a:xfrm>
            <a:off x="3991233" y="3354469"/>
            <a:ext cx="281000" cy="533600"/>
          </a:xfrm>
          <a:prstGeom prst="rect">
            <a:avLst/>
          </a:prstGeom>
          <a:noFill/>
          <a:ln>
            <a:noFill/>
          </a:ln>
        </p:spPr>
      </p:pic>
      <p:pic>
        <p:nvPicPr>
          <p:cNvPr id="189" name="Google Shape;189;p20" descr="Yes"/>
          <p:cNvPicPr preferRelativeResize="0"/>
          <p:nvPr/>
        </p:nvPicPr>
        <p:blipFill rotWithShape="1">
          <a:blip r:embed="rId3">
            <a:alphaModFix/>
          </a:blip>
          <a:srcRect r="47337"/>
          <a:stretch/>
        </p:blipFill>
        <p:spPr>
          <a:xfrm>
            <a:off x="5653681" y="3354459"/>
            <a:ext cx="281000" cy="533600"/>
          </a:xfrm>
          <a:prstGeom prst="rect">
            <a:avLst/>
          </a:prstGeom>
          <a:noFill/>
          <a:ln>
            <a:noFill/>
          </a:ln>
        </p:spPr>
      </p:pic>
      <p:pic>
        <p:nvPicPr>
          <p:cNvPr id="202" name="Google Shape;202;p20" descr="Yes"/>
          <p:cNvPicPr preferRelativeResize="0"/>
          <p:nvPr/>
        </p:nvPicPr>
        <p:blipFill rotWithShape="1">
          <a:blip r:embed="rId3">
            <a:alphaModFix/>
          </a:blip>
          <a:srcRect r="47337"/>
          <a:stretch/>
        </p:blipFill>
        <p:spPr>
          <a:xfrm>
            <a:off x="7176303" y="3354471"/>
            <a:ext cx="281000" cy="533600"/>
          </a:xfrm>
          <a:prstGeom prst="rect">
            <a:avLst/>
          </a:prstGeom>
          <a:noFill/>
          <a:ln>
            <a:noFill/>
          </a:ln>
        </p:spPr>
      </p:pic>
      <p:pic>
        <p:nvPicPr>
          <p:cNvPr id="206" name="Google Shape;206;p20" descr="Yes"/>
          <p:cNvPicPr preferRelativeResize="0"/>
          <p:nvPr/>
        </p:nvPicPr>
        <p:blipFill rotWithShape="1">
          <a:blip r:embed="rId3">
            <a:alphaModFix/>
          </a:blip>
          <a:srcRect r="47337"/>
          <a:stretch/>
        </p:blipFill>
        <p:spPr>
          <a:xfrm>
            <a:off x="8838733" y="3354455"/>
            <a:ext cx="281000" cy="533600"/>
          </a:xfrm>
          <a:prstGeom prst="rect">
            <a:avLst/>
          </a:prstGeom>
          <a:noFill/>
          <a:ln>
            <a:noFill/>
          </a:ln>
        </p:spPr>
      </p:pic>
      <p:pic>
        <p:nvPicPr>
          <p:cNvPr id="210" name="Google Shape;210;p20" descr="Yes"/>
          <p:cNvPicPr preferRelativeResize="0"/>
          <p:nvPr/>
        </p:nvPicPr>
        <p:blipFill rotWithShape="1">
          <a:blip r:embed="rId3">
            <a:alphaModFix/>
          </a:blip>
          <a:srcRect r="47337"/>
          <a:stretch/>
        </p:blipFill>
        <p:spPr>
          <a:xfrm>
            <a:off x="10501167" y="3354455"/>
            <a:ext cx="281000" cy="533600"/>
          </a:xfrm>
          <a:prstGeom prst="rect">
            <a:avLst/>
          </a:prstGeom>
          <a:noFill/>
          <a:ln>
            <a:noFill/>
          </a:ln>
        </p:spPr>
      </p:pic>
      <p:pic>
        <p:nvPicPr>
          <p:cNvPr id="196" name="Google Shape;196;p20" title="No"/>
          <p:cNvPicPr preferRelativeResize="0"/>
          <p:nvPr/>
        </p:nvPicPr>
        <p:blipFill rotWithShape="1">
          <a:blip r:embed="rId3">
            <a:alphaModFix/>
          </a:blip>
          <a:srcRect l="47337"/>
          <a:stretch/>
        </p:blipFill>
        <p:spPr>
          <a:xfrm>
            <a:off x="3961687" y="4069115"/>
            <a:ext cx="262965" cy="499356"/>
          </a:xfrm>
          <a:prstGeom prst="rect">
            <a:avLst/>
          </a:prstGeom>
          <a:noFill/>
          <a:ln>
            <a:noFill/>
          </a:ln>
        </p:spPr>
      </p:pic>
      <p:pic>
        <p:nvPicPr>
          <p:cNvPr id="195" name="Google Shape;195;p20" descr="No"/>
          <p:cNvPicPr preferRelativeResize="0"/>
          <p:nvPr/>
        </p:nvPicPr>
        <p:blipFill rotWithShape="1">
          <a:blip r:embed="rId3">
            <a:alphaModFix/>
          </a:blip>
          <a:srcRect l="47337"/>
          <a:stretch/>
        </p:blipFill>
        <p:spPr>
          <a:xfrm>
            <a:off x="5662691" y="4105233"/>
            <a:ext cx="262967" cy="499356"/>
          </a:xfrm>
          <a:prstGeom prst="rect">
            <a:avLst/>
          </a:prstGeom>
          <a:noFill/>
          <a:ln>
            <a:noFill/>
          </a:ln>
        </p:spPr>
      </p:pic>
      <p:pic>
        <p:nvPicPr>
          <p:cNvPr id="207" name="Google Shape;207;p20" descr="Yes"/>
          <p:cNvPicPr preferRelativeResize="0"/>
          <p:nvPr/>
        </p:nvPicPr>
        <p:blipFill rotWithShape="1">
          <a:blip r:embed="rId3">
            <a:alphaModFix/>
          </a:blip>
          <a:srcRect r="47337"/>
          <a:stretch/>
        </p:blipFill>
        <p:spPr>
          <a:xfrm>
            <a:off x="7178109" y="4014981"/>
            <a:ext cx="281000" cy="533600"/>
          </a:xfrm>
          <a:prstGeom prst="rect">
            <a:avLst/>
          </a:prstGeom>
          <a:noFill/>
          <a:ln>
            <a:noFill/>
          </a:ln>
        </p:spPr>
      </p:pic>
      <p:pic>
        <p:nvPicPr>
          <p:cNvPr id="216" name="Google Shape;216;p20" descr="Yes"/>
          <p:cNvPicPr preferRelativeResize="0"/>
          <p:nvPr/>
        </p:nvPicPr>
        <p:blipFill rotWithShape="1">
          <a:blip r:embed="rId3">
            <a:alphaModFix/>
          </a:blip>
          <a:srcRect r="47337"/>
          <a:stretch/>
        </p:blipFill>
        <p:spPr>
          <a:xfrm>
            <a:off x="8847733" y="4051972"/>
            <a:ext cx="281000" cy="533600"/>
          </a:xfrm>
          <a:prstGeom prst="rect">
            <a:avLst/>
          </a:prstGeom>
          <a:noFill/>
          <a:ln>
            <a:noFill/>
          </a:ln>
        </p:spPr>
      </p:pic>
      <p:pic>
        <p:nvPicPr>
          <p:cNvPr id="214" name="Google Shape;214;p20" descr="No"/>
          <p:cNvPicPr preferRelativeResize="0"/>
          <p:nvPr/>
        </p:nvPicPr>
        <p:blipFill rotWithShape="1">
          <a:blip r:embed="rId3">
            <a:alphaModFix/>
          </a:blip>
          <a:srcRect l="47337"/>
          <a:stretch/>
        </p:blipFill>
        <p:spPr>
          <a:xfrm>
            <a:off x="10457216" y="4069114"/>
            <a:ext cx="262965" cy="499356"/>
          </a:xfrm>
          <a:prstGeom prst="rect">
            <a:avLst/>
          </a:prstGeom>
          <a:noFill/>
          <a:ln>
            <a:noFill/>
          </a:ln>
        </p:spPr>
      </p:pic>
      <p:pic>
        <p:nvPicPr>
          <p:cNvPr id="192" name="Google Shape;192;p20" title="Yes"/>
          <p:cNvPicPr preferRelativeResize="0"/>
          <p:nvPr/>
        </p:nvPicPr>
        <p:blipFill rotWithShape="1">
          <a:blip r:embed="rId3">
            <a:alphaModFix/>
          </a:blip>
          <a:srcRect r="47337"/>
          <a:stretch/>
        </p:blipFill>
        <p:spPr>
          <a:xfrm>
            <a:off x="3987916" y="4749539"/>
            <a:ext cx="281000" cy="533600"/>
          </a:xfrm>
          <a:prstGeom prst="rect">
            <a:avLst/>
          </a:prstGeom>
          <a:noFill/>
          <a:ln>
            <a:noFill/>
          </a:ln>
        </p:spPr>
      </p:pic>
      <p:pic>
        <p:nvPicPr>
          <p:cNvPr id="194" name="Google Shape;194;p20" descr="No"/>
          <p:cNvPicPr preferRelativeResize="0"/>
          <p:nvPr/>
        </p:nvPicPr>
        <p:blipFill rotWithShape="1">
          <a:blip r:embed="rId3">
            <a:alphaModFix/>
          </a:blip>
          <a:srcRect l="47337"/>
          <a:stretch/>
        </p:blipFill>
        <p:spPr>
          <a:xfrm>
            <a:off x="5662695" y="4770890"/>
            <a:ext cx="262967" cy="499356"/>
          </a:xfrm>
          <a:prstGeom prst="rect">
            <a:avLst/>
          </a:prstGeom>
          <a:noFill/>
          <a:ln>
            <a:noFill/>
          </a:ln>
        </p:spPr>
      </p:pic>
      <p:pic>
        <p:nvPicPr>
          <p:cNvPr id="186" name="Google Shape;186;p20" descr="Yes"/>
          <p:cNvPicPr preferRelativeResize="0"/>
          <p:nvPr/>
        </p:nvPicPr>
        <p:blipFill rotWithShape="1">
          <a:blip r:embed="rId3">
            <a:alphaModFix/>
          </a:blip>
          <a:srcRect r="47337"/>
          <a:stretch/>
        </p:blipFill>
        <p:spPr>
          <a:xfrm>
            <a:off x="7178099" y="4732413"/>
            <a:ext cx="281000" cy="533600"/>
          </a:xfrm>
          <a:prstGeom prst="rect">
            <a:avLst/>
          </a:prstGeom>
          <a:noFill/>
          <a:ln>
            <a:noFill/>
          </a:ln>
        </p:spPr>
      </p:pic>
      <p:pic>
        <p:nvPicPr>
          <p:cNvPr id="198" name="Google Shape;198;p20" descr="No"/>
          <p:cNvPicPr preferRelativeResize="0"/>
          <p:nvPr/>
        </p:nvPicPr>
        <p:blipFill rotWithShape="1">
          <a:blip r:embed="rId3">
            <a:alphaModFix/>
          </a:blip>
          <a:srcRect l="47337"/>
          <a:stretch/>
        </p:blipFill>
        <p:spPr>
          <a:xfrm>
            <a:off x="8847747" y="4749498"/>
            <a:ext cx="262965" cy="499356"/>
          </a:xfrm>
          <a:prstGeom prst="rect">
            <a:avLst/>
          </a:prstGeom>
          <a:noFill/>
          <a:ln>
            <a:noFill/>
          </a:ln>
        </p:spPr>
      </p:pic>
      <p:pic>
        <p:nvPicPr>
          <p:cNvPr id="213" name="Google Shape;213;p20" descr="No"/>
          <p:cNvPicPr preferRelativeResize="0"/>
          <p:nvPr/>
        </p:nvPicPr>
        <p:blipFill rotWithShape="1">
          <a:blip r:embed="rId3">
            <a:alphaModFix/>
          </a:blip>
          <a:srcRect l="47337"/>
          <a:stretch/>
        </p:blipFill>
        <p:spPr>
          <a:xfrm>
            <a:off x="10457230" y="4749498"/>
            <a:ext cx="262965" cy="499356"/>
          </a:xfrm>
          <a:prstGeom prst="rect">
            <a:avLst/>
          </a:prstGeom>
          <a:noFill/>
          <a:ln>
            <a:noFill/>
          </a:ln>
        </p:spPr>
      </p:pic>
      <p:pic>
        <p:nvPicPr>
          <p:cNvPr id="183" name="Google Shape;183;p20">
            <a:extLst>
              <a:ext uri="{C183D7F6-B498-43B3-948B-1728B52AA6E4}">
                <adec:decorative xmlns:adec="http://schemas.microsoft.com/office/drawing/2017/decorative" val="1"/>
              </a:ext>
            </a:extLst>
          </p:cNvPr>
          <p:cNvPicPr preferRelativeResize="0"/>
          <p:nvPr/>
        </p:nvPicPr>
        <p:blipFill rotWithShape="1">
          <a:blip r:embed="rId4">
            <a:alphaModFix amt="32000"/>
          </a:blip>
          <a:srcRect b="34214"/>
          <a:stretch/>
        </p:blipFill>
        <p:spPr>
          <a:xfrm>
            <a:off x="8319815" y="668832"/>
            <a:ext cx="1336836" cy="439733"/>
          </a:xfrm>
          <a:prstGeom prst="rect">
            <a:avLst/>
          </a:prstGeom>
          <a:noFill/>
          <a:ln>
            <a:noFill/>
          </a:ln>
        </p:spPr>
      </p:pic>
      <p:pic>
        <p:nvPicPr>
          <p:cNvPr id="184" name="Google Shape;184;p20">
            <a:extLst>
              <a:ext uri="{C183D7F6-B498-43B3-948B-1728B52AA6E4}">
                <adec:decorative xmlns:adec="http://schemas.microsoft.com/office/drawing/2017/decorative" val="1"/>
              </a:ext>
            </a:extLst>
          </p:cNvPr>
          <p:cNvPicPr preferRelativeResize="0"/>
          <p:nvPr/>
        </p:nvPicPr>
        <p:blipFill>
          <a:blip r:embed="rId5">
            <a:alphaModFix amt="31000"/>
          </a:blip>
          <a:stretch>
            <a:fillRect/>
          </a:stretch>
        </p:blipFill>
        <p:spPr>
          <a:xfrm>
            <a:off x="7200999" y="662338"/>
            <a:ext cx="446399" cy="695319"/>
          </a:xfrm>
          <a:prstGeom prst="rect">
            <a:avLst/>
          </a:prstGeom>
          <a:noFill/>
          <a:ln>
            <a:noFill/>
          </a:ln>
        </p:spPr>
      </p:pic>
      <p:pic>
        <p:nvPicPr>
          <p:cNvPr id="215" name="Google Shape;215;p20">
            <a:extLst>
              <a:ext uri="{C183D7F6-B498-43B3-948B-1728B52AA6E4}">
                <adec:decorative xmlns:adec="http://schemas.microsoft.com/office/drawing/2017/decorative" val="1"/>
              </a:ext>
            </a:extLst>
          </p:cNvPr>
          <p:cNvPicPr preferRelativeResize="0"/>
          <p:nvPr/>
        </p:nvPicPr>
        <p:blipFill>
          <a:blip r:embed="rId6">
            <a:alphaModFix amt="31000"/>
          </a:blip>
          <a:stretch>
            <a:fillRect/>
          </a:stretch>
        </p:blipFill>
        <p:spPr>
          <a:xfrm>
            <a:off x="10178201" y="761035"/>
            <a:ext cx="926932" cy="521627"/>
          </a:xfrm>
          <a:prstGeom prst="rect">
            <a:avLst/>
          </a:prstGeom>
          <a:noFill/>
          <a:ln>
            <a:noFill/>
          </a:ln>
        </p:spPr>
      </p:pic>
      <p:pic>
        <p:nvPicPr>
          <p:cNvPr id="208" name="Google Shape;208;p20">
            <a:extLst>
              <a:ext uri="{C183D7F6-B498-43B3-948B-1728B52AA6E4}">
                <adec:decorative xmlns:adec="http://schemas.microsoft.com/office/drawing/2017/decorative" val="1"/>
              </a:ext>
            </a:extLst>
          </p:cNvPr>
          <p:cNvPicPr preferRelativeResize="0"/>
          <p:nvPr/>
        </p:nvPicPr>
        <p:blipFill>
          <a:blip r:embed="rId7">
            <a:alphaModFix amt="20000"/>
          </a:blip>
          <a:stretch>
            <a:fillRect/>
          </a:stretch>
        </p:blipFill>
        <p:spPr>
          <a:xfrm>
            <a:off x="5322749" y="676425"/>
            <a:ext cx="926949" cy="682752"/>
          </a:xfrm>
          <a:prstGeom prst="rect">
            <a:avLst/>
          </a:prstGeom>
          <a:noFill/>
          <a:ln>
            <a:noFill/>
          </a:ln>
        </p:spPr>
      </p:pic>
      <p:pic>
        <p:nvPicPr>
          <p:cNvPr id="209" name="Google Shape;209;p20">
            <a:extLst>
              <a:ext uri="{C183D7F6-B498-43B3-948B-1728B52AA6E4}">
                <adec:decorative xmlns:adec="http://schemas.microsoft.com/office/drawing/2017/decorative" val="1"/>
              </a:ext>
            </a:extLst>
          </p:cNvPr>
          <p:cNvPicPr preferRelativeResize="0"/>
          <p:nvPr/>
        </p:nvPicPr>
        <p:blipFill>
          <a:blip r:embed="rId8">
            <a:alphaModFix amt="25000"/>
          </a:blip>
          <a:stretch>
            <a:fillRect/>
          </a:stretch>
        </p:blipFill>
        <p:spPr>
          <a:xfrm>
            <a:off x="3728033" y="609635"/>
            <a:ext cx="800767" cy="800767"/>
          </a:xfrm>
          <a:prstGeom prst="rect">
            <a:avLst/>
          </a:prstGeom>
          <a:noFill/>
          <a:ln>
            <a:noFill/>
          </a:ln>
        </p:spPr>
      </p:pic>
      <p:pic>
        <p:nvPicPr>
          <p:cNvPr id="2" name="Google Shape;210;p20" descr="Yes">
            <a:extLst>
              <a:ext uri="{FF2B5EF4-FFF2-40B4-BE49-F238E27FC236}">
                <a16:creationId xmlns:a16="http://schemas.microsoft.com/office/drawing/2014/main" id="{A53A378A-E823-DB45-2ACC-7EB2CB046D72}"/>
              </a:ext>
            </a:extLst>
          </p:cNvPr>
          <p:cNvPicPr preferRelativeResize="0"/>
          <p:nvPr/>
        </p:nvPicPr>
        <p:blipFill rotWithShape="1">
          <a:blip r:embed="rId9">
            <a:alphaModFix/>
            <a:grayscl/>
            <a:extLst>
              <a:ext uri="{BEBA8EAE-BF5A-486C-A8C5-ECC9F3942E4B}">
                <a14:imgProps xmlns:a14="http://schemas.microsoft.com/office/drawing/2010/main">
                  <a14:imgLayer r:embed="rId10">
                    <a14:imgEffect>
                      <a14:colorTemperature colorTemp="2234"/>
                    </a14:imgEffect>
                    <a14:imgEffect>
                      <a14:saturation sat="30000"/>
                    </a14:imgEffect>
                  </a14:imgLayer>
                </a14:imgProps>
              </a:ext>
            </a:extLst>
          </a:blip>
          <a:srcRect r="47337"/>
          <a:stretch/>
        </p:blipFill>
        <p:spPr>
          <a:xfrm>
            <a:off x="10501167" y="2020292"/>
            <a:ext cx="281000" cy="533600"/>
          </a:xfrm>
          <a:prstGeom prst="rect">
            <a:avLst/>
          </a:prstGeom>
          <a:noFill/>
          <a:ln>
            <a:noFill/>
          </a:ln>
        </p:spPr>
      </p:pic>
      <p:sp>
        <p:nvSpPr>
          <p:cNvPr id="3" name="TextBox 2">
            <a:extLst>
              <a:ext uri="{FF2B5EF4-FFF2-40B4-BE49-F238E27FC236}">
                <a16:creationId xmlns:a16="http://schemas.microsoft.com/office/drawing/2014/main" id="{DDA78595-290F-81E6-8F76-F4B5228123B3}"/>
              </a:ext>
            </a:extLst>
          </p:cNvPr>
          <p:cNvSpPr txBox="1"/>
          <p:nvPr/>
        </p:nvSpPr>
        <p:spPr>
          <a:xfrm>
            <a:off x="10707450" y="2020171"/>
            <a:ext cx="397683" cy="369332"/>
          </a:xfrm>
          <a:prstGeom prst="rect">
            <a:avLst/>
          </a:prstGeom>
          <a:noFill/>
        </p:spPr>
        <p:txBody>
          <a:bodyPr wrap="square" rtlCol="0">
            <a:spAutoFit/>
          </a:bodyPr>
          <a:lstStyle/>
          <a:p>
            <a:r>
              <a:rPr lang="en-US">
                <a:solidFill>
                  <a:schemeClr val="tx1">
                    <a:lumMod val="50000"/>
                    <a:lumOff val="50000"/>
                  </a:schemeClr>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FCA54-07F5-2618-80EA-28A71CCE8517}"/>
              </a:ext>
            </a:extLst>
          </p:cNvPr>
          <p:cNvSpPr>
            <a:spLocks noGrp="1"/>
          </p:cNvSpPr>
          <p:nvPr>
            <p:ph type="title"/>
          </p:nvPr>
        </p:nvSpPr>
        <p:spPr/>
        <p:txBody>
          <a:bodyPr/>
          <a:lstStyle/>
          <a:p>
            <a:r>
              <a:rPr lang="en-US"/>
              <a:t>704 KAR 3:535 – Section 1. Definitions</a:t>
            </a:r>
          </a:p>
        </p:txBody>
      </p:sp>
      <p:sp>
        <p:nvSpPr>
          <p:cNvPr id="5" name="Content Placeholder 4">
            <a:extLst>
              <a:ext uri="{FF2B5EF4-FFF2-40B4-BE49-F238E27FC236}">
                <a16:creationId xmlns:a16="http://schemas.microsoft.com/office/drawing/2014/main" id="{16C142A5-8C2A-AEF0-61BE-F887C89C6DEB}"/>
              </a:ext>
            </a:extLst>
          </p:cNvPr>
          <p:cNvSpPr>
            <a:spLocks noGrp="1"/>
          </p:cNvSpPr>
          <p:nvPr>
            <p:ph idx="1"/>
          </p:nvPr>
        </p:nvSpPr>
        <p:spPr/>
        <p:txBody>
          <a:bodyPr/>
          <a:lstStyle/>
          <a:p>
            <a:pPr marL="457200" lvl="1" indent="0">
              <a:buNone/>
            </a:pPr>
            <a:r>
              <a:rPr lang="en-US" sz="2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“Full-Time Enrolled Online, Virtual and Remote Learning Program" means a public school district program that enrolls K-12 students on a full-time basis, where teachers and students are not in the same physical location and all or most of the instruction is provided online through a combination of synchronous and asynchronous learning strategies. A full-time enrolled online, virtual and remote learning program shall not be classified as an alternative education program as set forth in 704 KAR 19:002.</a:t>
            </a:r>
          </a:p>
          <a:p>
            <a:pPr lvl="1"/>
            <a:endParaRPr lang="en-US"/>
          </a:p>
        </p:txBody>
      </p:sp>
    </p:spTree>
    <p:extLst>
      <p:ext uri="{BB962C8B-B14F-4D97-AF65-F5344CB8AC3E}">
        <p14:creationId xmlns:p14="http://schemas.microsoft.com/office/powerpoint/2010/main" val="343520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38CA-DD1E-45BE-BD49-3F5187362BB5}"/>
              </a:ext>
            </a:extLst>
          </p:cNvPr>
          <p:cNvSpPr>
            <a:spLocks noGrp="1"/>
          </p:cNvSpPr>
          <p:nvPr>
            <p:ph type="title"/>
          </p:nvPr>
        </p:nvSpPr>
        <p:spPr>
          <a:xfrm>
            <a:off x="838200" y="207233"/>
            <a:ext cx="10515600" cy="662623"/>
          </a:xfrm>
        </p:spPr>
        <p:txBody>
          <a:bodyPr>
            <a:normAutofit fontScale="90000"/>
          </a:bodyPr>
          <a:lstStyle/>
          <a:p>
            <a:r>
              <a:rPr lang="en-US"/>
              <a:t>Section 2. Virtual Program Requirements </a:t>
            </a:r>
          </a:p>
        </p:txBody>
      </p:sp>
      <p:sp>
        <p:nvSpPr>
          <p:cNvPr id="3" name="Content Placeholder 2">
            <a:extLst>
              <a:ext uri="{FF2B5EF4-FFF2-40B4-BE49-F238E27FC236}">
                <a16:creationId xmlns:a16="http://schemas.microsoft.com/office/drawing/2014/main" id="{9845A642-2123-4664-BAD5-FB070386537C}"/>
              </a:ext>
            </a:extLst>
          </p:cNvPr>
          <p:cNvSpPr>
            <a:spLocks noGrp="1"/>
          </p:cNvSpPr>
          <p:nvPr>
            <p:ph idx="1"/>
          </p:nvPr>
        </p:nvSpPr>
        <p:spPr>
          <a:xfrm>
            <a:off x="838200" y="1124297"/>
            <a:ext cx="10515600" cy="4933015"/>
          </a:xfrm>
        </p:spPr>
        <p:txBody>
          <a:bodyPr>
            <a:normAutofit/>
          </a:bodyPr>
          <a:lstStyle/>
          <a:p>
            <a:r>
              <a:rPr lang="en-US"/>
              <a:t>Provide the same educational services and meet the same requirements as a physical school</a:t>
            </a:r>
          </a:p>
          <a:p>
            <a:r>
              <a:rPr lang="en-US"/>
              <a:t>Aligned to the district and state academic and curricular requirements</a:t>
            </a:r>
          </a:p>
          <a:p>
            <a:r>
              <a:rPr lang="en-US"/>
              <a:t>Adopt and annually review policies and procedures </a:t>
            </a:r>
          </a:p>
          <a:p>
            <a:r>
              <a:rPr lang="en-US"/>
              <a:t>Students must have appropriate digital access and support</a:t>
            </a:r>
          </a:p>
          <a:p>
            <a:r>
              <a:rPr lang="en-US"/>
              <a:t>Participate in assessment</a:t>
            </a:r>
          </a:p>
          <a:p>
            <a:r>
              <a:rPr lang="en-US"/>
              <a:t>Access to extracurricular activities </a:t>
            </a:r>
          </a:p>
          <a:p>
            <a:endParaRPr lang="en-US"/>
          </a:p>
          <a:p>
            <a:endParaRPr lang="en-US"/>
          </a:p>
        </p:txBody>
      </p:sp>
    </p:spTree>
    <p:extLst>
      <p:ext uri="{BB962C8B-B14F-4D97-AF65-F5344CB8AC3E}">
        <p14:creationId xmlns:p14="http://schemas.microsoft.com/office/powerpoint/2010/main" val="114971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6731-8F4D-42B1-B260-E3920DCC1FFC}"/>
              </a:ext>
            </a:extLst>
          </p:cNvPr>
          <p:cNvSpPr>
            <a:spLocks noGrp="1"/>
          </p:cNvSpPr>
          <p:nvPr>
            <p:ph type="title"/>
          </p:nvPr>
        </p:nvSpPr>
        <p:spPr>
          <a:xfrm>
            <a:off x="838200" y="365126"/>
            <a:ext cx="10515600" cy="632402"/>
          </a:xfrm>
        </p:spPr>
        <p:txBody>
          <a:bodyPr>
            <a:normAutofit fontScale="90000"/>
          </a:bodyPr>
          <a:lstStyle/>
          <a:p>
            <a:r>
              <a:rPr lang="en-US"/>
              <a:t>Section 3. Placement of Students</a:t>
            </a:r>
          </a:p>
        </p:txBody>
      </p:sp>
      <p:sp>
        <p:nvSpPr>
          <p:cNvPr id="3" name="Content Placeholder 2">
            <a:extLst>
              <a:ext uri="{FF2B5EF4-FFF2-40B4-BE49-F238E27FC236}">
                <a16:creationId xmlns:a16="http://schemas.microsoft.com/office/drawing/2014/main" id="{6A2A9973-012D-49DA-812E-FCBC91166D1D}"/>
              </a:ext>
            </a:extLst>
          </p:cNvPr>
          <p:cNvSpPr>
            <a:spLocks noGrp="1"/>
          </p:cNvSpPr>
          <p:nvPr>
            <p:ph idx="1"/>
          </p:nvPr>
        </p:nvSpPr>
        <p:spPr>
          <a:xfrm>
            <a:off x="838200" y="1520975"/>
            <a:ext cx="10515600" cy="3816050"/>
          </a:xfrm>
        </p:spPr>
        <p:txBody>
          <a:bodyPr vert="horz" lIns="91440" tIns="45720" rIns="91440" bIns="45720" rtlCol="0" anchor="t">
            <a:normAutofit/>
          </a:bodyPr>
          <a:lstStyle/>
          <a:p>
            <a:r>
              <a:rPr lang="en-US"/>
              <a:t>Enrollment of a student into a virtual program is voluntary</a:t>
            </a:r>
          </a:p>
          <a:p>
            <a:r>
              <a:rPr lang="en-US"/>
              <a:t>Students with a disability</a:t>
            </a:r>
          </a:p>
          <a:p>
            <a:pPr lvl="1"/>
            <a:r>
              <a:rPr lang="en-US"/>
              <a:t>IEP – Voluntary placement made through the Admissions and Release Committee (ARC)</a:t>
            </a:r>
          </a:p>
          <a:p>
            <a:pPr lvl="1"/>
            <a:r>
              <a:rPr lang="en-US"/>
              <a:t>Section 504 – district must fully implement any required accommodation</a:t>
            </a:r>
          </a:p>
          <a:p>
            <a:r>
              <a:rPr lang="en-US"/>
              <a:t>District is required to ensure the Section 504 Team and ARC was involved in determining how all special education, related services, and accommodations shall be implemented for a child with a disability in the virtual program.</a:t>
            </a:r>
          </a:p>
        </p:txBody>
      </p:sp>
    </p:spTree>
    <p:extLst>
      <p:ext uri="{BB962C8B-B14F-4D97-AF65-F5344CB8AC3E}">
        <p14:creationId xmlns:p14="http://schemas.microsoft.com/office/powerpoint/2010/main" val="2872002480"/>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1_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451DB3109CF540A5F8D1A4FF8E74B2" ma:contentTypeVersion="7" ma:contentTypeDescription="Create a new document." ma:contentTypeScope="" ma:versionID="d98419690506b3b2470ec04ba5ddc1f1">
  <xsd:schema xmlns:xsd="http://www.w3.org/2001/XMLSchema" xmlns:xs="http://www.w3.org/2001/XMLSchema" xmlns:p="http://schemas.microsoft.com/office/2006/metadata/properties" xmlns:ns2="44c84543-5c2b-481d-8b4a-11730643c370" xmlns:ns3="b98a6ce9-0f37-4d1a-9413-8b293d61c5a5" targetNamespace="http://schemas.microsoft.com/office/2006/metadata/properties" ma:root="true" ma:fieldsID="6c5da5d9c911b612a80c083033b356b3" ns2:_="" ns3:_="">
    <xsd:import namespace="44c84543-5c2b-481d-8b4a-11730643c370"/>
    <xsd:import namespace="b98a6ce9-0f37-4d1a-9413-8b293d61c5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84543-5c2b-481d-8b4a-11730643c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a6ce9-0f37-4d1a-9413-8b293d61c5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7437F0-3E34-4226-BC01-7A43C7EDAF19}">
  <ds:schemaRefs>
    <ds:schemaRef ds:uri="44c84543-5c2b-481d-8b4a-11730643c370"/>
    <ds:schemaRef ds:uri="b98a6ce9-0f37-4d1a-9413-8b293d61c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B6A96F4-6267-4A4A-B8FA-4E8AE9432695}">
  <ds:schemaRefs>
    <ds:schemaRef ds:uri="http://schemas.microsoft.com/sharepoint/v3/contenttype/forms"/>
  </ds:schemaRefs>
</ds:datastoreItem>
</file>

<file path=customXml/itemProps3.xml><?xml version="1.0" encoding="utf-8"?>
<ds:datastoreItem xmlns:ds="http://schemas.openxmlformats.org/officeDocument/2006/customXml" ds:itemID="{31F50513-725F-44C1-8D16-D56C4CAAB6E1}">
  <ds:schemaRefs>
    <ds:schemaRef ds:uri="44c84543-5c2b-481d-8b4a-11730643c370"/>
    <ds:schemaRef ds:uri="b98a6ce9-0f37-4d1a-9413-8b293d61c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6</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KDE Main 2021</vt:lpstr>
      <vt:lpstr>1_KDE Main 2021</vt:lpstr>
      <vt:lpstr>Virtual Instruction 704 KAR 3:535   Interim Joint Committee on Education October 17, 2023</vt:lpstr>
      <vt:lpstr>Introduction </vt:lpstr>
      <vt:lpstr>Supporting Online, Virtual and Remote Learning</vt:lpstr>
      <vt:lpstr>Current Program Structures of Full-time Enrolled Online/Virtual Learning</vt:lpstr>
      <vt:lpstr>Supporting Online, Virtual &amp; Remote Learning</vt:lpstr>
      <vt:lpstr>Current Program Structures of Full-time Enrolled Online/Virtual/Remote Learning</vt:lpstr>
      <vt:lpstr>704 KAR 3:535 – Section 1. Definitions</vt:lpstr>
      <vt:lpstr>Section 2. Virtual Program Requirements </vt:lpstr>
      <vt:lpstr>Section 3. Placement of Students</vt:lpstr>
      <vt:lpstr>Sections 4-7. Costs and Expenditures, Data, Personnel, and Class Size</vt:lpstr>
      <vt:lpstr>Section 8. Student Attendance </vt:lpstr>
      <vt:lpstr>Section 9. Curriculum, Content and Instruction </vt:lpstr>
      <vt:lpstr>Current Program Structures of Full-time Enrolled Online/Virtual/Remote Learning</vt:lpstr>
      <vt:lpstr>Defining and Pursuing High-Quality Learning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Officer Update February 17, 2022</dc:title>
  <dc:creator>Morley, Robin - Office of Finance and Operations</dc:creator>
  <cp:revision>2</cp:revision>
  <dcterms:created xsi:type="dcterms:W3CDTF">2022-02-16T15:06:37Z</dcterms:created>
  <dcterms:modified xsi:type="dcterms:W3CDTF">2023-10-14T00:20:28Z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0x0101002A451DB3109CF540A5F8D1A4FF8E74B2</vt:lpwstr>
  </property>
</Properties>
</file>