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6" r:id="rId3"/>
    <p:sldId id="258" r:id="rId4"/>
    <p:sldId id="259" r:id="rId5"/>
    <p:sldId id="257" r:id="rId6"/>
    <p:sldId id="256" r:id="rId7"/>
    <p:sldId id="274" r:id="rId8"/>
    <p:sldId id="273" r:id="rId9"/>
    <p:sldId id="265" r:id="rId10"/>
    <p:sldId id="266" r:id="rId11"/>
    <p:sldId id="267" r:id="rId12"/>
    <p:sldId id="268" r:id="rId13"/>
    <p:sldId id="269" r:id="rId14"/>
    <p:sldId id="270" r:id="rId15"/>
    <p:sldId id="271" r:id="rId16"/>
    <p:sldId id="260" r:id="rId17"/>
    <p:sldId id="261" r:id="rId18"/>
    <p:sldId id="262" r:id="rId19"/>
    <p:sldId id="263"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536F4-F6BD-470D-8068-5B7EC348A292}" v="2" dt="2023-10-13T16:09:26.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prater\Desktop\Joint%20Commiss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prater\Desktop\Joint%20Commiss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prater\Desktop\Joint%20Commiss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prater\Desktop\Joint%20Commission%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prater\Desktop\Joint%20Commission%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mprater\Desktop\Joint%20Commission%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sz="1400">
                <a:latin typeface="Times New Roman" panose="02020603050405020304" pitchFamily="18" charset="0"/>
                <a:cs typeface="Times New Roman" panose="02020603050405020304" pitchFamily="18" charset="0"/>
              </a:rPr>
              <a:t>Eastern KY - ADA</a:t>
            </a:r>
          </a:p>
        </c:rich>
      </c:tx>
      <c:overlay val="0"/>
      <c:spPr>
        <a:noFill/>
        <a:ln>
          <a:noFill/>
        </a:ln>
        <a:effectLst/>
      </c:spPr>
      <c:txPr>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ADA!$B$1</c:f>
              <c:strCache>
                <c:ptCount val="1"/>
                <c:pt idx="0">
                  <c:v>2018-19</c:v>
                </c:pt>
              </c:strCache>
            </c:strRef>
          </c:tx>
          <c:spPr>
            <a:solidFill>
              <a:srgbClr val="0070C0"/>
            </a:solidFill>
            <a:ln>
              <a:noFill/>
            </a:ln>
            <a:effectLst>
              <a:outerShdw blurRad="57150" dist="19050" dir="5400000" algn="ctr" rotWithShape="0">
                <a:srgbClr val="000000">
                  <a:alpha val="63000"/>
                </a:srgbClr>
              </a:outerShdw>
            </a:effectLst>
          </c:spPr>
          <c:invertIfNegative val="0"/>
          <c:cat>
            <c:strRef>
              <c:f>ADA!$A$2:$A$6</c:f>
              <c:strCache>
                <c:ptCount val="5"/>
                <c:pt idx="0">
                  <c:v>Ashland Ind.</c:v>
                </c:pt>
                <c:pt idx="1">
                  <c:v> Boyd </c:v>
                </c:pt>
                <c:pt idx="2">
                  <c:v>Carter </c:v>
                </c:pt>
                <c:pt idx="3">
                  <c:v>Paintsville Ind.</c:v>
                </c:pt>
                <c:pt idx="4">
                  <c:v>Raceland Ind.</c:v>
                </c:pt>
              </c:strCache>
            </c:strRef>
          </c:cat>
          <c:val>
            <c:numRef>
              <c:f>ADA!$B$2:$B$6</c:f>
              <c:numCache>
                <c:formatCode>General</c:formatCode>
                <c:ptCount val="5"/>
                <c:pt idx="0">
                  <c:v>93.9</c:v>
                </c:pt>
                <c:pt idx="1">
                  <c:v>94.2</c:v>
                </c:pt>
                <c:pt idx="2">
                  <c:v>93.1</c:v>
                </c:pt>
                <c:pt idx="3">
                  <c:v>92.5</c:v>
                </c:pt>
                <c:pt idx="4">
                  <c:v>95.2</c:v>
                </c:pt>
              </c:numCache>
            </c:numRef>
          </c:val>
          <c:extLst>
            <c:ext xmlns:c16="http://schemas.microsoft.com/office/drawing/2014/chart" uri="{C3380CC4-5D6E-409C-BE32-E72D297353CC}">
              <c16:uniqueId val="{00000000-1675-7C4C-84B1-1D3799F4C5D3}"/>
            </c:ext>
          </c:extLst>
        </c:ser>
        <c:ser>
          <c:idx val="1"/>
          <c:order val="1"/>
          <c:tx>
            <c:strRef>
              <c:f>ADA!$C$1</c:f>
              <c:strCache>
                <c:ptCount val="1"/>
                <c:pt idx="0">
                  <c:v>2022-23</c:v>
                </c:pt>
              </c:strCache>
            </c:strRef>
          </c:tx>
          <c:spPr>
            <a:solidFill>
              <a:srgbClr val="FF0000"/>
            </a:solidFill>
            <a:ln>
              <a:noFill/>
            </a:ln>
            <a:effectLst>
              <a:outerShdw blurRad="57150" dist="19050" dir="5400000" algn="ctr" rotWithShape="0">
                <a:srgbClr val="000000">
                  <a:alpha val="63000"/>
                </a:srgbClr>
              </a:outerShdw>
            </a:effectLst>
          </c:spPr>
          <c:invertIfNegative val="0"/>
          <c:cat>
            <c:strRef>
              <c:f>ADA!$A$2:$A$6</c:f>
              <c:strCache>
                <c:ptCount val="5"/>
                <c:pt idx="0">
                  <c:v>Ashland Ind.</c:v>
                </c:pt>
                <c:pt idx="1">
                  <c:v> Boyd </c:v>
                </c:pt>
                <c:pt idx="2">
                  <c:v>Carter </c:v>
                </c:pt>
                <c:pt idx="3">
                  <c:v>Paintsville Ind.</c:v>
                </c:pt>
                <c:pt idx="4">
                  <c:v>Raceland Ind.</c:v>
                </c:pt>
              </c:strCache>
            </c:strRef>
          </c:cat>
          <c:val>
            <c:numRef>
              <c:f>ADA!$C$2:$C$6</c:f>
              <c:numCache>
                <c:formatCode>General</c:formatCode>
                <c:ptCount val="5"/>
                <c:pt idx="0">
                  <c:v>91.5</c:v>
                </c:pt>
                <c:pt idx="1">
                  <c:v>91.3</c:v>
                </c:pt>
                <c:pt idx="2">
                  <c:v>90.1</c:v>
                </c:pt>
                <c:pt idx="3">
                  <c:v>91.5</c:v>
                </c:pt>
                <c:pt idx="4">
                  <c:v>93.2</c:v>
                </c:pt>
              </c:numCache>
            </c:numRef>
          </c:val>
          <c:extLst>
            <c:ext xmlns:c16="http://schemas.microsoft.com/office/drawing/2014/chart" uri="{C3380CC4-5D6E-409C-BE32-E72D297353CC}">
              <c16:uniqueId val="{00000001-1675-7C4C-84B1-1D3799F4C5D3}"/>
            </c:ext>
          </c:extLst>
        </c:ser>
        <c:dLbls>
          <c:showLegendKey val="0"/>
          <c:showVal val="0"/>
          <c:showCatName val="0"/>
          <c:showSerName val="0"/>
          <c:showPercent val="0"/>
          <c:showBubbleSize val="0"/>
        </c:dLbls>
        <c:gapWidth val="100"/>
        <c:overlap val="-24"/>
        <c:axId val="648759872"/>
        <c:axId val="648761600"/>
      </c:barChart>
      <c:catAx>
        <c:axId val="6487598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648761600"/>
        <c:crosses val="autoZero"/>
        <c:auto val="1"/>
        <c:lblAlgn val="ctr"/>
        <c:lblOffset val="100"/>
        <c:noMultiLvlLbl val="0"/>
      </c:catAx>
      <c:valAx>
        <c:axId val="6487616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64875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sz="1400">
                <a:latin typeface="Times New Roman" panose="02020603050405020304" pitchFamily="18" charset="0"/>
                <a:cs typeface="Times New Roman" panose="02020603050405020304" pitchFamily="18" charset="0"/>
              </a:rPr>
              <a:t>Western KY -</a:t>
            </a:r>
            <a:r>
              <a:rPr lang="en-US" sz="1400" baseline="0">
                <a:latin typeface="Times New Roman" panose="02020603050405020304" pitchFamily="18" charset="0"/>
                <a:cs typeface="Times New Roman" panose="02020603050405020304" pitchFamily="18" charset="0"/>
              </a:rPr>
              <a:t> ADA</a:t>
            </a:r>
            <a:endParaRPr lang="en-US" sz="14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6883740784102683E-2"/>
          <c:y val="0.14732581998483402"/>
          <c:w val="0.93311625921589736"/>
          <c:h val="0.68101058097959166"/>
        </c:manualLayout>
      </c:layout>
      <c:barChart>
        <c:barDir val="col"/>
        <c:grouping val="clustered"/>
        <c:varyColors val="0"/>
        <c:ser>
          <c:idx val="0"/>
          <c:order val="0"/>
          <c:tx>
            <c:strRef>
              <c:f>ADA!$B$8</c:f>
              <c:strCache>
                <c:ptCount val="1"/>
                <c:pt idx="0">
                  <c:v>2018-19</c:v>
                </c:pt>
              </c:strCache>
            </c:strRef>
          </c:tx>
          <c:spPr>
            <a:solidFill>
              <a:srgbClr val="0070C0"/>
            </a:solidFill>
            <a:ln>
              <a:noFill/>
            </a:ln>
            <a:effectLst>
              <a:outerShdw blurRad="57150" dist="19050" dir="5400000" algn="ctr" rotWithShape="0">
                <a:srgbClr val="000000">
                  <a:alpha val="63000"/>
                </a:srgbClr>
              </a:outerShdw>
            </a:effectLst>
          </c:spPr>
          <c:invertIfNegative val="0"/>
          <c:cat>
            <c:strRef>
              <c:f>ADA!$A$9:$A$13</c:f>
              <c:strCache>
                <c:ptCount val="5"/>
                <c:pt idx="0">
                  <c:v>Barren</c:v>
                </c:pt>
                <c:pt idx="1">
                  <c:v>Butler</c:v>
                </c:pt>
                <c:pt idx="2">
                  <c:v>Edmonson</c:v>
                </c:pt>
                <c:pt idx="3">
                  <c:v>Logan</c:v>
                </c:pt>
                <c:pt idx="4">
                  <c:v>Simpson </c:v>
                </c:pt>
              </c:strCache>
            </c:strRef>
          </c:cat>
          <c:val>
            <c:numRef>
              <c:f>ADA!$B$9:$B$13</c:f>
              <c:numCache>
                <c:formatCode>General</c:formatCode>
                <c:ptCount val="5"/>
                <c:pt idx="0">
                  <c:v>94.75</c:v>
                </c:pt>
                <c:pt idx="1">
                  <c:v>93</c:v>
                </c:pt>
                <c:pt idx="2">
                  <c:v>92.9</c:v>
                </c:pt>
                <c:pt idx="3">
                  <c:v>94.6</c:v>
                </c:pt>
                <c:pt idx="4">
                  <c:v>94.1</c:v>
                </c:pt>
              </c:numCache>
            </c:numRef>
          </c:val>
          <c:extLst>
            <c:ext xmlns:c16="http://schemas.microsoft.com/office/drawing/2014/chart" uri="{C3380CC4-5D6E-409C-BE32-E72D297353CC}">
              <c16:uniqueId val="{00000000-ECEC-0847-BA20-09E5F75ECAE5}"/>
            </c:ext>
          </c:extLst>
        </c:ser>
        <c:ser>
          <c:idx val="1"/>
          <c:order val="1"/>
          <c:tx>
            <c:strRef>
              <c:f>ADA!$C$8</c:f>
              <c:strCache>
                <c:ptCount val="1"/>
                <c:pt idx="0">
                  <c:v>2022-23</c:v>
                </c:pt>
              </c:strCache>
            </c:strRef>
          </c:tx>
          <c:spPr>
            <a:solidFill>
              <a:srgbClr val="FF0000"/>
            </a:solidFill>
            <a:ln>
              <a:noFill/>
            </a:ln>
            <a:effectLst>
              <a:outerShdw blurRad="57150" dist="19050" dir="5400000" algn="ctr" rotWithShape="0">
                <a:srgbClr val="000000">
                  <a:alpha val="63000"/>
                </a:srgbClr>
              </a:outerShdw>
            </a:effectLst>
          </c:spPr>
          <c:invertIfNegative val="0"/>
          <c:cat>
            <c:strRef>
              <c:f>ADA!$A$9:$A$13</c:f>
              <c:strCache>
                <c:ptCount val="5"/>
                <c:pt idx="0">
                  <c:v>Barren</c:v>
                </c:pt>
                <c:pt idx="1">
                  <c:v>Butler</c:v>
                </c:pt>
                <c:pt idx="2">
                  <c:v>Edmonson</c:v>
                </c:pt>
                <c:pt idx="3">
                  <c:v>Logan</c:v>
                </c:pt>
                <c:pt idx="4">
                  <c:v>Simpson </c:v>
                </c:pt>
              </c:strCache>
            </c:strRef>
          </c:cat>
          <c:val>
            <c:numRef>
              <c:f>ADA!$C$9:$C$13</c:f>
              <c:numCache>
                <c:formatCode>General</c:formatCode>
                <c:ptCount val="5"/>
                <c:pt idx="0">
                  <c:v>93.1</c:v>
                </c:pt>
                <c:pt idx="1">
                  <c:v>91.5</c:v>
                </c:pt>
                <c:pt idx="2">
                  <c:v>91.2</c:v>
                </c:pt>
                <c:pt idx="3">
                  <c:v>92.5</c:v>
                </c:pt>
                <c:pt idx="4">
                  <c:v>92.5</c:v>
                </c:pt>
              </c:numCache>
            </c:numRef>
          </c:val>
          <c:extLst>
            <c:ext xmlns:c16="http://schemas.microsoft.com/office/drawing/2014/chart" uri="{C3380CC4-5D6E-409C-BE32-E72D297353CC}">
              <c16:uniqueId val="{00000001-ECEC-0847-BA20-09E5F75ECAE5}"/>
            </c:ext>
          </c:extLst>
        </c:ser>
        <c:dLbls>
          <c:showLegendKey val="0"/>
          <c:showVal val="0"/>
          <c:showCatName val="0"/>
          <c:showSerName val="0"/>
          <c:showPercent val="0"/>
          <c:showBubbleSize val="0"/>
        </c:dLbls>
        <c:gapWidth val="100"/>
        <c:overlap val="-24"/>
        <c:axId val="616226416"/>
        <c:axId val="615973056"/>
      </c:barChart>
      <c:catAx>
        <c:axId val="6162264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615973056"/>
        <c:crosses val="autoZero"/>
        <c:auto val="1"/>
        <c:lblAlgn val="ctr"/>
        <c:lblOffset val="100"/>
        <c:noMultiLvlLbl val="0"/>
      </c:catAx>
      <c:valAx>
        <c:axId val="61597305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61622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Eastern</a:t>
            </a:r>
            <a:r>
              <a:rPr lang="en-US" baseline="0">
                <a:latin typeface="Times New Roman" panose="02020603050405020304" pitchFamily="18" charset="0"/>
                <a:cs typeface="Times New Roman" panose="02020603050405020304" pitchFamily="18" charset="0"/>
              </a:rPr>
              <a:t> KY Truancy %</a:t>
            </a:r>
            <a:endParaRPr lang="en-US">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926390702634202E-2"/>
          <c:y val="0.19915151515151516"/>
          <c:w val="0.9293327563691437"/>
          <c:h val="0.73823598186590311"/>
        </c:manualLayout>
      </c:layout>
      <c:barChart>
        <c:barDir val="col"/>
        <c:grouping val="clustered"/>
        <c:varyColors val="0"/>
        <c:ser>
          <c:idx val="0"/>
          <c:order val="0"/>
          <c:tx>
            <c:strRef>
              <c:f>Truancy!$B$1</c:f>
              <c:strCache>
                <c:ptCount val="1"/>
                <c:pt idx="0">
                  <c:v>2018-19</c:v>
                </c:pt>
              </c:strCache>
            </c:strRef>
          </c:tx>
          <c:spPr>
            <a:solidFill>
              <a:srgbClr val="0070C0"/>
            </a:solidFill>
            <a:ln>
              <a:noFill/>
            </a:ln>
            <a:effectLst>
              <a:outerShdw blurRad="57150" dist="19050" dir="5400000" algn="ctr" rotWithShape="0">
                <a:srgbClr val="000000">
                  <a:alpha val="63000"/>
                </a:srgbClr>
              </a:outerShdw>
            </a:effectLst>
          </c:spPr>
          <c:invertIfNegative val="0"/>
          <c:cat>
            <c:strRef>
              <c:f>Truancy!$A$2:$A$6</c:f>
              <c:strCache>
                <c:ptCount val="5"/>
                <c:pt idx="0">
                  <c:v>Ashland Ind.</c:v>
                </c:pt>
                <c:pt idx="1">
                  <c:v>Boyd</c:v>
                </c:pt>
                <c:pt idx="2">
                  <c:v>Carter</c:v>
                </c:pt>
                <c:pt idx="3">
                  <c:v>Paintsville Ind.</c:v>
                </c:pt>
                <c:pt idx="4">
                  <c:v>Raceland Ind.</c:v>
                </c:pt>
              </c:strCache>
            </c:strRef>
          </c:cat>
          <c:val>
            <c:numRef>
              <c:f>Truancy!$B$2:$B$6</c:f>
              <c:numCache>
                <c:formatCode>General</c:formatCode>
                <c:ptCount val="5"/>
                <c:pt idx="0">
                  <c:v>36</c:v>
                </c:pt>
                <c:pt idx="1">
                  <c:v>35</c:v>
                </c:pt>
                <c:pt idx="2">
                  <c:v>28</c:v>
                </c:pt>
                <c:pt idx="3">
                  <c:v>18</c:v>
                </c:pt>
                <c:pt idx="4">
                  <c:v>8.4</c:v>
                </c:pt>
              </c:numCache>
            </c:numRef>
          </c:val>
          <c:extLst>
            <c:ext xmlns:c16="http://schemas.microsoft.com/office/drawing/2014/chart" uri="{C3380CC4-5D6E-409C-BE32-E72D297353CC}">
              <c16:uniqueId val="{00000000-0595-EA4E-8BB0-B351AA41BC24}"/>
            </c:ext>
          </c:extLst>
        </c:ser>
        <c:ser>
          <c:idx val="1"/>
          <c:order val="1"/>
          <c:tx>
            <c:strRef>
              <c:f>Truancy!$C$1</c:f>
              <c:strCache>
                <c:ptCount val="1"/>
                <c:pt idx="0">
                  <c:v>2022-23</c:v>
                </c:pt>
              </c:strCache>
            </c:strRef>
          </c:tx>
          <c:spPr>
            <a:solidFill>
              <a:srgbClr val="FF0000"/>
            </a:solidFill>
            <a:ln>
              <a:noFill/>
            </a:ln>
            <a:effectLst>
              <a:outerShdw blurRad="57150" dist="19050" dir="5400000" algn="ctr" rotWithShape="0">
                <a:srgbClr val="000000">
                  <a:alpha val="63000"/>
                </a:srgbClr>
              </a:outerShdw>
            </a:effectLst>
          </c:spPr>
          <c:invertIfNegative val="0"/>
          <c:cat>
            <c:strRef>
              <c:f>Truancy!$A$2:$A$6</c:f>
              <c:strCache>
                <c:ptCount val="5"/>
                <c:pt idx="0">
                  <c:v>Ashland Ind.</c:v>
                </c:pt>
                <c:pt idx="1">
                  <c:v>Boyd</c:v>
                </c:pt>
                <c:pt idx="2">
                  <c:v>Carter</c:v>
                </c:pt>
                <c:pt idx="3">
                  <c:v>Paintsville Ind.</c:v>
                </c:pt>
                <c:pt idx="4">
                  <c:v>Raceland Ind.</c:v>
                </c:pt>
              </c:strCache>
            </c:strRef>
          </c:cat>
          <c:val>
            <c:numRef>
              <c:f>Truancy!$C$2:$C$6</c:f>
              <c:numCache>
                <c:formatCode>General</c:formatCode>
                <c:ptCount val="5"/>
                <c:pt idx="0">
                  <c:v>49</c:v>
                </c:pt>
                <c:pt idx="1">
                  <c:v>41</c:v>
                </c:pt>
                <c:pt idx="2">
                  <c:v>37</c:v>
                </c:pt>
                <c:pt idx="3">
                  <c:v>24</c:v>
                </c:pt>
                <c:pt idx="4">
                  <c:v>12.3</c:v>
                </c:pt>
              </c:numCache>
            </c:numRef>
          </c:val>
          <c:extLst>
            <c:ext xmlns:c16="http://schemas.microsoft.com/office/drawing/2014/chart" uri="{C3380CC4-5D6E-409C-BE32-E72D297353CC}">
              <c16:uniqueId val="{00000001-0595-EA4E-8BB0-B351AA41BC24}"/>
            </c:ext>
          </c:extLst>
        </c:ser>
        <c:dLbls>
          <c:showLegendKey val="0"/>
          <c:showVal val="0"/>
          <c:showCatName val="0"/>
          <c:showSerName val="0"/>
          <c:showPercent val="0"/>
          <c:showBubbleSize val="0"/>
        </c:dLbls>
        <c:gapWidth val="100"/>
        <c:overlap val="-24"/>
        <c:axId val="510514656"/>
        <c:axId val="510538528"/>
      </c:barChart>
      <c:catAx>
        <c:axId val="5105146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510538528"/>
        <c:crosses val="autoZero"/>
        <c:auto val="1"/>
        <c:lblAlgn val="ctr"/>
        <c:lblOffset val="100"/>
        <c:noMultiLvlLbl val="0"/>
      </c:catAx>
      <c:valAx>
        <c:axId val="51053852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510514656"/>
        <c:crosses val="autoZero"/>
        <c:crossBetween val="between"/>
      </c:valAx>
      <c:spPr>
        <a:noFill/>
        <a:ln>
          <a:noFill/>
        </a:ln>
        <a:effectLst/>
      </c:spPr>
    </c:plotArea>
    <c:legend>
      <c:legendPos val="b"/>
      <c:layout>
        <c:manualLayout>
          <c:xMode val="edge"/>
          <c:yMode val="edge"/>
          <c:x val="0.36338182879616543"/>
          <c:y val="8.891961157636924E-2"/>
          <c:w val="0.23158585304413004"/>
          <c:h val="1.57190773226833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Western KY Truancy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2899041390639098E-2"/>
          <c:y val="0.16355263157894737"/>
          <c:w val="0.92947118387870464"/>
          <c:h val="0.72408697679237466"/>
        </c:manualLayout>
      </c:layout>
      <c:barChart>
        <c:barDir val="col"/>
        <c:grouping val="clustered"/>
        <c:varyColors val="0"/>
        <c:ser>
          <c:idx val="0"/>
          <c:order val="0"/>
          <c:tx>
            <c:strRef>
              <c:f>Truancy!$B$9</c:f>
              <c:strCache>
                <c:ptCount val="1"/>
                <c:pt idx="0">
                  <c:v>2018-19</c:v>
                </c:pt>
              </c:strCache>
            </c:strRef>
          </c:tx>
          <c:spPr>
            <a:solidFill>
              <a:srgbClr val="0070C0"/>
            </a:solidFill>
            <a:ln>
              <a:noFill/>
            </a:ln>
            <a:effectLst>
              <a:outerShdw blurRad="57150" dist="19050" dir="5400000" algn="ctr" rotWithShape="0">
                <a:srgbClr val="000000">
                  <a:alpha val="63000"/>
                </a:srgbClr>
              </a:outerShdw>
            </a:effectLst>
          </c:spPr>
          <c:invertIfNegative val="0"/>
          <c:cat>
            <c:strRef>
              <c:f>Truancy!$A$10:$A$14</c:f>
              <c:strCache>
                <c:ptCount val="5"/>
                <c:pt idx="0">
                  <c:v>Barren</c:v>
                </c:pt>
                <c:pt idx="1">
                  <c:v>Butler</c:v>
                </c:pt>
                <c:pt idx="2">
                  <c:v>Edmonson</c:v>
                </c:pt>
                <c:pt idx="3">
                  <c:v>Logan</c:v>
                </c:pt>
                <c:pt idx="4">
                  <c:v>Simpson </c:v>
                </c:pt>
              </c:strCache>
            </c:strRef>
          </c:cat>
          <c:val>
            <c:numRef>
              <c:f>Truancy!$B$10:$B$14</c:f>
              <c:numCache>
                <c:formatCode>General</c:formatCode>
                <c:ptCount val="5"/>
                <c:pt idx="0">
                  <c:v>14</c:v>
                </c:pt>
                <c:pt idx="1">
                  <c:v>12</c:v>
                </c:pt>
                <c:pt idx="2">
                  <c:v>19</c:v>
                </c:pt>
                <c:pt idx="3">
                  <c:v>25</c:v>
                </c:pt>
                <c:pt idx="4">
                  <c:v>12</c:v>
                </c:pt>
              </c:numCache>
            </c:numRef>
          </c:val>
          <c:extLst>
            <c:ext xmlns:c16="http://schemas.microsoft.com/office/drawing/2014/chart" uri="{C3380CC4-5D6E-409C-BE32-E72D297353CC}">
              <c16:uniqueId val="{00000000-04F1-2240-985F-4BB596088A7F}"/>
            </c:ext>
          </c:extLst>
        </c:ser>
        <c:ser>
          <c:idx val="1"/>
          <c:order val="1"/>
          <c:tx>
            <c:strRef>
              <c:f>Truancy!$C$9</c:f>
              <c:strCache>
                <c:ptCount val="1"/>
                <c:pt idx="0">
                  <c:v>2022-23</c:v>
                </c:pt>
              </c:strCache>
            </c:strRef>
          </c:tx>
          <c:spPr>
            <a:solidFill>
              <a:srgbClr val="FF0000"/>
            </a:solidFill>
            <a:ln>
              <a:noFill/>
            </a:ln>
            <a:effectLst>
              <a:outerShdw blurRad="57150" dist="19050" dir="5400000" algn="ctr" rotWithShape="0">
                <a:srgbClr val="000000">
                  <a:alpha val="63000"/>
                </a:srgbClr>
              </a:outerShdw>
            </a:effectLst>
          </c:spPr>
          <c:invertIfNegative val="0"/>
          <c:cat>
            <c:strRef>
              <c:f>Truancy!$A$10:$A$14</c:f>
              <c:strCache>
                <c:ptCount val="5"/>
                <c:pt idx="0">
                  <c:v>Barren</c:v>
                </c:pt>
                <c:pt idx="1">
                  <c:v>Butler</c:v>
                </c:pt>
                <c:pt idx="2">
                  <c:v>Edmonson</c:v>
                </c:pt>
                <c:pt idx="3">
                  <c:v>Logan</c:v>
                </c:pt>
                <c:pt idx="4">
                  <c:v>Simpson </c:v>
                </c:pt>
              </c:strCache>
            </c:strRef>
          </c:cat>
          <c:val>
            <c:numRef>
              <c:f>Truancy!$C$10:$C$14</c:f>
              <c:numCache>
                <c:formatCode>General</c:formatCode>
                <c:ptCount val="5"/>
                <c:pt idx="0">
                  <c:v>25</c:v>
                </c:pt>
                <c:pt idx="1">
                  <c:v>13</c:v>
                </c:pt>
                <c:pt idx="2">
                  <c:v>21</c:v>
                </c:pt>
                <c:pt idx="3">
                  <c:v>41</c:v>
                </c:pt>
                <c:pt idx="4">
                  <c:v>20</c:v>
                </c:pt>
              </c:numCache>
            </c:numRef>
          </c:val>
          <c:extLst>
            <c:ext xmlns:c16="http://schemas.microsoft.com/office/drawing/2014/chart" uri="{C3380CC4-5D6E-409C-BE32-E72D297353CC}">
              <c16:uniqueId val="{00000001-04F1-2240-985F-4BB596088A7F}"/>
            </c:ext>
          </c:extLst>
        </c:ser>
        <c:dLbls>
          <c:showLegendKey val="0"/>
          <c:showVal val="0"/>
          <c:showCatName val="0"/>
          <c:showSerName val="0"/>
          <c:showPercent val="0"/>
          <c:showBubbleSize val="0"/>
        </c:dLbls>
        <c:gapWidth val="100"/>
        <c:overlap val="-24"/>
        <c:axId val="518494656"/>
        <c:axId val="511665200"/>
      </c:barChart>
      <c:catAx>
        <c:axId val="5184946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1665200"/>
        <c:crosses val="autoZero"/>
        <c:auto val="1"/>
        <c:lblAlgn val="ctr"/>
        <c:lblOffset val="100"/>
        <c:noMultiLvlLbl val="0"/>
      </c:catAx>
      <c:valAx>
        <c:axId val="5116652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518494656"/>
        <c:crosses val="autoZero"/>
        <c:crossBetween val="between"/>
      </c:valAx>
      <c:spPr>
        <a:noFill/>
        <a:ln>
          <a:noFill/>
        </a:ln>
        <a:effectLst/>
      </c:spPr>
    </c:plotArea>
    <c:legend>
      <c:legendPos val="b"/>
      <c:layout>
        <c:manualLayout>
          <c:xMode val="edge"/>
          <c:yMode val="edge"/>
          <c:x val="0.39431619746896174"/>
          <c:y val="7.9081285246833471E-2"/>
          <c:w val="0.20353212459608072"/>
          <c:h val="5.578714256112722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Eastern</a:t>
            </a:r>
            <a:r>
              <a:rPr lang="en-US" baseline="0">
                <a:latin typeface="Times New Roman" panose="02020603050405020304" pitchFamily="18" charset="0"/>
                <a:cs typeface="Times New Roman" panose="02020603050405020304" pitchFamily="18" charset="0"/>
              </a:rPr>
              <a:t> KY Truancy %</a:t>
            </a:r>
            <a:endParaRPr lang="en-US">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926390702634202E-2"/>
          <c:y val="0.19915151515151516"/>
          <c:w val="0.9293327563691437"/>
          <c:h val="0.73823598186590311"/>
        </c:manualLayout>
      </c:layout>
      <c:barChart>
        <c:barDir val="col"/>
        <c:grouping val="clustered"/>
        <c:varyColors val="0"/>
        <c:ser>
          <c:idx val="0"/>
          <c:order val="0"/>
          <c:tx>
            <c:strRef>
              <c:f>Truancy!$B$1</c:f>
              <c:strCache>
                <c:ptCount val="1"/>
                <c:pt idx="0">
                  <c:v>2018-19</c:v>
                </c:pt>
              </c:strCache>
            </c:strRef>
          </c:tx>
          <c:spPr>
            <a:solidFill>
              <a:srgbClr val="0070C0"/>
            </a:solidFill>
            <a:ln>
              <a:noFill/>
            </a:ln>
            <a:effectLst>
              <a:outerShdw blurRad="57150" dist="19050" dir="5400000" algn="ctr" rotWithShape="0">
                <a:srgbClr val="000000">
                  <a:alpha val="63000"/>
                </a:srgbClr>
              </a:outerShdw>
            </a:effectLst>
          </c:spPr>
          <c:invertIfNegative val="0"/>
          <c:cat>
            <c:strRef>
              <c:f>Truancy!$A$2:$A$6</c:f>
              <c:strCache>
                <c:ptCount val="5"/>
                <c:pt idx="0">
                  <c:v>Ashland Ind.</c:v>
                </c:pt>
                <c:pt idx="1">
                  <c:v>Boyd</c:v>
                </c:pt>
                <c:pt idx="2">
                  <c:v>Carter</c:v>
                </c:pt>
                <c:pt idx="3">
                  <c:v>Paintsville Ind.</c:v>
                </c:pt>
                <c:pt idx="4">
                  <c:v>Raceland Ind.</c:v>
                </c:pt>
              </c:strCache>
            </c:strRef>
          </c:cat>
          <c:val>
            <c:numRef>
              <c:f>Truancy!$B$2:$B$6</c:f>
              <c:numCache>
                <c:formatCode>General</c:formatCode>
                <c:ptCount val="5"/>
                <c:pt idx="0">
                  <c:v>36</c:v>
                </c:pt>
                <c:pt idx="1">
                  <c:v>35</c:v>
                </c:pt>
                <c:pt idx="2">
                  <c:v>28</c:v>
                </c:pt>
                <c:pt idx="3">
                  <c:v>18</c:v>
                </c:pt>
                <c:pt idx="4">
                  <c:v>8.4</c:v>
                </c:pt>
              </c:numCache>
            </c:numRef>
          </c:val>
          <c:extLst>
            <c:ext xmlns:c16="http://schemas.microsoft.com/office/drawing/2014/chart" uri="{C3380CC4-5D6E-409C-BE32-E72D297353CC}">
              <c16:uniqueId val="{00000000-0595-EA4E-8BB0-B351AA41BC24}"/>
            </c:ext>
          </c:extLst>
        </c:ser>
        <c:ser>
          <c:idx val="1"/>
          <c:order val="1"/>
          <c:tx>
            <c:strRef>
              <c:f>Truancy!$C$1</c:f>
              <c:strCache>
                <c:ptCount val="1"/>
                <c:pt idx="0">
                  <c:v>2022-23</c:v>
                </c:pt>
              </c:strCache>
            </c:strRef>
          </c:tx>
          <c:spPr>
            <a:solidFill>
              <a:srgbClr val="FF0000"/>
            </a:solidFill>
            <a:ln>
              <a:noFill/>
            </a:ln>
            <a:effectLst>
              <a:outerShdw blurRad="57150" dist="19050" dir="5400000" algn="ctr" rotWithShape="0">
                <a:srgbClr val="000000">
                  <a:alpha val="63000"/>
                </a:srgbClr>
              </a:outerShdw>
            </a:effectLst>
          </c:spPr>
          <c:invertIfNegative val="0"/>
          <c:cat>
            <c:strRef>
              <c:f>Truancy!$A$2:$A$6</c:f>
              <c:strCache>
                <c:ptCount val="5"/>
                <c:pt idx="0">
                  <c:v>Ashland Ind.</c:v>
                </c:pt>
                <c:pt idx="1">
                  <c:v>Boyd</c:v>
                </c:pt>
                <c:pt idx="2">
                  <c:v>Carter</c:v>
                </c:pt>
                <c:pt idx="3">
                  <c:v>Paintsville Ind.</c:v>
                </c:pt>
                <c:pt idx="4">
                  <c:v>Raceland Ind.</c:v>
                </c:pt>
              </c:strCache>
            </c:strRef>
          </c:cat>
          <c:val>
            <c:numRef>
              <c:f>Truancy!$C$2:$C$6</c:f>
              <c:numCache>
                <c:formatCode>General</c:formatCode>
                <c:ptCount val="5"/>
                <c:pt idx="0">
                  <c:v>49</c:v>
                </c:pt>
                <c:pt idx="1">
                  <c:v>41</c:v>
                </c:pt>
                <c:pt idx="2">
                  <c:v>37</c:v>
                </c:pt>
                <c:pt idx="3">
                  <c:v>24</c:v>
                </c:pt>
                <c:pt idx="4">
                  <c:v>12.3</c:v>
                </c:pt>
              </c:numCache>
            </c:numRef>
          </c:val>
          <c:extLst>
            <c:ext xmlns:c16="http://schemas.microsoft.com/office/drawing/2014/chart" uri="{C3380CC4-5D6E-409C-BE32-E72D297353CC}">
              <c16:uniqueId val="{00000001-0595-EA4E-8BB0-B351AA41BC24}"/>
            </c:ext>
          </c:extLst>
        </c:ser>
        <c:dLbls>
          <c:showLegendKey val="0"/>
          <c:showVal val="0"/>
          <c:showCatName val="0"/>
          <c:showSerName val="0"/>
          <c:showPercent val="0"/>
          <c:showBubbleSize val="0"/>
        </c:dLbls>
        <c:gapWidth val="100"/>
        <c:overlap val="-24"/>
        <c:axId val="510514656"/>
        <c:axId val="510538528"/>
      </c:barChart>
      <c:catAx>
        <c:axId val="5105146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510538528"/>
        <c:crosses val="autoZero"/>
        <c:auto val="1"/>
        <c:lblAlgn val="ctr"/>
        <c:lblOffset val="100"/>
        <c:noMultiLvlLbl val="0"/>
      </c:catAx>
      <c:valAx>
        <c:axId val="51053852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510514656"/>
        <c:crosses val="autoZero"/>
        <c:crossBetween val="between"/>
      </c:valAx>
      <c:spPr>
        <a:noFill/>
        <a:ln>
          <a:noFill/>
        </a:ln>
        <a:effectLst/>
      </c:spPr>
    </c:plotArea>
    <c:legend>
      <c:legendPos val="b"/>
      <c:layout>
        <c:manualLayout>
          <c:xMode val="edge"/>
          <c:yMode val="edge"/>
          <c:x val="0.36338182879616543"/>
          <c:y val="8.891961157636924E-2"/>
          <c:w val="0.23158585304413004"/>
          <c:h val="1.57190773226833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Western KY Truancy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2899041390639098E-2"/>
          <c:y val="0.16355263157894737"/>
          <c:w val="0.92947118387870464"/>
          <c:h val="0.72408697679237466"/>
        </c:manualLayout>
      </c:layout>
      <c:barChart>
        <c:barDir val="col"/>
        <c:grouping val="clustered"/>
        <c:varyColors val="0"/>
        <c:ser>
          <c:idx val="0"/>
          <c:order val="0"/>
          <c:tx>
            <c:strRef>
              <c:f>Truancy!$B$9</c:f>
              <c:strCache>
                <c:ptCount val="1"/>
                <c:pt idx="0">
                  <c:v>2018-19</c:v>
                </c:pt>
              </c:strCache>
            </c:strRef>
          </c:tx>
          <c:spPr>
            <a:solidFill>
              <a:srgbClr val="0070C0"/>
            </a:solidFill>
            <a:ln>
              <a:noFill/>
            </a:ln>
            <a:effectLst>
              <a:outerShdw blurRad="57150" dist="19050" dir="5400000" algn="ctr" rotWithShape="0">
                <a:srgbClr val="000000">
                  <a:alpha val="63000"/>
                </a:srgbClr>
              </a:outerShdw>
            </a:effectLst>
          </c:spPr>
          <c:invertIfNegative val="0"/>
          <c:cat>
            <c:strRef>
              <c:f>Truancy!$A$10:$A$14</c:f>
              <c:strCache>
                <c:ptCount val="5"/>
                <c:pt idx="0">
                  <c:v>Barren</c:v>
                </c:pt>
                <c:pt idx="1">
                  <c:v>Butler</c:v>
                </c:pt>
                <c:pt idx="2">
                  <c:v>Edmonson</c:v>
                </c:pt>
                <c:pt idx="3">
                  <c:v>Logan</c:v>
                </c:pt>
                <c:pt idx="4">
                  <c:v>Simpson </c:v>
                </c:pt>
              </c:strCache>
            </c:strRef>
          </c:cat>
          <c:val>
            <c:numRef>
              <c:f>Truancy!$B$10:$B$14</c:f>
              <c:numCache>
                <c:formatCode>General</c:formatCode>
                <c:ptCount val="5"/>
                <c:pt idx="0">
                  <c:v>14</c:v>
                </c:pt>
                <c:pt idx="1">
                  <c:v>12</c:v>
                </c:pt>
                <c:pt idx="2">
                  <c:v>19</c:v>
                </c:pt>
                <c:pt idx="3">
                  <c:v>25</c:v>
                </c:pt>
                <c:pt idx="4">
                  <c:v>12</c:v>
                </c:pt>
              </c:numCache>
            </c:numRef>
          </c:val>
          <c:extLst>
            <c:ext xmlns:c16="http://schemas.microsoft.com/office/drawing/2014/chart" uri="{C3380CC4-5D6E-409C-BE32-E72D297353CC}">
              <c16:uniqueId val="{00000000-04F1-2240-985F-4BB596088A7F}"/>
            </c:ext>
          </c:extLst>
        </c:ser>
        <c:ser>
          <c:idx val="1"/>
          <c:order val="1"/>
          <c:tx>
            <c:strRef>
              <c:f>Truancy!$C$9</c:f>
              <c:strCache>
                <c:ptCount val="1"/>
                <c:pt idx="0">
                  <c:v>2022-23</c:v>
                </c:pt>
              </c:strCache>
            </c:strRef>
          </c:tx>
          <c:spPr>
            <a:solidFill>
              <a:srgbClr val="FF0000"/>
            </a:solidFill>
            <a:ln>
              <a:noFill/>
            </a:ln>
            <a:effectLst>
              <a:outerShdw blurRad="57150" dist="19050" dir="5400000" algn="ctr" rotWithShape="0">
                <a:srgbClr val="000000">
                  <a:alpha val="63000"/>
                </a:srgbClr>
              </a:outerShdw>
            </a:effectLst>
          </c:spPr>
          <c:invertIfNegative val="0"/>
          <c:cat>
            <c:strRef>
              <c:f>Truancy!$A$10:$A$14</c:f>
              <c:strCache>
                <c:ptCount val="5"/>
                <c:pt idx="0">
                  <c:v>Barren</c:v>
                </c:pt>
                <c:pt idx="1">
                  <c:v>Butler</c:v>
                </c:pt>
                <c:pt idx="2">
                  <c:v>Edmonson</c:v>
                </c:pt>
                <c:pt idx="3">
                  <c:v>Logan</c:v>
                </c:pt>
                <c:pt idx="4">
                  <c:v>Simpson </c:v>
                </c:pt>
              </c:strCache>
            </c:strRef>
          </c:cat>
          <c:val>
            <c:numRef>
              <c:f>Truancy!$C$10:$C$14</c:f>
              <c:numCache>
                <c:formatCode>General</c:formatCode>
                <c:ptCount val="5"/>
                <c:pt idx="0">
                  <c:v>25</c:v>
                </c:pt>
                <c:pt idx="1">
                  <c:v>13</c:v>
                </c:pt>
                <c:pt idx="2">
                  <c:v>21</c:v>
                </c:pt>
                <c:pt idx="3">
                  <c:v>41</c:v>
                </c:pt>
                <c:pt idx="4">
                  <c:v>20</c:v>
                </c:pt>
              </c:numCache>
            </c:numRef>
          </c:val>
          <c:extLst>
            <c:ext xmlns:c16="http://schemas.microsoft.com/office/drawing/2014/chart" uri="{C3380CC4-5D6E-409C-BE32-E72D297353CC}">
              <c16:uniqueId val="{00000001-04F1-2240-985F-4BB596088A7F}"/>
            </c:ext>
          </c:extLst>
        </c:ser>
        <c:dLbls>
          <c:showLegendKey val="0"/>
          <c:showVal val="0"/>
          <c:showCatName val="0"/>
          <c:showSerName val="0"/>
          <c:showPercent val="0"/>
          <c:showBubbleSize val="0"/>
        </c:dLbls>
        <c:gapWidth val="100"/>
        <c:overlap val="-24"/>
        <c:axId val="518494656"/>
        <c:axId val="511665200"/>
      </c:barChart>
      <c:catAx>
        <c:axId val="5184946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1665200"/>
        <c:crosses val="autoZero"/>
        <c:auto val="1"/>
        <c:lblAlgn val="ctr"/>
        <c:lblOffset val="100"/>
        <c:noMultiLvlLbl val="0"/>
      </c:catAx>
      <c:valAx>
        <c:axId val="5116652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crossAx val="518494656"/>
        <c:crosses val="autoZero"/>
        <c:crossBetween val="between"/>
      </c:valAx>
      <c:spPr>
        <a:noFill/>
        <a:ln>
          <a:noFill/>
        </a:ln>
        <a:effectLst/>
      </c:spPr>
    </c:plotArea>
    <c:legend>
      <c:legendPos val="b"/>
      <c:layout>
        <c:manualLayout>
          <c:xMode val="edge"/>
          <c:yMode val="edge"/>
          <c:x val="0.39431619746896174"/>
          <c:y val="7.9081285246833471E-2"/>
          <c:w val="0.20353212459608072"/>
          <c:h val="5.578714256112722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t>10/13/2023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t>10/13/2023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t>10/13/2023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FDA9D6-AC3B-4184-8090-D87A9EF2DF8F}"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1935748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DA9D6-AC3B-4184-8090-D87A9EF2DF8F}"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2746504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2FDA9D6-AC3B-4184-8090-D87A9EF2DF8F}" type="datetimeFigureOut">
              <a:rPr lang="en-US" smtClean="0"/>
              <a:t>10/13/2023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9A5EA44-F916-437D-A479-DB7E13F2FF1C}" type="slidenum">
              <a:rPr lang="en-US" smtClean="0"/>
              <a:t>‹#›</a:t>
            </a:fld>
            <a:endParaRPr lang="en-US"/>
          </a:p>
        </p:txBody>
      </p:sp>
    </p:spTree>
    <p:extLst>
      <p:ext uri="{BB962C8B-B14F-4D97-AF65-F5344CB8AC3E}">
        <p14:creationId xmlns:p14="http://schemas.microsoft.com/office/powerpoint/2010/main" val="28459532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FDA9D6-AC3B-4184-8090-D87A9EF2DF8F}"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381735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FDA9D6-AC3B-4184-8090-D87A9EF2DF8F}" type="datetimeFigureOut">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184005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DA9D6-AC3B-4184-8090-D87A9EF2DF8F}" type="datetimeFigureOut">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2228544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DA9D6-AC3B-4184-8090-D87A9EF2DF8F}" type="datetimeFigureOut">
              <a:rPr lang="en-US" smtClean="0"/>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1270830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FDA9D6-AC3B-4184-8090-D87A9EF2DF8F}"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192295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t>10/13/2023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FDA9D6-AC3B-4184-8090-D87A9EF2DF8F}"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410244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DA9D6-AC3B-4184-8090-D87A9EF2DF8F}"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2111956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22FDA9D6-AC3B-4184-8090-D87A9EF2DF8F}" type="datetimeFigureOut">
              <a:rPr lang="en-US" smtClean="0"/>
              <a:t>10/13/2023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79A5EA44-F916-437D-A479-DB7E13F2FF1C}" type="slidenum">
              <a:rPr lang="en-US" smtClean="0"/>
              <a:t>‹#›</a:t>
            </a:fld>
            <a:endParaRPr lang="en-US"/>
          </a:p>
        </p:txBody>
      </p:sp>
    </p:spTree>
    <p:extLst>
      <p:ext uri="{BB962C8B-B14F-4D97-AF65-F5344CB8AC3E}">
        <p14:creationId xmlns:p14="http://schemas.microsoft.com/office/powerpoint/2010/main" val="101136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10/13/2023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t>10/13/2023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t>10/13/2023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10/13/2023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10/13/2023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10/13/2023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t>10/13/2023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t>10/13/2023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2FDA9D6-AC3B-4184-8090-D87A9EF2DF8F}" type="datetimeFigureOut">
              <a:rPr lang="en-US" smtClean="0"/>
              <a:t>10/13/2023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9A5EA44-F916-437D-A479-DB7E13F2FF1C}" type="slidenum">
              <a:rPr lang="en-US" smtClean="0"/>
              <a:t>‹#›</a:t>
            </a:fld>
            <a:endParaRPr lang="en-US"/>
          </a:p>
        </p:txBody>
      </p:sp>
    </p:spTree>
    <p:extLst>
      <p:ext uri="{BB962C8B-B14F-4D97-AF65-F5344CB8AC3E}">
        <p14:creationId xmlns:p14="http://schemas.microsoft.com/office/powerpoint/2010/main" val="20996880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pps.legislature.ky.gov/law/statutes/statute.aspx?id=4395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hay.Ritter@education.ky.gov" TargetMode="External"/><Relationship Id="rId2" Type="http://schemas.openxmlformats.org/officeDocument/2006/relationships/hyperlink" Target="mailto:Matt.Ross@education.ky.gov" TargetMode="External"/><Relationship Id="rId1" Type="http://schemas.openxmlformats.org/officeDocument/2006/relationships/slideLayout" Target="../slideLayouts/slideLayout2.xml"/><Relationship Id="rId4" Type="http://schemas.openxmlformats.org/officeDocument/2006/relationships/hyperlink" Target="mailto:Matthew.Courtney@education.ky.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3BE6-D354-4949-9512-17E1E494AEA1}"/>
              </a:ext>
            </a:extLst>
          </p:cNvPr>
          <p:cNvSpPr>
            <a:spLocks noGrp="1"/>
          </p:cNvSpPr>
          <p:nvPr>
            <p:ph type="ctrTitle"/>
          </p:nvPr>
        </p:nvSpPr>
        <p:spPr>
          <a:xfrm>
            <a:off x="1601820" y="997585"/>
            <a:ext cx="9948496" cy="2881073"/>
          </a:xfrm>
        </p:spPr>
        <p:txBody>
          <a:bodyPr>
            <a:normAutofit fontScale="90000"/>
          </a:bodyPr>
          <a:lstStyle/>
          <a:p>
            <a:r>
              <a:rPr lang="en-US" b="1" dirty="0">
                <a:solidFill>
                  <a:srgbClr val="002060"/>
                </a:solidFill>
                <a:latin typeface="Arial" panose="020B0604020202020204" pitchFamily="34" charset="0"/>
                <a:cs typeface="Arial" panose="020B0604020202020204" pitchFamily="34" charset="0"/>
              </a:rPr>
              <a:t>Absenteeism and Truancy</a:t>
            </a:r>
            <a:br>
              <a:rPr lang="en-US"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Interim Joint Committee on Education</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October 17, 2023</a:t>
            </a:r>
          </a:p>
        </p:txBody>
      </p:sp>
      <p:cxnSp>
        <p:nvCxnSpPr>
          <p:cNvPr id="5" name="Straight Connector 4">
            <a:extLst>
              <a:ext uri="{FF2B5EF4-FFF2-40B4-BE49-F238E27FC236}">
                <a16:creationId xmlns:a16="http://schemas.microsoft.com/office/drawing/2014/main" id="{2995841B-009C-4CF0-AC2F-3C39B6932474}"/>
              </a:ext>
              <a:ext uri="{C183D7F6-B498-43B3-948B-1728B52AA6E4}">
                <adec:decorative xmlns:adec="http://schemas.microsoft.com/office/drawing/2017/decorative" val="1"/>
              </a:ext>
            </a:extLst>
          </p:cNvPr>
          <p:cNvCxnSpPr>
            <a:cxnSpLocks/>
          </p:cNvCxnSpPr>
          <p:nvPr/>
        </p:nvCxnSpPr>
        <p:spPr>
          <a:xfrm>
            <a:off x="1705778" y="4613251"/>
            <a:ext cx="87804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85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DBD2-165C-331A-B8EF-86D9747584B1}"/>
              </a:ext>
            </a:extLst>
          </p:cNvPr>
          <p:cNvSpPr>
            <a:spLocks noGrp="1"/>
          </p:cNvSpPr>
          <p:nvPr>
            <p:ph type="title"/>
          </p:nvPr>
        </p:nvSpPr>
        <p:spPr/>
        <p:txBody>
          <a:bodyPr/>
          <a:lstStyle/>
          <a:p>
            <a:r>
              <a:rPr lang="en-US" dirty="0"/>
              <a:t>Data Pre/Post </a:t>
            </a:r>
            <a:r>
              <a:rPr lang="en-US" dirty="0" err="1"/>
              <a:t>CoVID</a:t>
            </a:r>
            <a:br>
              <a:rPr lang="en-US" dirty="0"/>
            </a:br>
            <a:r>
              <a:rPr lang="en-US" sz="3200" i="1" dirty="0"/>
              <a:t>Truancy </a:t>
            </a:r>
          </a:p>
        </p:txBody>
      </p:sp>
      <p:sp>
        <p:nvSpPr>
          <p:cNvPr id="6" name="TextBox 5">
            <a:extLst>
              <a:ext uri="{FF2B5EF4-FFF2-40B4-BE49-F238E27FC236}">
                <a16:creationId xmlns:a16="http://schemas.microsoft.com/office/drawing/2014/main" id="{91F2A603-FB00-9334-FACF-2DB5E5E38BE1}"/>
              </a:ext>
            </a:extLst>
          </p:cNvPr>
          <p:cNvSpPr txBox="1"/>
          <p:nvPr/>
        </p:nvSpPr>
        <p:spPr>
          <a:xfrm>
            <a:off x="6897757" y="104360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graphicFrame>
        <p:nvGraphicFramePr>
          <p:cNvPr id="4" name="Chart 3">
            <a:extLst>
              <a:ext uri="{FF2B5EF4-FFF2-40B4-BE49-F238E27FC236}">
                <a16:creationId xmlns:a16="http://schemas.microsoft.com/office/drawing/2014/main" id="{D540C296-B370-DF83-3267-83AAD83EF3ED}"/>
              </a:ext>
            </a:extLst>
          </p:cNvPr>
          <p:cNvGraphicFramePr>
            <a:graphicFrameLocks/>
          </p:cNvGraphicFramePr>
          <p:nvPr/>
        </p:nvGraphicFramePr>
        <p:xfrm>
          <a:off x="107537" y="1949723"/>
          <a:ext cx="5388802" cy="37155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85A9547-7FC2-78FB-885A-A5E1A56C2437}"/>
              </a:ext>
            </a:extLst>
          </p:cNvPr>
          <p:cNvGraphicFramePr>
            <a:graphicFrameLocks/>
          </p:cNvGraphicFramePr>
          <p:nvPr/>
        </p:nvGraphicFramePr>
        <p:xfrm>
          <a:off x="5864087" y="2935904"/>
          <a:ext cx="6153838" cy="3715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670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DBD2-165C-331A-B8EF-86D9747584B1}"/>
              </a:ext>
            </a:extLst>
          </p:cNvPr>
          <p:cNvSpPr>
            <a:spLocks noGrp="1"/>
          </p:cNvSpPr>
          <p:nvPr>
            <p:ph type="title"/>
          </p:nvPr>
        </p:nvSpPr>
        <p:spPr/>
        <p:txBody>
          <a:bodyPr/>
          <a:lstStyle/>
          <a:p>
            <a:r>
              <a:rPr lang="en-US" dirty="0"/>
              <a:t>Data Pre/Post </a:t>
            </a:r>
            <a:r>
              <a:rPr lang="en-US" dirty="0" err="1"/>
              <a:t>CoVID</a:t>
            </a:r>
            <a:br>
              <a:rPr lang="en-US" dirty="0"/>
            </a:br>
            <a:r>
              <a:rPr lang="en-US" sz="3200" i="1" dirty="0"/>
              <a:t>Chronic Absenteeism</a:t>
            </a:r>
          </a:p>
        </p:txBody>
      </p:sp>
      <p:sp>
        <p:nvSpPr>
          <p:cNvPr id="6" name="TextBox 5">
            <a:extLst>
              <a:ext uri="{FF2B5EF4-FFF2-40B4-BE49-F238E27FC236}">
                <a16:creationId xmlns:a16="http://schemas.microsoft.com/office/drawing/2014/main" id="{91F2A603-FB00-9334-FACF-2DB5E5E38BE1}"/>
              </a:ext>
            </a:extLst>
          </p:cNvPr>
          <p:cNvSpPr txBox="1"/>
          <p:nvPr/>
        </p:nvSpPr>
        <p:spPr>
          <a:xfrm>
            <a:off x="6897757" y="104360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graphicFrame>
        <p:nvGraphicFramePr>
          <p:cNvPr id="4" name="Chart 3">
            <a:extLst>
              <a:ext uri="{FF2B5EF4-FFF2-40B4-BE49-F238E27FC236}">
                <a16:creationId xmlns:a16="http://schemas.microsoft.com/office/drawing/2014/main" id="{D540C296-B370-DF83-3267-83AAD83EF3ED}"/>
              </a:ext>
            </a:extLst>
          </p:cNvPr>
          <p:cNvGraphicFramePr>
            <a:graphicFrameLocks/>
          </p:cNvGraphicFramePr>
          <p:nvPr/>
        </p:nvGraphicFramePr>
        <p:xfrm>
          <a:off x="107537" y="1949723"/>
          <a:ext cx="5388802" cy="37155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85A9547-7FC2-78FB-885A-A5E1A56C2437}"/>
              </a:ext>
            </a:extLst>
          </p:cNvPr>
          <p:cNvGraphicFramePr>
            <a:graphicFrameLocks/>
          </p:cNvGraphicFramePr>
          <p:nvPr/>
        </p:nvGraphicFramePr>
        <p:xfrm>
          <a:off x="5864087" y="2935904"/>
          <a:ext cx="6153838" cy="3715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5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Efforts to improve school attendance</a:t>
            </a:r>
          </a:p>
        </p:txBody>
      </p:sp>
      <p:sp>
        <p:nvSpPr>
          <p:cNvPr id="3" name="Content Placeholder 2"/>
          <p:cNvSpPr>
            <a:spLocks noGrp="1"/>
          </p:cNvSpPr>
          <p:nvPr>
            <p:ph idx="1"/>
          </p:nvPr>
        </p:nvSpPr>
        <p:spPr/>
        <p:txBody>
          <a:bodyPr/>
          <a:lstStyle/>
          <a:p>
            <a:r>
              <a:rPr lang="en-US" dirty="0"/>
              <a:t>Culture and climate</a:t>
            </a:r>
          </a:p>
          <a:p>
            <a:r>
              <a:rPr lang="en-US" dirty="0"/>
              <a:t>Finding Purpose</a:t>
            </a:r>
          </a:p>
          <a:p>
            <a:r>
              <a:rPr lang="en-US" dirty="0"/>
              <a:t>Recognizing Celebrating and Rewarding</a:t>
            </a:r>
          </a:p>
          <a:p>
            <a:r>
              <a:rPr lang="en-US" dirty="0"/>
              <a:t>Removing Barriers</a:t>
            </a:r>
          </a:p>
          <a:p>
            <a:r>
              <a:rPr lang="en-US" dirty="0"/>
              <a:t>Creating Awareness</a:t>
            </a:r>
          </a:p>
          <a:p>
            <a:r>
              <a:rPr lang="en-US" dirty="0"/>
              <a:t>Systems of Accountability</a:t>
            </a:r>
          </a:p>
          <a:p>
            <a:endParaRPr lang="en-US" dirty="0"/>
          </a:p>
        </p:txBody>
      </p:sp>
    </p:spTree>
    <p:extLst>
      <p:ext uri="{BB962C8B-B14F-4D97-AF65-F5344CB8AC3E}">
        <p14:creationId xmlns:p14="http://schemas.microsoft.com/office/powerpoint/2010/main" val="22523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Climate</a:t>
            </a:r>
          </a:p>
        </p:txBody>
      </p:sp>
      <p:sp>
        <p:nvSpPr>
          <p:cNvPr id="3" name="Content Placeholder 2"/>
          <p:cNvSpPr>
            <a:spLocks noGrp="1"/>
          </p:cNvSpPr>
          <p:nvPr>
            <p:ph idx="1"/>
          </p:nvPr>
        </p:nvSpPr>
        <p:spPr/>
        <p:txBody>
          <a:bodyPr/>
          <a:lstStyle/>
          <a:p>
            <a:r>
              <a:rPr lang="en-US" dirty="0"/>
              <a:t>What would a visitor to your school say is important to you</a:t>
            </a:r>
          </a:p>
          <a:p>
            <a:r>
              <a:rPr lang="en-US" dirty="0"/>
              <a:t>Frame the conversations in your school around the things you want to see and not the things you don’t want to see</a:t>
            </a:r>
          </a:p>
          <a:p>
            <a:r>
              <a:rPr lang="en-US" dirty="0"/>
              <a:t>Focus on respect, recognition, rewarding, reinforcement, relationships</a:t>
            </a:r>
          </a:p>
          <a:p>
            <a:r>
              <a:rPr lang="en-US" dirty="0"/>
              <a:t>Symbols and traditions (things that make us special and unique)</a:t>
            </a:r>
          </a:p>
          <a:p>
            <a:r>
              <a:rPr lang="en-US" dirty="0"/>
              <a:t>Addressing bullying</a:t>
            </a:r>
          </a:p>
          <a:p>
            <a:r>
              <a:rPr lang="en-US" dirty="0"/>
              <a:t>Creating an environment where people feel safe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7600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purpose	</a:t>
            </a:r>
          </a:p>
        </p:txBody>
      </p:sp>
      <p:sp>
        <p:nvSpPr>
          <p:cNvPr id="3" name="Content Placeholder 2"/>
          <p:cNvSpPr>
            <a:spLocks noGrp="1"/>
          </p:cNvSpPr>
          <p:nvPr>
            <p:ph idx="1"/>
          </p:nvPr>
        </p:nvSpPr>
        <p:spPr/>
        <p:txBody>
          <a:bodyPr/>
          <a:lstStyle/>
          <a:p>
            <a:r>
              <a:rPr lang="en-US" dirty="0"/>
              <a:t>No one wants to be somewhere if they are not good at what is going on, they don’t get along with the people there, and it serves no purpose for them.</a:t>
            </a:r>
          </a:p>
          <a:p>
            <a:r>
              <a:rPr lang="en-US" dirty="0"/>
              <a:t>Goals come from passions, passions come from interests, and interests come from experiences.</a:t>
            </a:r>
          </a:p>
          <a:p>
            <a:r>
              <a:rPr lang="en-US" dirty="0"/>
              <a:t>Creating experiences for students will help them find purpose, find like-minded peers, and create opportunities for them to display their strengths.</a:t>
            </a:r>
          </a:p>
          <a:p>
            <a:r>
              <a:rPr lang="en-US" dirty="0"/>
              <a:t>COVID limited the experiences for many kids at critical times when they would start developing interests.   </a:t>
            </a:r>
          </a:p>
        </p:txBody>
      </p:sp>
    </p:spTree>
    <p:extLst>
      <p:ext uri="{BB962C8B-B14F-4D97-AF65-F5344CB8AC3E}">
        <p14:creationId xmlns:p14="http://schemas.microsoft.com/office/powerpoint/2010/main" val="42418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Celebrating, rewarding</a:t>
            </a:r>
          </a:p>
        </p:txBody>
      </p:sp>
      <p:sp>
        <p:nvSpPr>
          <p:cNvPr id="3" name="Content Placeholder 2"/>
          <p:cNvSpPr>
            <a:spLocks noGrp="1"/>
          </p:cNvSpPr>
          <p:nvPr>
            <p:ph idx="1"/>
          </p:nvPr>
        </p:nvSpPr>
        <p:spPr/>
        <p:txBody>
          <a:bodyPr/>
          <a:lstStyle/>
          <a:p>
            <a:r>
              <a:rPr lang="en-US" dirty="0"/>
              <a:t>Creating goals and letting everyone in it</a:t>
            </a:r>
          </a:p>
          <a:p>
            <a:r>
              <a:rPr lang="en-US" dirty="0"/>
              <a:t>Monitoring progress toward those goals</a:t>
            </a:r>
          </a:p>
          <a:p>
            <a:r>
              <a:rPr lang="en-US" dirty="0"/>
              <a:t>Celebrating collectively and individually when goals are met</a:t>
            </a:r>
          </a:p>
        </p:txBody>
      </p:sp>
    </p:spTree>
    <p:extLst>
      <p:ext uri="{BB962C8B-B14F-4D97-AF65-F5344CB8AC3E}">
        <p14:creationId xmlns:p14="http://schemas.microsoft.com/office/powerpoint/2010/main" val="149079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barriers	</a:t>
            </a:r>
          </a:p>
        </p:txBody>
      </p:sp>
      <p:sp>
        <p:nvSpPr>
          <p:cNvPr id="3" name="Content Placeholder 2"/>
          <p:cNvSpPr>
            <a:spLocks noGrp="1"/>
          </p:cNvSpPr>
          <p:nvPr>
            <p:ph idx="1"/>
          </p:nvPr>
        </p:nvSpPr>
        <p:spPr/>
        <p:txBody>
          <a:bodyPr/>
          <a:lstStyle/>
          <a:p>
            <a:r>
              <a:rPr lang="en-US" dirty="0"/>
              <a:t>Home or family situations</a:t>
            </a:r>
          </a:p>
          <a:p>
            <a:r>
              <a:rPr lang="en-US" dirty="0"/>
              <a:t>Conflicts and peer related issues</a:t>
            </a:r>
          </a:p>
          <a:p>
            <a:r>
              <a:rPr lang="en-US" dirty="0"/>
              <a:t>Untreated mental or physical health conditions </a:t>
            </a:r>
          </a:p>
          <a:p>
            <a:r>
              <a:rPr lang="en-US" dirty="0"/>
              <a:t>Academic deficiency</a:t>
            </a:r>
          </a:p>
          <a:p>
            <a:endParaRPr lang="en-US" dirty="0"/>
          </a:p>
        </p:txBody>
      </p:sp>
    </p:spTree>
    <p:extLst>
      <p:ext uri="{BB962C8B-B14F-4D97-AF65-F5344CB8AC3E}">
        <p14:creationId xmlns:p14="http://schemas.microsoft.com/office/powerpoint/2010/main" val="232075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Awareness</a:t>
            </a:r>
          </a:p>
        </p:txBody>
      </p:sp>
      <p:sp>
        <p:nvSpPr>
          <p:cNvPr id="3" name="Content Placeholder 2"/>
          <p:cNvSpPr>
            <a:spLocks noGrp="1"/>
          </p:cNvSpPr>
          <p:nvPr>
            <p:ph idx="1"/>
          </p:nvPr>
        </p:nvSpPr>
        <p:spPr/>
        <p:txBody>
          <a:bodyPr/>
          <a:lstStyle/>
          <a:p>
            <a:r>
              <a:rPr lang="en-US" dirty="0"/>
              <a:t>Annual letters to families when students hit the Chronic absenteeism mark</a:t>
            </a:r>
          </a:p>
          <a:p>
            <a:r>
              <a:rPr lang="en-US" dirty="0"/>
              <a:t>Creating watch lists</a:t>
            </a:r>
          </a:p>
          <a:p>
            <a:r>
              <a:rPr lang="en-US" dirty="0"/>
              <a:t>Student contacts when attendance becomes a problem</a:t>
            </a:r>
          </a:p>
          <a:p>
            <a:r>
              <a:rPr lang="en-US" dirty="0"/>
              <a:t>Parent Contacts when attendance becomes a problem</a:t>
            </a:r>
          </a:p>
          <a:p>
            <a:r>
              <a:rPr lang="en-US" dirty="0"/>
              <a:t>Home Visits when problems continue</a:t>
            </a:r>
          </a:p>
        </p:txBody>
      </p:sp>
    </p:spTree>
    <p:extLst>
      <p:ext uri="{BB962C8B-B14F-4D97-AF65-F5344CB8AC3E}">
        <p14:creationId xmlns:p14="http://schemas.microsoft.com/office/powerpoint/2010/main" val="207832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of accountability</a:t>
            </a:r>
          </a:p>
        </p:txBody>
      </p:sp>
      <p:sp>
        <p:nvSpPr>
          <p:cNvPr id="3" name="Content Placeholder 2"/>
          <p:cNvSpPr>
            <a:spLocks noGrp="1"/>
          </p:cNvSpPr>
          <p:nvPr>
            <p:ph idx="1"/>
          </p:nvPr>
        </p:nvSpPr>
        <p:spPr/>
        <p:txBody>
          <a:bodyPr/>
          <a:lstStyle/>
          <a:p>
            <a:r>
              <a:rPr lang="en-US" dirty="0"/>
              <a:t>Pre-complaint meetings</a:t>
            </a:r>
          </a:p>
          <a:p>
            <a:r>
              <a:rPr lang="en-US" dirty="0"/>
              <a:t>Truancy diversion</a:t>
            </a:r>
          </a:p>
          <a:p>
            <a:r>
              <a:rPr lang="en-US" dirty="0"/>
              <a:t>FAIR teams</a:t>
            </a:r>
          </a:p>
          <a:p>
            <a:r>
              <a:rPr lang="en-US" dirty="0"/>
              <a:t>Working with community partners</a:t>
            </a:r>
          </a:p>
          <a:p>
            <a:r>
              <a:rPr lang="en-US" dirty="0"/>
              <a:t>District Service Teams – Middle/High School</a:t>
            </a:r>
          </a:p>
          <a:p>
            <a:r>
              <a:rPr lang="en-US" dirty="0"/>
              <a:t>Attendance Teams – Elementary Schools</a:t>
            </a:r>
          </a:p>
          <a:p>
            <a:r>
              <a:rPr lang="en-US" dirty="0"/>
              <a:t>PEM – Parent Engagement Meetings – Early Interventions at elementary schools</a:t>
            </a:r>
          </a:p>
        </p:txBody>
      </p:sp>
    </p:spTree>
    <p:extLst>
      <p:ext uri="{BB962C8B-B14F-4D97-AF65-F5344CB8AC3E}">
        <p14:creationId xmlns:p14="http://schemas.microsoft.com/office/powerpoint/2010/main" val="23949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matters</a:t>
            </a:r>
          </a:p>
        </p:txBody>
      </p:sp>
      <p:sp>
        <p:nvSpPr>
          <p:cNvPr id="3" name="Content Placeholder 2"/>
          <p:cNvSpPr>
            <a:spLocks noGrp="1"/>
          </p:cNvSpPr>
          <p:nvPr>
            <p:ph idx="1"/>
          </p:nvPr>
        </p:nvSpPr>
        <p:spPr/>
        <p:txBody>
          <a:bodyPr>
            <a:normAutofit/>
          </a:bodyPr>
          <a:lstStyle/>
          <a:p>
            <a:r>
              <a:rPr lang="en-US" sz="4000" dirty="0"/>
              <a:t>Show up everyday on time.  Do what you are supposed to do while you are there.  If other people get in to drama you stay out of it.</a:t>
            </a:r>
          </a:p>
          <a:p>
            <a:r>
              <a:rPr lang="en-US" sz="4000" dirty="0"/>
              <a:t>If you can do these things you can be successful in school and in the workforce.  </a:t>
            </a:r>
          </a:p>
        </p:txBody>
      </p:sp>
    </p:spTree>
    <p:extLst>
      <p:ext uri="{BB962C8B-B14F-4D97-AF65-F5344CB8AC3E}">
        <p14:creationId xmlns:p14="http://schemas.microsoft.com/office/powerpoint/2010/main" val="27033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0654-4D83-A386-FDC7-A749E97403CD}"/>
              </a:ext>
            </a:extLst>
          </p:cNvPr>
          <p:cNvSpPr>
            <a:spLocks noGrp="1"/>
          </p:cNvSpPr>
          <p:nvPr>
            <p:ph type="title"/>
          </p:nvPr>
        </p:nvSpPr>
        <p:spPr/>
        <p:txBody>
          <a:bodyPr/>
          <a:lstStyle/>
          <a:p>
            <a:r>
              <a:rPr lang="en-US" dirty="0"/>
              <a:t>Chronic Absenteeism Defined</a:t>
            </a:r>
          </a:p>
        </p:txBody>
      </p:sp>
      <p:sp>
        <p:nvSpPr>
          <p:cNvPr id="3" name="Content Placeholder 2">
            <a:extLst>
              <a:ext uri="{FF2B5EF4-FFF2-40B4-BE49-F238E27FC236}">
                <a16:creationId xmlns:a16="http://schemas.microsoft.com/office/drawing/2014/main" id="{BDB46F7F-B0C2-796E-A139-096138BB2B77}"/>
              </a:ext>
            </a:extLst>
          </p:cNvPr>
          <p:cNvSpPr>
            <a:spLocks noGrp="1"/>
          </p:cNvSpPr>
          <p:nvPr>
            <p:ph idx="1"/>
          </p:nvPr>
        </p:nvSpPr>
        <p:spPr/>
        <p:txBody>
          <a:bodyPr>
            <a:normAutofit/>
          </a:bodyPr>
          <a:lstStyle/>
          <a:p>
            <a:r>
              <a:rPr lang="en-US" sz="2400" dirty="0"/>
              <a:t>Chronic absenteeism data is based on full-time equivalency (FTE) attendance</a:t>
            </a:r>
          </a:p>
          <a:p>
            <a:r>
              <a:rPr lang="en-US" sz="2400" dirty="0"/>
              <a:t>Kentucky Department of Education (KDE) defines chronically absent as a student who is present 90% or less of FTE</a:t>
            </a:r>
          </a:p>
          <a:p>
            <a:r>
              <a:rPr lang="en-US" sz="2400" dirty="0"/>
              <a:t>KDE calculates chronic absenteeism by dividing student’s FTE present minutes by FTE instructional minutes and rounding to the nearest whole percent</a:t>
            </a:r>
          </a:p>
          <a:p>
            <a:r>
              <a:rPr lang="en-US" sz="2400" dirty="0">
                <a:effectLst/>
                <a:ea typeface="Times New Roman" panose="02020603050405020304" pitchFamily="18" charset="0"/>
                <a:cs typeface="Calibri" panose="020F0502020204030204" pitchFamily="34" charset="0"/>
              </a:rPr>
              <a:t>A student is chronically absent from school when the student has missed 10 percent or more of the days enrolled (that is approximately 17 days of school)</a:t>
            </a:r>
            <a:endParaRPr lang="en-US" sz="2400" dirty="0"/>
          </a:p>
        </p:txBody>
      </p:sp>
    </p:spTree>
    <p:extLst>
      <p:ext uri="{BB962C8B-B14F-4D97-AF65-F5344CB8AC3E}">
        <p14:creationId xmlns:p14="http://schemas.microsoft.com/office/powerpoint/2010/main" val="12944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4EF4-FFB8-B2F1-BEF6-BA6CEF681796}"/>
              </a:ext>
            </a:extLst>
          </p:cNvPr>
          <p:cNvSpPr>
            <a:spLocks noGrp="1"/>
          </p:cNvSpPr>
          <p:nvPr>
            <p:ph type="title"/>
          </p:nvPr>
        </p:nvSpPr>
        <p:spPr/>
        <p:txBody>
          <a:bodyPr/>
          <a:lstStyle/>
          <a:p>
            <a:r>
              <a:rPr lang="en-US" dirty="0"/>
              <a:t>Definition of Truancy</a:t>
            </a:r>
          </a:p>
        </p:txBody>
      </p:sp>
      <p:sp>
        <p:nvSpPr>
          <p:cNvPr id="3" name="Content Placeholder 2">
            <a:extLst>
              <a:ext uri="{FF2B5EF4-FFF2-40B4-BE49-F238E27FC236}">
                <a16:creationId xmlns:a16="http://schemas.microsoft.com/office/drawing/2014/main" id="{535F3F53-14DB-F391-4655-5A23DEB79A3A}"/>
              </a:ext>
            </a:extLst>
          </p:cNvPr>
          <p:cNvSpPr>
            <a:spLocks noGrp="1"/>
          </p:cNvSpPr>
          <p:nvPr>
            <p:ph idx="1"/>
          </p:nvPr>
        </p:nvSpPr>
        <p:spPr>
          <a:xfrm>
            <a:off x="838200" y="1526959"/>
            <a:ext cx="10515600" cy="4114716"/>
          </a:xfrm>
        </p:spPr>
        <p:txBody>
          <a:bodyPr>
            <a:normAutofit fontScale="92500" lnSpcReduction="20000"/>
          </a:bodyPr>
          <a:lstStyle/>
          <a:p>
            <a:r>
              <a:rPr lang="en-US" dirty="0">
                <a:hlinkClick r:id="rId2"/>
              </a:rPr>
              <a:t>KRS159.150</a:t>
            </a:r>
            <a:endParaRPr lang="en-US" dirty="0"/>
          </a:p>
          <a:p>
            <a:r>
              <a:rPr lang="en-US" dirty="0"/>
              <a:t>(1) Any student who has attained the age of six (6) years, but has not reached his or her eighteenth birthday, who has been absent from school without valid excuse for three (3) or more days, or tardy without valid excuse on three (3) or more days, is a truant. </a:t>
            </a:r>
          </a:p>
          <a:p>
            <a:r>
              <a:rPr lang="en-US" dirty="0"/>
              <a:t>(2) Any student enrolled in a public school who has attained the age of eighteen (18) years, but has not reached his or her twenty-first birthday, who has been absent from school without valid excuse for three (3) or more days, or tardy without valid excuse on three (3) or more days, is a truant. </a:t>
            </a:r>
          </a:p>
          <a:p>
            <a:r>
              <a:rPr lang="en-US" dirty="0"/>
              <a:t>(3) Any student who has been reported as a truant two (2) or more times is an habitual truant.</a:t>
            </a:r>
          </a:p>
        </p:txBody>
      </p:sp>
    </p:spTree>
    <p:extLst>
      <p:ext uri="{BB962C8B-B14F-4D97-AF65-F5344CB8AC3E}">
        <p14:creationId xmlns:p14="http://schemas.microsoft.com/office/powerpoint/2010/main" val="56551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F0CE-B988-624A-395E-C0F7C8881784}"/>
              </a:ext>
            </a:extLst>
          </p:cNvPr>
          <p:cNvSpPr>
            <a:spLocks noGrp="1"/>
          </p:cNvSpPr>
          <p:nvPr>
            <p:ph type="title"/>
          </p:nvPr>
        </p:nvSpPr>
        <p:spPr/>
        <p:txBody>
          <a:bodyPr/>
          <a:lstStyle/>
          <a:p>
            <a:r>
              <a:rPr lang="en-US" dirty="0"/>
              <a:t>KDE – Chronically Absent Students</a:t>
            </a:r>
          </a:p>
        </p:txBody>
      </p:sp>
      <p:sp>
        <p:nvSpPr>
          <p:cNvPr id="3" name="Content Placeholder 2">
            <a:extLst>
              <a:ext uri="{FF2B5EF4-FFF2-40B4-BE49-F238E27FC236}">
                <a16:creationId xmlns:a16="http://schemas.microsoft.com/office/drawing/2014/main" id="{7FC6A6D1-F5A4-278E-0A8D-76606890D42C}"/>
              </a:ext>
            </a:extLst>
          </p:cNvPr>
          <p:cNvSpPr>
            <a:spLocks noGrp="1"/>
          </p:cNvSpPr>
          <p:nvPr>
            <p:ph idx="1"/>
          </p:nvPr>
        </p:nvSpPr>
        <p:spPr>
          <a:xfrm>
            <a:off x="838200" y="1453506"/>
            <a:ext cx="10515600" cy="3950987"/>
          </a:xfrm>
        </p:spPr>
        <p:txBody>
          <a:bodyPr>
            <a:normAutofit lnSpcReduction="10000"/>
          </a:bodyPr>
          <a:lstStyle/>
          <a:p>
            <a:pPr marL="0" marR="0" indent="0">
              <a:spcBef>
                <a:spcPts val="0"/>
              </a:spcBef>
              <a:spcAft>
                <a:spcPts val="0"/>
              </a:spcAft>
              <a:buNone/>
            </a:pPr>
            <a:r>
              <a:rPr lang="en-US" sz="2400" dirty="0">
                <a:ea typeface="Calibri" panose="020F0502020204030204" pitchFamily="34" charset="0"/>
              </a:rPr>
              <a:t>Comparison below shows the number of chronically absent students before the pandemic in comparison to last school year:</a:t>
            </a:r>
          </a:p>
          <a:p>
            <a:pPr marL="0" marR="0" indent="0">
              <a:spcBef>
                <a:spcPts val="0"/>
              </a:spcBef>
              <a:spcAft>
                <a:spcPts val="0"/>
              </a:spcAft>
              <a:buNone/>
            </a:pPr>
            <a:endParaRPr lang="en-US" sz="2400" dirty="0">
              <a:effectLst/>
              <a:ea typeface="Calibri" panose="020F0502020204030204" pitchFamily="34" charset="0"/>
            </a:endParaRPr>
          </a:p>
          <a:p>
            <a:pPr marL="0" indent="0">
              <a:spcBef>
                <a:spcPts val="0"/>
              </a:spcBef>
              <a:buNone/>
            </a:pPr>
            <a:r>
              <a:rPr lang="en-US" sz="2400" dirty="0">
                <a:effectLst/>
                <a:ea typeface="Calibri" panose="020F0502020204030204" pitchFamily="34" charset="0"/>
              </a:rPr>
              <a:t>2018-19 School Year</a:t>
            </a:r>
          </a:p>
          <a:p>
            <a:pPr>
              <a:spcBef>
                <a:spcPts val="0"/>
              </a:spcBef>
            </a:pPr>
            <a:r>
              <a:rPr lang="en-US" sz="2400" dirty="0">
                <a:ea typeface="Calibri" panose="020F0502020204030204" pitchFamily="34" charset="0"/>
              </a:rPr>
              <a:t>646,766 total students</a:t>
            </a:r>
          </a:p>
          <a:p>
            <a:pPr>
              <a:spcBef>
                <a:spcPts val="0"/>
              </a:spcBef>
            </a:pPr>
            <a:r>
              <a:rPr lang="en-US" sz="2400" dirty="0">
                <a:effectLst/>
                <a:ea typeface="Calibri" panose="020F0502020204030204" pitchFamily="34" charset="0"/>
              </a:rPr>
              <a:t>119,581 chronically </a:t>
            </a:r>
            <a:r>
              <a:rPr lang="en-US" sz="2400" dirty="0">
                <a:ea typeface="Calibri" panose="020F0502020204030204" pitchFamily="34" charset="0"/>
              </a:rPr>
              <a:t>absent</a:t>
            </a:r>
          </a:p>
          <a:p>
            <a:pPr>
              <a:spcBef>
                <a:spcPts val="0"/>
              </a:spcBef>
            </a:pPr>
            <a:r>
              <a:rPr lang="en-US" sz="2400" dirty="0">
                <a:effectLst/>
                <a:ea typeface="Calibri" panose="020F0502020204030204" pitchFamily="34" charset="0"/>
              </a:rPr>
              <a:t>18.5%</a:t>
            </a:r>
          </a:p>
          <a:p>
            <a:pPr marL="0" marR="0" indent="0">
              <a:spcBef>
                <a:spcPts val="0"/>
              </a:spcBef>
              <a:spcAft>
                <a:spcPts val="0"/>
              </a:spcAft>
              <a:buNone/>
            </a:pPr>
            <a:endParaRPr lang="en-US" sz="2400" dirty="0">
              <a:ea typeface="Calibri" panose="020F0502020204030204" pitchFamily="34" charset="0"/>
            </a:endParaRPr>
          </a:p>
          <a:p>
            <a:pPr marL="0" marR="0" indent="0">
              <a:spcBef>
                <a:spcPts val="0"/>
              </a:spcBef>
              <a:spcAft>
                <a:spcPts val="0"/>
              </a:spcAft>
              <a:buNone/>
            </a:pPr>
            <a:r>
              <a:rPr lang="en-US" sz="2400" dirty="0">
                <a:ea typeface="Calibri" panose="020F0502020204030204" pitchFamily="34" charset="0"/>
              </a:rPr>
              <a:t>2022-23 School Year</a:t>
            </a:r>
          </a:p>
          <a:p>
            <a:pPr>
              <a:spcBef>
                <a:spcPts val="0"/>
              </a:spcBef>
            </a:pPr>
            <a:r>
              <a:rPr lang="en-US" sz="2400" dirty="0">
                <a:effectLst/>
                <a:ea typeface="Calibri" panose="020F0502020204030204" pitchFamily="34" charset="0"/>
              </a:rPr>
              <a:t>October 31, 2023, release date for the School Report Card (SRC)</a:t>
            </a:r>
          </a:p>
          <a:p>
            <a:pPr>
              <a:spcBef>
                <a:spcPts val="0"/>
              </a:spcBef>
            </a:pPr>
            <a:r>
              <a:rPr lang="en-US" sz="2400" dirty="0">
                <a:effectLst/>
                <a:ea typeface="Calibri" panose="020F0502020204030204" pitchFamily="34" charset="0"/>
              </a:rPr>
              <a:t>Statewide aggregate chronic absentee data is under review by districts for accuracy ahead of SRC release</a:t>
            </a:r>
          </a:p>
          <a:p>
            <a:pPr>
              <a:spcBef>
                <a:spcPts val="0"/>
              </a:spcBef>
            </a:pPr>
            <a:r>
              <a:rPr lang="en-US" sz="2400" dirty="0">
                <a:ea typeface="Calibri" panose="020F0502020204030204" pitchFamily="34" charset="0"/>
              </a:rPr>
              <a:t>Districts may release data in advance (SRC)</a:t>
            </a:r>
            <a:endParaRPr lang="en-US" sz="2400" dirty="0">
              <a:effectLst/>
              <a:ea typeface="Calibri" panose="020F0502020204030204" pitchFamily="34" charset="0"/>
            </a:endParaRPr>
          </a:p>
          <a:p>
            <a:pPr marL="0" marR="0" indent="0">
              <a:spcBef>
                <a:spcPts val="0"/>
              </a:spcBef>
              <a:spcAft>
                <a:spcPts val="0"/>
              </a:spcAft>
              <a:buNone/>
            </a:pPr>
            <a:endParaRPr lang="en-US" sz="1800" dirty="0">
              <a:effectLst/>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7964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FCA54-07F5-2618-80EA-28A71CCE8517}"/>
              </a:ext>
            </a:extLst>
          </p:cNvPr>
          <p:cNvSpPr>
            <a:spLocks noGrp="1"/>
          </p:cNvSpPr>
          <p:nvPr>
            <p:ph type="title"/>
          </p:nvPr>
        </p:nvSpPr>
        <p:spPr/>
        <p:txBody>
          <a:bodyPr/>
          <a:lstStyle/>
          <a:p>
            <a:r>
              <a:rPr lang="en-US" dirty="0"/>
              <a:t>KDE’s Support Role</a:t>
            </a:r>
          </a:p>
        </p:txBody>
      </p:sp>
      <p:sp>
        <p:nvSpPr>
          <p:cNvPr id="5" name="Content Placeholder 4">
            <a:extLst>
              <a:ext uri="{FF2B5EF4-FFF2-40B4-BE49-F238E27FC236}">
                <a16:creationId xmlns:a16="http://schemas.microsoft.com/office/drawing/2014/main" id="{16C142A5-8C2A-AEF0-61BE-F887C89C6DEB}"/>
              </a:ext>
            </a:extLst>
          </p:cNvPr>
          <p:cNvSpPr>
            <a:spLocks noGrp="1"/>
          </p:cNvSpPr>
          <p:nvPr>
            <p:ph idx="1"/>
          </p:nvPr>
        </p:nvSpPr>
        <p:spPr/>
        <p:txBody>
          <a:bodyPr/>
          <a:lstStyle/>
          <a:p>
            <a:r>
              <a:rPr lang="en-US" dirty="0"/>
              <a:t>The KDE supports schools in addressing chronic absenteeism through: </a:t>
            </a:r>
          </a:p>
          <a:p>
            <a:pPr lvl="1"/>
            <a:r>
              <a:rPr lang="en-US" dirty="0"/>
              <a:t>a digital toolkit with best practice resources for schools; </a:t>
            </a:r>
          </a:p>
          <a:p>
            <a:pPr lvl="1"/>
            <a:r>
              <a:rPr lang="en-US" dirty="0"/>
              <a:t>regular webinars and conference presentations;</a:t>
            </a:r>
          </a:p>
          <a:p>
            <a:pPr lvl="1"/>
            <a:r>
              <a:rPr lang="en-US" dirty="0"/>
              <a:t>the Early Warning Identification tools; and </a:t>
            </a:r>
          </a:p>
          <a:p>
            <a:pPr lvl="1"/>
            <a:r>
              <a:rPr lang="en-US" dirty="0"/>
              <a:t>targeted assistance by request. </a:t>
            </a:r>
          </a:p>
        </p:txBody>
      </p:sp>
    </p:spTree>
    <p:extLst>
      <p:ext uri="{BB962C8B-B14F-4D97-AF65-F5344CB8AC3E}">
        <p14:creationId xmlns:p14="http://schemas.microsoft.com/office/powerpoint/2010/main" val="343520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8F39-613A-5589-7585-E8F80BA7DE9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4874FA3-B3D4-C2C8-F2B2-FE63427B5521}"/>
              </a:ext>
            </a:extLst>
          </p:cNvPr>
          <p:cNvSpPr>
            <a:spLocks noGrp="1"/>
          </p:cNvSpPr>
          <p:nvPr>
            <p:ph idx="1"/>
          </p:nvPr>
        </p:nvSpPr>
        <p:spPr>
          <a:xfrm>
            <a:off x="838200" y="1607511"/>
            <a:ext cx="10515600" cy="3816050"/>
          </a:xfrm>
        </p:spPr>
        <p:txBody>
          <a:bodyPr/>
          <a:lstStyle/>
          <a:p>
            <a:pPr marL="0" indent="0">
              <a:buNone/>
            </a:pPr>
            <a:r>
              <a:rPr lang="en-US" dirty="0"/>
              <a:t>Matt Ross, Associate Commissioner of Education, Office of Finance and Operations: </a:t>
            </a:r>
            <a:r>
              <a:rPr lang="en-US" dirty="0">
                <a:hlinkClick r:id="rId2"/>
              </a:rPr>
              <a:t>matt.ross@education.ky.gov</a:t>
            </a:r>
            <a:endParaRPr lang="en-US" dirty="0"/>
          </a:p>
          <a:p>
            <a:pPr marL="0" indent="0">
              <a:buNone/>
            </a:pPr>
            <a:endParaRPr lang="en-US" sz="1000" dirty="0"/>
          </a:p>
          <a:p>
            <a:pPr marL="0" indent="0">
              <a:buNone/>
            </a:pPr>
            <a:r>
              <a:rPr lang="en-US" dirty="0"/>
              <a:t>Chay Ritter, Director, Division of District Support: </a:t>
            </a:r>
            <a:r>
              <a:rPr lang="en-US" dirty="0">
                <a:hlinkClick r:id="rId3"/>
              </a:rPr>
              <a:t>chay.ritter@education.ky.gov</a:t>
            </a:r>
            <a:endParaRPr lang="en-US" dirty="0"/>
          </a:p>
          <a:p>
            <a:pPr marL="0" indent="0">
              <a:buNone/>
            </a:pPr>
            <a:endParaRPr lang="en-US" sz="1000" dirty="0"/>
          </a:p>
          <a:p>
            <a:pPr marL="0" indent="0">
              <a:buNone/>
            </a:pPr>
            <a:r>
              <a:rPr lang="en-US" dirty="0"/>
              <a:t>Matthew Courtney, Ed.D., Policy Advisor, Office of Continuous Improvement and Support: </a:t>
            </a:r>
            <a:r>
              <a:rPr lang="en-US" dirty="0">
                <a:hlinkClick r:id="rId4"/>
              </a:rPr>
              <a:t>matthew.courtney@education.ky.gov</a:t>
            </a:r>
            <a:r>
              <a:rPr lang="en-US" dirty="0"/>
              <a:t>  </a:t>
            </a:r>
          </a:p>
        </p:txBody>
      </p:sp>
    </p:spTree>
    <p:extLst>
      <p:ext uri="{BB962C8B-B14F-4D97-AF65-F5344CB8AC3E}">
        <p14:creationId xmlns:p14="http://schemas.microsoft.com/office/powerpoint/2010/main" val="308152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School Attendance</a:t>
            </a:r>
            <a:br>
              <a:rPr lang="en-US" dirty="0"/>
            </a:br>
            <a:r>
              <a:rPr lang="en-US" dirty="0"/>
              <a:t>The Impact of the pandemic</a:t>
            </a:r>
          </a:p>
        </p:txBody>
      </p:sp>
      <p:sp>
        <p:nvSpPr>
          <p:cNvPr id="3" name="Subtitle 2"/>
          <p:cNvSpPr>
            <a:spLocks noGrp="1"/>
          </p:cNvSpPr>
          <p:nvPr>
            <p:ph type="subTitle" idx="1"/>
          </p:nvPr>
        </p:nvSpPr>
        <p:spPr/>
        <p:txBody>
          <a:bodyPr/>
          <a:lstStyle/>
          <a:p>
            <a:r>
              <a:rPr lang="en-US" dirty="0"/>
              <a:t>Marci Prater Director of Pupil Personnel Boyd County</a:t>
            </a:r>
          </a:p>
          <a:p>
            <a:r>
              <a:rPr lang="en-US" dirty="0"/>
              <a:t>Joey Kilburn Director of Pupil Personnel Simpson County</a:t>
            </a:r>
          </a:p>
        </p:txBody>
      </p:sp>
    </p:spTree>
    <p:extLst>
      <p:ext uri="{BB962C8B-B14F-4D97-AF65-F5344CB8AC3E}">
        <p14:creationId xmlns:p14="http://schemas.microsoft.com/office/powerpoint/2010/main" val="395679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of </a:t>
            </a:r>
            <a:r>
              <a:rPr lang="en-US" dirty="0" err="1"/>
              <a:t>CoVID</a:t>
            </a:r>
            <a:r>
              <a:rPr lang="en-US" dirty="0"/>
              <a:t> on school attendance</a:t>
            </a:r>
          </a:p>
        </p:txBody>
      </p:sp>
      <p:sp>
        <p:nvSpPr>
          <p:cNvPr id="3" name="Content Placeholder 2"/>
          <p:cNvSpPr>
            <a:spLocks noGrp="1"/>
          </p:cNvSpPr>
          <p:nvPr>
            <p:ph idx="1"/>
          </p:nvPr>
        </p:nvSpPr>
        <p:spPr/>
        <p:txBody>
          <a:bodyPr/>
          <a:lstStyle/>
          <a:p>
            <a:r>
              <a:rPr lang="en-US" dirty="0"/>
              <a:t>Attitudes and habits around good attendance have changed</a:t>
            </a:r>
          </a:p>
          <a:p>
            <a:r>
              <a:rPr lang="en-US" dirty="0"/>
              <a:t>Motivation to attend school has been effected by the pandemic</a:t>
            </a:r>
          </a:p>
          <a:p>
            <a:r>
              <a:rPr lang="en-US" dirty="0"/>
              <a:t>ADA is down by around 2 to 2.5% (from an average of around 94.5 to around 92%)</a:t>
            </a:r>
          </a:p>
          <a:p>
            <a:r>
              <a:rPr lang="en-US" dirty="0"/>
              <a:t>Habitual truancy is up by about 15% (from 10-12% to 25-30%) </a:t>
            </a:r>
          </a:p>
          <a:p>
            <a:r>
              <a:rPr lang="en-US" dirty="0"/>
              <a:t>Chronic absenteeism is up by 15% (from 15% to around 30%)</a:t>
            </a:r>
          </a:p>
          <a:p>
            <a:pPr marL="0" indent="0">
              <a:buNone/>
            </a:pPr>
            <a:r>
              <a:rPr lang="en-US" dirty="0"/>
              <a:t>*Numbers based off of data submitted from districts in Region 4, 10 and 11</a:t>
            </a:r>
          </a:p>
        </p:txBody>
      </p:sp>
    </p:spTree>
    <p:extLst>
      <p:ext uri="{BB962C8B-B14F-4D97-AF65-F5344CB8AC3E}">
        <p14:creationId xmlns:p14="http://schemas.microsoft.com/office/powerpoint/2010/main" val="6747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DBD2-165C-331A-B8EF-86D9747584B1}"/>
              </a:ext>
            </a:extLst>
          </p:cNvPr>
          <p:cNvSpPr>
            <a:spLocks noGrp="1"/>
          </p:cNvSpPr>
          <p:nvPr>
            <p:ph type="title"/>
          </p:nvPr>
        </p:nvSpPr>
        <p:spPr/>
        <p:txBody>
          <a:bodyPr/>
          <a:lstStyle/>
          <a:p>
            <a:r>
              <a:rPr lang="en-US" dirty="0"/>
              <a:t>Data Pre/Post </a:t>
            </a:r>
            <a:r>
              <a:rPr lang="en-US" dirty="0" err="1"/>
              <a:t>CoVID</a:t>
            </a:r>
            <a:br>
              <a:rPr lang="en-US" dirty="0"/>
            </a:br>
            <a:r>
              <a:rPr lang="en-US" sz="3200" i="1" dirty="0"/>
              <a:t>Average Daily Attendance </a:t>
            </a:r>
          </a:p>
        </p:txBody>
      </p:sp>
      <p:graphicFrame>
        <p:nvGraphicFramePr>
          <p:cNvPr id="3" name="Chart 2">
            <a:extLst>
              <a:ext uri="{FF2B5EF4-FFF2-40B4-BE49-F238E27FC236}">
                <a16:creationId xmlns:a16="http://schemas.microsoft.com/office/drawing/2014/main" id="{EE2C7B49-468A-D7FE-00DC-0CE732E6DBC5}"/>
              </a:ext>
            </a:extLst>
          </p:cNvPr>
          <p:cNvGraphicFramePr/>
          <p:nvPr/>
        </p:nvGraphicFramePr>
        <p:xfrm>
          <a:off x="111669" y="1898374"/>
          <a:ext cx="5613270" cy="3166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B87494D-3931-F10B-6B3C-3638119C1212}"/>
              </a:ext>
            </a:extLst>
          </p:cNvPr>
          <p:cNvGraphicFramePr>
            <a:graphicFrameLocks/>
          </p:cNvGraphicFramePr>
          <p:nvPr/>
        </p:nvGraphicFramePr>
        <p:xfrm>
          <a:off x="5975689" y="3568148"/>
          <a:ext cx="5985372" cy="3140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15696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Default Theme</Template>
  <TotalTime>310</TotalTime>
  <Words>965</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Corbel</vt:lpstr>
      <vt:lpstr>Franklin Gothic Book</vt:lpstr>
      <vt:lpstr>Franklin Gothic Medium</vt:lpstr>
      <vt:lpstr>Times New Roman</vt:lpstr>
      <vt:lpstr>Wingdings</vt:lpstr>
      <vt:lpstr>KDE Main 2021</vt:lpstr>
      <vt:lpstr>Banded</vt:lpstr>
      <vt:lpstr>Absenteeism and Truancy    Interim Joint Committee on Education October 17, 2023</vt:lpstr>
      <vt:lpstr>Chronic Absenteeism Defined</vt:lpstr>
      <vt:lpstr>Definition of Truancy</vt:lpstr>
      <vt:lpstr>KDE – Chronically Absent Students</vt:lpstr>
      <vt:lpstr>KDE’s Support Role</vt:lpstr>
      <vt:lpstr>Questions</vt:lpstr>
      <vt:lpstr>School Attendance The Impact of the pandemic</vt:lpstr>
      <vt:lpstr>Impacts of CoVID on school attendance</vt:lpstr>
      <vt:lpstr>Data Pre/Post CoVID Average Daily Attendance </vt:lpstr>
      <vt:lpstr>Data Pre/Post CoVID Truancy </vt:lpstr>
      <vt:lpstr>Data Pre/Post CoVID Chronic Absenteeism</vt:lpstr>
      <vt:lpstr>Efforts to improve school attendance</vt:lpstr>
      <vt:lpstr>Culture and Climate</vt:lpstr>
      <vt:lpstr>Finding purpose </vt:lpstr>
      <vt:lpstr>Recognizing, Celebrating, rewarding</vt:lpstr>
      <vt:lpstr>Removing barriers </vt:lpstr>
      <vt:lpstr>Creating Awareness</vt:lpstr>
      <vt:lpstr>Systems of accountability</vt:lpstr>
      <vt:lpstr>Why it matters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KDE’s Support</dc:title>
  <dc:creator>Courtney, Matthew - Office of Continuous Improvement and Support</dc:creator>
  <cp:lastModifiedBy>Ross, Matt - Office of Finance and Operations</cp:lastModifiedBy>
  <cp:revision>6</cp:revision>
  <dcterms:created xsi:type="dcterms:W3CDTF">2023-10-04T13:50:47Z</dcterms:created>
  <dcterms:modified xsi:type="dcterms:W3CDTF">2023-10-13T16:10:51Z</dcterms:modified>
</cp:coreProperties>
</file>