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1072" r:id="rId5"/>
    <p:sldId id="1073" r:id="rId6"/>
    <p:sldId id="1083" r:id="rId7"/>
    <p:sldId id="1084" r:id="rId8"/>
    <p:sldId id="1068" r:id="rId9"/>
    <p:sldId id="1070" r:id="rId10"/>
    <p:sldId id="1080" r:id="rId11"/>
    <p:sldId id="1091" r:id="rId12"/>
    <p:sldId id="1074" r:id="rId13"/>
    <p:sldId id="1081" r:id="rId14"/>
    <p:sldId id="1082" r:id="rId15"/>
    <p:sldId id="1077" r:id="rId16"/>
    <p:sldId id="1078" r:id="rId17"/>
    <p:sldId id="1086" r:id="rId18"/>
    <p:sldId id="1085" r:id="rId19"/>
    <p:sldId id="1087" r:id="rId20"/>
    <p:sldId id="266" r:id="rId21"/>
    <p:sldId id="267" r:id="rId22"/>
    <p:sldId id="268" r:id="rId23"/>
    <p:sldId id="263" r:id="rId24"/>
    <p:sldId id="1090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0"/>
    <a:srgbClr val="102649"/>
    <a:srgbClr val="D1F3FF"/>
    <a:srgbClr val="CDF2FF"/>
    <a:srgbClr val="E1F7F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</a:t>
            </a:r>
            <a:r>
              <a:rPr lang="en-US" baseline="0" dirty="0"/>
              <a:t> Reported </a:t>
            </a:r>
            <a:r>
              <a:rPr lang="en-US" dirty="0"/>
              <a:t>Reasons</a:t>
            </a:r>
            <a:r>
              <a:rPr lang="en-US" baseline="0" dirty="0"/>
              <a:t> for Leaving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401707938681569E-2"/>
          <c:y val="0.13103233993773869"/>
          <c:w val="0.88414058622850866"/>
          <c:h val="0.74889000543461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Culture</c:v>
                </c:pt>
              </c:strCache>
            </c:strRef>
          </c:tx>
          <c:spPr>
            <a:solidFill>
              <a:srgbClr val="10264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5-43CA-9A6D-6E38C152B02C}"/>
              </c:ext>
            </c:extLst>
          </c:dPt>
          <c:cat>
            <c:strRef>
              <c:f>Sheet1!$A$2:$A$5</c:f>
              <c:strCache>
                <c:ptCount val="1"/>
                <c:pt idx="0">
                  <c:v>Survey Responses</c:v>
                </c:pt>
              </c:strCache>
              <c:extLst/>
            </c:strRef>
          </c:cat>
          <c:val>
            <c:numRef>
              <c:f>Sheet1!$B$2:$B$5</c:f>
              <c:numCache>
                <c:formatCode>0.00%</c:formatCode>
                <c:ptCount val="1"/>
                <c:pt idx="0">
                  <c:v>0.38319999999999999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F35-43CA-9A6D-6E38C152B0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Compensation</c:v>
                </c:pt>
              </c:strCache>
            </c:strRef>
          </c:tx>
          <c:spPr>
            <a:solidFill>
              <a:srgbClr val="0077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Survey Responses</c:v>
                </c:pt>
              </c:strCache>
              <c:extLst/>
            </c:strRef>
          </c:cat>
          <c:val>
            <c:numRef>
              <c:f>Sheet1!$C$2:$C$5</c:f>
              <c:numCache>
                <c:formatCode>0.00%</c:formatCode>
                <c:ptCount val="1"/>
                <c:pt idx="0">
                  <c:v>0.37380000000000002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35-43CA-9A6D-6E38C152B0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Leadership Style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Survey Responses</c:v>
                </c:pt>
              </c:strCache>
              <c:extLst/>
            </c:strRef>
          </c:cat>
          <c:val>
            <c:numRef>
              <c:f>Sheet1!$D$2:$D$5</c:f>
              <c:numCache>
                <c:formatCode>0.00%</c:formatCode>
                <c:ptCount val="1"/>
                <c:pt idx="0">
                  <c:v>0.35510000000000003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F35-43CA-9A6D-6E38C152B0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Appreciation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Survey Responses</c:v>
                </c:pt>
              </c:strCache>
              <c:extLst/>
            </c:strRef>
          </c:cat>
          <c:val>
            <c:numRef>
              <c:f>Sheet1!$E$2:$E$5</c:f>
              <c:numCache>
                <c:formatCode>0.00%</c:formatCode>
                <c:ptCount val="1"/>
                <c:pt idx="0">
                  <c:v>0.3458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F35-43CA-9A6D-6E38C152B0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Work-Life Balance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Survey Responses</c:v>
                </c:pt>
              </c:strCache>
              <c:extLst/>
            </c:strRef>
          </c:cat>
          <c:val>
            <c:numRef>
              <c:f>Sheet1!$F$2:$F$5</c:f>
              <c:numCache>
                <c:formatCode>0.00%</c:formatCode>
                <c:ptCount val="1"/>
                <c:pt idx="0">
                  <c:v>0.33639999999999998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F35-43CA-9A6D-6E38C152B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906960"/>
        <c:axId val="1671131759"/>
      </c:barChart>
      <c:catAx>
        <c:axId val="113490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1131759"/>
        <c:crosses val="autoZero"/>
        <c:auto val="1"/>
        <c:lblAlgn val="ctr"/>
        <c:lblOffset val="100"/>
        <c:noMultiLvlLbl val="0"/>
      </c:catAx>
      <c:valAx>
        <c:axId val="167113175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90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D4C4-0D59-4694-A4AF-9E3BD93ABB6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3F38-139C-4217-A412-75024CA1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ly.gilbert@education.ky.gov" TargetMode="External"/><Relationship Id="rId2" Type="http://schemas.openxmlformats.org/officeDocument/2006/relationships/hyperlink" Target="mailto:veda.stewart@education.k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stin.edwards@education.ky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achercompact.org/compact-map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odd.davis@education.ky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5A92-479A-8E4B-3E16-D71B76BB4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House Bill 319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132D9-FD7D-2109-3EF4-22BF464F2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Kentucky Department of Education</a:t>
            </a:r>
          </a:p>
          <a:p>
            <a:r>
              <a:rPr lang="en-US" dirty="0"/>
              <a:t>Office of Educator Licensure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4819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CD87-A0AC-9203-ADF4-9ADB9041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KRS 160.382- Exit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1099-764B-81D1-6823-52A4C011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5948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Effective June 29, 2023</a:t>
            </a:r>
          </a:p>
          <a:p>
            <a:r>
              <a:rPr lang="en-US" dirty="0"/>
              <a:t>Requires local school districts to ensure that each employee that voluntarily leaves the district completes an exit survey.</a:t>
            </a:r>
          </a:p>
          <a:p>
            <a:r>
              <a:rPr lang="en-US" dirty="0"/>
              <a:t>Requires  Kentucky Department of Education to develop a system to report exit survey information without providing personally identifiable information for use in evaluating factors impacting teacher retainment.</a:t>
            </a:r>
          </a:p>
          <a:p>
            <a:r>
              <a:rPr lang="en-US" dirty="0"/>
              <a:t>Reported information shall include the position vacated, the employee's years of service in the position and in the district, if the employee is taking a similar position in another district, and the reason or reasons provided for leaving the district.</a:t>
            </a:r>
          </a:p>
        </p:txBody>
      </p:sp>
    </p:spTree>
    <p:extLst>
      <p:ext uri="{BB962C8B-B14F-4D97-AF65-F5344CB8AC3E}">
        <p14:creationId xmlns:p14="http://schemas.microsoft.com/office/powerpoint/2010/main" val="114963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5560-366E-84A2-CB89-5EE57A5C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Exit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4F13-3673-77D1-81CB-2A2B4A8C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The exit survey was designed to comply with KRS 160.382.​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The survey was launched to districts in July 2023. ​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The survey has six sections and takes approximately 10 minutes to complete.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The survey is available to both certified and classified staff and does not collect personally identifiable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7506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E653-5E38-EE2A-728B-462C9BC0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</a:t>
            </a:r>
          </a:p>
        </p:txBody>
      </p:sp>
      <p:pic>
        <p:nvPicPr>
          <p:cNvPr id="1026" name="Picture 2" descr="The screen shows a snapshot of survey homepage. You can see the survey is broken into Certified Staff and Classified Staff.  ">
            <a:extLst>
              <a:ext uri="{FF2B5EF4-FFF2-40B4-BE49-F238E27FC236}">
                <a16:creationId xmlns:a16="http://schemas.microsoft.com/office/drawing/2014/main" id="{505C31E3-2793-2988-E73D-3D6297F57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8" y="1876425"/>
            <a:ext cx="11651542" cy="29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8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screenshot of a survey&#10;&#10;Description automatically generated">
            <a:extLst>
              <a:ext uri="{FF2B5EF4-FFF2-40B4-BE49-F238E27FC236}">
                <a16:creationId xmlns:a16="http://schemas.microsoft.com/office/drawing/2014/main" id="{A88733D1-7A27-B5DB-E740-3F83147F8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form with text&#10;&#10;Description automatically generated with medium confidence">
            <a:extLst>
              <a:ext uri="{FF2B5EF4-FFF2-40B4-BE49-F238E27FC236}">
                <a16:creationId xmlns:a16="http://schemas.microsoft.com/office/drawing/2014/main" id="{88653FFB-F0C9-5C41-D6D7-62CA8F9E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522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1A8FC14-9EA8-97DE-764A-119A505E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58D3225-A973-2229-8505-3B25E78EC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" r="148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6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B02-33B8-3D43-D02A-1549B678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365125"/>
            <a:ext cx="10515600" cy="1325563"/>
          </a:xfrm>
        </p:spPr>
        <p:txBody>
          <a:bodyPr/>
          <a:lstStyle/>
          <a:p>
            <a:r>
              <a:rPr lang="en-US" dirty="0"/>
              <a:t>Reasons for 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0F5AC-42F3-EB14-F0B8-816FB2E4D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08" y="1451814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Relocation</a:t>
            </a:r>
          </a:p>
          <a:p>
            <a:r>
              <a:rPr lang="en-US" dirty="0"/>
              <a:t>Safety Concerns</a:t>
            </a:r>
          </a:p>
          <a:p>
            <a:r>
              <a:rPr lang="en-US" dirty="0"/>
              <a:t>District/School Culture</a:t>
            </a:r>
          </a:p>
          <a:p>
            <a:r>
              <a:rPr lang="en-US" dirty="0"/>
              <a:t>Career Advancement</a:t>
            </a:r>
          </a:p>
          <a:p>
            <a:r>
              <a:rPr lang="en-US" dirty="0"/>
              <a:t>Workload</a:t>
            </a:r>
          </a:p>
          <a:p>
            <a:r>
              <a:rPr lang="en-US" dirty="0"/>
              <a:t>Lack of Trust</a:t>
            </a:r>
          </a:p>
          <a:p>
            <a:r>
              <a:rPr lang="en-US" dirty="0"/>
              <a:t>Parent-Teacher Communication</a:t>
            </a:r>
          </a:p>
          <a:p>
            <a:r>
              <a:rPr lang="en-US" dirty="0"/>
              <a:t>Lack of Appreciation</a:t>
            </a:r>
          </a:p>
          <a:p>
            <a:r>
              <a:rPr lang="en-US" dirty="0"/>
              <a:t>Lack of Mentorship/Coaching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D3CAA-B739-584C-B272-05CD52490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0994" y="1451814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Better Compensation</a:t>
            </a:r>
          </a:p>
          <a:p>
            <a:r>
              <a:rPr lang="en-US" dirty="0"/>
              <a:t>Classroom Management</a:t>
            </a:r>
          </a:p>
          <a:p>
            <a:r>
              <a:rPr lang="en-US" dirty="0"/>
              <a:t>Leadership Style</a:t>
            </a:r>
          </a:p>
          <a:p>
            <a:r>
              <a:rPr lang="en-US" dirty="0"/>
              <a:t>Retirement</a:t>
            </a:r>
          </a:p>
          <a:p>
            <a:r>
              <a:rPr lang="en-US" dirty="0"/>
              <a:t>Politicization of Profession</a:t>
            </a:r>
          </a:p>
          <a:p>
            <a:r>
              <a:rPr lang="en-US" dirty="0"/>
              <a:t>Lack of Autonomy</a:t>
            </a:r>
          </a:p>
          <a:p>
            <a:r>
              <a:rPr lang="en-US" dirty="0"/>
              <a:t>Work-Life Balance</a:t>
            </a:r>
          </a:p>
          <a:p>
            <a:r>
              <a:rPr lang="en-US" dirty="0"/>
              <a:t>Lack of Resources</a:t>
            </a:r>
          </a:p>
          <a:p>
            <a:r>
              <a:rPr lang="en-US" dirty="0"/>
              <a:t>Lack of Collaboration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D53A-FFDC-4DB6-CD4D-6D91F4A7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7" y="368300"/>
            <a:ext cx="10515600" cy="1325563"/>
          </a:xfrm>
        </p:spPr>
        <p:txBody>
          <a:bodyPr/>
          <a:lstStyle/>
          <a:p>
            <a:r>
              <a:rPr lang="en-US" dirty="0"/>
              <a:t>Options for Rating Reasons for Leaving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E4CED-E669-A195-F2CC-0DBCF352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17" y="184996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0 - N/A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1 - Didn’t factor in the decision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2 - Played little factor in the decision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3 - Was somewhat of a factor in the decision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4 - Was a factor in the decision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5 - Was a major factor in the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6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AAFC-0FB2-7920-1D78-A6A5EBFB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3645-6C50-B895-E6A3-08A3AF8D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"I would recommend this district to my colleagues for employment.“</a:t>
            </a:r>
          </a:p>
          <a:p>
            <a:pPr marL="0" indent="0">
              <a:buNone/>
            </a:pPr>
            <a:r>
              <a:rPr lang="en-US" sz="1600" dirty="0"/>
              <a:t> </a:t>
            </a:r>
            <a:endParaRPr lang="en-US" sz="1100" dirty="0"/>
          </a:p>
          <a:p>
            <a:pPr marL="0" indent="0">
              <a:buNone/>
            </a:pPr>
            <a:r>
              <a:rPr lang="en-US" dirty="0"/>
              <a:t>1- Strongly Disagree</a:t>
            </a:r>
          </a:p>
          <a:p>
            <a:pPr marL="0" indent="0">
              <a:buNone/>
            </a:pPr>
            <a:r>
              <a:rPr lang="en-US" dirty="0"/>
              <a:t>2- Disagree</a:t>
            </a:r>
          </a:p>
          <a:p>
            <a:pPr marL="0" indent="0">
              <a:buNone/>
            </a:pPr>
            <a:r>
              <a:rPr lang="en-US" dirty="0"/>
              <a:t>3- Neutral</a:t>
            </a:r>
          </a:p>
          <a:p>
            <a:pPr marL="0" indent="0">
              <a:buNone/>
            </a:pPr>
            <a:r>
              <a:rPr lang="en-US" dirty="0"/>
              <a:t>4- Agree</a:t>
            </a:r>
          </a:p>
          <a:p>
            <a:pPr marL="0" indent="0">
              <a:buNone/>
            </a:pPr>
            <a:r>
              <a:rPr lang="en-US" dirty="0"/>
              <a:t>5-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13705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E6BAA-BDD2-B1A2-1202-A575DFD3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INTERSTATE TEACHER MOBILITY COMPACT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837FC-FA12-B2DB-FA7C-D3610E629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Todd Davis, Director of Educator Preparation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5594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9CD3-453A-55DE-6D62-6C0167A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83704-3C12-E9B1-8700-FEA892B27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108 Certified Staff Responses</a:t>
            </a:r>
          </a:p>
          <a:p>
            <a:r>
              <a:rPr lang="en-US" dirty="0"/>
              <a:t>77 Classified Staff Responses</a:t>
            </a:r>
          </a:p>
          <a:p>
            <a:r>
              <a:rPr lang="en-US" dirty="0"/>
              <a:t>Results will be released to districts in December and July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F3F301-CE92-5073-D0D4-E530EE1E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seeing so far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A57A294-4B3A-8E75-B629-5367E7C69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271189"/>
              </p:ext>
            </p:extLst>
          </p:nvPr>
        </p:nvGraphicFramePr>
        <p:xfrm>
          <a:off x="598055" y="1690688"/>
          <a:ext cx="737292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8EA3093-5311-4921-4FA1-C36202992A29}"/>
              </a:ext>
            </a:extLst>
          </p:cNvPr>
          <p:cNvSpPr txBox="1"/>
          <p:nvPr/>
        </p:nvSpPr>
        <p:spPr>
          <a:xfrm>
            <a:off x="8211126" y="2551768"/>
            <a:ext cx="3851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More than half of the certified respondent’s agree or strongly agree that they would recommend the district to their colleagues for employment.</a:t>
            </a:r>
          </a:p>
        </p:txBody>
      </p:sp>
    </p:spTree>
    <p:extLst>
      <p:ext uri="{BB962C8B-B14F-4D97-AF65-F5344CB8AC3E}">
        <p14:creationId xmlns:p14="http://schemas.microsoft.com/office/powerpoint/2010/main" val="278955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6F47-F46E-C57D-6268-6B9A3C83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CDC-9ECD-4F9F-A94A-A68D5158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Dr. Veda Stewart (</a:t>
            </a:r>
            <a:r>
              <a:rPr lang="en-US" dirty="0">
                <a:hlinkClick r:id="rId2"/>
              </a:rPr>
              <a:t>veda.stewart@education.ky.gov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Elly Gilbert (</a:t>
            </a:r>
            <a:r>
              <a:rPr lang="en-US" dirty="0">
                <a:hlinkClick r:id="rId3"/>
              </a:rPr>
              <a:t>elly.gilbert@education.ky.gov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Justin Edwards (</a:t>
            </a:r>
            <a:r>
              <a:rPr lang="en-US" dirty="0">
                <a:hlinkClick r:id="rId4"/>
              </a:rPr>
              <a:t>justin.edwards@education.ky.gov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Office of Educator Licensure and Effectiveness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Division of Educator Recruitment and Development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300 Sower Blvd., 5th Floor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Frankfort, KY 40601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(502) 564-1479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7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2CFA-3269-3569-3CE3-04D14681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9C03-3B5F-9ADF-0127-4696D5ED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compact is to facilitate the mobility of teachers across member states.</a:t>
            </a:r>
          </a:p>
          <a:p>
            <a:r>
              <a:rPr lang="en-US" dirty="0"/>
              <a:t>Allows teachers to use an eligible license from a compact member state to be granted an equivalent license in another compact member state.</a:t>
            </a:r>
          </a:p>
          <a:p>
            <a:r>
              <a:rPr lang="en-US" dirty="0"/>
              <a:t>To be eligible a license must require a bachelor’s degree and completion of a state-approved program for teacher licensure. The license must also be unencumbered.</a:t>
            </a:r>
          </a:p>
          <a:p>
            <a:pPr lvl="1"/>
            <a:r>
              <a:rPr lang="en-US" dirty="0"/>
              <a:t>Carveouts for military spouses and 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57806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2CFA-3269-3569-3CE3-04D14681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9C03-3B5F-9ADF-0127-4696D5ED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Kentucky remains in control of their own teacher licensure and the compact will not close any existing pathways to teacher licensure or teacher mobility. </a:t>
            </a:r>
          </a:p>
          <a:p>
            <a:r>
              <a:rPr lang="en-US" dirty="0"/>
              <a:t>2023 House Bill 319 adopted the compact in Kentucky and codified it in KRS 161.135.</a:t>
            </a:r>
          </a:p>
          <a:p>
            <a:r>
              <a:rPr lang="en-US" dirty="0"/>
              <a:t>The compact requires that ten (10) states adopt the compact before it becomes operational.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united states&#10;&#10;Description automatically generated">
            <a:extLst>
              <a:ext uri="{FF2B5EF4-FFF2-40B4-BE49-F238E27FC236}">
                <a16:creationId xmlns:a16="http://schemas.microsoft.com/office/drawing/2014/main" id="{2183C40C-9F1D-3D4F-0F5F-2C487A74E5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9039" y="841056"/>
            <a:ext cx="6465795" cy="4828156"/>
          </a:xfrm>
          <a:noFill/>
        </p:spPr>
      </p:pic>
      <p:pic>
        <p:nvPicPr>
          <p:cNvPr id="2" name="Content Placeholder 1" descr="A close-up of a logo&#10;&#10;Description automatically generated">
            <a:extLst>
              <a:ext uri="{FF2B5EF4-FFF2-40B4-BE49-F238E27FC236}">
                <a16:creationId xmlns:a16="http://schemas.microsoft.com/office/drawing/2014/main" id="{AA4DA510-76FB-D77E-73D1-3E24A2922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4447" y="125549"/>
            <a:ext cx="3429896" cy="1518828"/>
          </a:xfrm>
          <a:noFill/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9288970-EA5B-6739-11A9-5BE634049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5" r="-63936" b="-23077"/>
          <a:stretch/>
        </p:blipFill>
        <p:spPr>
          <a:xfrm>
            <a:off x="948095" y="321243"/>
            <a:ext cx="10526248" cy="779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9309F-1A31-AE1C-1B30-C0AD810E413F}"/>
              </a:ext>
            </a:extLst>
          </p:cNvPr>
          <p:cNvSpPr txBox="1"/>
          <p:nvPr/>
        </p:nvSpPr>
        <p:spPr>
          <a:xfrm>
            <a:off x="208711" y="6020561"/>
            <a:ext cx="67784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5" tooltip="https://teachercompact.org/compact-ma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https://teachercompact.org/compact-map/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A2CCA-57FF-715B-1FE1-E81A6198263C}"/>
              </a:ext>
            </a:extLst>
          </p:cNvPr>
          <p:cNvSpPr txBox="1"/>
          <p:nvPr/>
        </p:nvSpPr>
        <p:spPr>
          <a:xfrm>
            <a:off x="7566806" y="1837023"/>
            <a:ext cx="4148127" cy="738664"/>
          </a:xfrm>
          <a:prstGeom prst="rect">
            <a:avLst/>
          </a:prstGeom>
          <a:gradFill flip="none" rotWithShape="1">
            <a:gsLst>
              <a:gs pos="88000">
                <a:schemeClr val="accent1">
                  <a:lumMod val="40000"/>
                  <a:lumOff val="60000"/>
                </a:schemeClr>
              </a:gs>
              <a:gs pos="9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 flip="none" rotWithShape="1">
              <a:gsLst>
                <a:gs pos="0">
                  <a:schemeClr val="bg2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Ten (10) states adopted legislation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Alabama, Colorado, Florida, Kansas, Kentucky, Nebraska, Nevada, Oklahoma, Oregon, Utah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AB18A-20BF-6AB9-AF76-B34041BC04B1}"/>
              </a:ext>
            </a:extLst>
          </p:cNvPr>
          <p:cNvSpPr txBox="1"/>
          <p:nvPr/>
        </p:nvSpPr>
        <p:spPr>
          <a:xfrm>
            <a:off x="7870242" y="2825028"/>
            <a:ext cx="3610389" cy="717119"/>
          </a:xfrm>
          <a:prstGeom prst="rect">
            <a:avLst/>
          </a:prstGeom>
          <a:gradFill flip="none" rotWithShape="1">
            <a:gsLst>
              <a:gs pos="82000">
                <a:schemeClr val="accent6">
                  <a:lumMod val="40000"/>
                  <a:lumOff val="60000"/>
                </a:schemeClr>
              </a:gs>
              <a:gs pos="90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 flip="none" rotWithShape="1">
              <a:gsLst>
                <a:gs pos="0">
                  <a:schemeClr val="bg2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Franklin Gothic Book" panose="020B0503020102020204"/>
              </a:rPr>
              <a:t>Six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(6) states proposed legislation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     California, Delaware, New Jersey,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New York, Ohio, Pennsylvania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D08CA-97A3-052A-185B-9D4C5BDBCD20}"/>
              </a:ext>
            </a:extLst>
          </p:cNvPr>
          <p:cNvSpPr txBox="1"/>
          <p:nvPr/>
        </p:nvSpPr>
        <p:spPr>
          <a:xfrm>
            <a:off x="7870242" y="3791487"/>
            <a:ext cx="3844691" cy="738664"/>
          </a:xfrm>
          <a:prstGeom prst="rect">
            <a:avLst/>
          </a:prstGeom>
          <a:gradFill flip="none" rotWithShape="1">
            <a:gsLst>
              <a:gs pos="67000">
                <a:schemeClr val="accent3">
                  <a:lumMod val="40000"/>
                  <a:lumOff val="60000"/>
                </a:schemeClr>
              </a:gs>
              <a:gs pos="92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 flip="none" rotWithShape="1">
              <a:gsLst>
                <a:gs pos="0">
                  <a:schemeClr val="bg2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ive (5) states no </a:t>
            </a:r>
            <a:r>
              <a:rPr lang="en-US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legislation introduced</a:t>
            </a:r>
            <a:endParaRPr lang="en-US" sz="1400" b="1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Georgia, Indiana, Louisiana, Mississippi, Washington</a:t>
            </a:r>
          </a:p>
        </p:txBody>
      </p:sp>
    </p:spTree>
    <p:extLst>
      <p:ext uri="{BB962C8B-B14F-4D97-AF65-F5344CB8AC3E}">
        <p14:creationId xmlns:p14="http://schemas.microsoft.com/office/powerpoint/2010/main" val="153771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Establishment of the Compact Commission</a:t>
            </a:r>
          </a:p>
          <a:p>
            <a:pPr marL="800100" lvl="1" indent="-342900"/>
            <a:r>
              <a:rPr lang="en-US" sz="2800" dirty="0">
                <a:solidFill>
                  <a:schemeClr val="tx1"/>
                </a:solidFill>
              </a:rPr>
              <a:t>Each member state must identify a representative</a:t>
            </a:r>
          </a:p>
          <a:p>
            <a:pPr marL="800100" lvl="1" indent="-342900"/>
            <a:r>
              <a:rPr lang="en-US" sz="2800" dirty="0">
                <a:solidFill>
                  <a:schemeClr val="tx1"/>
                </a:solidFill>
              </a:rPr>
              <a:t>Scheduling initial commission meetings</a:t>
            </a:r>
          </a:p>
          <a:p>
            <a:pPr marL="1257300" lvl="2" indent="-342900"/>
            <a:r>
              <a:rPr lang="en-US" dirty="0">
                <a:solidFill>
                  <a:schemeClr val="tx1"/>
                </a:solidFill>
              </a:rPr>
              <a:t>November 2023, virtual meeting</a:t>
            </a:r>
          </a:p>
          <a:p>
            <a:pPr marL="1257300" lvl="2" indent="-342900"/>
            <a:r>
              <a:rPr lang="en-US" dirty="0">
                <a:solidFill>
                  <a:schemeClr val="tx1"/>
                </a:solidFill>
              </a:rPr>
              <a:t>January 2024, in-person meeting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Commission will establish rules and bylaws and implement the shared interstate licensure data system</a:t>
            </a:r>
          </a:p>
          <a:p>
            <a:pPr marL="800100" lvl="1" indent="-342900"/>
            <a:r>
              <a:rPr lang="en-US" dirty="0">
                <a:solidFill>
                  <a:schemeClr val="tx1"/>
                </a:solidFill>
              </a:rPr>
              <a:t>Setup process typically takes twelve(12) to sixteen (16) months</a:t>
            </a:r>
          </a:p>
          <a:p>
            <a:pPr marL="342900" indent="-342900"/>
            <a:r>
              <a:rPr 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Expect to begin issuing licenses under the compact in 2024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5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BAD4-A64B-6694-535D-0DA1A5DC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52"/>
            <a:ext cx="10515600" cy="1325563"/>
          </a:xfrm>
        </p:spPr>
        <p:txBody>
          <a:bodyPr/>
          <a:lstStyle/>
          <a:p>
            <a:r>
              <a:rPr lang="en-US" dirty="0"/>
              <a:t>Options for Out-of-State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40B2-0B22-AF36-4687-BB36D58E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KRS 161.123 creates reciprocity for out-of-state teachers with National Board for Professional Teaching Standards certification. </a:t>
            </a:r>
          </a:p>
          <a:p>
            <a:pPr lvl="1"/>
            <a:r>
              <a:rPr lang="en-US" dirty="0"/>
              <a:t>Applicants must possess both a valid out-of-state teaching certificate and National Board for Professional Teaching Standards certificate.</a:t>
            </a:r>
          </a:p>
          <a:p>
            <a:r>
              <a:rPr lang="en-US" dirty="0"/>
              <a:t>16 KAR 4:030 sets standards for reviewing out-of-state prepared educators.</a:t>
            </a:r>
          </a:p>
          <a:p>
            <a:pPr lvl="1"/>
            <a:r>
              <a:rPr lang="en-US" dirty="0"/>
              <a:t>Completed a state-approved teacher preparation program at an accredited educator preparation institution or a state-approved alternative training program;</a:t>
            </a:r>
          </a:p>
          <a:p>
            <a:pPr lvl="1"/>
            <a:r>
              <a:rPr lang="en-US" dirty="0"/>
              <a:t>Meet the degree, academic preparation and grade point average requirements established for Kentucky prepared teachers; and,</a:t>
            </a:r>
          </a:p>
          <a:p>
            <a:pPr lvl="1"/>
            <a:r>
              <a:rPr lang="en-US" dirty="0"/>
              <a:t>Possess equivalent license from another state or territory.</a:t>
            </a:r>
          </a:p>
          <a:p>
            <a:r>
              <a:rPr lang="en-US" dirty="0"/>
              <a:t>KRS 160.030 exempts out-of-state teachers with two (2) or more years of experience from completing Kentucky’s certification assessments.</a:t>
            </a:r>
          </a:p>
        </p:txBody>
      </p:sp>
    </p:spTree>
    <p:extLst>
      <p:ext uri="{BB962C8B-B14F-4D97-AF65-F5344CB8AC3E}">
        <p14:creationId xmlns:p14="http://schemas.microsoft.com/office/powerpoint/2010/main" val="408573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6F47-F46E-C57D-6268-6B9A3C83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7CDC-9ECD-4F9F-A94A-A68D5158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Todd Davis, Director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Office of Educator Licensure and Effectiveness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Division of Educator Preparation and Certification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300 Sower Blvd., 5th Floor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Frankfort, KY 40601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(502) 564-4606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2"/>
              </a:rPr>
              <a:t>todd.davis@education.ky.gov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67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00E3-4790-79D5-597B-71AB1C1A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EXIT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4FF6-89E3-7311-4E2B-414C3DE47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/>
              <a:t>Dr. Veda Stewart, Director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Elly Gilbert, Assistant Director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Justin Edwards, Program Consultant</a:t>
            </a:r>
          </a:p>
        </p:txBody>
      </p:sp>
    </p:spTree>
    <p:extLst>
      <p:ext uri="{BB962C8B-B14F-4D97-AF65-F5344CB8AC3E}">
        <p14:creationId xmlns:p14="http://schemas.microsoft.com/office/powerpoint/2010/main" val="162187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" id="{F76599F0-613E-C840-99F1-ED09AB5FDFB0}" vid="{CF243692-12E2-084D-9E1C-7583DB7C83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c9d522-2386-425a-9f2a-a617cf877ec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E9C96F5E20D4B8F8720226073AE07" ma:contentTypeVersion="12" ma:contentTypeDescription="Create a new document." ma:contentTypeScope="" ma:versionID="621a191f855f05dd26a00279a25d6673">
  <xsd:schema xmlns:xsd="http://www.w3.org/2001/XMLSchema" xmlns:xs="http://www.w3.org/2001/XMLSchema" xmlns:p="http://schemas.microsoft.com/office/2006/metadata/properties" xmlns:ns1="http://schemas.microsoft.com/sharepoint/v3" xmlns:ns2="cf3aa28c-8d44-408c-a5ca-996a87f6cd59" xmlns:ns3="5bc9d522-2386-425a-9f2a-a617cf877ec0" xmlns:ns4="e863b48f-738b-4980-a544-e07d06c7b50f" targetNamespace="http://schemas.microsoft.com/office/2006/metadata/properties" ma:root="true" ma:fieldsID="f62e4b9fc46f33403cf47bb71f19a3cd" ns1:_="" ns2:_="" ns3:_="" ns4:_="">
    <xsd:import namespace="http://schemas.microsoft.com/sharepoint/v3"/>
    <xsd:import namespace="cf3aa28c-8d44-408c-a5ca-996a87f6cd59"/>
    <xsd:import namespace="5bc9d522-2386-425a-9f2a-a617cf877ec0"/>
    <xsd:import namespace="e863b48f-738b-4980-a544-e07d06c7b50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aa28c-8d44-408c-a5ca-996a87f6cd5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9d522-2386-425a-9f2a-a617cf877ec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996104cf-a403-4c52-b7a3-2ceacd3f1bff}" ma:internalName="TaxCatchAll" ma:showField="CatchAllData" ma:web="5bc9d522-2386-425a-9f2a-a617cf877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3b48f-738b-4980-a544-e07d06c7b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3462E-756B-41D6-B1F9-6F638FA4CEB7}">
  <ds:schemaRefs>
    <ds:schemaRef ds:uri="http://schemas.microsoft.com/office/2006/metadata/properties"/>
    <ds:schemaRef ds:uri="http://schemas.microsoft.com/office/infopath/2007/PartnerControls"/>
    <ds:schemaRef ds:uri="5bc9d522-2386-425a-9f2a-a617cf877ec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BE602F-D2E3-45A3-B22E-1D43661C3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3aa28c-8d44-408c-a5ca-996a87f6cd59"/>
    <ds:schemaRef ds:uri="5bc9d522-2386-425a-9f2a-a617cf877ec0"/>
    <ds:schemaRef ds:uri="e863b48f-738b-4980-a544-e07d06c7b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(2)</Template>
  <TotalTime>10152</TotalTime>
  <Words>892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House Bill 319 Update</vt:lpstr>
      <vt:lpstr>INTERSTATE TEACHER MOBILITY COMPACT</vt:lpstr>
      <vt:lpstr>Overview of the Compact</vt:lpstr>
      <vt:lpstr>Overview of the Compact</vt:lpstr>
      <vt:lpstr>PowerPoint Presentation</vt:lpstr>
      <vt:lpstr>Next Steps</vt:lpstr>
      <vt:lpstr>Options for Out-of-State Applicants</vt:lpstr>
      <vt:lpstr>Questions</vt:lpstr>
      <vt:lpstr>EXIT SURVEY</vt:lpstr>
      <vt:lpstr>KRS 160.382- Exit Surveys</vt:lpstr>
      <vt:lpstr>Overview of the Exit Survey</vt:lpstr>
      <vt:lpstr>Landing Page</vt:lpstr>
      <vt:lpstr>PowerPoint Presentation</vt:lpstr>
      <vt:lpstr>PowerPoint Presentation</vt:lpstr>
      <vt:lpstr>PowerPoint Presentation</vt:lpstr>
      <vt:lpstr>PowerPoint Presentation</vt:lpstr>
      <vt:lpstr>Reasons for Leaving</vt:lpstr>
      <vt:lpstr>Options for Rating Reasons for Leaving</vt:lpstr>
      <vt:lpstr>Final Question</vt:lpstr>
      <vt:lpstr>Results to Date</vt:lpstr>
      <vt:lpstr>What we’re seeing so far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Trueblood, Cassie - Office of Legal Services</dc:creator>
  <cp:lastModifiedBy>Trueblood, Cassie - Office of Legal Services</cp:lastModifiedBy>
  <cp:revision>7</cp:revision>
  <dcterms:created xsi:type="dcterms:W3CDTF">2023-10-04T16:58:45Z</dcterms:created>
  <dcterms:modified xsi:type="dcterms:W3CDTF">2023-10-13T12:48:11Z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0x0101006E4E9C96F5E20D4B8F8720226073AE07</vt:lpwstr>
  </property>
</Properties>
</file>