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7102475" cy="9388475"/>
  <p:embeddedFontLst>
    <p:embeddedFont>
      <p:font typeface="Aharoni" panose="02010803020104030203" pitchFamily="2" charset="-79"/>
      <p:bold r:id="rId17"/>
    </p:embeddedFont>
    <p:embeddedFont>
      <p:font typeface="Aparajita" panose="020206030504050203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05947C-8537-4398-A7C3-5C091CF377AD}">
  <a:tblStyle styleId="{2D05947C-8537-4398-A7C3-5C091CF377AD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F5"/>
          </a:solidFill>
        </a:fill>
      </a:tcStyle>
    </a:wholeTbl>
    <a:band1H>
      <a:tcTxStyle/>
      <a:tcStyle>
        <a:tcBdr/>
        <a:fill>
          <a:solidFill>
            <a:srgbClr val="CA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Senate Bill 12 is the beginning of the discussion on the best way to include homeschoolers. </a:t>
            </a:r>
            <a:endParaRPr/>
          </a:p>
        </p:txBody>
      </p:sp>
      <p:sp>
        <p:nvSpPr>
          <p:cNvPr id="332" name="Google Shape;332;p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3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6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8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8" name="Google Shape;28;p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FF8FC">
                    <a:alpha val="10980"/>
                  </a:srgbClr>
                </a:gs>
                <a:gs pos="36000">
                  <a:srgbClr val="EFF8FC">
                    <a:alpha val="9803"/>
                  </a:srgbClr>
                </a:gs>
                <a:gs pos="75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FF8FC">
                    <a:alpha val="7843"/>
                  </a:srgbClr>
                </a:gs>
                <a:gs pos="36000">
                  <a:srgbClr val="EFF8FC">
                    <a:alpha val="7843"/>
                  </a:srgbClr>
                </a:gs>
                <a:gs pos="72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FF8FC">
                    <a:alpha val="6666"/>
                  </a:srgbClr>
                </a:gs>
                <a:gs pos="36000">
                  <a:srgbClr val="EFF8FC">
                    <a:alpha val="5882"/>
                  </a:srgbClr>
                </a:gs>
                <a:gs pos="69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73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66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chemeClr val="accent1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dt" idx="10"/>
          </p:nvPr>
        </p:nvSpPr>
        <p:spPr>
          <a:xfrm rot="5400000">
            <a:off x="10089390" y="179222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ftr" idx="11"/>
          </p:nvPr>
        </p:nvSpPr>
        <p:spPr>
          <a:xfrm rot="5400000">
            <a:off x="8959592" y="322682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ldNum" idx="12"/>
          </p:nvPr>
        </p:nvSpPr>
        <p:spPr>
          <a:xfrm>
            <a:off x="10351008" y="292608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31" name="Google Shape;131;p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1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FF8FC">
                    <a:alpha val="10980"/>
                  </a:srgbClr>
                </a:gs>
                <a:gs pos="36000">
                  <a:srgbClr val="EFF8FC">
                    <a:alpha val="9803"/>
                  </a:srgbClr>
                </a:gs>
                <a:gs pos="75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FF8FC">
                    <a:alpha val="7843"/>
                  </a:srgbClr>
                </a:gs>
                <a:gs pos="36000">
                  <a:srgbClr val="EFF8FC">
                    <a:alpha val="7843"/>
                  </a:srgbClr>
                </a:gs>
                <a:gs pos="72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FF8FC">
                    <a:alpha val="6666"/>
                  </a:srgbClr>
                </a:gs>
                <a:gs pos="36000">
                  <a:srgbClr val="EFF8FC">
                    <a:alpha val="5882"/>
                  </a:srgbClr>
                </a:gs>
                <a:gs pos="69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73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66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1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1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9" name="Google Shape;139;p11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40" name="Google Shape;140;p11"/>
          <p:cNvSpPr txBox="1"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1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42" name="Google Shape;142;p11"/>
          <p:cNvSpPr txBox="1">
            <a:spLocks noGrp="1"/>
          </p:cNvSpPr>
          <p:nvPr>
            <p:ph type="body" idx="1"/>
          </p:nvPr>
        </p:nvSpPr>
        <p:spPr>
          <a:xfrm>
            <a:off x="1154956" y="553666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43" name="Google Shape;143;p11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1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aption">
  <p:cSld name="Title and 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49" name="Google Shape;149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FF8FC">
                    <a:alpha val="10980"/>
                  </a:srgbClr>
                </a:gs>
                <a:gs pos="36000">
                  <a:srgbClr val="EFF8FC">
                    <a:alpha val="9803"/>
                  </a:srgbClr>
                </a:gs>
                <a:gs pos="75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2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FF8FC">
                    <a:alpha val="7843"/>
                  </a:srgbClr>
                </a:gs>
                <a:gs pos="36000">
                  <a:srgbClr val="EFF8FC">
                    <a:alpha val="7843"/>
                  </a:srgbClr>
                </a:gs>
                <a:gs pos="72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FF8FC">
                    <a:alpha val="6666"/>
                  </a:srgbClr>
                </a:gs>
                <a:gs pos="36000">
                  <a:srgbClr val="EFF8FC">
                    <a:alpha val="5882"/>
                  </a:srgbClr>
                </a:gs>
                <a:gs pos="69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2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73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2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66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2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2"/>
            <p:cNvSpPr/>
            <p:nvPr/>
          </p:nvSpPr>
          <p:spPr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 extrusionOk="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" name="Google Shape;157;p12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8" name="Google Shape;158;p12"/>
          <p:cNvSpPr txBox="1"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2"/>
          <p:cNvSpPr txBox="1">
            <a:spLocks noGrp="1"/>
          </p:cNvSpPr>
          <p:nvPr>
            <p:ph type="body" idx="1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60" name="Google Shape;160;p12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2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Caption">
  <p:cSld name="Quote with Caption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66" name="Google Shape;166;p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FF8FC">
                    <a:alpha val="10980"/>
                  </a:srgbClr>
                </a:gs>
                <a:gs pos="36000">
                  <a:srgbClr val="EFF8FC">
                    <a:alpha val="9803"/>
                  </a:srgbClr>
                </a:gs>
                <a:gs pos="75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FF8FC">
                    <a:alpha val="7843"/>
                  </a:srgbClr>
                </a:gs>
                <a:gs pos="36000">
                  <a:srgbClr val="EFF8FC">
                    <a:alpha val="7843"/>
                  </a:srgbClr>
                </a:gs>
                <a:gs pos="72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FF8FC">
                    <a:alpha val="6666"/>
                  </a:srgbClr>
                </a:gs>
                <a:gs pos="36000">
                  <a:srgbClr val="EFF8FC">
                    <a:alpha val="5882"/>
                  </a:srgbClr>
                </a:gs>
                <a:gs pos="69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73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66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74" name="Google Shape;174;p13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75" name="Google Shape;175;p13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76" name="Google Shape;176;p13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1"/>
          </p:nvPr>
        </p:nvSpPr>
        <p:spPr>
          <a:xfrm>
            <a:off x="1945945" y="3678766"/>
            <a:ext cx="7725772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Card">
  <p:cSld name="Name Card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4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86" name="Google Shape;186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FF8FC">
                    <a:alpha val="10980"/>
                  </a:srgbClr>
                </a:gs>
                <a:gs pos="36000">
                  <a:srgbClr val="EFF8FC">
                    <a:alpha val="9803"/>
                  </a:srgbClr>
                </a:gs>
                <a:gs pos="75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FF8FC">
                    <a:alpha val="7843"/>
                  </a:srgbClr>
                </a:gs>
                <a:gs pos="36000">
                  <a:srgbClr val="EFF8FC">
                    <a:alpha val="7843"/>
                  </a:srgbClr>
                </a:gs>
                <a:gs pos="72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FF8FC">
                    <a:alpha val="6666"/>
                  </a:srgbClr>
                </a:gs>
                <a:gs pos="36000">
                  <a:srgbClr val="EFF8FC">
                    <a:alpha val="5882"/>
                  </a:srgbClr>
                </a:gs>
                <a:gs pos="69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73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66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94" name="Google Shape;194;p14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95" name="Google Shape;195;p14"/>
          <p:cNvSpPr txBox="1"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14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body" idx="2"/>
          </p:nvPr>
        </p:nvSpPr>
        <p:spPr>
          <a:xfrm>
            <a:off x="1154954" y="3193561"/>
            <a:ext cx="3129168" cy="283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body" idx="3"/>
          </p:nvPr>
        </p:nvSpPr>
        <p:spPr>
          <a:xfrm>
            <a:off x="4512721" y="2603502"/>
            <a:ext cx="314538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6" name="Google Shape;206;p15"/>
          <p:cNvSpPr txBox="1">
            <a:spLocks noGrp="1"/>
          </p:cNvSpPr>
          <p:nvPr>
            <p:ph type="body" idx="4"/>
          </p:nvPr>
        </p:nvSpPr>
        <p:spPr>
          <a:xfrm>
            <a:off x="4512721" y="3193561"/>
            <a:ext cx="3145380" cy="283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body" idx="5"/>
          </p:nvPr>
        </p:nvSpPr>
        <p:spPr>
          <a:xfrm>
            <a:off x="7886700" y="2617299"/>
            <a:ext cx="3161029" cy="57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8" name="Google Shape;208;p15"/>
          <p:cNvSpPr txBox="1">
            <a:spLocks noGrp="1"/>
          </p:cNvSpPr>
          <p:nvPr>
            <p:ph type="body" idx="6"/>
          </p:nvPr>
        </p:nvSpPr>
        <p:spPr>
          <a:xfrm>
            <a:off x="7886700" y="3193561"/>
            <a:ext cx="3164719" cy="283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09" name="Google Shape;209;p15"/>
          <p:cNvCxnSpPr/>
          <p:nvPr/>
        </p:nvCxnSpPr>
        <p:spPr>
          <a:xfrm>
            <a:off x="440397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784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0" name="Google Shape;210;p15"/>
          <p:cNvCxnSpPr/>
          <p:nvPr/>
        </p:nvCxnSpPr>
        <p:spPr>
          <a:xfrm>
            <a:off x="777240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784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1" name="Google Shape;211;p15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5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16"/>
          <p:cNvSpPr>
            <a:spLocks noGrp="1"/>
          </p:cNvSpPr>
          <p:nvPr>
            <p:ph type="pic" idx="2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18" name="Google Shape;218;p16"/>
          <p:cNvSpPr txBox="1">
            <a:spLocks noGrp="1"/>
          </p:cNvSpPr>
          <p:nvPr>
            <p:ph type="body" idx="3"/>
          </p:nvPr>
        </p:nvSpPr>
        <p:spPr>
          <a:xfrm>
            <a:off x="1154953" y="5109107"/>
            <a:ext cx="3050437" cy="917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body" idx="4"/>
          </p:nvPr>
        </p:nvSpPr>
        <p:spPr>
          <a:xfrm>
            <a:off x="4572537" y="4532846"/>
            <a:ext cx="3046766" cy="651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16"/>
          <p:cNvSpPr>
            <a:spLocks noGrp="1"/>
          </p:cNvSpPr>
          <p:nvPr>
            <p:ph type="pic" idx="5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21" name="Google Shape;221;p16"/>
          <p:cNvSpPr txBox="1">
            <a:spLocks noGrp="1"/>
          </p:cNvSpPr>
          <p:nvPr>
            <p:ph type="body" idx="6"/>
          </p:nvPr>
        </p:nvSpPr>
        <p:spPr>
          <a:xfrm>
            <a:off x="4568865" y="5184002"/>
            <a:ext cx="3050438" cy="84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body" idx="7"/>
          </p:nvPr>
        </p:nvSpPr>
        <p:spPr>
          <a:xfrm>
            <a:off x="7983434" y="4532847"/>
            <a:ext cx="3050438" cy="65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23" name="Google Shape;223;p16"/>
          <p:cNvSpPr>
            <a:spLocks noGrp="1"/>
          </p:cNvSpPr>
          <p:nvPr>
            <p:ph type="pic" idx="8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24" name="Google Shape;224;p16"/>
          <p:cNvSpPr txBox="1">
            <a:spLocks noGrp="1"/>
          </p:cNvSpPr>
          <p:nvPr>
            <p:ph type="body" idx="9"/>
          </p:nvPr>
        </p:nvSpPr>
        <p:spPr>
          <a:xfrm>
            <a:off x="7983434" y="5184001"/>
            <a:ext cx="3050437" cy="84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25" name="Google Shape;225;p16"/>
          <p:cNvCxnSpPr/>
          <p:nvPr/>
        </p:nvCxnSpPr>
        <p:spPr>
          <a:xfrm>
            <a:off x="4388153" y="2603500"/>
            <a:ext cx="0" cy="3517594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16"/>
          <p:cNvCxnSpPr/>
          <p:nvPr/>
        </p:nvCxnSpPr>
        <p:spPr>
          <a:xfrm>
            <a:off x="7801905" y="26035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7" name="Google Shape;227;p16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6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7"/>
          <p:cNvSpPr txBox="1">
            <a:spLocks noGrp="1"/>
          </p:cNvSpPr>
          <p:nvPr>
            <p:ph type="body" idx="1"/>
          </p:nvPr>
        </p:nvSpPr>
        <p:spPr>
          <a:xfrm rot="5400000">
            <a:off x="3827511" y="-69056"/>
            <a:ext cx="3416300" cy="876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7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38" name="Google Shape;238;p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FF8FC">
                    <a:alpha val="10980"/>
                  </a:srgbClr>
                </a:gs>
                <a:gs pos="36000">
                  <a:srgbClr val="EFF8FC">
                    <a:alpha val="9803"/>
                  </a:srgbClr>
                </a:gs>
                <a:gs pos="75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FF8FC">
                    <a:alpha val="7843"/>
                  </a:srgbClr>
                </a:gs>
                <a:gs pos="36000">
                  <a:srgbClr val="EFF8FC">
                    <a:alpha val="7843"/>
                  </a:srgbClr>
                </a:gs>
                <a:gs pos="72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FF8FC">
                    <a:alpha val="6666"/>
                  </a:srgbClr>
                </a:gs>
                <a:gs pos="36000">
                  <a:srgbClr val="EFF8FC">
                    <a:alpha val="5882"/>
                  </a:srgbClr>
                </a:gs>
                <a:gs pos="69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73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66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8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8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47" name="Google Shape;247;p18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48" name="Google Shape;248;p18"/>
          <p:cNvSpPr txBox="1">
            <a:spLocks noGrp="1"/>
          </p:cNvSpPr>
          <p:nvPr>
            <p:ph type="title"/>
          </p:nvPr>
        </p:nvSpPr>
        <p:spPr>
          <a:xfrm rot="5400000">
            <a:off x="6909428" y="2945796"/>
            <a:ext cx="4748589" cy="141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body" idx="1"/>
          </p:nvPr>
        </p:nvSpPr>
        <p:spPr>
          <a:xfrm rot="5400000">
            <a:off x="1904432" y="528990"/>
            <a:ext cx="4748590" cy="624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50" name="Google Shape;250;p18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8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2" name="Google Shape;292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4" name="Google Shape;294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4" name="Google Shape;31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2"/>
          </p:nvPr>
        </p:nvSpPr>
        <p:spPr>
          <a:xfrm>
            <a:off x="1154954" y="3179762"/>
            <a:ext cx="4825158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3"/>
          </p:nvPr>
        </p:nvSpPr>
        <p:spPr>
          <a:xfrm>
            <a:off x="6208712" y="2603500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4"/>
          </p:nvPr>
        </p:nvSpPr>
        <p:spPr>
          <a:xfrm>
            <a:off x="6208710" y="3179762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63" name="Google Shape;63;p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FF8FC">
                    <a:alpha val="10980"/>
                  </a:srgbClr>
                </a:gs>
                <a:gs pos="36000">
                  <a:srgbClr val="EFF8FC">
                    <a:alpha val="9803"/>
                  </a:srgbClr>
                </a:gs>
                <a:gs pos="75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FF8FC">
                    <a:alpha val="7843"/>
                  </a:srgbClr>
                </a:gs>
                <a:gs pos="36000">
                  <a:srgbClr val="EFF8FC">
                    <a:alpha val="7843"/>
                  </a:srgbClr>
                </a:gs>
                <a:gs pos="72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FF8FC">
                    <a:alpha val="6666"/>
                  </a:srgbClr>
                </a:gs>
                <a:gs pos="36000">
                  <a:srgbClr val="EFF8FC">
                    <a:alpha val="5882"/>
                  </a:srgbClr>
                </a:gs>
                <a:gs pos="69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73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66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1" name="Google Shape;71;p6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73" name="Google Shape;73;p6"/>
          <p:cNvSpPr txBox="1"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"/>
          <p:cNvSpPr>
            <a:spLocks noGrp="1"/>
          </p:cNvSpPr>
          <p:nvPr>
            <p:ph type="pic" idx="2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5" name="Google Shape;75;p6"/>
          <p:cNvSpPr txBox="1">
            <a:spLocks noGrp="1"/>
          </p:cNvSpPr>
          <p:nvPr>
            <p:ph type="body" idx="1"/>
          </p:nvPr>
        </p:nvSpPr>
        <p:spPr>
          <a:xfrm>
            <a:off x="1154955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4825158" cy="341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body" idx="2"/>
          </p:nvPr>
        </p:nvSpPr>
        <p:spPr>
          <a:xfrm>
            <a:off x="6208712" y="2603500"/>
            <a:ext cx="4825159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94" name="Google Shape;94;p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9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FF8FC">
                    <a:alpha val="10980"/>
                  </a:srgbClr>
                </a:gs>
                <a:gs pos="36000">
                  <a:srgbClr val="EFF8FC">
                    <a:alpha val="9803"/>
                  </a:srgbClr>
                </a:gs>
                <a:gs pos="75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9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FF8FC">
                    <a:alpha val="7843"/>
                  </a:srgbClr>
                </a:gs>
                <a:gs pos="36000">
                  <a:srgbClr val="EFF8FC">
                    <a:alpha val="7843"/>
                  </a:srgbClr>
                </a:gs>
                <a:gs pos="72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FF8FC">
                    <a:alpha val="6666"/>
                  </a:srgbClr>
                </a:gs>
                <a:gs pos="36000">
                  <a:srgbClr val="EFF8FC">
                    <a:alpha val="5882"/>
                  </a:srgbClr>
                </a:gs>
                <a:gs pos="69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73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66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3" name="Google Shape;103;p9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0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2" name="Google Shape;112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FF8FC">
                    <a:alpha val="10980"/>
                  </a:srgbClr>
                </a:gs>
                <a:gs pos="36000">
                  <a:srgbClr val="EFF8FC">
                    <a:alpha val="9803"/>
                  </a:srgbClr>
                </a:gs>
                <a:gs pos="75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FF8FC">
                    <a:alpha val="7843"/>
                  </a:srgbClr>
                </a:gs>
                <a:gs pos="36000">
                  <a:srgbClr val="EFF8FC">
                    <a:alpha val="7843"/>
                  </a:srgbClr>
                </a:gs>
                <a:gs pos="72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FF8FC">
                    <a:alpha val="6666"/>
                  </a:srgbClr>
                </a:gs>
                <a:gs pos="36000">
                  <a:srgbClr val="EFF8FC">
                    <a:alpha val="5882"/>
                  </a:srgbClr>
                </a:gs>
                <a:gs pos="69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73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66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0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1" name="Google Shape;121;p10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22" name="Google Shape;122;p10"/>
          <p:cNvSpPr txBox="1"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body" idx="1"/>
          </p:nvPr>
        </p:nvSpPr>
        <p:spPr>
          <a:xfrm>
            <a:off x="5781146" y="1447800"/>
            <a:ext cx="519006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body" idx="2"/>
          </p:nvPr>
        </p:nvSpPr>
        <p:spPr>
          <a:xfrm>
            <a:off x="1154955" y="2895600"/>
            <a:ext cx="2793158" cy="312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5" name="Google Shape;125;p10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0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Google Shape;11;p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EFF8FC">
                    <a:alpha val="10980"/>
                  </a:srgbClr>
                </a:gs>
                <a:gs pos="36000">
                  <a:srgbClr val="EFF8FC">
                    <a:alpha val="9803"/>
                  </a:srgbClr>
                </a:gs>
                <a:gs pos="75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EFF8FC">
                    <a:alpha val="7843"/>
                  </a:srgbClr>
                </a:gs>
                <a:gs pos="36000">
                  <a:srgbClr val="EFF8FC">
                    <a:alpha val="7843"/>
                  </a:srgbClr>
                </a:gs>
                <a:gs pos="72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EFF8FC">
                    <a:alpha val="6666"/>
                  </a:srgbClr>
                </a:gs>
                <a:gs pos="36000">
                  <a:srgbClr val="EFF8FC">
                    <a:alpha val="5882"/>
                  </a:srgbClr>
                </a:gs>
                <a:gs pos="69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73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EFF8FC">
                    <a:alpha val="13725"/>
                  </a:srgbClr>
                </a:gs>
                <a:gs pos="36000">
                  <a:srgbClr val="EFF8FC">
                    <a:alpha val="6666"/>
                  </a:srgbClr>
                </a:gs>
                <a:gs pos="66000">
                  <a:srgbClr val="EFF8FC">
                    <a:alpha val="0"/>
                  </a:srgbClr>
                </a:gs>
                <a:gs pos="100000">
                  <a:srgbClr val="EFF8FC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9" name="Google Shape;19;p1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0" name="Google Shape;20;p1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3" name="Google Shape;23;p1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" name="Google Shape;24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1"/>
          <p:cNvSpPr txBox="1">
            <a:spLocks noGrp="1"/>
          </p:cNvSpPr>
          <p:nvPr>
            <p:ph type="ctrTitle"/>
          </p:nvPr>
        </p:nvSpPr>
        <p:spPr>
          <a:xfrm>
            <a:off x="838200" y="1448198"/>
            <a:ext cx="4897046" cy="350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en-US" sz="5000">
                <a:solidFill>
                  <a:schemeClr val="lt1"/>
                </a:solidFill>
              </a:rPr>
              <a:t>Kentucky Homeschoolers and </a:t>
            </a:r>
            <a:br>
              <a:rPr lang="en-US" sz="5000">
                <a:solidFill>
                  <a:schemeClr val="lt1"/>
                </a:solidFill>
              </a:rPr>
            </a:br>
            <a:r>
              <a:rPr lang="en-US" sz="5000">
                <a:solidFill>
                  <a:schemeClr val="lt1"/>
                </a:solidFill>
              </a:rPr>
              <a:t>the KEES Scholarship</a:t>
            </a:r>
            <a:endParaRPr/>
          </a:p>
        </p:txBody>
      </p:sp>
      <p:sp>
        <p:nvSpPr>
          <p:cNvPr id="335" name="Google Shape;335;p31"/>
          <p:cNvSpPr txBox="1">
            <a:spLocks noGrp="1"/>
          </p:cNvSpPr>
          <p:nvPr>
            <p:ph type="subTitle" idx="1"/>
          </p:nvPr>
        </p:nvSpPr>
        <p:spPr>
          <a:xfrm>
            <a:off x="1097826" y="5552388"/>
            <a:ext cx="4377793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>
                <a:solidFill>
                  <a:schemeClr val="lt1"/>
                </a:solidFill>
              </a:rPr>
              <a:t>1 NOVEMBER 2023</a:t>
            </a:r>
            <a:endParaRPr/>
          </a:p>
        </p:txBody>
      </p:sp>
      <p:pic>
        <p:nvPicPr>
          <p:cNvPr id="336" name="Google Shape;33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443" y="1776531"/>
            <a:ext cx="5141719" cy="3856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/>
          <p:nvPr/>
        </p:nvSpPr>
        <p:spPr>
          <a:xfrm>
            <a:off x="171140" y="463998"/>
            <a:ext cx="11199225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Percentage earning for each grade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r>
              <a:rPr lang="en-US"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Percentage earning for each ACT score range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to A+		4.0		15%	 12%	 28+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A-		3.7-3.9		15%	 13%	 25-27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B+		3.3-3.6		23% 	19.5%	 22-24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		3.0-3.25		20%	 17%	 20-21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B-		2.7-2.9		15%	 17%	 18-19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C+ - B-		2.5-2.6		11%	 20.5%	 15-17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Total				99%	 99%</a:t>
            </a:r>
            <a:endParaRPr/>
          </a:p>
        </p:txBody>
      </p:sp>
      <p:sp>
        <p:nvSpPr>
          <p:cNvPr id="410" name="Google Shape;410;p40"/>
          <p:cNvSpPr txBox="1"/>
          <p:nvPr/>
        </p:nvSpPr>
        <p:spPr>
          <a:xfrm>
            <a:off x="6025644" y="3747878"/>
            <a:ext cx="545989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Proposed ACT to GPA Conversion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	GPA	Award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28+	4.0	$500 x 4 = 	$2,000/ year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25-27	3.7	$425 x 4 =	$1,700/ year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22-24	3.3	$325 x 4 =	$1,300/ year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20-21	3.0	$250 x 4 =	$1,000/ year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18-19	2.7	$175 x 4 =	$700/ year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1"/>
          <p:cNvSpPr txBox="1"/>
          <p:nvPr/>
        </p:nvSpPr>
        <p:spPr>
          <a:xfrm>
            <a:off x="496322" y="1041151"/>
            <a:ext cx="1119935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ACT, SAT, and CLT</a:t>
            </a:r>
            <a:endParaRPr sz="4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41" descr="Text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02703" y="2603500"/>
            <a:ext cx="8667407" cy="3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2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CLT to ACT Conversion</a:t>
            </a:r>
            <a:endParaRPr/>
          </a:p>
        </p:txBody>
      </p:sp>
      <p:pic>
        <p:nvPicPr>
          <p:cNvPr id="422" name="Google Shape;422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02266" y="1787656"/>
            <a:ext cx="8221054" cy="4846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>
            <a:spLocks noGrp="1"/>
          </p:cNvSpPr>
          <p:nvPr>
            <p:ph type="title"/>
          </p:nvPr>
        </p:nvSpPr>
        <p:spPr>
          <a:xfrm>
            <a:off x="777668" y="641024"/>
            <a:ext cx="10630968" cy="1391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b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Members of the Senate and House Education Committees for this interim hearing on Senate Bill 24! 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/>
          </a:p>
        </p:txBody>
      </p:sp>
      <p:pic>
        <p:nvPicPr>
          <p:cNvPr id="428" name="Google Shape;428;p43"/>
          <p:cNvPicPr preferRelativeResize="0"/>
          <p:nvPr/>
        </p:nvPicPr>
        <p:blipFill rotWithShape="1">
          <a:blip r:embed="rId3">
            <a:alphaModFix/>
          </a:blip>
          <a:srcRect r="9074" b="15288"/>
          <a:stretch/>
        </p:blipFill>
        <p:spPr>
          <a:xfrm>
            <a:off x="4410846" y="2601313"/>
            <a:ext cx="3364612" cy="3726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2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Origin of KEES Scholarship in 1999</a:t>
            </a:r>
            <a:br>
              <a:rPr lang="en-US"/>
            </a:br>
            <a:endParaRPr/>
          </a:p>
        </p:txBody>
      </p:sp>
      <p:sp>
        <p:nvSpPr>
          <p:cNvPr id="342" name="Google Shape;342;p32"/>
          <p:cNvSpPr txBox="1">
            <a:spLocks noGrp="1"/>
          </p:cNvSpPr>
          <p:nvPr>
            <p:ph type="body" idx="1"/>
          </p:nvPr>
        </p:nvSpPr>
        <p:spPr>
          <a:xfrm>
            <a:off x="1402783" y="2475313"/>
            <a:ext cx="8761412" cy="370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b="1"/>
              <a:t>Problem: 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/>
              <a:t>“Academic administrators and industry executives were concerned about losing the state’s most talented students to out-of-state colleges and careers”(25).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b="1">
                <a:solidFill>
                  <a:schemeClr val="dk1"/>
                </a:solidFill>
              </a:rPr>
              <a:t>Solution: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>
                <a:solidFill>
                  <a:schemeClr val="dk1"/>
                </a:solidFill>
              </a:rPr>
              <a:t>“State performance-based aid programs” will “help keep future skilled and knowledgeable workers in Kentucky … for economic development and global competitiveness” (25).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r>
              <a:rPr lang="en-US" sz="1200">
                <a:solidFill>
                  <a:schemeClr val="dk1"/>
                </a:solidFill>
              </a:rPr>
              <a:t>“A Study of the Kentucky Educational Excellence Scholarship.”  Legislative Research Commission Research Report 	No. 386, 2011.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3"/>
          <p:cNvSpPr txBox="1">
            <a:spLocks noGrp="1"/>
          </p:cNvSpPr>
          <p:nvPr>
            <p:ph type="title"/>
          </p:nvPr>
        </p:nvSpPr>
        <p:spPr>
          <a:xfrm>
            <a:off x="376759" y="1710767"/>
            <a:ext cx="3529953" cy="298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>
                <a:solidFill>
                  <a:schemeClr val="lt1"/>
                </a:solidFill>
              </a:rPr>
              <a:t>Did you know?</a:t>
            </a:r>
            <a:endParaRPr/>
          </a:p>
        </p:txBody>
      </p:sp>
      <p:sp>
        <p:nvSpPr>
          <p:cNvPr id="348" name="Google Shape;348;p33"/>
          <p:cNvSpPr txBox="1">
            <a:spLocks noGrp="1"/>
          </p:cNvSpPr>
          <p:nvPr>
            <p:ph type="body" idx="1"/>
          </p:nvPr>
        </p:nvSpPr>
        <p:spPr>
          <a:xfrm>
            <a:off x="496322" y="2762252"/>
            <a:ext cx="11337616" cy="2384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Certified high school graduates are eligible for </a:t>
            </a:r>
            <a:r>
              <a:rPr lang="en-US" sz="2400" u="sng"/>
              <a:t>up to $10K</a:t>
            </a:r>
            <a:r>
              <a:rPr lang="en-US" sz="2400"/>
              <a:t> in KEES awards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Homeschool graduates are eligible for a </a:t>
            </a:r>
            <a:r>
              <a:rPr lang="en-US" sz="2400" u="sng"/>
              <a:t>maximum of $2K</a:t>
            </a:r>
            <a:r>
              <a:rPr lang="en-US" sz="2400"/>
              <a:t> in KEES awards</a:t>
            </a:r>
            <a:endParaRPr/>
          </a:p>
        </p:txBody>
      </p:sp>
      <p:sp>
        <p:nvSpPr>
          <p:cNvPr id="349" name="Google Shape;349;p33"/>
          <p:cNvSpPr txBox="1"/>
          <p:nvPr/>
        </p:nvSpPr>
        <p:spPr>
          <a:xfrm>
            <a:off x="496322" y="1041151"/>
            <a:ext cx="1119935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Difference in Awards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" name="Google Shape;354;p34"/>
          <p:cNvGraphicFramePr/>
          <p:nvPr/>
        </p:nvGraphicFramePr>
        <p:xfrm>
          <a:off x="4953445" y="55578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{2D05947C-8537-4398-A7C3-5C091CF377AD}</a:tableStyleId>
              </a:tblPr>
              <a:tblGrid>
                <a:gridCol w="22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School Year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GPA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 Award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9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grade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4.00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$500.00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grade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4.00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$500.00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11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grade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4.00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$500.00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12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grade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4.00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$500.00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ACT Score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28+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$500.00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/>
                        <a:t>Total Award: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$2,500.00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/year of college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55" name="Google Shape;355;p34"/>
          <p:cNvGraphicFramePr/>
          <p:nvPr/>
        </p:nvGraphicFramePr>
        <p:xfrm>
          <a:off x="4953444" y="364423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{2D05947C-8537-4398-A7C3-5C091CF377AD}</a:tableStyleId>
              </a:tblPr>
              <a:tblGrid>
                <a:gridCol w="22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School Year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GPA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 Award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9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grade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4.00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$0.00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grade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4.00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$0.00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11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grade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4.00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$0.00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12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grade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4.00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$0.00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ACT Score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28+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$500.00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/>
                        <a:t>Total Award: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$500.00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/year of college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56" name="Google Shape;356;p34"/>
          <p:cNvSpPr txBox="1"/>
          <p:nvPr/>
        </p:nvSpPr>
        <p:spPr>
          <a:xfrm>
            <a:off x="758641" y="4524385"/>
            <a:ext cx="36670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Homeschoolers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4"/>
          <p:cNvSpPr txBox="1"/>
          <p:nvPr/>
        </p:nvSpPr>
        <p:spPr>
          <a:xfrm>
            <a:off x="0" y="1445895"/>
            <a:ext cx="48830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Certified High Schoolers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5"/>
          <p:cNvSpPr txBox="1">
            <a:spLocks noGrp="1"/>
          </p:cNvSpPr>
          <p:nvPr>
            <p:ph type="body" idx="1"/>
          </p:nvPr>
        </p:nvSpPr>
        <p:spPr>
          <a:xfrm>
            <a:off x="6096001" y="2351987"/>
            <a:ext cx="5442408" cy="407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sz="24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Font typeface="Courier New"/>
              <a:buChar char="o"/>
            </a:pPr>
            <a:r>
              <a:rPr lang="en-US">
                <a:solidFill>
                  <a:srgbClr val="00B0F0"/>
                </a:solidFill>
              </a:rPr>
              <a:t>Dual Credit GPA </a:t>
            </a:r>
            <a:r>
              <a:rPr lang="en-US"/>
              <a:t>x 4 (</a:t>
            </a:r>
            <a:r>
              <a:rPr lang="en-US">
                <a:solidFill>
                  <a:schemeClr val="dk1"/>
                </a:solidFill>
              </a:rPr>
              <a:t>SB 12 - 2022</a:t>
            </a:r>
            <a:r>
              <a:rPr lang="en-US"/>
              <a:t>)</a:t>
            </a:r>
            <a:endParaRPr/>
          </a:p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Font typeface="Courier New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Font typeface="Courier New"/>
              <a:buChar char="o"/>
            </a:pPr>
            <a:r>
              <a:rPr lang="en-US">
                <a:solidFill>
                  <a:srgbClr val="00B0F0"/>
                </a:solidFill>
              </a:rPr>
              <a:t>ACT to GPA conversion </a:t>
            </a:r>
            <a:r>
              <a:rPr lang="en-US"/>
              <a:t>x 4 (SB 24 - 2023)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960"/>
              <a:buFont typeface="Courier New"/>
              <a:buChar char="o"/>
            </a:pPr>
            <a:r>
              <a:rPr lang="en-US" sz="1200"/>
              <a:t>Passed in Senate 33-2 on February 14, 2023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960"/>
              <a:buFont typeface="Courier New"/>
              <a:buChar char="o"/>
            </a:pPr>
            <a:r>
              <a:rPr lang="en-US" sz="1200"/>
              <a:t>Similar bill passed in Senate in 2009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/>
          </a:p>
        </p:txBody>
      </p:sp>
      <p:sp>
        <p:nvSpPr>
          <p:cNvPr id="364" name="Google Shape;364;p35"/>
          <p:cNvSpPr txBox="1"/>
          <p:nvPr/>
        </p:nvSpPr>
        <p:spPr>
          <a:xfrm>
            <a:off x="1520858" y="1059640"/>
            <a:ext cx="89051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Alternatives for High School GPA</a:t>
            </a:r>
            <a:endParaRPr/>
          </a:p>
        </p:txBody>
      </p:sp>
      <p:sp>
        <p:nvSpPr>
          <p:cNvPr id="365" name="Google Shape;365;p35"/>
          <p:cNvSpPr txBox="1"/>
          <p:nvPr/>
        </p:nvSpPr>
        <p:spPr>
          <a:xfrm>
            <a:off x="952106" y="2913865"/>
            <a:ext cx="3840895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0C8"/>
              </a:buClr>
              <a:buSzPts val="2800"/>
              <a:buFont typeface="Aharoni"/>
              <a:buNone/>
            </a:pPr>
            <a:r>
              <a:rPr lang="en-US" sz="2800" b="0" i="0" u="none" strike="noStrike" cap="none">
                <a:solidFill>
                  <a:srgbClr val="2190C8"/>
                </a:solidFill>
                <a:latin typeface="Aharoni"/>
                <a:ea typeface="Aharoni"/>
                <a:cs typeface="Aharoni"/>
                <a:sym typeface="Aharoni"/>
              </a:rPr>
              <a:t>Dual Credit College Courses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endParaRPr sz="2800" b="0" i="0" u="none" strike="noStrike" cap="none">
              <a:solidFill>
                <a:srgbClr val="000000"/>
              </a:solidFill>
              <a:latin typeface="Aparajita"/>
              <a:ea typeface="Aparajita"/>
              <a:cs typeface="Aparajita"/>
              <a:sym typeface="Aparajit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endParaRPr sz="2800" b="0" i="0" u="none" strike="noStrike" cap="none">
              <a:solidFill>
                <a:srgbClr val="000000"/>
              </a:solidFill>
              <a:latin typeface="Aparajita"/>
              <a:ea typeface="Aparajita"/>
              <a:cs typeface="Aparajita"/>
              <a:sym typeface="Aparajit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0C8"/>
              </a:buClr>
              <a:buSzPts val="2800"/>
              <a:buFont typeface="Aharoni"/>
              <a:buNone/>
            </a:pPr>
            <a:r>
              <a:rPr lang="en-US" sz="2800" b="0" i="0" u="none" strike="noStrike" cap="none">
                <a:solidFill>
                  <a:srgbClr val="2190C8"/>
                </a:solidFill>
                <a:latin typeface="Aharoni"/>
                <a:ea typeface="Aharoni"/>
                <a:cs typeface="Aharoni"/>
                <a:sym typeface="Aharoni"/>
              </a:rPr>
              <a:t>Standardized Test Scores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66" name="Google Shape;366;p35"/>
          <p:cNvCxnSpPr/>
          <p:nvPr/>
        </p:nvCxnSpPr>
        <p:spPr>
          <a:xfrm>
            <a:off x="4694548" y="3429000"/>
            <a:ext cx="1168924" cy="0"/>
          </a:xfrm>
          <a:prstGeom prst="straightConnector1">
            <a:avLst/>
          </a:prstGeom>
          <a:noFill/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67" name="Google Shape;367;p35"/>
          <p:cNvCxnSpPr/>
          <p:nvPr/>
        </p:nvCxnSpPr>
        <p:spPr>
          <a:xfrm>
            <a:off x="4694548" y="5090474"/>
            <a:ext cx="1171023" cy="0"/>
          </a:xfrm>
          <a:prstGeom prst="straightConnector1">
            <a:avLst/>
          </a:prstGeom>
          <a:noFill/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8" name="Google Shape;368;p35"/>
          <p:cNvSpPr/>
          <p:nvPr/>
        </p:nvSpPr>
        <p:spPr>
          <a:xfrm>
            <a:off x="5973452" y="2507529"/>
            <a:ext cx="5687505" cy="1894787"/>
          </a:xfrm>
          <a:prstGeom prst="rect">
            <a:avLst/>
          </a:pr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35"/>
          <p:cNvSpPr/>
          <p:nvPr/>
        </p:nvSpPr>
        <p:spPr>
          <a:xfrm>
            <a:off x="5973452" y="4402316"/>
            <a:ext cx="5687505" cy="1894776"/>
          </a:xfrm>
          <a:prstGeom prst="rect">
            <a:avLst/>
          </a:pr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"/>
          <p:cNvSpPr txBox="1">
            <a:spLocks noGrp="1"/>
          </p:cNvSpPr>
          <p:nvPr>
            <p:ph type="title"/>
          </p:nvPr>
        </p:nvSpPr>
        <p:spPr>
          <a:xfrm>
            <a:off x="339852" y="840005"/>
            <a:ext cx="11512296" cy="100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en-US" sz="4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Charts in KEES</a:t>
            </a:r>
            <a:endParaRPr/>
          </a:p>
        </p:txBody>
      </p:sp>
      <p:sp>
        <p:nvSpPr>
          <p:cNvPr id="376" name="Google Shape;376;p36"/>
          <p:cNvSpPr txBox="1">
            <a:spLocks noGrp="1"/>
          </p:cNvSpPr>
          <p:nvPr>
            <p:ph type="body" idx="1"/>
          </p:nvPr>
        </p:nvSpPr>
        <p:spPr>
          <a:xfrm>
            <a:off x="1771847" y="2062224"/>
            <a:ext cx="3160879" cy="91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4000">
                <a:solidFill>
                  <a:srgbClr val="0070C0"/>
                </a:solidFill>
              </a:rPr>
              <a:t>ACT to GPA</a:t>
            </a:r>
            <a:endParaRPr/>
          </a:p>
        </p:txBody>
      </p:sp>
      <p:sp>
        <p:nvSpPr>
          <p:cNvPr id="377" name="Google Shape;377;p36"/>
          <p:cNvSpPr txBox="1">
            <a:spLocks noGrp="1"/>
          </p:cNvSpPr>
          <p:nvPr>
            <p:ph type="body" idx="3"/>
          </p:nvPr>
        </p:nvSpPr>
        <p:spPr>
          <a:xfrm>
            <a:off x="7029975" y="2202440"/>
            <a:ext cx="3390178" cy="79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4000">
                <a:solidFill>
                  <a:srgbClr val="0070C0"/>
                </a:solidFill>
              </a:rPr>
              <a:t>GPA to Amount</a:t>
            </a:r>
            <a:endParaRPr/>
          </a:p>
        </p:txBody>
      </p:sp>
      <p:sp>
        <p:nvSpPr>
          <p:cNvPr id="378" name="Google Shape;378;p36"/>
          <p:cNvSpPr txBox="1"/>
          <p:nvPr/>
        </p:nvSpPr>
        <p:spPr>
          <a:xfrm>
            <a:off x="6392252" y="3600846"/>
            <a:ext cx="54598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79" name="Google Shape;379;p36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7788" y="2993667"/>
            <a:ext cx="4860794" cy="31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6" descr="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028" y="3064674"/>
            <a:ext cx="3476125" cy="297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 txBox="1">
            <a:spLocks noGrp="1"/>
          </p:cNvSpPr>
          <p:nvPr>
            <p:ph type="title"/>
          </p:nvPr>
        </p:nvSpPr>
        <p:spPr>
          <a:xfrm>
            <a:off x="740753" y="1086437"/>
            <a:ext cx="4732119" cy="354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haroni"/>
              <a:buNone/>
            </a:pPr>
            <a:r>
              <a:rPr lang="en-US" sz="4800">
                <a:latin typeface="Aharoni"/>
                <a:ea typeface="Aharoni"/>
                <a:cs typeface="Aharoni"/>
                <a:sym typeface="Aharoni"/>
              </a:rPr>
              <a:t>Homeschoolers who will earn the KEES Scholarship have</a:t>
            </a:r>
            <a:endParaRPr/>
          </a:p>
        </p:txBody>
      </p:sp>
      <p:sp>
        <p:nvSpPr>
          <p:cNvPr id="386" name="Google Shape;386;p37"/>
          <p:cNvSpPr txBox="1">
            <a:spLocks noGrp="1"/>
          </p:cNvSpPr>
          <p:nvPr>
            <p:ph type="body" idx="1"/>
          </p:nvPr>
        </p:nvSpPr>
        <p:spPr>
          <a:xfrm>
            <a:off x="6353666" y="940037"/>
            <a:ext cx="5241303" cy="506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0" algn="l" rtl="0">
              <a:spcBef>
                <a:spcPts val="0"/>
              </a:spcBef>
              <a:spcAft>
                <a:spcPts val="0"/>
              </a:spcAft>
              <a:buSzPts val="6400"/>
              <a:buFont typeface="Arial"/>
              <a:buNone/>
            </a:pPr>
            <a:endParaRPr sz="800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22+ grades in Kentucky’s required subject areas</a:t>
            </a:r>
            <a:endParaRPr/>
          </a:p>
          <a:p>
            <a:pPr marL="285750" lvl="0" indent="-163830" algn="l" rtl="0"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been accepted by a college admissions department</a:t>
            </a:r>
            <a:endParaRPr/>
          </a:p>
          <a:p>
            <a:pPr marL="285750" lvl="0" indent="-163830" algn="l" rtl="0"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8"/>
          <p:cNvSpPr txBox="1"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Average GPAs versus Test Scores</a:t>
            </a:r>
            <a:br>
              <a:rPr lang="en-US"/>
            </a:br>
            <a:r>
              <a:rPr lang="en-US"/>
              <a:t>1998-2016</a:t>
            </a:r>
            <a:endParaRPr/>
          </a:p>
        </p:txBody>
      </p:sp>
      <p:pic>
        <p:nvPicPr>
          <p:cNvPr id="392" name="Google Shape;392;p38" descr="A graph with lines and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555" b="16792"/>
          <a:stretch/>
        </p:blipFill>
        <p:spPr>
          <a:xfrm>
            <a:off x="267599" y="2315910"/>
            <a:ext cx="5268060" cy="418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8" descr="A text on a white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0542" y="2951849"/>
            <a:ext cx="5087060" cy="163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8" descr="A close up of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0542" y="4409629"/>
            <a:ext cx="5048955" cy="1057423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8"/>
          <p:cNvSpPr txBox="1"/>
          <p:nvPr/>
        </p:nvSpPr>
        <p:spPr>
          <a:xfrm>
            <a:off x="6010542" y="5632659"/>
            <a:ext cx="52015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Hurwitz, Michael and Jason Lee.  “Grade Inflation and the Role of 	Standardized Testing.”  </a:t>
            </a:r>
            <a:r>
              <a:rPr lang="en-US" sz="1200" b="0" i="1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Measuring Success: Testing, 	Grades, and the Future of College Admissions.</a:t>
            </a:r>
            <a:r>
              <a:rPr lang="en-US" sz="12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 Johns 	Hopkins University Press, 2018.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 txBox="1">
            <a:spLocks noGrp="1"/>
          </p:cNvSpPr>
          <p:nvPr>
            <p:ph type="body" idx="1"/>
          </p:nvPr>
        </p:nvSpPr>
        <p:spPr>
          <a:xfrm>
            <a:off x="1154955" y="2139364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Grades - Behaviors</a:t>
            </a:r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body" idx="2"/>
          </p:nvPr>
        </p:nvSpPr>
        <p:spPr>
          <a:xfrm>
            <a:off x="1154954" y="2812293"/>
            <a:ext cx="4825158" cy="367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- include non-achievement factors like effort, personality traits, paying attention, participation, attendance, extra credit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-grades not uniform and inflated depending on school’s SBDM council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-higher for females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-create higher GPA</a:t>
            </a:r>
            <a:r>
              <a:rPr lang="en-US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by avoiding difficult courses and taking less credits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higher for those learning English</a:t>
            </a:r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body" idx="3"/>
          </p:nvPr>
        </p:nvSpPr>
        <p:spPr>
          <a:xfrm>
            <a:off x="6208710" y="2139364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Test Scores – Achievement</a:t>
            </a:r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body" idx="4"/>
          </p:nvPr>
        </p:nvSpPr>
        <p:spPr>
          <a:xfrm>
            <a:off x="6576179" y="2812293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-mastery of material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ts val="1440"/>
              <a:buFont typeface="Noto Sans Symbols"/>
              <a:buChar char="►"/>
            </a:pPr>
            <a:r>
              <a:rPr lang="en-US"/>
              <a:t>-uniform across schools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ts val="1440"/>
              <a:buFont typeface="Noto Sans Symbols"/>
              <a:buChar char="►"/>
            </a:pPr>
            <a:r>
              <a:rPr lang="en-US"/>
              <a:t>-</a:t>
            </a:r>
            <a:r>
              <a:rPr lang="en-US"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higher for males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-may be lowered by test anxiety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-lower for those learning English</a:t>
            </a:r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title"/>
          </p:nvPr>
        </p:nvSpPr>
        <p:spPr>
          <a:xfrm>
            <a:off x="1155700" y="973138"/>
            <a:ext cx="8761413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Average GPAs versus Test Scores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on Boardroom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691</Words>
  <Application>Microsoft Office PowerPoint</Application>
  <PresentationFormat>Widescreen</PresentationFormat>
  <Paragraphs>123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Courier New</vt:lpstr>
      <vt:lpstr>Calibri</vt:lpstr>
      <vt:lpstr>Arial</vt:lpstr>
      <vt:lpstr>Aharoni</vt:lpstr>
      <vt:lpstr>Aparajita</vt:lpstr>
      <vt:lpstr>Century Gothic</vt:lpstr>
      <vt:lpstr>Noto Sans Symbols</vt:lpstr>
      <vt:lpstr>Ion Boardroom</vt:lpstr>
      <vt:lpstr>Office Theme</vt:lpstr>
      <vt:lpstr>Kentucky Homeschoolers and  the KEES Scholarship</vt:lpstr>
      <vt:lpstr>Origin of KEES Scholarship in 1999 </vt:lpstr>
      <vt:lpstr>Did you know?</vt:lpstr>
      <vt:lpstr>PowerPoint Presentation</vt:lpstr>
      <vt:lpstr>PowerPoint Presentation</vt:lpstr>
      <vt:lpstr>Charts in KEES</vt:lpstr>
      <vt:lpstr>Homeschoolers who will earn the KEES Scholarship have</vt:lpstr>
      <vt:lpstr>Average GPAs versus Test Scores 1998-2016</vt:lpstr>
      <vt:lpstr>Average GPAs versus Test Scores</vt:lpstr>
      <vt:lpstr>PowerPoint Presentation</vt:lpstr>
      <vt:lpstr>PowerPoint Presentation</vt:lpstr>
      <vt:lpstr>CLT to ACT Conversion</vt:lpstr>
      <vt:lpstr> THANK YOU Members of the Senate and House Education Committees for this interim hearing on Senate Bill 24!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Kentucky Homeschoolers and  the KEES Scholarship</dc:title>
  <dc:creator>Perry, Yvette (LRC)</dc:creator>
  <cp:lastModifiedBy>Perry, Yvette (LRC)</cp:lastModifiedBy>
  <cp:revision>1</cp:revision>
  <dcterms:modified xsi:type="dcterms:W3CDTF">2023-10-30T11:22:11Z</dcterms:modified>
</cp:coreProperties>
</file>