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FE_49E3FBF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1"/>
  </p:notesMasterIdLst>
  <p:sldIdLst>
    <p:sldId id="257" r:id="rId2"/>
    <p:sldId id="758" r:id="rId3"/>
    <p:sldId id="760" r:id="rId4"/>
    <p:sldId id="748" r:id="rId5"/>
    <p:sldId id="759" r:id="rId6"/>
    <p:sldId id="766" r:id="rId7"/>
    <p:sldId id="749" r:id="rId8"/>
    <p:sldId id="750" r:id="rId9"/>
    <p:sldId id="258" r:id="rId10"/>
    <p:sldId id="761" r:id="rId11"/>
    <p:sldId id="753" r:id="rId12"/>
    <p:sldId id="762" r:id="rId13"/>
    <p:sldId id="763" r:id="rId14"/>
    <p:sldId id="764" r:id="rId15"/>
    <p:sldId id="765" r:id="rId16"/>
    <p:sldId id="752" r:id="rId17"/>
    <p:sldId id="751" r:id="rId18"/>
    <p:sldId id="757" r:id="rId19"/>
    <p:sldId id="7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8C29D-E682-ACCF-94B8-0D1AC7DCEDD5}" name="Comstock, Katie" initials="CK" userId="S::KatherineComstock@kycourts.net::52f1e66a-3f96-484e-9733-8e21b742b7f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697" autoAdjust="0"/>
  </p:normalViewPr>
  <p:slideViewPr>
    <p:cSldViewPr snapToGrid="0">
      <p:cViewPr varScale="1">
        <p:scale>
          <a:sx n="50" d="100"/>
          <a:sy n="50" d="100"/>
        </p:scale>
        <p:origin x="1284" y="32"/>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2FE_49E3FBFE.xml><?xml version="1.0" encoding="utf-8"?>
<p188:cmLst xmlns:a="http://schemas.openxmlformats.org/drawingml/2006/main" xmlns:r="http://schemas.openxmlformats.org/officeDocument/2006/relationships" xmlns:p188="http://schemas.microsoft.com/office/powerpoint/2018/8/main">
  <p188:cm id="{0B32E9DC-94ED-4F21-B1F9-95310F4C73F1}" authorId="{D5C8C29D-E682-ACCF-94B8-0D1AC7DCEDD5}" created="2023-10-26T14:56:20.622">
    <ac:txMkLst xmlns:ac="http://schemas.microsoft.com/office/drawing/2013/main/command">
      <pc:docMk xmlns:pc="http://schemas.microsoft.com/office/powerpoint/2013/main/command"/>
      <pc:sldMk xmlns:pc="http://schemas.microsoft.com/office/powerpoint/2013/main/command" cId="1239677950" sldId="766"/>
      <ac:spMk id="6" creationId="{61551E51-CFBE-7011-4495-0B5433F9415E}"/>
      <ac:txMk cp="114" len="7">
        <ac:context len="451" hash="1382468007"/>
      </ac:txMk>
    </ac:txMkLst>
    <p188:pos x="1516273" y="1279809"/>
    <p188:txBody>
      <a:bodyPr/>
      <a:lstStyle/>
      <a:p>
        <a:r>
          <a:rPr lang="en-US"/>
          <a:t>Who is an "affiant"? Would this be a school, teacher, etc?  Might be good to give examples.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5E541-13FA-4225-94A9-B813DE955691}"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A74F2-EC1F-4944-87FE-B3D9BE86E918}" type="slidenum">
              <a:rPr lang="en-US" smtClean="0"/>
              <a:t>‹#›</a:t>
            </a:fld>
            <a:endParaRPr lang="en-US"/>
          </a:p>
        </p:txBody>
      </p:sp>
    </p:spTree>
    <p:extLst>
      <p:ext uri="{BB962C8B-B14F-4D97-AF65-F5344CB8AC3E}">
        <p14:creationId xmlns:p14="http://schemas.microsoft.com/office/powerpoint/2010/main" val="257941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157851-9858-4B74-94CD-211086D32936}" type="slidenum">
              <a:rPr lang="en-US" smtClean="0"/>
              <a:pPr/>
              <a:t>1</a:t>
            </a:fld>
            <a:endParaRPr lang="en-US"/>
          </a:p>
        </p:txBody>
      </p:sp>
    </p:spTree>
    <p:extLst>
      <p:ext uri="{BB962C8B-B14F-4D97-AF65-F5344CB8AC3E}">
        <p14:creationId xmlns:p14="http://schemas.microsoft.com/office/powerpoint/2010/main" val="195164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13</a:t>
            </a:fld>
            <a:endParaRPr lang="en-US"/>
          </a:p>
        </p:txBody>
      </p:sp>
    </p:spTree>
    <p:extLst>
      <p:ext uri="{BB962C8B-B14F-4D97-AF65-F5344CB8AC3E}">
        <p14:creationId xmlns:p14="http://schemas.microsoft.com/office/powerpoint/2010/main" val="375486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14</a:t>
            </a:fld>
            <a:endParaRPr lang="en-US"/>
          </a:p>
        </p:txBody>
      </p:sp>
    </p:spTree>
    <p:extLst>
      <p:ext uri="{BB962C8B-B14F-4D97-AF65-F5344CB8AC3E}">
        <p14:creationId xmlns:p14="http://schemas.microsoft.com/office/powerpoint/2010/main" val="99227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15</a:t>
            </a:fld>
            <a:endParaRPr lang="en-US"/>
          </a:p>
        </p:txBody>
      </p:sp>
    </p:spTree>
    <p:extLst>
      <p:ext uri="{BB962C8B-B14F-4D97-AF65-F5344CB8AC3E}">
        <p14:creationId xmlns:p14="http://schemas.microsoft.com/office/powerpoint/2010/main" val="155542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99A74F2-EC1F-4944-87FE-B3D9BE86E918}" type="slidenum">
              <a:rPr lang="en-US" smtClean="0"/>
              <a:t>16</a:t>
            </a:fld>
            <a:endParaRPr lang="en-US"/>
          </a:p>
        </p:txBody>
      </p:sp>
    </p:spTree>
    <p:extLst>
      <p:ext uri="{BB962C8B-B14F-4D97-AF65-F5344CB8AC3E}">
        <p14:creationId xmlns:p14="http://schemas.microsoft.com/office/powerpoint/2010/main" val="96627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99A74F2-EC1F-4944-87FE-B3D9BE86E918}" type="slidenum">
              <a:rPr lang="en-US" smtClean="0"/>
              <a:t>17</a:t>
            </a:fld>
            <a:endParaRPr lang="en-US"/>
          </a:p>
        </p:txBody>
      </p:sp>
    </p:spTree>
    <p:extLst>
      <p:ext uri="{BB962C8B-B14F-4D97-AF65-F5344CB8AC3E}">
        <p14:creationId xmlns:p14="http://schemas.microsoft.com/office/powerpoint/2010/main" val="114840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18</a:t>
            </a:fld>
            <a:endParaRPr lang="en-US"/>
          </a:p>
        </p:txBody>
      </p:sp>
    </p:spTree>
    <p:extLst>
      <p:ext uri="{BB962C8B-B14F-4D97-AF65-F5344CB8AC3E}">
        <p14:creationId xmlns:p14="http://schemas.microsoft.com/office/powerpoint/2010/main" val="280334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3</a:t>
            </a:fld>
            <a:endParaRPr lang="en-US"/>
          </a:p>
        </p:txBody>
      </p:sp>
    </p:spTree>
    <p:extLst>
      <p:ext uri="{BB962C8B-B14F-4D97-AF65-F5344CB8AC3E}">
        <p14:creationId xmlns:p14="http://schemas.microsoft.com/office/powerpoint/2010/main" val="338458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6</a:t>
            </a:fld>
            <a:endParaRPr lang="en-US"/>
          </a:p>
        </p:txBody>
      </p:sp>
    </p:spTree>
    <p:extLst>
      <p:ext uri="{BB962C8B-B14F-4D97-AF65-F5344CB8AC3E}">
        <p14:creationId xmlns:p14="http://schemas.microsoft.com/office/powerpoint/2010/main" val="200513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99A74F2-EC1F-4944-87FE-B3D9BE86E918}" type="slidenum">
              <a:rPr lang="en-US" smtClean="0"/>
              <a:t>7</a:t>
            </a:fld>
            <a:endParaRPr lang="en-US"/>
          </a:p>
        </p:txBody>
      </p:sp>
    </p:spTree>
    <p:extLst>
      <p:ext uri="{BB962C8B-B14F-4D97-AF65-F5344CB8AC3E}">
        <p14:creationId xmlns:p14="http://schemas.microsoft.com/office/powerpoint/2010/main" val="126436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99A74F2-EC1F-4944-87FE-B3D9BE86E918}" type="slidenum">
              <a:rPr lang="en-US" smtClean="0"/>
              <a:t>8</a:t>
            </a:fld>
            <a:endParaRPr lang="en-US"/>
          </a:p>
        </p:txBody>
      </p:sp>
    </p:spTree>
    <p:extLst>
      <p:ext uri="{BB962C8B-B14F-4D97-AF65-F5344CB8AC3E}">
        <p14:creationId xmlns:p14="http://schemas.microsoft.com/office/powerpoint/2010/main" val="409830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9</a:t>
            </a:fld>
            <a:endParaRPr lang="en-US"/>
          </a:p>
        </p:txBody>
      </p:sp>
    </p:spTree>
    <p:extLst>
      <p:ext uri="{BB962C8B-B14F-4D97-AF65-F5344CB8AC3E}">
        <p14:creationId xmlns:p14="http://schemas.microsoft.com/office/powerpoint/2010/main" val="92896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10</a:t>
            </a:fld>
            <a:endParaRPr lang="en-US"/>
          </a:p>
        </p:txBody>
      </p:sp>
    </p:spTree>
    <p:extLst>
      <p:ext uri="{BB962C8B-B14F-4D97-AF65-F5344CB8AC3E}">
        <p14:creationId xmlns:p14="http://schemas.microsoft.com/office/powerpoint/2010/main" val="37053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11</a:t>
            </a:fld>
            <a:endParaRPr lang="en-US"/>
          </a:p>
        </p:txBody>
      </p:sp>
    </p:spTree>
    <p:extLst>
      <p:ext uri="{BB962C8B-B14F-4D97-AF65-F5344CB8AC3E}">
        <p14:creationId xmlns:p14="http://schemas.microsoft.com/office/powerpoint/2010/main" val="24582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A74F2-EC1F-4944-87FE-B3D9BE86E918}" type="slidenum">
              <a:rPr lang="en-US" smtClean="0"/>
              <a:t>12</a:t>
            </a:fld>
            <a:endParaRPr lang="en-US"/>
          </a:p>
        </p:txBody>
      </p:sp>
    </p:spTree>
    <p:extLst>
      <p:ext uri="{BB962C8B-B14F-4D97-AF65-F5344CB8AC3E}">
        <p14:creationId xmlns:p14="http://schemas.microsoft.com/office/powerpoint/2010/main" val="168504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bg2">
                    <a:lumMod val="1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7411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70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8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4" descr="F:\Business Development\Images\Justice Columns Ppoint bdkrnd.tif"/>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0" y="5334000"/>
            <a:ext cx="10160000" cy="1143000"/>
          </a:xfrm>
          <a:prstGeom prst="rect">
            <a:avLst/>
          </a:prstGeom>
        </p:spPr>
        <p:txBody>
          <a:bodyPr/>
          <a:lstStyle>
            <a:lvl1pPr algn="l">
              <a:defRPr sz="4400" b="1" cap="none" spc="0">
                <a:ln>
                  <a:noFill/>
                </a:ln>
                <a:solidFill>
                  <a:schemeClr val="bg1"/>
                </a:solidFill>
                <a:effectLst>
                  <a:outerShdw blurRad="50800" dist="38100" dir="16200000" rotWithShape="0">
                    <a:prstClr val="black">
                      <a:alpha val="40000"/>
                    </a:prstClr>
                  </a:outerShdw>
                </a:effectLst>
                <a:latin typeface="+mj-lt"/>
                <a:cs typeface="Calibri" pitchFamily="34" charset="0"/>
              </a:defRPr>
            </a:lvl1pPr>
          </a:lstStyle>
          <a:p>
            <a:r>
              <a:rPr lang="en-US"/>
              <a:t>Click to edit Master title style</a:t>
            </a:r>
          </a:p>
        </p:txBody>
      </p:sp>
      <p:pic>
        <p:nvPicPr>
          <p:cNvPr id="10" name="Picture 9" descr="Logo&#10;&#10;Description automatically generated">
            <a:extLst>
              <a:ext uri="{FF2B5EF4-FFF2-40B4-BE49-F238E27FC236}">
                <a16:creationId xmlns:a16="http://schemas.microsoft.com/office/drawing/2014/main" id="{38F7E2DD-0F53-2FBD-3E67-7605A242E7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0113" y="5149555"/>
            <a:ext cx="1327445" cy="1327445"/>
          </a:xfrm>
          <a:prstGeom prst="rect">
            <a:avLst/>
          </a:prstGeom>
        </p:spPr>
      </p:pic>
    </p:spTree>
    <p:extLst>
      <p:ext uri="{BB962C8B-B14F-4D97-AF65-F5344CB8AC3E}">
        <p14:creationId xmlns:p14="http://schemas.microsoft.com/office/powerpoint/2010/main" val="1489529744"/>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843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79316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51464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896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92456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master">
    <p:bg>
      <p:bgPr>
        <a:gradFill>
          <a:gsLst>
            <a:gs pos="55500">
              <a:srgbClr val="C2D5E3"/>
            </a:gs>
            <a:gs pos="25000">
              <a:srgbClr val="D6E1E8"/>
            </a:gs>
            <a:gs pos="0">
              <a:schemeClr val="accent1">
                <a:lumMod val="5000"/>
                <a:lumOff val="95000"/>
              </a:schemeClr>
            </a:gs>
            <a:gs pos="74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47704" y="5394065"/>
            <a:ext cx="7724775" cy="43088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2">
                    <a:lumMod val="25000"/>
                  </a:schemeClr>
                </a:solidFill>
              </a:rPr>
              <a:t>Provided by the Administrative Office of the Courts</a:t>
            </a:r>
          </a:p>
        </p:txBody>
      </p:sp>
      <p:sp>
        <p:nvSpPr>
          <p:cNvPr id="12" name="TextBox 11"/>
          <p:cNvSpPr txBox="1"/>
          <p:nvPr/>
        </p:nvSpPr>
        <p:spPr>
          <a:xfrm>
            <a:off x="368327" y="4176542"/>
            <a:ext cx="3506773" cy="1261884"/>
          </a:xfrm>
          <a:prstGeom prst="rect">
            <a:avLst/>
          </a:prstGeom>
          <a:noFill/>
        </p:spPr>
        <p:txBody>
          <a:bodyPr wrap="square" rtlCol="0">
            <a:spAutoFit/>
          </a:bodyPr>
          <a:lstStyle/>
          <a:p>
            <a:r>
              <a:rPr lang="en-US" sz="4000" b="1" dirty="0">
                <a:solidFill>
                  <a:schemeClr val="bg2">
                    <a:lumMod val="25000"/>
                  </a:schemeClr>
                </a:solidFill>
                <a:latin typeface="+mn-lt"/>
              </a:rPr>
              <a:t>June 30, 2015</a:t>
            </a:r>
          </a:p>
          <a:p>
            <a:endParaRPr lang="en-US" dirty="0"/>
          </a:p>
          <a:p>
            <a:endParaRPr lang="en-US" dirty="0"/>
          </a:p>
        </p:txBody>
      </p:sp>
    </p:spTree>
    <p:extLst>
      <p:ext uri="{BB962C8B-B14F-4D97-AF65-F5344CB8AC3E}">
        <p14:creationId xmlns:p14="http://schemas.microsoft.com/office/powerpoint/2010/main" val="14908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5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7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5500">
              <a:srgbClr val="C2D5E3"/>
            </a:gs>
            <a:gs pos="25000">
              <a:srgbClr val="D6E1E8"/>
            </a:gs>
            <a:gs pos="0">
              <a:schemeClr val="accent1">
                <a:lumMod val="5000"/>
                <a:lumOff val="95000"/>
              </a:schemeClr>
            </a:gs>
            <a:gs pos="74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245677"/>
            <a:ext cx="10058400" cy="71647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962155"/>
            <a:ext cx="10058400" cy="462877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4"/>
          <a:stretch>
            <a:fillRect/>
          </a:stretch>
        </p:blipFill>
        <p:spPr>
          <a:xfrm>
            <a:off x="-1057" y="10274"/>
            <a:ext cx="12193057" cy="981122"/>
          </a:xfrm>
          <a:prstGeom prst="rect">
            <a:avLst/>
          </a:prstGeom>
          <a:solidFill>
            <a:srgbClr val="002060"/>
          </a:solidFill>
          <a:scene3d>
            <a:camera prst="orthographicFront">
              <a:rot lat="0" lon="0" rev="10799999"/>
            </a:camera>
            <a:lightRig rig="threePt" dir="t"/>
          </a:scene3d>
        </p:spPr>
      </p:pic>
      <p:pic>
        <p:nvPicPr>
          <p:cNvPr id="12" name="Picture 11" descr="Logo&#10;&#10;Description automatically generated">
            <a:extLst>
              <a:ext uri="{FF2B5EF4-FFF2-40B4-BE49-F238E27FC236}">
                <a16:creationId xmlns:a16="http://schemas.microsoft.com/office/drawing/2014/main" id="{42D657A1-ABCD-85BF-2797-1925E97C40A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8682" y="119693"/>
            <a:ext cx="1038202" cy="1038202"/>
          </a:xfrm>
          <a:prstGeom prst="rect">
            <a:avLst/>
          </a:prstGeom>
        </p:spPr>
      </p:pic>
      <p:sp>
        <p:nvSpPr>
          <p:cNvPr id="5" name="TextBox 4">
            <a:extLst>
              <a:ext uri="{FF2B5EF4-FFF2-40B4-BE49-F238E27FC236}">
                <a16:creationId xmlns:a16="http://schemas.microsoft.com/office/drawing/2014/main" id="{95467745-AABC-476A-AAB9-5B083C0A3FEC}"/>
              </a:ext>
            </a:extLst>
          </p:cNvPr>
          <p:cNvSpPr txBox="1"/>
          <p:nvPr/>
        </p:nvSpPr>
        <p:spPr>
          <a:xfrm>
            <a:off x="1316804" y="286118"/>
            <a:ext cx="7122346" cy="461665"/>
          </a:xfrm>
          <a:prstGeom prst="rect">
            <a:avLst/>
          </a:prstGeom>
          <a:noFill/>
          <a:effectLst>
            <a:outerShdw blurRad="76200" dist="25400" dir="5400000" algn="ctr" rotWithShape="0">
              <a:schemeClr val="tx1"/>
            </a:outerShdw>
          </a:effectLst>
        </p:spPr>
        <p:txBody>
          <a:bodyPr wrap="square" rtlCol="0">
            <a:spAutoFit/>
          </a:bodyPr>
          <a:lstStyle/>
          <a:p>
            <a:r>
              <a:rPr lang="en-US" sz="2400" b="0" dirty="0">
                <a:solidFill>
                  <a:schemeClr val="bg1"/>
                </a:solidFill>
                <a:latin typeface="Georgia Pro Cond" panose="020B0604020202020204" pitchFamily="18" charset="0"/>
              </a:rPr>
              <a:t>KENTUCKY COURT OF JUSTICE</a:t>
            </a:r>
          </a:p>
        </p:txBody>
      </p:sp>
    </p:spTree>
    <p:extLst>
      <p:ext uri="{BB962C8B-B14F-4D97-AF65-F5344CB8AC3E}">
        <p14:creationId xmlns:p14="http://schemas.microsoft.com/office/powerpoint/2010/main" val="1117252722"/>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9" r:id="rId5"/>
    <p:sldLayoutId id="2147483687" r:id="rId6"/>
    <p:sldLayoutId id="2147483670" r:id="rId7"/>
    <p:sldLayoutId id="2147483676" r:id="rId8"/>
    <p:sldLayoutId id="2147483677" r:id="rId9"/>
    <p:sldLayoutId id="2147483678" r:id="rId10"/>
    <p:sldLayoutId id="2147483672" r:id="rId11"/>
    <p:sldLayoutId id="214748368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b="1" kern="1200" spc="-50" baseline="0">
          <a:solidFill>
            <a:schemeClr val="bg2">
              <a:lumMod val="25000"/>
            </a:schemeClr>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ashleyclark@kycourts.ne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FE_49E3FBFE.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12" y="5103055"/>
            <a:ext cx="11085342" cy="1452490"/>
          </a:xfrm>
        </p:spPr>
        <p:txBody>
          <a:bodyPr>
            <a:normAutofit/>
          </a:bodyPr>
          <a:lstStyle/>
          <a:p>
            <a:pPr eaLnBrk="1" hangingPunct="1">
              <a:defRPr/>
            </a:pPr>
            <a:r>
              <a:rPr lang="en-US" sz="4000" dirty="0">
                <a:effectLst/>
              </a:rPr>
              <a:t>Truancy and the Court Designated Worker Program </a:t>
            </a:r>
            <a:br>
              <a:rPr lang="en-US" sz="4000" dirty="0">
                <a:effectLst/>
              </a:rPr>
            </a:br>
            <a:r>
              <a:rPr lang="en-US" sz="3200" dirty="0">
                <a:effectLst/>
              </a:rPr>
              <a:t>Department of Family and Juvenile Services </a:t>
            </a:r>
            <a:br>
              <a:rPr lang="en-US" sz="3200" dirty="0">
                <a:effectLst/>
              </a:rPr>
            </a:br>
            <a:r>
              <a:rPr lang="en-US" sz="3200" dirty="0">
                <a:effectLst/>
              </a:rPr>
              <a:t>Administrative Office of the Courts </a:t>
            </a: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9248-3399-4C48-463A-D19B72AE8D38}"/>
              </a:ext>
            </a:extLst>
          </p:cNvPr>
          <p:cNvSpPr>
            <a:spLocks noGrp="1"/>
          </p:cNvSpPr>
          <p:nvPr>
            <p:ph type="title"/>
          </p:nvPr>
        </p:nvSpPr>
        <p:spPr>
          <a:xfrm>
            <a:off x="312144" y="1131377"/>
            <a:ext cx="10058400" cy="716478"/>
          </a:xfrm>
        </p:spPr>
        <p:txBody>
          <a:bodyPr>
            <a:normAutofit fontScale="90000"/>
          </a:bodyPr>
          <a:lstStyle/>
          <a:p>
            <a:r>
              <a:rPr lang="en-US" dirty="0"/>
              <a:t>Diversion</a:t>
            </a:r>
          </a:p>
        </p:txBody>
      </p:sp>
      <p:sp>
        <p:nvSpPr>
          <p:cNvPr id="5" name="Content Placeholder 4">
            <a:extLst>
              <a:ext uri="{FF2B5EF4-FFF2-40B4-BE49-F238E27FC236}">
                <a16:creationId xmlns:a16="http://schemas.microsoft.com/office/drawing/2014/main" id="{2D7C6DA6-FADA-E6A1-693D-FB4BC1CD4259}"/>
              </a:ext>
            </a:extLst>
          </p:cNvPr>
          <p:cNvSpPr>
            <a:spLocks noGrp="1"/>
          </p:cNvSpPr>
          <p:nvPr>
            <p:ph idx="1"/>
          </p:nvPr>
        </p:nvSpPr>
        <p:spPr>
          <a:xfrm>
            <a:off x="312144" y="1847855"/>
            <a:ext cx="11567711" cy="4628773"/>
          </a:xfrm>
        </p:spPr>
        <p:txBody>
          <a:bodyPr>
            <a:noAutofit/>
          </a:bodyPr>
          <a:lstStyle/>
          <a:p>
            <a:pPr marL="274320" lvl="0" indent="-274320" rtl="0">
              <a:lnSpc>
                <a:spcPct val="100000"/>
              </a:lnSpc>
              <a:buFont typeface="Arial" panose="020B0604020202020204" pitchFamily="34" charset="0"/>
              <a:buChar char="•"/>
            </a:pPr>
            <a:r>
              <a:rPr lang="en-US" sz="3600" dirty="0">
                <a:solidFill>
                  <a:schemeClr val="tx1"/>
                </a:solidFill>
              </a:rPr>
              <a:t>The goal of each diversion agreement is to “</a:t>
            </a:r>
            <a:r>
              <a:rPr lang="en-US" sz="3600" b="1" i="1" dirty="0">
                <a:solidFill>
                  <a:schemeClr val="tx1"/>
                </a:solidFill>
              </a:rPr>
              <a:t>prevent delinquency among Kentucky’s youth by providing education, treatment and accountability through statewide delivery of coordinated services</a:t>
            </a:r>
            <a:r>
              <a:rPr lang="en-US" sz="3600" dirty="0">
                <a:solidFill>
                  <a:schemeClr val="tx1"/>
                </a:solidFill>
              </a:rPr>
              <a:t>.”</a:t>
            </a:r>
          </a:p>
          <a:p>
            <a:pPr marL="274320" lvl="0" indent="-274320" rtl="0">
              <a:lnSpc>
                <a:spcPct val="100000"/>
              </a:lnSpc>
              <a:buFont typeface="Arial" panose="020B0604020202020204" pitchFamily="34" charset="0"/>
              <a:buChar char="•"/>
            </a:pPr>
            <a:r>
              <a:rPr lang="en-US" sz="3600" dirty="0">
                <a:solidFill>
                  <a:schemeClr val="tx1"/>
                </a:solidFill>
              </a:rPr>
              <a:t>Diversion is an agreement between the CDW and the youth. </a:t>
            </a:r>
          </a:p>
          <a:p>
            <a:pPr marL="274320" lvl="0" indent="-274320" rtl="0">
              <a:lnSpc>
                <a:spcPct val="100000"/>
              </a:lnSpc>
              <a:buFont typeface="Arial" panose="020B0604020202020204" pitchFamily="34" charset="0"/>
              <a:buChar char="•"/>
            </a:pPr>
            <a:r>
              <a:rPr lang="en-US" altLang="en-US" sz="3600" kern="0" dirty="0">
                <a:solidFill>
                  <a:schemeClr val="tx1"/>
                </a:solidFill>
              </a:rPr>
              <a:t>The purpose of diversion is to meet the needs of the youth and should reflect the best interest of the youth.  </a:t>
            </a:r>
          </a:p>
        </p:txBody>
      </p:sp>
    </p:spTree>
    <p:extLst>
      <p:ext uri="{BB962C8B-B14F-4D97-AF65-F5344CB8AC3E}">
        <p14:creationId xmlns:p14="http://schemas.microsoft.com/office/powerpoint/2010/main" val="325048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2" descr="Dashboard 5">
            <a:extLst>
              <a:ext uri="{FF2B5EF4-FFF2-40B4-BE49-F238E27FC236}">
                <a16:creationId xmlns:a16="http://schemas.microsoft.com/office/drawing/2014/main" id="{14D12C3F-9FA3-C022-5A31-ACEF00DBE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283153"/>
            <a:ext cx="10477500" cy="5238750"/>
          </a:xfrm>
          <a:prstGeom prst="rect">
            <a:avLst/>
          </a:prstGeom>
        </p:spPr>
      </p:pic>
    </p:spTree>
    <p:extLst>
      <p:ext uri="{BB962C8B-B14F-4D97-AF65-F5344CB8AC3E}">
        <p14:creationId xmlns:p14="http://schemas.microsoft.com/office/powerpoint/2010/main" val="35360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9248-3399-4C48-463A-D19B72AE8D38}"/>
              </a:ext>
            </a:extLst>
          </p:cNvPr>
          <p:cNvSpPr>
            <a:spLocks noGrp="1"/>
          </p:cNvSpPr>
          <p:nvPr>
            <p:ph type="title"/>
          </p:nvPr>
        </p:nvSpPr>
        <p:spPr>
          <a:xfrm>
            <a:off x="312144" y="1131377"/>
            <a:ext cx="10714444" cy="716478"/>
          </a:xfrm>
        </p:spPr>
        <p:txBody>
          <a:bodyPr>
            <a:normAutofit fontScale="90000"/>
          </a:bodyPr>
          <a:lstStyle/>
          <a:p>
            <a:pPr>
              <a:defRPr/>
            </a:pPr>
            <a:r>
              <a:rPr lang="en-US" sz="4800" b="1" dirty="0"/>
              <a:t>Family Accountability Response Teams (FAIR)</a:t>
            </a:r>
          </a:p>
        </p:txBody>
      </p:sp>
      <p:sp>
        <p:nvSpPr>
          <p:cNvPr id="5" name="Content Placeholder 4">
            <a:extLst>
              <a:ext uri="{FF2B5EF4-FFF2-40B4-BE49-F238E27FC236}">
                <a16:creationId xmlns:a16="http://schemas.microsoft.com/office/drawing/2014/main" id="{2D7C6DA6-FADA-E6A1-693D-FB4BC1CD4259}"/>
              </a:ext>
            </a:extLst>
          </p:cNvPr>
          <p:cNvSpPr>
            <a:spLocks noGrp="1"/>
          </p:cNvSpPr>
          <p:nvPr>
            <p:ph idx="1"/>
          </p:nvPr>
        </p:nvSpPr>
        <p:spPr>
          <a:xfrm>
            <a:off x="312144" y="1847855"/>
            <a:ext cx="11757936" cy="4628773"/>
          </a:xfrm>
        </p:spPr>
        <p:txBody>
          <a:bodyPr>
            <a:noAutofit/>
          </a:bodyPr>
          <a:lstStyle/>
          <a:p>
            <a:pPr marL="274320" lvl="0" indent="-274320" rtl="0">
              <a:lnSpc>
                <a:spcPct val="100000"/>
              </a:lnSpc>
              <a:buFont typeface="Arial" panose="020B0604020202020204" pitchFamily="34" charset="0"/>
              <a:buChar char="•"/>
            </a:pPr>
            <a:r>
              <a:rPr lang="en-US" sz="4400" dirty="0">
                <a:solidFill>
                  <a:schemeClr val="tx1"/>
                </a:solidFill>
              </a:rPr>
              <a:t>“There is hereby created in each judicial district a </a:t>
            </a:r>
            <a:r>
              <a:rPr lang="en-US" sz="4400" b="1" dirty="0">
                <a:solidFill>
                  <a:schemeClr val="tx1"/>
                </a:solidFill>
              </a:rPr>
              <a:t>Family Accountability, Intervention and Response Team (FAIR) </a:t>
            </a:r>
            <a:r>
              <a:rPr lang="en-US" sz="4400" dirty="0">
                <a:solidFill>
                  <a:schemeClr val="tx1"/>
                </a:solidFill>
              </a:rPr>
              <a:t>that shall develop enhanced case management plans and opportunities for services referred to the team.” KRS 605.035.</a:t>
            </a:r>
          </a:p>
          <a:p>
            <a:pPr marL="0" lvl="0" indent="0" rtl="0">
              <a:lnSpc>
                <a:spcPct val="100000"/>
              </a:lnSpc>
              <a:buNone/>
            </a:pPr>
            <a:r>
              <a:rPr lang="en-US" altLang="en-US" sz="3600" kern="0" dirty="0">
                <a:solidFill>
                  <a:schemeClr val="tx1"/>
                </a:solidFill>
              </a:rPr>
              <a:t>  </a:t>
            </a:r>
          </a:p>
        </p:txBody>
      </p:sp>
    </p:spTree>
    <p:extLst>
      <p:ext uri="{BB962C8B-B14F-4D97-AF65-F5344CB8AC3E}">
        <p14:creationId xmlns:p14="http://schemas.microsoft.com/office/powerpoint/2010/main" val="12769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9248-3399-4C48-463A-D19B72AE8D38}"/>
              </a:ext>
            </a:extLst>
          </p:cNvPr>
          <p:cNvSpPr>
            <a:spLocks noGrp="1"/>
          </p:cNvSpPr>
          <p:nvPr>
            <p:ph type="title"/>
          </p:nvPr>
        </p:nvSpPr>
        <p:spPr>
          <a:xfrm>
            <a:off x="312144" y="1131377"/>
            <a:ext cx="10714444" cy="716478"/>
          </a:xfrm>
        </p:spPr>
        <p:txBody>
          <a:bodyPr>
            <a:normAutofit fontScale="90000"/>
          </a:bodyPr>
          <a:lstStyle/>
          <a:p>
            <a:pPr>
              <a:defRPr/>
            </a:pPr>
            <a:r>
              <a:rPr lang="en-US" sz="4800" b="1" dirty="0"/>
              <a:t>Family Accountability Response Teams (FAIR)</a:t>
            </a:r>
          </a:p>
        </p:txBody>
      </p:sp>
      <p:sp>
        <p:nvSpPr>
          <p:cNvPr id="5" name="Content Placeholder 4">
            <a:extLst>
              <a:ext uri="{FF2B5EF4-FFF2-40B4-BE49-F238E27FC236}">
                <a16:creationId xmlns:a16="http://schemas.microsoft.com/office/drawing/2014/main" id="{2D7C6DA6-FADA-E6A1-693D-FB4BC1CD4259}"/>
              </a:ext>
            </a:extLst>
          </p:cNvPr>
          <p:cNvSpPr>
            <a:spLocks noGrp="1"/>
          </p:cNvSpPr>
          <p:nvPr>
            <p:ph idx="1"/>
          </p:nvPr>
        </p:nvSpPr>
        <p:spPr>
          <a:xfrm>
            <a:off x="312144" y="1847855"/>
            <a:ext cx="11757936" cy="5010145"/>
          </a:xfrm>
        </p:spPr>
        <p:txBody>
          <a:bodyPr>
            <a:noAutofit/>
          </a:bodyPr>
          <a:lstStyle/>
          <a:p>
            <a:pPr marL="274320" lvl="0" indent="-274320" rtl="0">
              <a:lnSpc>
                <a:spcPct val="100000"/>
              </a:lnSpc>
              <a:buFont typeface="Arial" panose="020B0604020202020204" pitchFamily="34" charset="0"/>
              <a:buChar char="•"/>
            </a:pPr>
            <a:r>
              <a:rPr lang="en-US" sz="3200" dirty="0">
                <a:solidFill>
                  <a:schemeClr val="tx1"/>
                </a:solidFill>
              </a:rPr>
              <a:t>The FAIR team reviews the actions taken by the CDW, including referrals made for the child and his or her family, efforts to address barriers to successful completion, and whether other appropriate services are available to address the needs of the child and his or her family.</a:t>
            </a:r>
          </a:p>
          <a:p>
            <a:pPr marL="274320" lvl="0" indent="-274320" rtl="0">
              <a:lnSpc>
                <a:spcPct val="100000"/>
              </a:lnSpc>
              <a:buFont typeface="Arial" panose="020B0604020202020204" pitchFamily="34" charset="0"/>
              <a:buChar char="•"/>
            </a:pPr>
            <a:r>
              <a:rPr lang="en-US" sz="3200" dirty="0">
                <a:solidFill>
                  <a:schemeClr val="tx1"/>
                </a:solidFill>
              </a:rPr>
              <a:t>The FAIR team may: </a:t>
            </a:r>
          </a:p>
          <a:p>
            <a:pPr marL="566928" lvl="1" indent="-274320">
              <a:lnSpc>
                <a:spcPct val="100000"/>
              </a:lnSpc>
              <a:buFont typeface="Arial" panose="020B0604020202020204" pitchFamily="34" charset="0"/>
              <a:buChar char="•"/>
            </a:pPr>
            <a:r>
              <a:rPr lang="en-US" sz="3000" dirty="0">
                <a:solidFill>
                  <a:schemeClr val="tx1"/>
                </a:solidFill>
              </a:rPr>
              <a:t>Refer the case back to the CDW</a:t>
            </a:r>
          </a:p>
          <a:p>
            <a:pPr marL="566928" lvl="1" indent="-274320">
              <a:lnSpc>
                <a:spcPct val="100000"/>
              </a:lnSpc>
              <a:buFont typeface="Arial" panose="020B0604020202020204" pitchFamily="34" charset="0"/>
              <a:buChar char="•"/>
            </a:pPr>
            <a:r>
              <a:rPr lang="en-US" sz="3000" dirty="0">
                <a:solidFill>
                  <a:schemeClr val="tx1"/>
                </a:solidFill>
              </a:rPr>
              <a:t>Refer the case to DCBS</a:t>
            </a:r>
          </a:p>
          <a:p>
            <a:pPr marL="566928" lvl="1" indent="-274320">
              <a:lnSpc>
                <a:spcPct val="100000"/>
              </a:lnSpc>
              <a:buFont typeface="Arial" panose="020B0604020202020204" pitchFamily="34" charset="0"/>
              <a:buChar char="•"/>
            </a:pPr>
            <a:r>
              <a:rPr lang="en-US" sz="3000" dirty="0">
                <a:solidFill>
                  <a:schemeClr val="tx1"/>
                </a:solidFill>
              </a:rPr>
              <a:t>Advise the CDW to refer the case to the county attorney. </a:t>
            </a:r>
            <a:endParaRPr lang="en-US" altLang="en-US" sz="2600" kern="0" dirty="0">
              <a:solidFill>
                <a:schemeClr val="tx1"/>
              </a:solidFill>
            </a:endParaRPr>
          </a:p>
        </p:txBody>
      </p:sp>
    </p:spTree>
    <p:extLst>
      <p:ext uri="{BB962C8B-B14F-4D97-AF65-F5344CB8AC3E}">
        <p14:creationId xmlns:p14="http://schemas.microsoft.com/office/powerpoint/2010/main" val="258122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9248-3399-4C48-463A-D19B72AE8D38}"/>
              </a:ext>
            </a:extLst>
          </p:cNvPr>
          <p:cNvSpPr>
            <a:spLocks noGrp="1"/>
          </p:cNvSpPr>
          <p:nvPr>
            <p:ph type="title"/>
          </p:nvPr>
        </p:nvSpPr>
        <p:spPr>
          <a:xfrm>
            <a:off x="312144" y="1131377"/>
            <a:ext cx="10714444" cy="716478"/>
          </a:xfrm>
        </p:spPr>
        <p:txBody>
          <a:bodyPr>
            <a:normAutofit fontScale="90000"/>
          </a:bodyPr>
          <a:lstStyle/>
          <a:p>
            <a:pPr>
              <a:defRPr/>
            </a:pPr>
            <a:r>
              <a:rPr lang="en-US" sz="4800" b="1" dirty="0"/>
              <a:t>FAIR Teams and Truancy</a:t>
            </a:r>
          </a:p>
        </p:txBody>
      </p:sp>
      <p:sp>
        <p:nvSpPr>
          <p:cNvPr id="5" name="Content Placeholder 4">
            <a:extLst>
              <a:ext uri="{FF2B5EF4-FFF2-40B4-BE49-F238E27FC236}">
                <a16:creationId xmlns:a16="http://schemas.microsoft.com/office/drawing/2014/main" id="{2D7C6DA6-FADA-E6A1-693D-FB4BC1CD4259}"/>
              </a:ext>
            </a:extLst>
          </p:cNvPr>
          <p:cNvSpPr>
            <a:spLocks noGrp="1"/>
          </p:cNvSpPr>
          <p:nvPr>
            <p:ph idx="1"/>
          </p:nvPr>
        </p:nvSpPr>
        <p:spPr>
          <a:xfrm>
            <a:off x="312144" y="1847855"/>
            <a:ext cx="11757936" cy="5010145"/>
          </a:xfrm>
        </p:spPr>
        <p:txBody>
          <a:bodyPr>
            <a:noAutofit/>
          </a:bodyPr>
          <a:lstStyle/>
          <a:p>
            <a:pPr marL="274320" indent="-274320">
              <a:lnSpc>
                <a:spcPct val="100000"/>
              </a:lnSpc>
              <a:buFont typeface="Arial" panose="020B0604020202020204" pitchFamily="34" charset="0"/>
              <a:buChar char="•"/>
            </a:pPr>
            <a:r>
              <a:rPr lang="en-US" sz="3200" dirty="0">
                <a:solidFill>
                  <a:schemeClr val="tx1"/>
                </a:solidFill>
              </a:rPr>
              <a:t>If it is determined by the CDW, that the youth meets the criteria to be referred to a court-designated specialist (CDS), a referral will be made.</a:t>
            </a:r>
          </a:p>
          <a:p>
            <a:pPr marL="274320" indent="-274320">
              <a:lnSpc>
                <a:spcPct val="100000"/>
              </a:lnSpc>
              <a:buFont typeface="Arial" panose="020B0604020202020204" pitchFamily="34" charset="0"/>
              <a:buChar char="•"/>
            </a:pPr>
            <a:r>
              <a:rPr lang="en-US" sz="3200" dirty="0">
                <a:solidFill>
                  <a:schemeClr val="tx1"/>
                </a:solidFill>
              </a:rPr>
              <a:t>The CDS performs the Global Appraisal of Individual Needs Quick (GAIN </a:t>
            </a:r>
            <a:r>
              <a:rPr lang="en-US" sz="3200" dirty="0" err="1">
                <a:solidFill>
                  <a:schemeClr val="tx1"/>
                </a:solidFill>
              </a:rPr>
              <a:t>Q3</a:t>
            </a:r>
            <a:r>
              <a:rPr lang="en-US" sz="3200" dirty="0">
                <a:solidFill>
                  <a:schemeClr val="tx1"/>
                </a:solidFill>
              </a:rPr>
              <a:t>). </a:t>
            </a:r>
            <a:r>
              <a:rPr lang="en-US" sz="3200" b="0" i="0" dirty="0">
                <a:solidFill>
                  <a:schemeClr val="tx1"/>
                </a:solidFill>
                <a:effectLst/>
              </a:rPr>
              <a:t>The GAIN-</a:t>
            </a:r>
            <a:r>
              <a:rPr lang="en-US" sz="3200" b="0" i="0" dirty="0" err="1">
                <a:solidFill>
                  <a:schemeClr val="tx1"/>
                </a:solidFill>
                <a:effectLst/>
              </a:rPr>
              <a:t>Q3</a:t>
            </a:r>
            <a:r>
              <a:rPr lang="en-US" sz="3200" b="0" i="0" dirty="0">
                <a:solidFill>
                  <a:schemeClr val="tx1"/>
                </a:solidFill>
                <a:effectLst/>
              </a:rPr>
              <a:t> is a brief screener used to identify and address a wide range of problems in clinical and general populations. It is designed for use by personnel in diverse settings (i.e., student assistance programs, health clinics, juvenile justice).</a:t>
            </a:r>
            <a:r>
              <a:rPr lang="en-US" sz="3200" dirty="0">
                <a:solidFill>
                  <a:schemeClr val="tx1"/>
                </a:solidFill>
              </a:rPr>
              <a:t> The information gathered will be shared with the FAIR Team upon referral.</a:t>
            </a:r>
            <a:endParaRPr lang="en-US" altLang="en-US" sz="2600" kern="0" dirty="0">
              <a:solidFill>
                <a:schemeClr val="tx1"/>
              </a:solidFill>
            </a:endParaRPr>
          </a:p>
        </p:txBody>
      </p:sp>
    </p:spTree>
    <p:extLst>
      <p:ext uri="{BB962C8B-B14F-4D97-AF65-F5344CB8AC3E}">
        <p14:creationId xmlns:p14="http://schemas.microsoft.com/office/powerpoint/2010/main" val="50603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9248-3399-4C48-463A-D19B72AE8D38}"/>
              </a:ext>
            </a:extLst>
          </p:cNvPr>
          <p:cNvSpPr>
            <a:spLocks noGrp="1"/>
          </p:cNvSpPr>
          <p:nvPr>
            <p:ph type="title"/>
          </p:nvPr>
        </p:nvSpPr>
        <p:spPr>
          <a:xfrm>
            <a:off x="502644" y="1131377"/>
            <a:ext cx="10714444" cy="716478"/>
          </a:xfrm>
        </p:spPr>
        <p:txBody>
          <a:bodyPr>
            <a:normAutofit fontScale="90000"/>
          </a:bodyPr>
          <a:lstStyle/>
          <a:p>
            <a:pPr>
              <a:defRPr/>
            </a:pPr>
            <a:r>
              <a:rPr lang="en-US" sz="4800" b="1" dirty="0"/>
              <a:t>Director of Pupil Personnel (DPP) Referral</a:t>
            </a:r>
          </a:p>
        </p:txBody>
      </p:sp>
      <p:sp>
        <p:nvSpPr>
          <p:cNvPr id="5" name="Content Placeholder 4">
            <a:extLst>
              <a:ext uri="{FF2B5EF4-FFF2-40B4-BE49-F238E27FC236}">
                <a16:creationId xmlns:a16="http://schemas.microsoft.com/office/drawing/2014/main" id="{2D7C6DA6-FADA-E6A1-693D-FB4BC1CD4259}"/>
              </a:ext>
            </a:extLst>
          </p:cNvPr>
          <p:cNvSpPr>
            <a:spLocks noGrp="1"/>
          </p:cNvSpPr>
          <p:nvPr>
            <p:ph idx="1"/>
          </p:nvPr>
        </p:nvSpPr>
        <p:spPr>
          <a:xfrm>
            <a:off x="312282" y="1847855"/>
            <a:ext cx="11567436" cy="5010145"/>
          </a:xfrm>
        </p:spPr>
        <p:txBody>
          <a:bodyPr>
            <a:noAutofit/>
          </a:bodyPr>
          <a:lstStyle/>
          <a:p>
            <a:pPr marL="274320" indent="0">
              <a:lnSpc>
                <a:spcPct val="100000"/>
              </a:lnSpc>
              <a:buNone/>
              <a:defRPr/>
            </a:pPr>
            <a:r>
              <a:rPr lang="en-US" sz="4000" dirty="0">
                <a:solidFill>
                  <a:schemeClr val="tx1"/>
                </a:solidFill>
              </a:rPr>
              <a:t>The DPP may submit the Notice of DPP Referral to FAIR Team (FAIR-4) at the time of the complaint filing. This is a request to that the case be presented to the FAIR Team regardless of CDW criteria for the youth to be referred to FAIR. </a:t>
            </a:r>
          </a:p>
        </p:txBody>
      </p:sp>
    </p:spTree>
    <p:extLst>
      <p:ext uri="{BB962C8B-B14F-4D97-AF65-F5344CB8AC3E}">
        <p14:creationId xmlns:p14="http://schemas.microsoft.com/office/powerpoint/2010/main" val="236976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F4B459-0837-7908-4E5B-BFBF4CAE203A}"/>
              </a:ext>
            </a:extLst>
          </p:cNvPr>
          <p:cNvPicPr>
            <a:picLocks noChangeAspect="1"/>
          </p:cNvPicPr>
          <p:nvPr/>
        </p:nvPicPr>
        <p:blipFill>
          <a:blip r:embed="rId3"/>
          <a:stretch>
            <a:fillRect/>
          </a:stretch>
        </p:blipFill>
        <p:spPr>
          <a:xfrm>
            <a:off x="933692" y="1344593"/>
            <a:ext cx="10334262" cy="5191245"/>
          </a:xfrm>
          <a:prstGeom prst="rect">
            <a:avLst/>
          </a:prstGeom>
        </p:spPr>
      </p:pic>
    </p:spTree>
    <p:extLst>
      <p:ext uri="{BB962C8B-B14F-4D97-AF65-F5344CB8AC3E}">
        <p14:creationId xmlns:p14="http://schemas.microsoft.com/office/powerpoint/2010/main" val="58863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456570-3FBE-A30F-36AD-4B696EE83ECA}"/>
              </a:ext>
            </a:extLst>
          </p:cNvPr>
          <p:cNvPicPr>
            <a:picLocks noChangeAspect="1"/>
          </p:cNvPicPr>
          <p:nvPr/>
        </p:nvPicPr>
        <p:blipFill>
          <a:blip r:embed="rId3"/>
          <a:stretch>
            <a:fillRect/>
          </a:stretch>
        </p:blipFill>
        <p:spPr>
          <a:xfrm>
            <a:off x="875818" y="1344593"/>
            <a:ext cx="10450010" cy="5258763"/>
          </a:xfrm>
          <a:prstGeom prst="rect">
            <a:avLst/>
          </a:prstGeom>
        </p:spPr>
      </p:pic>
    </p:spTree>
    <p:extLst>
      <p:ext uri="{BB962C8B-B14F-4D97-AF65-F5344CB8AC3E}">
        <p14:creationId xmlns:p14="http://schemas.microsoft.com/office/powerpoint/2010/main" val="254607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 timeline&#10;&#10;Description automatically generated">
            <a:extLst>
              <a:ext uri="{FF2B5EF4-FFF2-40B4-BE49-F238E27FC236}">
                <a16:creationId xmlns:a16="http://schemas.microsoft.com/office/drawing/2014/main" id="{ADF7A1A6-B2EC-78DD-C330-7E413614F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135" y="1070956"/>
            <a:ext cx="9441729" cy="5621943"/>
          </a:xfrm>
          <a:prstGeom prst="rect">
            <a:avLst/>
          </a:prstGeom>
        </p:spPr>
      </p:pic>
    </p:spTree>
    <p:extLst>
      <p:ext uri="{BB962C8B-B14F-4D97-AF65-F5344CB8AC3E}">
        <p14:creationId xmlns:p14="http://schemas.microsoft.com/office/powerpoint/2010/main" val="19344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DDF5-8038-648F-7931-9B174E07F920}"/>
              </a:ext>
            </a:extLst>
          </p:cNvPr>
          <p:cNvSpPr>
            <a:spLocks noGrp="1"/>
          </p:cNvSpPr>
          <p:nvPr>
            <p:ph type="title"/>
          </p:nvPr>
        </p:nvSpPr>
        <p:spPr>
          <a:xfrm>
            <a:off x="854440" y="1607234"/>
            <a:ext cx="10310998" cy="4793566"/>
          </a:xfrm>
        </p:spPr>
        <p:txBody>
          <a:bodyPr>
            <a:normAutofit/>
          </a:bodyPr>
          <a:lstStyle/>
          <a:p>
            <a:pPr algn="ctr"/>
            <a:r>
              <a:rPr lang="en-US" sz="3600" b="0" dirty="0">
                <a:solidFill>
                  <a:schemeClr val="tx1">
                    <a:lumMod val="95000"/>
                    <a:lumOff val="5000"/>
                  </a:schemeClr>
                </a:solidFill>
              </a:rPr>
              <a:t>Thank you for your time and attention.</a:t>
            </a:r>
            <a:br>
              <a:rPr lang="en-US" sz="3200" b="0" dirty="0">
                <a:solidFill>
                  <a:schemeClr val="tx1">
                    <a:lumMod val="95000"/>
                    <a:lumOff val="5000"/>
                  </a:schemeClr>
                </a:solidFill>
              </a:rPr>
            </a:br>
            <a:br>
              <a:rPr lang="en-US" sz="3200" b="0" dirty="0">
                <a:solidFill>
                  <a:schemeClr val="tx1">
                    <a:lumMod val="95000"/>
                    <a:lumOff val="5000"/>
                  </a:schemeClr>
                </a:solidFill>
              </a:rPr>
            </a:br>
            <a:r>
              <a:rPr lang="en-US" sz="3600" b="0" dirty="0">
                <a:solidFill>
                  <a:schemeClr val="tx1">
                    <a:lumMod val="95000"/>
                    <a:lumOff val="5000"/>
                  </a:schemeClr>
                </a:solidFill>
              </a:rPr>
              <a:t>Send future questions to:</a:t>
            </a:r>
            <a:br>
              <a:rPr lang="en-US" sz="4000" dirty="0">
                <a:solidFill>
                  <a:schemeClr val="tx1">
                    <a:lumMod val="95000"/>
                    <a:lumOff val="5000"/>
                  </a:schemeClr>
                </a:solidFill>
              </a:rPr>
            </a:br>
            <a:br>
              <a:rPr lang="en-US" sz="3600" b="0" dirty="0">
                <a:solidFill>
                  <a:schemeClr val="tx1"/>
                </a:solidFill>
              </a:rPr>
            </a:br>
            <a:r>
              <a:rPr lang="en-US" sz="3600" b="0" dirty="0">
                <a:solidFill>
                  <a:schemeClr val="tx1"/>
                </a:solidFill>
              </a:rPr>
              <a:t>Ashley Clark</a:t>
            </a:r>
            <a:br>
              <a:rPr lang="en-US" sz="3600" b="0" dirty="0">
                <a:solidFill>
                  <a:schemeClr val="tx1"/>
                </a:solidFill>
              </a:rPr>
            </a:br>
            <a:r>
              <a:rPr lang="en-US" sz="3600" b="0" dirty="0">
                <a:solidFill>
                  <a:schemeClr val="tx1"/>
                </a:solidFill>
              </a:rPr>
              <a:t>Executive Officer</a:t>
            </a:r>
            <a:br>
              <a:rPr lang="en-US" sz="3600" b="0" dirty="0">
                <a:solidFill>
                  <a:schemeClr val="tx1"/>
                </a:solidFill>
              </a:rPr>
            </a:br>
            <a:r>
              <a:rPr lang="en-US" sz="3600" b="0" dirty="0">
                <a:solidFill>
                  <a:schemeClr val="tx1"/>
                </a:solidFill>
                <a:hlinkClick r:id="rId2"/>
              </a:rPr>
              <a:t>ashleyclark@kycourts.net</a:t>
            </a:r>
            <a:br>
              <a:rPr lang="en-US" sz="3600" b="0" dirty="0">
                <a:solidFill>
                  <a:schemeClr val="tx1"/>
                </a:solidFill>
              </a:rPr>
            </a:br>
            <a:r>
              <a:rPr lang="en-US" sz="3600" b="0" dirty="0">
                <a:solidFill>
                  <a:schemeClr val="tx1"/>
                </a:solidFill>
              </a:rPr>
              <a:t>270-725-7833 (Ext. 17131)</a:t>
            </a:r>
            <a:br>
              <a:rPr lang="en-US" sz="3600" b="0" dirty="0">
                <a:solidFill>
                  <a:schemeClr val="tx1"/>
                </a:solidFill>
              </a:rPr>
            </a:br>
            <a:br>
              <a:rPr lang="en-US" sz="3600" b="0" dirty="0">
                <a:solidFill>
                  <a:schemeClr val="tx1"/>
                </a:solidFill>
              </a:rPr>
            </a:br>
            <a:endParaRPr lang="en-US" sz="3600" b="0" dirty="0">
              <a:solidFill>
                <a:schemeClr val="tx1"/>
              </a:solidFill>
            </a:endParaRPr>
          </a:p>
        </p:txBody>
      </p:sp>
    </p:spTree>
    <p:extLst>
      <p:ext uri="{BB962C8B-B14F-4D97-AF65-F5344CB8AC3E}">
        <p14:creationId xmlns:p14="http://schemas.microsoft.com/office/powerpoint/2010/main" val="37221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DDF5-8038-648F-7931-9B174E07F920}"/>
              </a:ext>
            </a:extLst>
          </p:cNvPr>
          <p:cNvSpPr>
            <a:spLocks noGrp="1"/>
          </p:cNvSpPr>
          <p:nvPr>
            <p:ph type="title"/>
          </p:nvPr>
        </p:nvSpPr>
        <p:spPr>
          <a:xfrm>
            <a:off x="940501" y="2513980"/>
            <a:ext cx="10310998" cy="3643532"/>
          </a:xfrm>
        </p:spPr>
        <p:txBody>
          <a:bodyPr>
            <a:normAutofit/>
          </a:bodyPr>
          <a:lstStyle/>
          <a:p>
            <a:r>
              <a:rPr lang="en-US" sz="3200" b="0" dirty="0">
                <a:solidFill>
                  <a:schemeClr val="tx1"/>
                </a:solidFill>
              </a:rPr>
              <a:t>Presented by:</a:t>
            </a:r>
            <a:br>
              <a:rPr lang="en-US" sz="3600" dirty="0">
                <a:solidFill>
                  <a:schemeClr val="tx1"/>
                </a:solidFill>
              </a:rPr>
            </a:br>
            <a:br>
              <a:rPr lang="en-US" sz="3600" b="0" dirty="0">
                <a:solidFill>
                  <a:schemeClr val="tx1"/>
                </a:solidFill>
              </a:rPr>
            </a:br>
            <a:r>
              <a:rPr lang="en-US" sz="3600" b="0" dirty="0">
                <a:solidFill>
                  <a:schemeClr val="tx1"/>
                </a:solidFill>
              </a:rPr>
              <a:t>Ashley Clark</a:t>
            </a:r>
            <a:br>
              <a:rPr lang="en-US" sz="3600" b="0" dirty="0">
                <a:solidFill>
                  <a:schemeClr val="tx1"/>
                </a:solidFill>
              </a:rPr>
            </a:br>
            <a:r>
              <a:rPr lang="en-US" sz="3600" b="0" dirty="0">
                <a:solidFill>
                  <a:schemeClr val="tx1"/>
                </a:solidFill>
              </a:rPr>
              <a:t>Executive Officer</a:t>
            </a:r>
            <a:br>
              <a:rPr lang="en-US" sz="3600" b="0" dirty="0">
                <a:solidFill>
                  <a:schemeClr val="tx1"/>
                </a:solidFill>
              </a:rPr>
            </a:br>
            <a:r>
              <a:rPr lang="en-US" sz="3600" b="0" dirty="0">
                <a:solidFill>
                  <a:schemeClr val="tx1"/>
                </a:solidFill>
              </a:rPr>
              <a:t>Department of Family and Juvenile Services</a:t>
            </a:r>
            <a:br>
              <a:rPr lang="en-US" sz="3600" b="0" dirty="0">
                <a:solidFill>
                  <a:schemeClr val="tx1"/>
                </a:solidFill>
              </a:rPr>
            </a:br>
            <a:r>
              <a:rPr lang="en-US" sz="3600" b="0" dirty="0">
                <a:solidFill>
                  <a:schemeClr val="tx1"/>
                </a:solidFill>
              </a:rPr>
              <a:t>Administrative Office of the Courts</a:t>
            </a:r>
          </a:p>
        </p:txBody>
      </p:sp>
    </p:spTree>
    <p:extLst>
      <p:ext uri="{BB962C8B-B14F-4D97-AF65-F5344CB8AC3E}">
        <p14:creationId xmlns:p14="http://schemas.microsoft.com/office/powerpoint/2010/main" val="14522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119EE-A2FF-207E-9519-81801CC2A9C3}"/>
              </a:ext>
            </a:extLst>
          </p:cNvPr>
          <p:cNvSpPr>
            <a:spLocks noGrp="1"/>
          </p:cNvSpPr>
          <p:nvPr>
            <p:ph type="title"/>
          </p:nvPr>
        </p:nvSpPr>
        <p:spPr>
          <a:xfrm>
            <a:off x="294054" y="1144078"/>
            <a:ext cx="10058400" cy="716478"/>
          </a:xfrm>
        </p:spPr>
        <p:txBody>
          <a:bodyPr>
            <a:normAutofit fontScale="90000"/>
          </a:bodyPr>
          <a:lstStyle/>
          <a:p>
            <a:r>
              <a:rPr lang="en-US" dirty="0"/>
              <a:t>Court Designated Worker (CDW) Program</a:t>
            </a:r>
          </a:p>
        </p:txBody>
      </p:sp>
      <p:sp>
        <p:nvSpPr>
          <p:cNvPr id="6" name="Content Placeholder 5">
            <a:extLst>
              <a:ext uri="{FF2B5EF4-FFF2-40B4-BE49-F238E27FC236}">
                <a16:creationId xmlns:a16="http://schemas.microsoft.com/office/drawing/2014/main" id="{61551E51-CFBE-7011-4495-0B5433F9415E}"/>
              </a:ext>
            </a:extLst>
          </p:cNvPr>
          <p:cNvSpPr>
            <a:spLocks noGrp="1"/>
          </p:cNvSpPr>
          <p:nvPr>
            <p:ph idx="1"/>
          </p:nvPr>
        </p:nvSpPr>
        <p:spPr>
          <a:xfrm>
            <a:off x="197827" y="1860556"/>
            <a:ext cx="11796346" cy="4692644"/>
          </a:xfrm>
        </p:spPr>
        <p:txBody>
          <a:bodyPr>
            <a:noAutofit/>
          </a:bodyPr>
          <a:lstStyle/>
          <a:p>
            <a:pPr marL="274320" indent="-274320">
              <a:buFont typeface="Arial" panose="020B0604020202020204" pitchFamily="34" charset="0"/>
              <a:buChar char="•"/>
            </a:pPr>
            <a:r>
              <a:rPr lang="en-US" sz="3200" dirty="0">
                <a:solidFill>
                  <a:schemeClr val="tx1"/>
                </a:solidFill>
              </a:rPr>
              <a:t>Per KRS 605.030, CDWs process all complaints filed on a juvenile until the age of 18.  </a:t>
            </a:r>
          </a:p>
          <a:p>
            <a:pPr marL="566928" lvl="1" indent="-274320">
              <a:buFont typeface="Arial" panose="020B0604020202020204" pitchFamily="34" charset="0"/>
              <a:buChar char="•"/>
            </a:pPr>
            <a:r>
              <a:rPr lang="en-US" sz="2800" dirty="0">
                <a:solidFill>
                  <a:schemeClr val="tx1"/>
                </a:solidFill>
              </a:rPr>
              <a:t>A complaint is a “verified statement” by an officer, parent, victim or other interested party setting forth allegations regarding a youth which contains sufficient facts for the formulation of a subsequent complaint or petition.</a:t>
            </a:r>
            <a:endParaRPr lang="en-US" sz="2800" dirty="0">
              <a:solidFill>
                <a:schemeClr val="tx1"/>
              </a:solidFill>
              <a:cs typeface="Calibri"/>
            </a:endParaRPr>
          </a:p>
          <a:p>
            <a:pPr marL="274320" indent="-274320">
              <a:buFont typeface="Arial" panose="020B0604020202020204" pitchFamily="34" charset="0"/>
              <a:buChar char="•"/>
            </a:pPr>
            <a:r>
              <a:rPr lang="en-US" sz="3200" dirty="0">
                <a:solidFill>
                  <a:schemeClr val="tx1"/>
                </a:solidFill>
              </a:rPr>
              <a:t>CDWs process cases using criteria directing the formal/informal process.</a:t>
            </a:r>
          </a:p>
          <a:p>
            <a:pPr marL="274320" indent="-274320">
              <a:buFont typeface="Arial" panose="020B0604020202020204" pitchFamily="34" charset="0"/>
              <a:buChar char="•"/>
            </a:pPr>
            <a:r>
              <a:rPr lang="en-US" sz="3200" dirty="0">
                <a:solidFill>
                  <a:schemeClr val="tx1"/>
                </a:solidFill>
              </a:rPr>
              <a:t>A juvenile charged with a misdemeanor or status offense can be informally processed (or diverted) in the CDW office three (3) times.</a:t>
            </a:r>
          </a:p>
        </p:txBody>
      </p:sp>
    </p:spTree>
    <p:extLst>
      <p:ext uri="{BB962C8B-B14F-4D97-AF65-F5344CB8AC3E}">
        <p14:creationId xmlns:p14="http://schemas.microsoft.com/office/powerpoint/2010/main" val="220150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119EE-A2FF-207E-9519-81801CC2A9C3}"/>
              </a:ext>
            </a:extLst>
          </p:cNvPr>
          <p:cNvSpPr>
            <a:spLocks noGrp="1"/>
          </p:cNvSpPr>
          <p:nvPr>
            <p:ph type="title"/>
          </p:nvPr>
        </p:nvSpPr>
        <p:spPr>
          <a:xfrm>
            <a:off x="281354" y="1245678"/>
            <a:ext cx="10058400" cy="716478"/>
          </a:xfrm>
        </p:spPr>
        <p:txBody>
          <a:bodyPr>
            <a:normAutofit fontScale="90000"/>
          </a:bodyPr>
          <a:lstStyle/>
          <a:p>
            <a:r>
              <a:rPr lang="en-US" dirty="0"/>
              <a:t>Status Offense</a:t>
            </a:r>
          </a:p>
        </p:txBody>
      </p:sp>
      <p:sp>
        <p:nvSpPr>
          <p:cNvPr id="6" name="Content Placeholder 5">
            <a:extLst>
              <a:ext uri="{FF2B5EF4-FFF2-40B4-BE49-F238E27FC236}">
                <a16:creationId xmlns:a16="http://schemas.microsoft.com/office/drawing/2014/main" id="{61551E51-CFBE-7011-4495-0B5433F9415E}"/>
              </a:ext>
            </a:extLst>
          </p:cNvPr>
          <p:cNvSpPr>
            <a:spLocks noGrp="1"/>
          </p:cNvSpPr>
          <p:nvPr>
            <p:ph idx="1"/>
          </p:nvPr>
        </p:nvSpPr>
        <p:spPr>
          <a:xfrm>
            <a:off x="281352" y="1991241"/>
            <a:ext cx="11535508" cy="1084832"/>
          </a:xfrm>
        </p:spPr>
        <p:txBody>
          <a:bodyPr>
            <a:normAutofit/>
          </a:bodyPr>
          <a:lstStyle/>
          <a:p>
            <a:r>
              <a:rPr lang="en-US" altLang="en-US" sz="2800" dirty="0">
                <a:solidFill>
                  <a:schemeClr val="tx1"/>
                </a:solidFill>
              </a:rPr>
              <a:t>Any action brought in the interest of a youth who is accused of committing acts which, if committed by an adult, would not be a crime.</a:t>
            </a:r>
            <a:endParaRPr lang="en-US" sz="2800" dirty="0">
              <a:solidFill>
                <a:schemeClr val="tx1"/>
              </a:solidFill>
              <a:cs typeface="Calibri"/>
            </a:endParaRPr>
          </a:p>
          <a:p>
            <a:endParaRPr lang="en-US" sz="3200" dirty="0">
              <a:solidFill>
                <a:schemeClr val="tx1"/>
              </a:solidFill>
            </a:endParaRPr>
          </a:p>
          <a:p>
            <a:pPr marL="0" indent="0">
              <a:buNone/>
            </a:pPr>
            <a:endParaRPr lang="en-US" sz="3200" dirty="0">
              <a:solidFill>
                <a:schemeClr val="tx1"/>
              </a:solidFill>
            </a:endParaRPr>
          </a:p>
        </p:txBody>
      </p:sp>
      <p:sp>
        <p:nvSpPr>
          <p:cNvPr id="7" name="TextBox 6">
            <a:extLst>
              <a:ext uri="{FF2B5EF4-FFF2-40B4-BE49-F238E27FC236}">
                <a16:creationId xmlns:a16="http://schemas.microsoft.com/office/drawing/2014/main" id="{518F3420-83D9-3473-EE3C-D0D772F221A0}"/>
              </a:ext>
            </a:extLst>
          </p:cNvPr>
          <p:cNvSpPr txBox="1"/>
          <p:nvPr/>
        </p:nvSpPr>
        <p:spPr>
          <a:xfrm>
            <a:off x="281352" y="3694098"/>
            <a:ext cx="11535508" cy="2523768"/>
          </a:xfrm>
          <a:prstGeom prst="rect">
            <a:avLst/>
          </a:prstGeom>
          <a:noFill/>
        </p:spPr>
        <p:txBody>
          <a:bodyPr wrap="square" rtlCol="0">
            <a:spAutoFit/>
          </a:bodyPr>
          <a:lstStyle/>
          <a:p>
            <a:pPr eaLnBrk="1" fontAlgn="auto" hangingPunct="1">
              <a:spcBef>
                <a:spcPts val="0"/>
              </a:spcBef>
              <a:spcAft>
                <a:spcPts val="0"/>
              </a:spcAft>
              <a:defRPr/>
            </a:pPr>
            <a:r>
              <a:rPr lang="en-US" sz="2800" dirty="0"/>
              <a:t>A </a:t>
            </a:r>
            <a:r>
              <a:rPr lang="en-US" sz="2800" b="1" i="1" dirty="0"/>
              <a:t>truant </a:t>
            </a:r>
            <a:r>
              <a:rPr lang="en-US" sz="2800" dirty="0"/>
              <a:t>is defined as any youth who has been absent from school without valid excuse for three (3) or more days, or tardy without valid excuse on three (3) or more days.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sz="2800" dirty="0"/>
              <a:t>A </a:t>
            </a:r>
            <a:r>
              <a:rPr lang="en-US" sz="2800" b="1" i="1" dirty="0"/>
              <a:t>habitual truant </a:t>
            </a:r>
            <a:r>
              <a:rPr lang="en-US" sz="2800" dirty="0"/>
              <a:t>is any youth who has been found by the court to have been reported as a truant two (2) or more times during a one (1) year period.</a:t>
            </a:r>
          </a:p>
        </p:txBody>
      </p:sp>
      <p:sp>
        <p:nvSpPr>
          <p:cNvPr id="8" name="TextBox 7">
            <a:extLst>
              <a:ext uri="{FF2B5EF4-FFF2-40B4-BE49-F238E27FC236}">
                <a16:creationId xmlns:a16="http://schemas.microsoft.com/office/drawing/2014/main" id="{40078067-F8AF-3705-7582-E036BC254447}"/>
              </a:ext>
            </a:extLst>
          </p:cNvPr>
          <p:cNvSpPr txBox="1"/>
          <p:nvPr/>
        </p:nvSpPr>
        <p:spPr>
          <a:xfrm>
            <a:off x="281352" y="2940045"/>
            <a:ext cx="10958733" cy="754053"/>
          </a:xfrm>
          <a:prstGeom prst="rect">
            <a:avLst/>
          </a:prstGeom>
          <a:noFill/>
        </p:spPr>
        <p:txBody>
          <a:bodyPr wrap="square" rtlCol="0">
            <a:spAutoFit/>
          </a:bodyPr>
          <a:lstStyle/>
          <a:p>
            <a:r>
              <a:rPr lang="en-US" sz="4300" b="1" dirty="0"/>
              <a:t>Truant and Habitual Truant</a:t>
            </a:r>
          </a:p>
        </p:txBody>
      </p:sp>
    </p:spTree>
    <p:extLst>
      <p:ext uri="{BB962C8B-B14F-4D97-AF65-F5344CB8AC3E}">
        <p14:creationId xmlns:p14="http://schemas.microsoft.com/office/powerpoint/2010/main" val="376075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119EE-A2FF-207E-9519-81801CC2A9C3}"/>
              </a:ext>
            </a:extLst>
          </p:cNvPr>
          <p:cNvSpPr>
            <a:spLocks noGrp="1"/>
          </p:cNvSpPr>
          <p:nvPr>
            <p:ph type="title"/>
          </p:nvPr>
        </p:nvSpPr>
        <p:spPr>
          <a:xfrm>
            <a:off x="281354" y="1245678"/>
            <a:ext cx="10058400" cy="716478"/>
          </a:xfrm>
        </p:spPr>
        <p:txBody>
          <a:bodyPr>
            <a:normAutofit fontScale="90000"/>
          </a:bodyPr>
          <a:lstStyle/>
          <a:p>
            <a:r>
              <a:rPr lang="en-US" dirty="0"/>
              <a:t>Truancy Diversion Program (TDP)</a:t>
            </a:r>
          </a:p>
        </p:txBody>
      </p:sp>
      <p:sp>
        <p:nvSpPr>
          <p:cNvPr id="6" name="Content Placeholder 5">
            <a:extLst>
              <a:ext uri="{FF2B5EF4-FFF2-40B4-BE49-F238E27FC236}">
                <a16:creationId xmlns:a16="http://schemas.microsoft.com/office/drawing/2014/main" id="{61551E51-CFBE-7011-4495-0B5433F9415E}"/>
              </a:ext>
            </a:extLst>
          </p:cNvPr>
          <p:cNvSpPr>
            <a:spLocks noGrp="1"/>
          </p:cNvSpPr>
          <p:nvPr>
            <p:ph idx="1"/>
          </p:nvPr>
        </p:nvSpPr>
        <p:spPr>
          <a:xfrm>
            <a:off x="281354" y="2270957"/>
            <a:ext cx="11535508" cy="3341365"/>
          </a:xfrm>
        </p:spPr>
        <p:txBody>
          <a:bodyPr>
            <a:normAutofit/>
          </a:bodyPr>
          <a:lstStyle/>
          <a:p>
            <a:r>
              <a:rPr lang="en-US" sz="3600" dirty="0">
                <a:solidFill>
                  <a:schemeClr val="tx1"/>
                </a:solidFill>
              </a:rPr>
              <a:t>TDP is a truancy prevention program within schools where personnel from the school, CDW office, court personnel, and other community agencies meet with students that are truant to discuss resources and offer the support needed for the  student to achieve success in school attendance and academic performance. </a:t>
            </a:r>
          </a:p>
          <a:p>
            <a:endParaRPr lang="en-US" sz="3200" dirty="0">
              <a:solidFill>
                <a:schemeClr val="tx1"/>
              </a:solidFill>
            </a:endParaRPr>
          </a:p>
          <a:p>
            <a:pPr marL="0" indent="0">
              <a:buNone/>
            </a:pPr>
            <a:endParaRPr lang="en-US" sz="3200" dirty="0">
              <a:solidFill>
                <a:schemeClr val="tx1"/>
              </a:solidFill>
            </a:endParaRPr>
          </a:p>
        </p:txBody>
      </p:sp>
    </p:spTree>
    <p:extLst>
      <p:ext uri="{BB962C8B-B14F-4D97-AF65-F5344CB8AC3E}">
        <p14:creationId xmlns:p14="http://schemas.microsoft.com/office/powerpoint/2010/main" val="352855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119EE-A2FF-207E-9519-81801CC2A9C3}"/>
              </a:ext>
            </a:extLst>
          </p:cNvPr>
          <p:cNvSpPr>
            <a:spLocks noGrp="1"/>
          </p:cNvSpPr>
          <p:nvPr>
            <p:ph type="title"/>
          </p:nvPr>
        </p:nvSpPr>
        <p:spPr>
          <a:xfrm>
            <a:off x="281354" y="1245678"/>
            <a:ext cx="10058400" cy="716478"/>
          </a:xfrm>
        </p:spPr>
        <p:txBody>
          <a:bodyPr>
            <a:normAutofit fontScale="90000"/>
          </a:bodyPr>
          <a:lstStyle/>
          <a:p>
            <a:r>
              <a:rPr lang="en-US" dirty="0"/>
              <a:t>Processing Status Offense Truancy Cases</a:t>
            </a:r>
          </a:p>
        </p:txBody>
      </p:sp>
      <p:sp>
        <p:nvSpPr>
          <p:cNvPr id="6" name="Content Placeholder 5">
            <a:extLst>
              <a:ext uri="{FF2B5EF4-FFF2-40B4-BE49-F238E27FC236}">
                <a16:creationId xmlns:a16="http://schemas.microsoft.com/office/drawing/2014/main" id="{61551E51-CFBE-7011-4495-0B5433F9415E}"/>
              </a:ext>
            </a:extLst>
          </p:cNvPr>
          <p:cNvSpPr>
            <a:spLocks noGrp="1"/>
          </p:cNvSpPr>
          <p:nvPr>
            <p:ph idx="1"/>
          </p:nvPr>
        </p:nvSpPr>
        <p:spPr>
          <a:xfrm>
            <a:off x="432777" y="2152655"/>
            <a:ext cx="11326446" cy="3968745"/>
          </a:xfrm>
        </p:spPr>
        <p:txBody>
          <a:bodyPr>
            <a:normAutofit fontScale="92500" lnSpcReduction="10000"/>
          </a:bodyPr>
          <a:lstStyle/>
          <a:p>
            <a:pPr marL="274320" indent="-274320">
              <a:buFont typeface="Arial" panose="020B0604020202020204" pitchFamily="34" charset="0"/>
              <a:buChar char="•"/>
            </a:pPr>
            <a:r>
              <a:rPr lang="en-US" sz="3300" dirty="0">
                <a:solidFill>
                  <a:schemeClr val="tx1"/>
                </a:solidFill>
              </a:rPr>
              <a:t>Upon filing of an </a:t>
            </a:r>
            <a:r>
              <a:rPr lang="en-US" sz="3300" i="1" dirty="0">
                <a:solidFill>
                  <a:schemeClr val="tx1"/>
                </a:solidFill>
              </a:rPr>
              <a:t>Affidavit and Truancy Evaluation Form (JV-41</a:t>
            </a:r>
            <a:r>
              <a:rPr lang="en-US" sz="3300" dirty="0">
                <a:solidFill>
                  <a:schemeClr val="tx1"/>
                </a:solidFill>
              </a:rPr>
              <a:t>), a pre-complaint conference is conducted with the affiant to ensure that all elements of the offense are met.</a:t>
            </a:r>
          </a:p>
          <a:p>
            <a:pPr marL="0" indent="0">
              <a:buNone/>
            </a:pPr>
            <a:endParaRPr lang="en-US" sz="1300" dirty="0">
              <a:solidFill>
                <a:schemeClr val="tx1"/>
              </a:solidFill>
            </a:endParaRPr>
          </a:p>
          <a:p>
            <a:pPr marL="566928" lvl="1" indent="-274320">
              <a:buFont typeface="Arial" panose="020B0604020202020204" pitchFamily="34" charset="0"/>
              <a:buChar char="•"/>
            </a:pPr>
            <a:r>
              <a:rPr lang="en-US" sz="3300" dirty="0">
                <a:solidFill>
                  <a:srgbClr val="000000"/>
                </a:solidFill>
                <a:effectLst/>
                <a:ea typeface="Times New Roman" panose="02020603050405020304" pitchFamily="18" charset="0"/>
              </a:rPr>
              <a:t>Only a school system’s Director of Pupil Personnel or their designee may sign a habitual truancy complaint. KRS 159.140. </a:t>
            </a:r>
          </a:p>
          <a:p>
            <a:pPr marL="292608" lvl="1" indent="0">
              <a:buNone/>
            </a:pPr>
            <a:endParaRPr lang="en-US" sz="1300" dirty="0">
              <a:solidFill>
                <a:schemeClr val="tx1"/>
              </a:solidFill>
            </a:endParaRPr>
          </a:p>
          <a:p>
            <a:pPr marL="274320" indent="-274320">
              <a:buFont typeface="Arial" panose="020B0604020202020204" pitchFamily="34" charset="0"/>
              <a:buChar char="•"/>
            </a:pPr>
            <a:r>
              <a:rPr lang="en-US" sz="3300" dirty="0">
                <a:solidFill>
                  <a:schemeClr val="tx1"/>
                </a:solidFill>
              </a:rPr>
              <a:t>The CDW office processes the affidavit with a </a:t>
            </a:r>
            <a:r>
              <a:rPr lang="en-US" sz="3300" i="1" dirty="0">
                <a:solidFill>
                  <a:schemeClr val="tx1"/>
                </a:solidFill>
              </a:rPr>
              <a:t>Juvenile Complaint – Status Offense (</a:t>
            </a:r>
            <a:r>
              <a:rPr lang="en-US" sz="3300" i="1" dirty="0" err="1">
                <a:solidFill>
                  <a:schemeClr val="tx1"/>
                </a:solidFill>
              </a:rPr>
              <a:t>JW</a:t>
            </a:r>
            <a:r>
              <a:rPr lang="en-US" sz="3300" i="1" dirty="0">
                <a:solidFill>
                  <a:schemeClr val="tx1"/>
                </a:solidFill>
              </a:rPr>
              <a:t>-57)</a:t>
            </a:r>
            <a:r>
              <a:rPr lang="en-US" sz="3300" dirty="0">
                <a:solidFill>
                  <a:schemeClr val="tx1"/>
                </a:solidFill>
              </a:rPr>
              <a:t> and schedules a preliminary intake interview with the youth.</a:t>
            </a:r>
          </a:p>
          <a:p>
            <a:endParaRPr lang="en-US" sz="3200" dirty="0">
              <a:solidFill>
                <a:schemeClr val="tx1"/>
              </a:solidFill>
            </a:endParaRPr>
          </a:p>
          <a:p>
            <a:pPr marL="0" indent="0">
              <a:buNone/>
            </a:pPr>
            <a:endParaRPr lang="en-US" sz="3200" dirty="0">
              <a:solidFill>
                <a:schemeClr val="tx1"/>
              </a:solidFill>
            </a:endParaRPr>
          </a:p>
        </p:txBody>
      </p:sp>
    </p:spTree>
    <p:extLst>
      <p:ext uri="{BB962C8B-B14F-4D97-AF65-F5344CB8AC3E}">
        <p14:creationId xmlns:p14="http://schemas.microsoft.com/office/powerpoint/2010/main" val="12396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3A690-AAF2-07F7-EB0E-E3772DC62BAF}"/>
              </a:ext>
            </a:extLst>
          </p:cNvPr>
          <p:cNvPicPr>
            <a:picLocks noChangeAspect="1"/>
          </p:cNvPicPr>
          <p:nvPr/>
        </p:nvPicPr>
        <p:blipFill>
          <a:blip r:embed="rId3"/>
          <a:stretch>
            <a:fillRect/>
          </a:stretch>
        </p:blipFill>
        <p:spPr>
          <a:xfrm>
            <a:off x="1001211" y="1392822"/>
            <a:ext cx="10199224" cy="5133371"/>
          </a:xfrm>
          <a:prstGeom prst="rect">
            <a:avLst/>
          </a:prstGeom>
        </p:spPr>
      </p:pic>
    </p:spTree>
    <p:extLst>
      <p:ext uri="{BB962C8B-B14F-4D97-AF65-F5344CB8AC3E}">
        <p14:creationId xmlns:p14="http://schemas.microsoft.com/office/powerpoint/2010/main" val="100814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809D3-951A-B1EF-4F9A-4125D55AF0F0}"/>
              </a:ext>
            </a:extLst>
          </p:cNvPr>
          <p:cNvPicPr>
            <a:picLocks noChangeAspect="1"/>
          </p:cNvPicPr>
          <p:nvPr/>
        </p:nvPicPr>
        <p:blipFill>
          <a:blip r:embed="rId3"/>
          <a:stretch>
            <a:fillRect/>
          </a:stretch>
        </p:blipFill>
        <p:spPr>
          <a:xfrm>
            <a:off x="1116959" y="1383175"/>
            <a:ext cx="9958085" cy="5007979"/>
          </a:xfrm>
          <a:prstGeom prst="rect">
            <a:avLst/>
          </a:prstGeom>
        </p:spPr>
      </p:pic>
    </p:spTree>
    <p:extLst>
      <p:ext uri="{BB962C8B-B14F-4D97-AF65-F5344CB8AC3E}">
        <p14:creationId xmlns:p14="http://schemas.microsoft.com/office/powerpoint/2010/main" val="113595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9248-3399-4C48-463A-D19B72AE8D38}"/>
              </a:ext>
            </a:extLst>
          </p:cNvPr>
          <p:cNvSpPr>
            <a:spLocks noGrp="1"/>
          </p:cNvSpPr>
          <p:nvPr>
            <p:ph type="title"/>
          </p:nvPr>
        </p:nvSpPr>
        <p:spPr>
          <a:xfrm>
            <a:off x="312144" y="1131377"/>
            <a:ext cx="10058400" cy="716478"/>
          </a:xfrm>
        </p:spPr>
        <p:txBody>
          <a:bodyPr>
            <a:normAutofit fontScale="90000"/>
          </a:bodyPr>
          <a:lstStyle/>
          <a:p>
            <a:r>
              <a:rPr lang="en-US" dirty="0"/>
              <a:t>Preliminary Inquiry Intake Interview	</a:t>
            </a:r>
          </a:p>
        </p:txBody>
      </p:sp>
      <p:sp>
        <p:nvSpPr>
          <p:cNvPr id="5" name="Content Placeholder 4">
            <a:extLst>
              <a:ext uri="{FF2B5EF4-FFF2-40B4-BE49-F238E27FC236}">
                <a16:creationId xmlns:a16="http://schemas.microsoft.com/office/drawing/2014/main" id="{2D7C6DA6-FADA-E6A1-693D-FB4BC1CD4259}"/>
              </a:ext>
            </a:extLst>
          </p:cNvPr>
          <p:cNvSpPr>
            <a:spLocks noGrp="1"/>
          </p:cNvSpPr>
          <p:nvPr>
            <p:ph idx="1"/>
          </p:nvPr>
        </p:nvSpPr>
        <p:spPr>
          <a:xfrm>
            <a:off x="312144" y="1847855"/>
            <a:ext cx="11567711" cy="5010145"/>
          </a:xfrm>
        </p:spPr>
        <p:txBody>
          <a:bodyPr>
            <a:noAutofit/>
          </a:bodyPr>
          <a:lstStyle/>
          <a:p>
            <a:pPr marL="274320" lvl="0" indent="-274320" rtl="0">
              <a:lnSpc>
                <a:spcPct val="100000"/>
              </a:lnSpc>
              <a:buFont typeface="Arial" panose="020B0604020202020204" pitchFamily="34" charset="0"/>
              <a:buChar char="•"/>
            </a:pPr>
            <a:r>
              <a:rPr lang="en-US" sz="2400" b="0" dirty="0">
                <a:solidFill>
                  <a:schemeClr val="tx1"/>
                </a:solidFill>
              </a:rPr>
              <a:t>CDW reads youth their rights, explains current charges and verifies demographic information.</a:t>
            </a:r>
          </a:p>
          <a:p>
            <a:pPr marL="274320" lvl="0" indent="-274320" rtl="0">
              <a:lnSpc>
                <a:spcPct val="100000"/>
              </a:lnSpc>
              <a:buFont typeface="Arial" panose="020B0604020202020204" pitchFamily="34" charset="0"/>
              <a:buChar char="•"/>
            </a:pPr>
            <a:r>
              <a:rPr lang="en-US" sz="2400" b="0" dirty="0">
                <a:solidFill>
                  <a:schemeClr val="tx1"/>
                </a:solidFill>
              </a:rPr>
              <a:t>CDW conducts the Global </a:t>
            </a:r>
            <a:r>
              <a:rPr lang="en-US" sz="2400" dirty="0">
                <a:solidFill>
                  <a:schemeClr val="tx1"/>
                </a:solidFill>
              </a:rPr>
              <a:t>Appraisal of Individual Needs Short Screener (</a:t>
            </a:r>
            <a:r>
              <a:rPr lang="en-US" sz="2400" b="0" dirty="0">
                <a:solidFill>
                  <a:schemeClr val="tx1"/>
                </a:solidFill>
              </a:rPr>
              <a:t>GAIN-SS) and human trafficking screener.</a:t>
            </a:r>
            <a:r>
              <a:rPr lang="en-US" sz="2400" b="0" dirty="0">
                <a:solidFill>
                  <a:schemeClr val="tx1"/>
                </a:solidFill>
                <a:latin typeface="Calibri Light" panose="020F0302020204030204"/>
              </a:rPr>
              <a:t> </a:t>
            </a:r>
          </a:p>
          <a:p>
            <a:pPr marL="274320" indent="-274320">
              <a:buFont typeface="Arial" panose="020B0604020202020204" pitchFamily="34" charset="0"/>
              <a:buChar char="•"/>
            </a:pPr>
            <a:r>
              <a:rPr lang="en-US" sz="2400" dirty="0">
                <a:solidFill>
                  <a:schemeClr val="tx1"/>
                </a:solidFill>
              </a:rPr>
              <a:t>After completion of the </a:t>
            </a:r>
            <a:r>
              <a:rPr lang="en-US" sz="2400" i="1" dirty="0">
                <a:solidFill>
                  <a:schemeClr val="tx1"/>
                </a:solidFill>
              </a:rPr>
              <a:t>Preliminary Inquiry Intake Interview</a:t>
            </a:r>
            <a:r>
              <a:rPr lang="en-US" sz="2400" dirty="0">
                <a:solidFill>
                  <a:schemeClr val="tx1"/>
                </a:solidFill>
              </a:rPr>
              <a:t>, the </a:t>
            </a:r>
            <a:r>
              <a:rPr lang="en-US" sz="2400" i="1" dirty="0">
                <a:solidFill>
                  <a:schemeClr val="tx1"/>
                </a:solidFill>
              </a:rPr>
              <a:t>JW-8 School Contact Information</a:t>
            </a:r>
            <a:r>
              <a:rPr lang="en-US" sz="2400" dirty="0">
                <a:solidFill>
                  <a:schemeClr val="tx1"/>
                </a:solidFill>
              </a:rPr>
              <a:t> form is sent to the youth’s current school to gather relevant background information, education records, any services previously provided, and any recommend trauma informed strategies.</a:t>
            </a:r>
          </a:p>
          <a:p>
            <a:pPr marL="914400" lvl="2" indent="-273050">
              <a:buFont typeface="Arial" panose="020B0604020202020204" pitchFamily="34" charset="0"/>
              <a:buChar char="•"/>
            </a:pPr>
            <a:r>
              <a:rPr lang="en-US" sz="2400" dirty="0">
                <a:solidFill>
                  <a:schemeClr val="tx1"/>
                </a:solidFill>
              </a:rPr>
              <a:t>Schools have 5 days to complete the requested form and supply the CDW with the information.</a:t>
            </a:r>
          </a:p>
          <a:p>
            <a:pPr marL="274320" indent="-274320">
              <a:buFont typeface="Arial" panose="020B0604020202020204" pitchFamily="34" charset="0"/>
              <a:buChar char="•"/>
            </a:pPr>
            <a:r>
              <a:rPr lang="en-US" sz="2400" dirty="0">
                <a:solidFill>
                  <a:schemeClr val="tx1"/>
                </a:solidFill>
              </a:rPr>
              <a:t>If the youth is eligible, a Diversion Agreement Conference is scheduled while the youth is present as soon as reasonably accommodating for the family.</a:t>
            </a:r>
          </a:p>
        </p:txBody>
      </p:sp>
    </p:spTree>
    <p:extLst>
      <p:ext uri="{BB962C8B-B14F-4D97-AF65-F5344CB8AC3E}">
        <p14:creationId xmlns:p14="http://schemas.microsoft.com/office/powerpoint/2010/main" val="252607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JS Them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JS Theme" id="{ABD327DE-3C88-442D-A4D7-EB17CA9D8162}" vid="{7173AE4C-9ACA-45E4-BB30-A1A507B4FA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957</TotalTime>
  <Words>933</Words>
  <Application>Microsoft Office PowerPoint</Application>
  <PresentationFormat>Widescreen</PresentationFormat>
  <Paragraphs>61</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Georgia Pro Cond</vt:lpstr>
      <vt:lpstr>FJS Theme</vt:lpstr>
      <vt:lpstr>Truancy and the Court Designated Worker Program  Department of Family and Juvenile Services  Administrative Office of the Courts </vt:lpstr>
      <vt:lpstr>Presented by:  Ashley Clark Executive Officer Department of Family and Juvenile Services Administrative Office of the Courts</vt:lpstr>
      <vt:lpstr>Court Designated Worker (CDW) Program</vt:lpstr>
      <vt:lpstr>Status Offense</vt:lpstr>
      <vt:lpstr>Truancy Diversion Program (TDP)</vt:lpstr>
      <vt:lpstr>Processing Status Offense Truancy Cases</vt:lpstr>
      <vt:lpstr>PowerPoint Presentation</vt:lpstr>
      <vt:lpstr>PowerPoint Presentation</vt:lpstr>
      <vt:lpstr>Preliminary Inquiry Intake Interview </vt:lpstr>
      <vt:lpstr>Diversion</vt:lpstr>
      <vt:lpstr>PowerPoint Presentation</vt:lpstr>
      <vt:lpstr>Family Accountability Response Teams (FAIR)</vt:lpstr>
      <vt:lpstr>Family Accountability Response Teams (FAIR)</vt:lpstr>
      <vt:lpstr>FAIR Teams and Truancy</vt:lpstr>
      <vt:lpstr>Director of Pupil Personnel (DPP) Referral</vt:lpstr>
      <vt:lpstr>PowerPoint Presentation</vt:lpstr>
      <vt:lpstr>PowerPoint Presentation</vt:lpstr>
      <vt:lpstr>PowerPoint Presentation</vt:lpstr>
      <vt:lpstr>Thank you for your time and attention.  Send future questions to:  Ashley Clark Executive Officer ashleyclark@kycourts.net 270-725-7833 (Ext. 17131)  </vt:lpstr>
    </vt:vector>
  </TitlesOfParts>
  <Company>Kentucky Court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Truancy Review and Process Department of Family and Juvenile Services</dc:title>
  <dc:creator>Hardwick, Nadalie</dc:creator>
  <cp:lastModifiedBy>Clark, Ashley</cp:lastModifiedBy>
  <cp:revision>95</cp:revision>
  <dcterms:created xsi:type="dcterms:W3CDTF">2023-10-20T14:27:25Z</dcterms:created>
  <dcterms:modified xsi:type="dcterms:W3CDTF">2023-10-27T11:52:04Z</dcterms:modified>
</cp:coreProperties>
</file>