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 Bold" panose="020B0604020202020204" charset="0"/>
      <p:regular r:id="rId22"/>
    </p:embeddedFont>
    <p:embeddedFont>
      <p:font typeface="Canva Sans Bold Italics" panose="020B0604020202020204" charset="0"/>
      <p:regular r:id="rId23"/>
    </p:embeddedFont>
    <p:embeddedFont>
      <p:font typeface="Codec Pro ExtraBold" panose="020B0604020202020204" charset="0"/>
      <p:regular r:id="rId24"/>
    </p:embeddedFont>
    <p:embeddedFont>
      <p:font typeface="Codec Pro ExtraBold Bold" panose="020B0604020202020204" charset="0"/>
      <p:regular r:id="rId25"/>
    </p:embeddedFont>
    <p:embeddedFont>
      <p:font typeface="Montserrat Light" panose="00000400000000000000" pitchFamily="2" charset="0"/>
      <p:regular r:id="rId26"/>
    </p:embeddedFont>
    <p:embeddedFont>
      <p:font typeface="Montserrat Light Bold" panose="020B0604020202020204" charset="0"/>
      <p:regular r:id="rId27"/>
    </p:embeddedFont>
    <p:embeddedFont>
      <p:font typeface="Open Sauce" panose="020B0604020202020204" charset="0"/>
      <p:regular r:id="rId28"/>
    </p:embeddedFont>
    <p:embeddedFont>
      <p:font typeface="Open Sauce Bold" panose="020B0604020202020204" charset="0"/>
      <p:regular r:id="rId29"/>
    </p:embeddedFont>
    <p:embeddedFont>
      <p:font typeface="Open Sauce Italic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6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svg"/><Relationship Id="rId10" Type="http://schemas.openxmlformats.org/officeDocument/2006/relationships/image" Target="../media/image78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18" Type="http://schemas.openxmlformats.org/officeDocument/2006/relationships/image" Target="../media/image8.svg"/><Relationship Id="rId3" Type="http://schemas.openxmlformats.org/officeDocument/2006/relationships/image" Target="../media/image84.pn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17" Type="http://schemas.openxmlformats.org/officeDocument/2006/relationships/image" Target="../media/image7.png"/><Relationship Id="rId2" Type="http://schemas.openxmlformats.org/officeDocument/2006/relationships/image" Target="../media/image10.png"/><Relationship Id="rId16" Type="http://schemas.openxmlformats.org/officeDocument/2006/relationships/image" Target="../media/image96.sv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65.jpeg"/><Relationship Id="rId15" Type="http://schemas.openxmlformats.org/officeDocument/2006/relationships/image" Target="../media/image95.png"/><Relationship Id="rId10" Type="http://schemas.openxmlformats.org/officeDocument/2006/relationships/image" Target="../media/image90.jpeg"/><Relationship Id="rId19" Type="http://schemas.openxmlformats.org/officeDocument/2006/relationships/image" Target="../media/image4.png"/><Relationship Id="rId4" Type="http://schemas.openxmlformats.org/officeDocument/2006/relationships/image" Target="../media/image85.svg"/><Relationship Id="rId9" Type="http://schemas.openxmlformats.org/officeDocument/2006/relationships/image" Target="../media/image89.svg"/><Relationship Id="rId14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ventbrite.com/e/726392979957?aff=oddtdtcreator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59.jpeg"/><Relationship Id="rId3" Type="http://schemas.openxmlformats.org/officeDocument/2006/relationships/image" Target="../media/image108.jpeg"/><Relationship Id="rId7" Type="http://schemas.openxmlformats.org/officeDocument/2006/relationships/image" Target="../media/image112.svg"/><Relationship Id="rId12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svg"/><Relationship Id="rId5" Type="http://schemas.openxmlformats.org/officeDocument/2006/relationships/image" Target="../media/image110.sv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6.svg"/><Relationship Id="rId4" Type="http://schemas.openxmlformats.org/officeDocument/2006/relationships/image" Target="../media/image24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3.sv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69.svg"/><Relationship Id="rId4" Type="http://schemas.openxmlformats.org/officeDocument/2006/relationships/image" Target="../media/image34.sv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1776329" y="580047"/>
            <a:ext cx="5482971" cy="9023371"/>
          </a:xfrm>
          <a:custGeom>
            <a:avLst/>
            <a:gdLst/>
            <a:ahLst/>
            <a:cxnLst/>
            <a:rect l="l" t="t" r="r" b="b"/>
            <a:pathLst>
              <a:path w="5482971" h="90233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428" r="-7342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88017" y="3759161"/>
            <a:ext cx="4020541" cy="815982"/>
            <a:chOff x="0" y="-28575"/>
            <a:chExt cx="959647" cy="194763"/>
          </a:xfrm>
        </p:grpSpPr>
        <p:sp>
          <p:nvSpPr>
            <p:cNvPr id="14" name="Freeform 14"/>
            <p:cNvSpPr/>
            <p:nvPr/>
          </p:nvSpPr>
          <p:spPr>
            <a:xfrm>
              <a:off x="0" y="-10015"/>
              <a:ext cx="959647" cy="166188"/>
            </a:xfrm>
            <a:custGeom>
              <a:avLst/>
              <a:gdLst/>
              <a:ahLst/>
              <a:cxnLst/>
              <a:rect l="l" t="t" r="r" b="b"/>
              <a:pathLst>
                <a:path w="959647" h="166188">
                  <a:moveTo>
                    <a:pt x="34661" y="0"/>
                  </a:moveTo>
                  <a:lnTo>
                    <a:pt x="924986" y="0"/>
                  </a:lnTo>
                  <a:cubicBezTo>
                    <a:pt x="944129" y="0"/>
                    <a:pt x="959647" y="15518"/>
                    <a:pt x="959647" y="34661"/>
                  </a:cubicBezTo>
                  <a:lnTo>
                    <a:pt x="959647" y="131528"/>
                  </a:lnTo>
                  <a:cubicBezTo>
                    <a:pt x="959647" y="150670"/>
                    <a:pt x="944129" y="166188"/>
                    <a:pt x="924986" y="166188"/>
                  </a:cubicBezTo>
                  <a:lnTo>
                    <a:pt x="34661" y="166188"/>
                  </a:lnTo>
                  <a:cubicBezTo>
                    <a:pt x="15518" y="166188"/>
                    <a:pt x="0" y="150670"/>
                    <a:pt x="0" y="131528"/>
                  </a:cubicBezTo>
                  <a:lnTo>
                    <a:pt x="0" y="34661"/>
                  </a:lnTo>
                  <a:cubicBezTo>
                    <a:pt x="0" y="15518"/>
                    <a:pt x="15518" y="0"/>
                    <a:pt x="34661" y="0"/>
                  </a:cubicBez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959647" cy="19476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Montserrat Light"/>
                </a:rPr>
                <a:t>IJC on Education 2023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>
            <a:off x="1988017" y="386706"/>
            <a:ext cx="4318938" cy="3158798"/>
          </a:xfrm>
          <a:custGeom>
            <a:avLst/>
            <a:gdLst/>
            <a:ahLst/>
            <a:cxnLst/>
            <a:rect l="l" t="t" r="r" b="b"/>
            <a:pathLst>
              <a:path w="4318938" h="3158798">
                <a:moveTo>
                  <a:pt x="0" y="0"/>
                </a:moveTo>
                <a:lnTo>
                  <a:pt x="4318938" y="0"/>
                </a:lnTo>
                <a:lnTo>
                  <a:pt x="4318938" y="3158798"/>
                </a:lnTo>
                <a:lnTo>
                  <a:pt x="0" y="315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1988017" y="8511494"/>
            <a:ext cx="8553855" cy="49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5"/>
              </a:lnSpc>
            </a:pPr>
            <a:r>
              <a:rPr lang="en-US" sz="2889" spc="144" dirty="0">
                <a:solidFill>
                  <a:srgbClr val="D07F35"/>
                </a:solidFill>
                <a:latin typeface="Open Sauce"/>
              </a:rPr>
              <a:t>www.ileadacademy.org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88017" y="4961721"/>
            <a:ext cx="10756200" cy="363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30"/>
              </a:lnSpc>
            </a:pPr>
            <a:r>
              <a:rPr lang="en-US" sz="9406" dirty="0">
                <a:solidFill>
                  <a:srgbClr val="A4A7A5"/>
                </a:solidFill>
                <a:latin typeface="Codec Pro ExtraBold"/>
              </a:rPr>
              <a:t>HIGH SCHOOL WORKFORCE DEVELOPMENT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7F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-1560220" y="172818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-2281397" y="-3138537"/>
            <a:ext cx="7799272" cy="779927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C2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61103" y="1342561"/>
            <a:ext cx="1164616" cy="1910409"/>
            <a:chOff x="0" y="0"/>
            <a:chExt cx="1451520" cy="2381040"/>
          </a:xfrm>
        </p:grpSpPr>
        <p:sp>
          <p:nvSpPr>
            <p:cNvPr id="11" name="Freeform 11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01480" y="1995347"/>
            <a:ext cx="325815" cy="605415"/>
            <a:chOff x="0" y="0"/>
            <a:chExt cx="406080" cy="754560"/>
          </a:xfrm>
        </p:grpSpPr>
        <p:sp>
          <p:nvSpPr>
            <p:cNvPr id="13" name="Freeform 13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07654" y="1519911"/>
            <a:ext cx="5916664" cy="1537801"/>
            <a:chOff x="0" y="0"/>
            <a:chExt cx="7374240" cy="1916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14512" y="3230440"/>
            <a:ext cx="1165193" cy="1910409"/>
            <a:chOff x="0" y="0"/>
            <a:chExt cx="1452240" cy="2381040"/>
          </a:xfrm>
        </p:grpSpPr>
        <p:sp>
          <p:nvSpPr>
            <p:cNvPr id="17" name="Freeform 17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01958" y="3883226"/>
            <a:ext cx="325815" cy="605415"/>
            <a:chOff x="0" y="0"/>
            <a:chExt cx="406080" cy="754560"/>
          </a:xfrm>
        </p:grpSpPr>
        <p:sp>
          <p:nvSpPr>
            <p:cNvPr id="19" name="Freeform 19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70275" y="3407790"/>
            <a:ext cx="5918974" cy="1537801"/>
            <a:chOff x="0" y="0"/>
            <a:chExt cx="7377120" cy="19166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99391B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09182" y="5460012"/>
            <a:ext cx="1164616" cy="1910409"/>
            <a:chOff x="0" y="0"/>
            <a:chExt cx="1451520" cy="2381040"/>
          </a:xfrm>
        </p:grpSpPr>
        <p:sp>
          <p:nvSpPr>
            <p:cNvPr id="23" name="Freeform 23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49560" y="6112798"/>
            <a:ext cx="325815" cy="605415"/>
            <a:chOff x="0" y="0"/>
            <a:chExt cx="406080" cy="754560"/>
          </a:xfrm>
        </p:grpSpPr>
        <p:sp>
          <p:nvSpPr>
            <p:cNvPr id="25" name="Freeform 25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55734" y="5637362"/>
            <a:ext cx="5916664" cy="1537801"/>
            <a:chOff x="0" y="0"/>
            <a:chExt cx="7374240" cy="19166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62591" y="7347891"/>
            <a:ext cx="1165193" cy="1910409"/>
            <a:chOff x="0" y="0"/>
            <a:chExt cx="1452240" cy="2381040"/>
          </a:xfrm>
        </p:grpSpPr>
        <p:sp>
          <p:nvSpPr>
            <p:cNvPr id="29" name="Freeform 29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50038" y="8000677"/>
            <a:ext cx="325815" cy="605415"/>
            <a:chOff x="0" y="0"/>
            <a:chExt cx="406080" cy="754560"/>
          </a:xfrm>
        </p:grpSpPr>
        <p:sp>
          <p:nvSpPr>
            <p:cNvPr id="31" name="Freeform 31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381974" y="7525241"/>
            <a:ext cx="6055355" cy="1537801"/>
            <a:chOff x="0" y="0"/>
            <a:chExt cx="7547098" cy="19166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604558" cy="1963166"/>
            </a:xfrm>
            <a:custGeom>
              <a:avLst/>
              <a:gdLst/>
              <a:ahLst/>
              <a:cxnLst/>
              <a:rect l="l" t="t" r="r" b="b"/>
              <a:pathLst>
                <a:path w="7604558" h="1963166">
                  <a:moveTo>
                    <a:pt x="989388" y="1963166"/>
                  </a:moveTo>
                  <a:lnTo>
                    <a:pt x="7604558" y="1963166"/>
                  </a:lnTo>
                  <a:lnTo>
                    <a:pt x="6748369" y="1125601"/>
                  </a:lnTo>
                  <a:cubicBezTo>
                    <a:pt x="6707963" y="1086104"/>
                    <a:pt x="6687174" y="1033780"/>
                    <a:pt x="6687174" y="981583"/>
                  </a:cubicBezTo>
                  <a:cubicBezTo>
                    <a:pt x="6687174" y="929386"/>
                    <a:pt x="6707443" y="877570"/>
                    <a:pt x="6748369" y="837565"/>
                  </a:cubicBezTo>
                  <a:lnTo>
                    <a:pt x="7604050" y="0"/>
                  </a:lnTo>
                  <a:lnTo>
                    <a:pt x="989388" y="0"/>
                  </a:lnTo>
                  <a:lnTo>
                    <a:pt x="0" y="980948"/>
                  </a:lnTo>
                  <a:lnTo>
                    <a:pt x="989388" y="1963039"/>
                  </a:lnTo>
                  <a:close/>
                </a:path>
              </a:pathLst>
            </a:custGeom>
            <a:solidFill>
              <a:srgbClr val="D4B30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2079705" y="7670463"/>
            <a:ext cx="1343332" cy="1343332"/>
          </a:xfrm>
          <a:custGeom>
            <a:avLst/>
            <a:gdLst/>
            <a:ahLst/>
            <a:cxnLst/>
            <a:rect l="l" t="t" r="r" b="b"/>
            <a:pathLst>
              <a:path w="1343332" h="1343332">
                <a:moveTo>
                  <a:pt x="0" y="0"/>
                </a:moveTo>
                <a:lnTo>
                  <a:pt x="1343332" y="0"/>
                </a:lnTo>
                <a:lnTo>
                  <a:pt x="1343332" y="1343332"/>
                </a:lnTo>
                <a:lnTo>
                  <a:pt x="0" y="1343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5" name="Freeform 35"/>
          <p:cNvSpPr/>
          <p:nvPr/>
        </p:nvSpPr>
        <p:spPr>
          <a:xfrm>
            <a:off x="1426765" y="6653684"/>
            <a:ext cx="3167664" cy="2833090"/>
          </a:xfrm>
          <a:custGeom>
            <a:avLst/>
            <a:gdLst/>
            <a:ahLst/>
            <a:cxnLst/>
            <a:rect l="l" t="t" r="r" b="b"/>
            <a:pathLst>
              <a:path w="3167664" h="2833090">
                <a:moveTo>
                  <a:pt x="0" y="0"/>
                </a:moveTo>
                <a:lnTo>
                  <a:pt x="3167664" y="0"/>
                </a:lnTo>
                <a:lnTo>
                  <a:pt x="3167664" y="2833090"/>
                </a:lnTo>
                <a:lnTo>
                  <a:pt x="0" y="2833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6"/>
          <p:cNvSpPr/>
          <p:nvPr/>
        </p:nvSpPr>
        <p:spPr>
          <a:xfrm>
            <a:off x="12168331" y="3461126"/>
            <a:ext cx="1504066" cy="1402541"/>
          </a:xfrm>
          <a:custGeom>
            <a:avLst/>
            <a:gdLst/>
            <a:ahLst/>
            <a:cxnLst/>
            <a:rect l="l" t="t" r="r" b="b"/>
            <a:pathLst>
              <a:path w="1504066" h="1402541">
                <a:moveTo>
                  <a:pt x="0" y="0"/>
                </a:moveTo>
                <a:lnTo>
                  <a:pt x="1504066" y="0"/>
                </a:lnTo>
                <a:lnTo>
                  <a:pt x="1504066" y="1402541"/>
                </a:lnTo>
                <a:lnTo>
                  <a:pt x="0" y="1402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Freeform 37"/>
          <p:cNvSpPr/>
          <p:nvPr/>
        </p:nvSpPr>
        <p:spPr>
          <a:xfrm>
            <a:off x="5588187" y="5873859"/>
            <a:ext cx="1658938" cy="1424613"/>
          </a:xfrm>
          <a:custGeom>
            <a:avLst/>
            <a:gdLst/>
            <a:ahLst/>
            <a:cxnLst/>
            <a:rect l="l" t="t" r="r" b="b"/>
            <a:pathLst>
              <a:path w="1658938" h="1424613">
                <a:moveTo>
                  <a:pt x="0" y="0"/>
                </a:moveTo>
                <a:lnTo>
                  <a:pt x="1658938" y="0"/>
                </a:lnTo>
                <a:lnTo>
                  <a:pt x="1658938" y="1424614"/>
                </a:lnTo>
                <a:lnTo>
                  <a:pt x="0" y="1424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8" name="Freeform 38"/>
          <p:cNvSpPr/>
          <p:nvPr/>
        </p:nvSpPr>
        <p:spPr>
          <a:xfrm>
            <a:off x="5670275" y="1721221"/>
            <a:ext cx="1638907" cy="1096019"/>
          </a:xfrm>
          <a:custGeom>
            <a:avLst/>
            <a:gdLst/>
            <a:ahLst/>
            <a:cxnLst/>
            <a:rect l="l" t="t" r="r" b="b"/>
            <a:pathLst>
              <a:path w="1638907" h="1096019">
                <a:moveTo>
                  <a:pt x="0" y="0"/>
                </a:moveTo>
                <a:lnTo>
                  <a:pt x="1638907" y="0"/>
                </a:lnTo>
                <a:lnTo>
                  <a:pt x="1638907" y="1096019"/>
                </a:lnTo>
                <a:lnTo>
                  <a:pt x="0" y="1096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9" name="TextBox 39"/>
          <p:cNvSpPr txBox="1"/>
          <p:nvPr/>
        </p:nvSpPr>
        <p:spPr>
          <a:xfrm>
            <a:off x="324380" y="1230684"/>
            <a:ext cx="5605439" cy="125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48"/>
              </a:lnSpc>
              <a:spcBef>
                <a:spcPct val="0"/>
              </a:spcBef>
            </a:pPr>
            <a:r>
              <a:rPr lang="en-US" sz="6846" spc="670" dirty="0">
                <a:solidFill>
                  <a:srgbClr val="FFFFFF"/>
                </a:solidFill>
                <a:latin typeface="Codec Pro ExtraBold"/>
              </a:rPr>
              <a:t>Solutions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931976" y="1832954"/>
            <a:ext cx="3965071" cy="80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4"/>
              </a:lnSpc>
              <a:spcBef>
                <a:spcPct val="0"/>
              </a:spcBef>
            </a:pPr>
            <a:r>
              <a:rPr lang="en-US" sz="2358" spc="231" dirty="0">
                <a:solidFill>
                  <a:srgbClr val="FFFFFF"/>
                </a:solidFill>
                <a:latin typeface="Open Sauce"/>
              </a:rPr>
              <a:t>Lower cost of providing CS pathways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704810" y="5845284"/>
            <a:ext cx="4115562" cy="109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78"/>
              </a:lnSpc>
              <a:spcBef>
                <a:spcPct val="0"/>
              </a:spcBef>
            </a:pPr>
            <a:r>
              <a:rPr lang="en-US" sz="2158" spc="211" dirty="0">
                <a:solidFill>
                  <a:srgbClr val="FFFFFF"/>
                </a:solidFill>
                <a:latin typeface="Open Sauce Bold"/>
              </a:rPr>
              <a:t>Accelerate CS degree completion - 18/21 hours transferrable credit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417656" y="3758864"/>
            <a:ext cx="4258731" cy="80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54"/>
              </a:lnSpc>
              <a:spcBef>
                <a:spcPct val="0"/>
              </a:spcBef>
            </a:pPr>
            <a:r>
              <a:rPr lang="en-US" sz="2358" spc="231" dirty="0">
                <a:solidFill>
                  <a:srgbClr val="FFFFFF"/>
                </a:solidFill>
                <a:latin typeface="Open Sauce"/>
              </a:rPr>
              <a:t>Create Virtual Work Based Learning Program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802732" y="7846671"/>
            <a:ext cx="4911333" cy="102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02"/>
              </a:lnSpc>
              <a:spcBef>
                <a:spcPct val="0"/>
              </a:spcBef>
            </a:pPr>
            <a:r>
              <a:rPr lang="en-US" sz="1958" spc="191" dirty="0">
                <a:solidFill>
                  <a:srgbClr val="FFFFFF"/>
                </a:solidFill>
                <a:latin typeface="Open Sauce Bold"/>
              </a:rPr>
              <a:t> Expand access to dual credit CS pathways - Data Science, Cybersecurity, Programming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301" y="3907824"/>
            <a:ext cx="8634699" cy="5930346"/>
          </a:xfrm>
          <a:custGeom>
            <a:avLst/>
            <a:gdLst/>
            <a:ahLst/>
            <a:cxnLst/>
            <a:rect l="l" t="t" r="r" b="b"/>
            <a:pathLst>
              <a:path w="8634699" h="5930346">
                <a:moveTo>
                  <a:pt x="0" y="0"/>
                </a:moveTo>
                <a:lnTo>
                  <a:pt x="8634699" y="0"/>
                </a:lnTo>
                <a:lnTo>
                  <a:pt x="8634699" y="5930345"/>
                </a:lnTo>
                <a:lnTo>
                  <a:pt x="0" y="5930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" r="-46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9451133" y="3907824"/>
            <a:ext cx="8441301" cy="5930346"/>
          </a:xfrm>
          <a:custGeom>
            <a:avLst/>
            <a:gdLst/>
            <a:ahLst/>
            <a:cxnLst/>
            <a:rect l="l" t="t" r="r" b="b"/>
            <a:pathLst>
              <a:path w="8441301" h="5930346">
                <a:moveTo>
                  <a:pt x="0" y="0"/>
                </a:moveTo>
                <a:lnTo>
                  <a:pt x="8441301" y="0"/>
                </a:lnTo>
                <a:lnTo>
                  <a:pt x="8441301" y="5930345"/>
                </a:lnTo>
                <a:lnTo>
                  <a:pt x="0" y="5930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251976" y="1595065"/>
            <a:ext cx="14233482" cy="161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D07F35"/>
                </a:solidFill>
                <a:latin typeface="Codec Pro ExtraBold"/>
              </a:rPr>
              <a:t>High school industry certs not aligned to employer demand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3241743" y="3393418"/>
            <a:ext cx="12637627" cy="6470389"/>
          </a:xfrm>
          <a:custGeom>
            <a:avLst/>
            <a:gdLst/>
            <a:ahLst/>
            <a:cxnLst/>
            <a:rect l="l" t="t" r="r" b="b"/>
            <a:pathLst>
              <a:path w="12637627" h="6470389">
                <a:moveTo>
                  <a:pt x="0" y="0"/>
                </a:moveTo>
                <a:lnTo>
                  <a:pt x="12637626" y="0"/>
                </a:lnTo>
                <a:lnTo>
                  <a:pt x="12637626" y="6470389"/>
                </a:lnTo>
                <a:lnTo>
                  <a:pt x="0" y="6470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251976" y="1595065"/>
            <a:ext cx="14233482" cy="161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2"/>
              </a:lnSpc>
            </a:pPr>
            <a:r>
              <a:rPr lang="en-US" sz="5921" spc="207" dirty="0">
                <a:solidFill>
                  <a:srgbClr val="040506"/>
                </a:solidFill>
                <a:latin typeface="Codec Pro ExtraBold"/>
              </a:rPr>
              <a:t>CS degrees won’t keep pace </a:t>
            </a:r>
          </a:p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040506"/>
                </a:solidFill>
                <a:latin typeface="Codec Pro ExtraBold"/>
              </a:rPr>
              <a:t>with demand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5400000">
            <a:off x="1394980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373807" y="3546664"/>
            <a:ext cx="2706695" cy="2696122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665" r="-2466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4906782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5400000">
            <a:off x="8525761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588519" y="3546664"/>
            <a:ext cx="2706695" cy="269612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16369" r="-1636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969541" y="3546664"/>
            <a:ext cx="2706695" cy="2696122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1"/>
              <a:stretch>
                <a:fillRect l="-19843" r="-198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2144740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31988" y="3546664"/>
            <a:ext cx="2706695" cy="2696122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4"/>
              <a:stretch>
                <a:fillRect l="-24665" r="-2466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23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Freeform 24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5"/>
          <p:cNvSpPr txBox="1"/>
          <p:nvPr/>
        </p:nvSpPr>
        <p:spPr>
          <a:xfrm>
            <a:off x="2346784" y="6423761"/>
            <a:ext cx="2731184" cy="163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26</a:t>
            </a:r>
          </a:p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Students</a:t>
            </a:r>
          </a:p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Completed </a:t>
            </a:r>
          </a:p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2 Years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76812" y="6423761"/>
            <a:ext cx="2516641" cy="122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63 hours college credit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88519" y="6423761"/>
            <a:ext cx="2731184" cy="122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7 IC3 </a:t>
            </a:r>
          </a:p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Industry Certifications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07498" y="6423761"/>
            <a:ext cx="2731184" cy="170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</a:rPr>
              <a:t>100%</a:t>
            </a:r>
          </a:p>
          <a:p>
            <a:pPr algn="ctr">
              <a:lnSpc>
                <a:spcPts val="2566"/>
              </a:lnSpc>
            </a:pPr>
            <a:r>
              <a:rPr lang="en-US" sz="2138" spc="106" dirty="0">
                <a:solidFill>
                  <a:srgbClr val="FFFBFB"/>
                </a:solidFill>
                <a:latin typeface="Open Sauce"/>
              </a:rPr>
              <a:t>Resume</a:t>
            </a:r>
          </a:p>
          <a:p>
            <a:pPr algn="ctr">
              <a:lnSpc>
                <a:spcPts val="2566"/>
              </a:lnSpc>
            </a:pPr>
            <a:r>
              <a:rPr lang="en-US" sz="2138" spc="106" dirty="0">
                <a:solidFill>
                  <a:srgbClr val="FFFBFB"/>
                </a:solidFill>
                <a:latin typeface="Open Sauce"/>
              </a:rPr>
              <a:t>Mock Job Interview</a:t>
            </a:r>
          </a:p>
          <a:p>
            <a:pPr algn="ctr">
              <a:lnSpc>
                <a:spcPts val="2566"/>
              </a:lnSpc>
            </a:pPr>
            <a:r>
              <a:rPr lang="en-US" sz="2138" spc="106" dirty="0">
                <a:solidFill>
                  <a:srgbClr val="FFFBFB"/>
                </a:solidFill>
                <a:latin typeface="Open Sauce"/>
              </a:rPr>
              <a:t>Mentor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23331" y="876378"/>
            <a:ext cx="10324121" cy="161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en-US" sz="5921" spc="207" dirty="0">
                <a:solidFill>
                  <a:srgbClr val="FFFFFF"/>
                </a:solidFill>
                <a:latin typeface="Codec Pro ExtraBold"/>
              </a:rPr>
              <a:t>Virtual CS Academy </a:t>
            </a:r>
          </a:p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FFFFFF"/>
                </a:solidFill>
                <a:latin typeface="Codec Pro ExtraBold"/>
              </a:rPr>
              <a:t>2-Year Pilot Results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24" r="-1412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6710883" y="4112929"/>
            <a:ext cx="5938284" cy="5938284"/>
          </a:xfrm>
          <a:custGeom>
            <a:avLst/>
            <a:gdLst/>
            <a:ahLst/>
            <a:cxnLst/>
            <a:rect l="l" t="t" r="r" b="b"/>
            <a:pathLst>
              <a:path w="5938284" h="5938284">
                <a:moveTo>
                  <a:pt x="0" y="0"/>
                </a:moveTo>
                <a:lnTo>
                  <a:pt x="5938284" y="0"/>
                </a:lnTo>
                <a:lnTo>
                  <a:pt x="5938284" y="5938284"/>
                </a:lnTo>
                <a:lnTo>
                  <a:pt x="0" y="593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7433739" y="8627454"/>
            <a:ext cx="4492572" cy="764287"/>
            <a:chOff x="0" y="0"/>
            <a:chExt cx="5990096" cy="1019049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5990096" cy="1019049"/>
              <a:chOff x="0" y="0"/>
              <a:chExt cx="13271500" cy="22577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2700" y="0"/>
                <a:ext cx="10579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79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close/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close/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close/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close/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close/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close/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close/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close/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close/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close/>
                    <a:moveTo>
                      <a:pt x="9956800" y="0"/>
                    </a:moveTo>
                    <a:cubicBezTo>
                      <a:pt x="9842500" y="0"/>
                      <a:pt x="9740900" y="88900"/>
                      <a:pt x="9740900" y="215900"/>
                    </a:cubicBezTo>
                    <a:lnTo>
                      <a:pt x="9740900" y="279400"/>
                    </a:lnTo>
                    <a:cubicBezTo>
                      <a:pt x="9740900" y="393700"/>
                      <a:pt x="9842500" y="495300"/>
                      <a:pt x="9956800" y="495300"/>
                    </a:cubicBezTo>
                    <a:cubicBezTo>
                      <a:pt x="10071100" y="495300"/>
                      <a:pt x="10172700" y="393700"/>
                      <a:pt x="10172700" y="279400"/>
                    </a:cubicBezTo>
                    <a:lnTo>
                      <a:pt x="10172700" y="215900"/>
                    </a:lnTo>
                    <a:cubicBezTo>
                      <a:pt x="10172700" y="88900"/>
                      <a:pt x="10071100" y="0"/>
                      <a:pt x="9956800" y="0"/>
                    </a:cubicBezTo>
                    <a:close/>
                    <a:moveTo>
                      <a:pt x="9740900" y="965200"/>
                    </a:moveTo>
                    <a:cubicBezTo>
                      <a:pt x="9740900" y="965200"/>
                      <a:pt x="9728200" y="952500"/>
                      <a:pt x="9728200" y="965200"/>
                    </a:cubicBezTo>
                    <a:lnTo>
                      <a:pt x="9575800" y="1320800"/>
                    </a:lnTo>
                    <a:cubicBezTo>
                      <a:pt x="9550400" y="1371600"/>
                      <a:pt x="9499600" y="1409700"/>
                      <a:pt x="94361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47200" y="1409700"/>
                      <a:pt x="9347200" y="1397000"/>
                    </a:cubicBezTo>
                    <a:cubicBezTo>
                      <a:pt x="9334500" y="1384300"/>
                      <a:pt x="9334500" y="1371600"/>
                      <a:pt x="9347200" y="1358900"/>
                    </a:cubicBezTo>
                    <a:lnTo>
                      <a:pt x="9537700" y="914400"/>
                    </a:lnTo>
                    <a:lnTo>
                      <a:pt x="9601200" y="736600"/>
                    </a:lnTo>
                    <a:cubicBezTo>
                      <a:pt x="9652000" y="635000"/>
                      <a:pt x="9753600" y="558800"/>
                      <a:pt x="9867900" y="558800"/>
                    </a:cubicBezTo>
                    <a:lnTo>
                      <a:pt x="10045700" y="558800"/>
                    </a:lnTo>
                    <a:cubicBezTo>
                      <a:pt x="10160000" y="558800"/>
                      <a:pt x="10261600" y="635000"/>
                      <a:pt x="10312400" y="736600"/>
                    </a:cubicBezTo>
                    <a:lnTo>
                      <a:pt x="10375900" y="914400"/>
                    </a:lnTo>
                    <a:lnTo>
                      <a:pt x="10566400" y="1358900"/>
                    </a:lnTo>
                    <a:cubicBezTo>
                      <a:pt x="10579100" y="1371600"/>
                      <a:pt x="10579100" y="1384300"/>
                      <a:pt x="10566400" y="1397000"/>
                    </a:cubicBezTo>
                    <a:cubicBezTo>
                      <a:pt x="10566400" y="1409700"/>
                      <a:pt x="10553700" y="1409700"/>
                      <a:pt x="10541000" y="1409700"/>
                    </a:cubicBezTo>
                    <a:lnTo>
                      <a:pt x="10477500" y="1409700"/>
                    </a:lnTo>
                    <a:cubicBezTo>
                      <a:pt x="10414000" y="1409700"/>
                      <a:pt x="10363200" y="1371600"/>
                      <a:pt x="10337800" y="1320800"/>
                    </a:cubicBezTo>
                    <a:lnTo>
                      <a:pt x="10185400" y="965200"/>
                    </a:lnTo>
                    <a:cubicBezTo>
                      <a:pt x="10185400" y="952500"/>
                      <a:pt x="10172700" y="965200"/>
                      <a:pt x="10172700" y="965200"/>
                    </a:cubicBezTo>
                    <a:lnTo>
                      <a:pt x="10236200" y="1409700"/>
                    </a:lnTo>
                    <a:lnTo>
                      <a:pt x="10312400" y="2222500"/>
                    </a:lnTo>
                    <a:cubicBezTo>
                      <a:pt x="10312400" y="2235200"/>
                      <a:pt x="10299700" y="2235200"/>
                      <a:pt x="10299700" y="2247900"/>
                    </a:cubicBezTo>
                    <a:cubicBezTo>
                      <a:pt x="10287000" y="2247900"/>
                      <a:pt x="10287000" y="2260600"/>
                      <a:pt x="10274300" y="2260600"/>
                    </a:cubicBezTo>
                    <a:lnTo>
                      <a:pt x="10223500" y="2260600"/>
                    </a:lnTo>
                    <a:cubicBezTo>
                      <a:pt x="10147300" y="2260600"/>
                      <a:pt x="10083800" y="2209800"/>
                      <a:pt x="10083800" y="2133600"/>
                    </a:cubicBezTo>
                    <a:lnTo>
                      <a:pt x="9969500" y="1447800"/>
                    </a:lnTo>
                    <a:cubicBezTo>
                      <a:pt x="9956800" y="1447800"/>
                      <a:pt x="9956800" y="1447800"/>
                      <a:pt x="9944100" y="1447800"/>
                    </a:cubicBezTo>
                    <a:lnTo>
                      <a:pt x="9829800" y="2133600"/>
                    </a:lnTo>
                    <a:cubicBezTo>
                      <a:pt x="9829800" y="2209800"/>
                      <a:pt x="9766300" y="2260600"/>
                      <a:pt x="9690100" y="2260600"/>
                    </a:cubicBezTo>
                    <a:lnTo>
                      <a:pt x="9639300" y="2260600"/>
                    </a:lnTo>
                    <a:cubicBezTo>
                      <a:pt x="9626600" y="2260600"/>
                      <a:pt x="9626600" y="2247900"/>
                      <a:pt x="9613900" y="2247900"/>
                    </a:cubicBezTo>
                    <a:cubicBezTo>
                      <a:pt x="9613900" y="2235200"/>
                      <a:pt x="9601200" y="2235200"/>
                      <a:pt x="9601200" y="2222500"/>
                    </a:cubicBezTo>
                    <a:lnTo>
                      <a:pt x="9677400" y="1409700"/>
                    </a:lnTo>
                    <a:lnTo>
                      <a:pt x="9740900" y="9652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10680700" y="0"/>
                <a:ext cx="25781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</a:path>
                </a:pathLst>
              </a:custGeom>
              <a:solidFill>
                <a:srgbClr val="D07F35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2953967" y="4112929"/>
            <a:ext cx="371246" cy="371246"/>
          </a:xfrm>
          <a:custGeom>
            <a:avLst/>
            <a:gdLst/>
            <a:ahLst/>
            <a:cxnLst/>
            <a:rect l="l" t="t" r="r" b="b"/>
            <a:pathLst>
              <a:path w="371246" h="371246">
                <a:moveTo>
                  <a:pt x="0" y="0"/>
                </a:moveTo>
                <a:lnTo>
                  <a:pt x="371246" y="0"/>
                </a:lnTo>
                <a:lnTo>
                  <a:pt x="371246" y="371246"/>
                </a:lnTo>
                <a:lnTo>
                  <a:pt x="0" y="3712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6710883" y="4084969"/>
            <a:ext cx="5589466" cy="307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004"/>
              </a:lnSpc>
              <a:spcBef>
                <a:spcPct val="0"/>
              </a:spcBef>
            </a:pPr>
            <a:r>
              <a:rPr lang="en-US" sz="16670" spc="1633" dirty="0">
                <a:solidFill>
                  <a:srgbClr val="545454"/>
                </a:solidFill>
                <a:latin typeface="Codec Pro ExtraBold"/>
              </a:rPr>
              <a:t>ROI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74828" y="1219982"/>
            <a:ext cx="6246725" cy="95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6470" spc="226" dirty="0">
                <a:solidFill>
                  <a:srgbClr val="040506"/>
                </a:solidFill>
                <a:latin typeface="Codec Pro ExtraBold"/>
              </a:rPr>
              <a:t>$4M Request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33049" y="2309191"/>
            <a:ext cx="6986525" cy="80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5"/>
              </a:lnSpc>
            </a:pPr>
            <a:r>
              <a:rPr lang="en-US" sz="2344" spc="229" dirty="0">
                <a:solidFill>
                  <a:srgbClr val="231F20"/>
                </a:solidFill>
                <a:latin typeface="Open Sauce"/>
              </a:rPr>
              <a:t>Biennial request for We Lead CS teaching, advising, work based learning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48084" y="6876336"/>
            <a:ext cx="5463882" cy="147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41" spc="278" dirty="0">
                <a:solidFill>
                  <a:srgbClr val="FFFFFF"/>
                </a:solidFill>
                <a:latin typeface="Open Sauce"/>
              </a:rPr>
              <a:t>Larger, More Highly Qualified Tech Talent Pipeline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91659" y="6001347"/>
            <a:ext cx="4896341" cy="116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399" dirty="0">
                <a:solidFill>
                  <a:srgbClr val="000000"/>
                </a:solidFill>
                <a:latin typeface="Open Sauce"/>
              </a:rPr>
              <a:t>Graduate 200+ students a year </a:t>
            </a:r>
          </a:p>
          <a:p>
            <a:pPr>
              <a:lnSpc>
                <a:spcPts val="311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Open Sauce"/>
              </a:rPr>
              <a:t>with 18-21 hours CS college credit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40688" y="5114925"/>
            <a:ext cx="4041943" cy="38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Open Sauce"/>
              </a:rPr>
              <a:t>Add 250 students per year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40688" y="4229777"/>
            <a:ext cx="4450275" cy="38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Open Sauce"/>
              </a:rPr>
              <a:t>2024-2025 - 100 student pilot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40688" y="7420999"/>
            <a:ext cx="4847312" cy="147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399" dirty="0">
                <a:solidFill>
                  <a:srgbClr val="000000"/>
                </a:solidFill>
                <a:latin typeface="Open Sauce"/>
              </a:rPr>
              <a:t>All graduate workforce ready</a:t>
            </a:r>
          </a:p>
          <a:p>
            <a:pPr>
              <a:lnSpc>
                <a:spcPts val="285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Open Sauce Italics"/>
              </a:rPr>
              <a:t>(resume, social media presence, network, multiple work based learning, experiences)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953967" y="7263951"/>
            <a:ext cx="371246" cy="371246"/>
          </a:xfrm>
          <a:custGeom>
            <a:avLst/>
            <a:gdLst/>
            <a:ahLst/>
            <a:cxnLst/>
            <a:rect l="l" t="t" r="r" b="b"/>
            <a:pathLst>
              <a:path w="371246" h="371246">
                <a:moveTo>
                  <a:pt x="0" y="0"/>
                </a:moveTo>
                <a:lnTo>
                  <a:pt x="371246" y="0"/>
                </a:lnTo>
                <a:lnTo>
                  <a:pt x="371246" y="371246"/>
                </a:lnTo>
                <a:lnTo>
                  <a:pt x="0" y="3712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12953967" y="5888504"/>
            <a:ext cx="371246" cy="371246"/>
          </a:xfrm>
          <a:custGeom>
            <a:avLst/>
            <a:gdLst/>
            <a:ahLst/>
            <a:cxnLst/>
            <a:rect l="l" t="t" r="r" b="b"/>
            <a:pathLst>
              <a:path w="371246" h="371246">
                <a:moveTo>
                  <a:pt x="0" y="0"/>
                </a:moveTo>
                <a:lnTo>
                  <a:pt x="371246" y="0"/>
                </a:lnTo>
                <a:lnTo>
                  <a:pt x="371246" y="371246"/>
                </a:lnTo>
                <a:lnTo>
                  <a:pt x="0" y="3712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>
            <a:off x="12953967" y="4957877"/>
            <a:ext cx="371246" cy="371246"/>
          </a:xfrm>
          <a:custGeom>
            <a:avLst/>
            <a:gdLst/>
            <a:ahLst/>
            <a:cxnLst/>
            <a:rect l="l" t="t" r="r" b="b"/>
            <a:pathLst>
              <a:path w="371246" h="371246">
                <a:moveTo>
                  <a:pt x="0" y="0"/>
                </a:moveTo>
                <a:lnTo>
                  <a:pt x="371246" y="0"/>
                </a:lnTo>
                <a:lnTo>
                  <a:pt x="371246" y="371246"/>
                </a:lnTo>
                <a:lnTo>
                  <a:pt x="0" y="3712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670" y="-41944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68518" b="-6851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8596" y="2375245"/>
            <a:ext cx="10698570" cy="2768255"/>
          </a:xfrm>
          <a:custGeom>
            <a:avLst/>
            <a:gdLst/>
            <a:ahLst/>
            <a:cxnLst/>
            <a:rect l="l" t="t" r="r" b="b"/>
            <a:pathLst>
              <a:path w="10698570" h="2768255">
                <a:moveTo>
                  <a:pt x="0" y="0"/>
                </a:moveTo>
                <a:lnTo>
                  <a:pt x="10698570" y="0"/>
                </a:lnTo>
                <a:lnTo>
                  <a:pt x="10698570" y="2768255"/>
                </a:lnTo>
                <a:lnTo>
                  <a:pt x="0" y="2768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151793" y="5534477"/>
            <a:ext cx="5488313" cy="284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79"/>
              </a:lnSpc>
            </a:pPr>
            <a:r>
              <a:rPr lang="en-US" sz="10484" spc="366" dirty="0">
                <a:solidFill>
                  <a:srgbClr val="545454"/>
                </a:solidFill>
                <a:latin typeface="Codec Pro ExtraBold"/>
              </a:rPr>
              <a:t>You’re Invited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91675" y="5562109"/>
            <a:ext cx="10862435" cy="344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7398DC"/>
                </a:solidFill>
                <a:latin typeface="Canva Sans Bold"/>
              </a:rPr>
              <a:t>Cracking the Code 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545454"/>
                </a:solidFill>
                <a:latin typeface="Canva Sans Bold"/>
              </a:rPr>
              <a:t> </a:t>
            </a:r>
            <a:r>
              <a:rPr lang="en-US" sz="3600" dirty="0">
                <a:solidFill>
                  <a:srgbClr val="7398DC"/>
                </a:solidFill>
                <a:latin typeface="Canva Sans Bold Italics"/>
              </a:rPr>
              <a:t>How Kentucky will build its tech talent pipeline</a:t>
            </a:r>
          </a:p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545454"/>
                </a:solidFill>
                <a:latin typeface="Canva Sans Bold"/>
              </a:rPr>
              <a:t>November 15   1:00 -5:00 pm EST</a:t>
            </a:r>
          </a:p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545454"/>
                </a:solidFill>
                <a:latin typeface="Canva Sans Bold"/>
              </a:rPr>
              <a:t>Northern Kentucky University</a:t>
            </a:r>
          </a:p>
          <a:p>
            <a:pPr algn="ctr">
              <a:lnSpc>
                <a:spcPts val="5320"/>
              </a:lnSpc>
            </a:pPr>
            <a:r>
              <a:rPr lang="en-US" sz="3800" u="sng" dirty="0">
                <a:solidFill>
                  <a:srgbClr val="7398DC"/>
                </a:solidFill>
                <a:latin typeface="Canva Sans Bold"/>
                <a:hlinkClick r:id="rId4" tooltip="https://www.eventbrite.com/e/726392979957?aff=oddtdtcreator"/>
              </a:rPr>
              <a:t>REGISTER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t="-5772" b="-57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876961" y="8015771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3876961" y="7021738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>
            <a:off x="3876961" y="7533509"/>
            <a:ext cx="384783" cy="384955"/>
          </a:xfrm>
          <a:custGeom>
            <a:avLst/>
            <a:gdLst/>
            <a:ahLst/>
            <a:cxnLst/>
            <a:rect l="l" t="t" r="r" b="b"/>
            <a:pathLst>
              <a:path w="384783" h="384955">
                <a:moveTo>
                  <a:pt x="0" y="0"/>
                </a:moveTo>
                <a:lnTo>
                  <a:pt x="384783" y="0"/>
                </a:lnTo>
                <a:lnTo>
                  <a:pt x="384783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>
            <a:off x="3876961" y="6536839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4058003" y="1274810"/>
            <a:ext cx="3079156" cy="2252042"/>
          </a:xfrm>
          <a:custGeom>
            <a:avLst/>
            <a:gdLst/>
            <a:ahLst/>
            <a:cxnLst/>
            <a:rect l="l" t="t" r="r" b="b"/>
            <a:pathLst>
              <a:path w="3079156" h="2252042">
                <a:moveTo>
                  <a:pt x="0" y="0"/>
                </a:moveTo>
                <a:lnTo>
                  <a:pt x="3079156" y="0"/>
                </a:lnTo>
                <a:lnTo>
                  <a:pt x="3079156" y="2252042"/>
                </a:lnTo>
                <a:lnTo>
                  <a:pt x="0" y="2252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/>
          <p:cNvSpPr/>
          <p:nvPr/>
        </p:nvSpPr>
        <p:spPr>
          <a:xfrm>
            <a:off x="7616275" y="475735"/>
            <a:ext cx="2653314" cy="2373066"/>
          </a:xfrm>
          <a:custGeom>
            <a:avLst/>
            <a:gdLst/>
            <a:ahLst/>
            <a:cxnLst/>
            <a:rect l="l" t="t" r="r" b="b"/>
            <a:pathLst>
              <a:path w="2653314" h="2373066">
                <a:moveTo>
                  <a:pt x="0" y="0"/>
                </a:moveTo>
                <a:lnTo>
                  <a:pt x="2653314" y="0"/>
                </a:lnTo>
                <a:lnTo>
                  <a:pt x="2653314" y="2373066"/>
                </a:lnTo>
                <a:lnTo>
                  <a:pt x="0" y="23730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20"/>
          <p:cNvSpPr txBox="1"/>
          <p:nvPr/>
        </p:nvSpPr>
        <p:spPr>
          <a:xfrm>
            <a:off x="3463770" y="3793552"/>
            <a:ext cx="5435861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Codec Pro ExtraBold"/>
              </a:rPr>
              <a:t>THANK YOU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12211" y="7485884"/>
            <a:ext cx="5857379" cy="35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www.ileadacademy.org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12211" y="6974113"/>
            <a:ext cx="5857379" cy="35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asells@ovec.org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2211" y="7978108"/>
            <a:ext cx="4032348" cy="71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2257 US HWY 227</a:t>
            </a:r>
          </a:p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Carrollton, KY 41008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12211" y="6504702"/>
            <a:ext cx="2370741" cy="356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502-475-1245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29584" y="5988797"/>
            <a:ext cx="5857379" cy="44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 Bold"/>
              </a:rPr>
              <a:t>Alicia J. Sells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756318"/>
            <a:ext cx="1400485" cy="6756578"/>
            <a:chOff x="0" y="0"/>
            <a:chExt cx="368852" cy="17795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779510"/>
            </a:xfrm>
            <a:custGeom>
              <a:avLst/>
              <a:gdLst/>
              <a:ahLst/>
              <a:cxnLst/>
              <a:rect l="l" t="t" r="r" b="b"/>
              <a:pathLst>
                <a:path w="368852" h="1779510">
                  <a:moveTo>
                    <a:pt x="0" y="0"/>
                  </a:moveTo>
                  <a:lnTo>
                    <a:pt x="368852" y="0"/>
                  </a:lnTo>
                  <a:lnTo>
                    <a:pt x="368852" y="1779510"/>
                  </a:lnTo>
                  <a:lnTo>
                    <a:pt x="0" y="1779510"/>
                  </a:lnTo>
                  <a:close/>
                </a:path>
              </a:pathLst>
            </a:custGeom>
            <a:solidFill>
              <a:srgbClr val="D07F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798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58" b="-15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3777370" y="1222609"/>
            <a:ext cx="5661991" cy="143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 dirty="0">
                <a:solidFill>
                  <a:srgbClr val="231F20"/>
                </a:solidFill>
                <a:latin typeface="Codec Pro ExtraBold"/>
              </a:rPr>
              <a:t>Overview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44260" y="288561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81906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475297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5579389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4260" y="648030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741375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8500989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00737" y="3006392"/>
            <a:ext cx="5790503" cy="41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4-Year High School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3762265"/>
            <a:ext cx="6076629" cy="85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Regional - serves Carroll, Gallatin, Henry, Owen, Trimble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00737" y="4866470"/>
            <a:ext cx="5790503" cy="41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Interlocal Agreement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54692" y="5522586"/>
            <a:ext cx="6076629" cy="85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District appropriation funding - $95K each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0737" y="6642507"/>
            <a:ext cx="6076629" cy="41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Superintendent board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0737" y="7434884"/>
            <a:ext cx="5790503" cy="85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KBE graduation requirement waiver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00737" y="8529564"/>
            <a:ext cx="6076629" cy="85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$250K state start-up funding in 2014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879" b="-5387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9105555" y="3510346"/>
            <a:ext cx="380297" cy="362766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35419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99391B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74751" y="3510346"/>
            <a:ext cx="380297" cy="362766"/>
            <a:chOff x="0" y="0"/>
            <a:chExt cx="587326" cy="56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04615" y="1355253"/>
            <a:ext cx="1720101" cy="2064402"/>
            <a:chOff x="0" y="0"/>
            <a:chExt cx="2656504" cy="31882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0053BC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436025" y="3568709"/>
            <a:ext cx="380297" cy="362766"/>
            <a:chOff x="0" y="0"/>
            <a:chExt cx="587326" cy="5602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03977" y="1287176"/>
            <a:ext cx="4290470" cy="161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040506"/>
                </a:solidFill>
                <a:latin typeface="Codec Pro ExtraBold"/>
              </a:rPr>
              <a:t>Career Pathways</a:t>
            </a:r>
          </a:p>
        </p:txBody>
      </p:sp>
      <p:sp>
        <p:nvSpPr>
          <p:cNvPr id="21" name="Freeform 21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22"/>
          <p:cNvSpPr/>
          <p:nvPr/>
        </p:nvSpPr>
        <p:spPr>
          <a:xfrm>
            <a:off x="8793043" y="1898776"/>
            <a:ext cx="1005320" cy="671051"/>
          </a:xfrm>
          <a:custGeom>
            <a:avLst/>
            <a:gdLst/>
            <a:ahLst/>
            <a:cxnLst/>
            <a:rect l="l" t="t" r="r" b="b"/>
            <a:pathLst>
              <a:path w="1005320" h="671051">
                <a:moveTo>
                  <a:pt x="0" y="0"/>
                </a:moveTo>
                <a:lnTo>
                  <a:pt x="1005320" y="0"/>
                </a:lnTo>
                <a:lnTo>
                  <a:pt x="1005320" y="671051"/>
                </a:lnTo>
                <a:lnTo>
                  <a:pt x="0" y="671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23"/>
          <p:cNvSpPr/>
          <p:nvPr/>
        </p:nvSpPr>
        <p:spPr>
          <a:xfrm>
            <a:off x="11138497" y="1898776"/>
            <a:ext cx="1050433" cy="657833"/>
          </a:xfrm>
          <a:custGeom>
            <a:avLst/>
            <a:gdLst/>
            <a:ahLst/>
            <a:cxnLst/>
            <a:rect l="l" t="t" r="r" b="b"/>
            <a:pathLst>
              <a:path w="1050433" h="657833">
                <a:moveTo>
                  <a:pt x="0" y="0"/>
                </a:moveTo>
                <a:lnTo>
                  <a:pt x="1050433" y="0"/>
                </a:lnTo>
                <a:lnTo>
                  <a:pt x="1050433" y="657833"/>
                </a:lnTo>
                <a:lnTo>
                  <a:pt x="0" y="657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Freeform 24"/>
          <p:cNvSpPr/>
          <p:nvPr/>
        </p:nvSpPr>
        <p:spPr>
          <a:xfrm>
            <a:off x="13534366" y="1757674"/>
            <a:ext cx="956766" cy="862285"/>
          </a:xfrm>
          <a:custGeom>
            <a:avLst/>
            <a:gdLst/>
            <a:ahLst/>
            <a:cxnLst/>
            <a:rect l="l" t="t" r="r" b="b"/>
            <a:pathLst>
              <a:path w="956766" h="862285">
                <a:moveTo>
                  <a:pt x="0" y="0"/>
                </a:moveTo>
                <a:lnTo>
                  <a:pt x="956766" y="0"/>
                </a:lnTo>
                <a:lnTo>
                  <a:pt x="956766" y="862285"/>
                </a:lnTo>
                <a:lnTo>
                  <a:pt x="0" y="862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25"/>
          <p:cNvSpPr/>
          <p:nvPr/>
        </p:nvSpPr>
        <p:spPr>
          <a:xfrm>
            <a:off x="15873083" y="1757674"/>
            <a:ext cx="1009824" cy="884858"/>
          </a:xfrm>
          <a:custGeom>
            <a:avLst/>
            <a:gdLst/>
            <a:ahLst/>
            <a:cxnLst/>
            <a:rect l="l" t="t" r="r" b="b"/>
            <a:pathLst>
              <a:path w="1009824" h="884858">
                <a:moveTo>
                  <a:pt x="0" y="0"/>
                </a:moveTo>
                <a:lnTo>
                  <a:pt x="1009824" y="0"/>
                </a:lnTo>
                <a:lnTo>
                  <a:pt x="1009824" y="884858"/>
                </a:lnTo>
                <a:lnTo>
                  <a:pt x="0" y="884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TextBox 26"/>
          <p:cNvSpPr txBox="1"/>
          <p:nvPr/>
        </p:nvSpPr>
        <p:spPr>
          <a:xfrm>
            <a:off x="1959615" y="3443671"/>
            <a:ext cx="5180180" cy="54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01"/>
              </a:lnSpc>
              <a:spcBef>
                <a:spcPct val="0"/>
              </a:spcBef>
            </a:pPr>
            <a:r>
              <a:rPr lang="en-US" sz="3189" spc="312" dirty="0">
                <a:solidFill>
                  <a:srgbClr val="231F20"/>
                </a:solidFill>
                <a:latin typeface="Open Sauce Bold"/>
              </a:rPr>
              <a:t>Computer Science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59615" y="3092477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D07F35"/>
                </a:solidFill>
                <a:latin typeface="Open Sauce Bold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59615" y="4613330"/>
            <a:ext cx="4482343" cy="54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01"/>
              </a:lnSpc>
              <a:spcBef>
                <a:spcPct val="0"/>
              </a:spcBef>
            </a:pPr>
            <a:r>
              <a:rPr lang="en-US" sz="3189" spc="312" dirty="0">
                <a:solidFill>
                  <a:srgbClr val="231F20"/>
                </a:solidFill>
                <a:latin typeface="Open Sauce Bold"/>
              </a:rPr>
              <a:t>Engineering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59615" y="4246348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D07F35"/>
                </a:solidFill>
                <a:latin typeface="Open Sauce Bold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9615" y="5811092"/>
            <a:ext cx="4482343" cy="93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1"/>
              </a:lnSpc>
            </a:pPr>
            <a:r>
              <a:rPr lang="en-US" sz="3189" spc="312" dirty="0">
                <a:solidFill>
                  <a:srgbClr val="231F20"/>
                </a:solidFill>
                <a:latin typeface="Open Sauce Bold"/>
              </a:rPr>
              <a:t>Healthcare - </a:t>
            </a:r>
          </a:p>
          <a:p>
            <a:pPr marL="0" lvl="0" indent="0">
              <a:lnSpc>
                <a:spcPts val="3021"/>
              </a:lnSpc>
              <a:spcBef>
                <a:spcPct val="0"/>
              </a:spcBef>
            </a:pPr>
            <a:r>
              <a:rPr lang="en-US" sz="2189" spc="214" dirty="0">
                <a:solidFill>
                  <a:srgbClr val="231F20"/>
                </a:solidFill>
                <a:latin typeface="Open Sauce"/>
              </a:rPr>
              <a:t>pre-med, nursing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9615" y="5416672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D07F35"/>
                </a:solidFill>
                <a:latin typeface="Open Sauce Bold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59615" y="7335714"/>
            <a:ext cx="6022396" cy="158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1"/>
              </a:lnSpc>
            </a:pPr>
            <a:r>
              <a:rPr lang="en-US" sz="3189" spc="312" dirty="0">
                <a:solidFill>
                  <a:srgbClr val="231F20"/>
                </a:solidFill>
                <a:latin typeface="Open Sauce Bold"/>
              </a:rPr>
              <a:t>Technical Skills</a:t>
            </a:r>
            <a:r>
              <a:rPr lang="en-US" sz="3189" spc="312" dirty="0">
                <a:solidFill>
                  <a:srgbClr val="231F20"/>
                </a:solidFill>
                <a:latin typeface="Open Sauce"/>
              </a:rPr>
              <a:t> - </a:t>
            </a:r>
          </a:p>
          <a:p>
            <a:pPr>
              <a:lnSpc>
                <a:spcPts val="3021"/>
              </a:lnSpc>
            </a:pPr>
            <a:r>
              <a:rPr lang="en-US" sz="2189" spc="214" dirty="0">
                <a:solidFill>
                  <a:srgbClr val="231F20"/>
                </a:solidFill>
                <a:latin typeface="Open Sauce"/>
              </a:rPr>
              <a:t>welding, electrical, additive manufacturing </a:t>
            </a:r>
          </a:p>
          <a:p>
            <a:pPr marL="0" lvl="0" indent="0">
              <a:lnSpc>
                <a:spcPts val="2055"/>
              </a:lnSpc>
              <a:spcBef>
                <a:spcPct val="0"/>
              </a:spcBef>
            </a:pPr>
            <a:endParaRPr lang="en-US" sz="2189" spc="214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59615" y="6940157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D07F35"/>
                </a:solidFill>
                <a:latin typeface="Open Sauce Bold"/>
              </a:rPr>
              <a:t>04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59615" y="888179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D07F35"/>
                </a:solidFill>
                <a:latin typeface="Open Sauce Bold"/>
              </a:rPr>
              <a:t>05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959615" y="9277350"/>
            <a:ext cx="4482343" cy="54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01"/>
              </a:lnSpc>
              <a:spcBef>
                <a:spcPct val="0"/>
              </a:spcBef>
            </a:pPr>
            <a:r>
              <a:rPr lang="en-US" sz="3189" spc="312" dirty="0">
                <a:solidFill>
                  <a:srgbClr val="231F20"/>
                </a:solidFill>
                <a:latin typeface="Open Sauce Bold"/>
              </a:rPr>
              <a:t>STEM Teaching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670" y="-41944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79715" b="-5732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1275" y="2179745"/>
            <a:ext cx="5265115" cy="1594049"/>
            <a:chOff x="0" y="0"/>
            <a:chExt cx="4780075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80048" cy="1447165"/>
            </a:xfrm>
            <a:custGeom>
              <a:avLst/>
              <a:gdLst/>
              <a:ahLst/>
              <a:cxnLst/>
              <a:rect l="l" t="t" r="r" b="b"/>
              <a:pathLst>
                <a:path w="4780048" h="1447165">
                  <a:moveTo>
                    <a:pt x="39306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930636" y="1447165"/>
                    <a:pt x="3930636" y="1447165"/>
                    <a:pt x="3930636" y="1447165"/>
                  </a:cubicBezTo>
                  <a:cubicBezTo>
                    <a:pt x="4398491" y="1447165"/>
                    <a:pt x="4780048" y="1122172"/>
                    <a:pt x="4780048" y="723519"/>
                  </a:cubicBezTo>
                  <a:cubicBezTo>
                    <a:pt x="4780048" y="324866"/>
                    <a:pt x="4398490" y="0"/>
                    <a:pt x="3930636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60631" y="3957679"/>
            <a:ext cx="5250969" cy="1596428"/>
            <a:chOff x="0" y="0"/>
            <a:chExt cx="4767232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67154" cy="1449324"/>
            </a:xfrm>
            <a:custGeom>
              <a:avLst/>
              <a:gdLst/>
              <a:ahLst/>
              <a:cxnLst/>
              <a:rect l="l" t="t" r="r" b="b"/>
              <a:pathLst>
                <a:path w="4767154" h="1449324">
                  <a:moveTo>
                    <a:pt x="39200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920030" y="1449324"/>
                    <a:pt x="3920030" y="1449324"/>
                    <a:pt x="3920030" y="1449324"/>
                  </a:cubicBezTo>
                  <a:cubicBezTo>
                    <a:pt x="4386661" y="1449324"/>
                    <a:pt x="4767154" y="1123823"/>
                    <a:pt x="4767154" y="724662"/>
                  </a:cubicBezTo>
                  <a:cubicBezTo>
                    <a:pt x="4767154" y="325501"/>
                    <a:pt x="4386661" y="0"/>
                    <a:pt x="392003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6015399" cy="1594842"/>
            <a:chOff x="0" y="0"/>
            <a:chExt cx="546124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61094" cy="1447927"/>
            </a:xfrm>
            <a:custGeom>
              <a:avLst/>
              <a:gdLst/>
              <a:ahLst/>
              <a:cxnLst/>
              <a:rect l="l" t="t" r="r" b="b"/>
              <a:pathLst>
                <a:path w="5461094" h="1447927">
                  <a:moveTo>
                    <a:pt x="44906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4490645" y="1447927"/>
                    <a:pt x="4490645" y="1447927"/>
                    <a:pt x="4490645" y="1447927"/>
                  </a:cubicBezTo>
                  <a:cubicBezTo>
                    <a:pt x="5025303" y="1447927"/>
                    <a:pt x="5461094" y="1122807"/>
                    <a:pt x="5461094" y="724027"/>
                  </a:cubicBezTo>
                  <a:cubicBezTo>
                    <a:pt x="5461094" y="325247"/>
                    <a:pt x="5025303" y="0"/>
                    <a:pt x="4490645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083A6C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6816166" cy="1594049"/>
            <a:chOff x="0" y="0"/>
            <a:chExt cx="6188237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188137" cy="1447165"/>
            </a:xfrm>
            <a:custGeom>
              <a:avLst/>
              <a:gdLst/>
              <a:ahLst/>
              <a:cxnLst/>
              <a:rect l="l" t="t" r="r" b="b"/>
              <a:pathLst>
                <a:path w="6188137" h="1447165">
                  <a:moveTo>
                    <a:pt x="50885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5088500" y="1447165"/>
                    <a:pt x="5088500" y="1447165"/>
                    <a:pt x="5088500" y="1447165"/>
                  </a:cubicBezTo>
                  <a:cubicBezTo>
                    <a:pt x="5694352" y="1447165"/>
                    <a:pt x="6188137" y="1122172"/>
                    <a:pt x="6188137" y="723519"/>
                  </a:cubicBezTo>
                  <a:cubicBezTo>
                    <a:pt x="6188137" y="324866"/>
                    <a:pt x="5694352" y="0"/>
                    <a:pt x="508850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D4B30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485593" y="2204304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/>
          <p:cNvSpPr/>
          <p:nvPr/>
        </p:nvSpPr>
        <p:spPr>
          <a:xfrm>
            <a:off x="10505194" y="4033124"/>
            <a:ext cx="1000866" cy="988796"/>
          </a:xfrm>
          <a:custGeom>
            <a:avLst/>
            <a:gdLst/>
            <a:ahLst/>
            <a:cxnLst/>
            <a:rect l="l" t="t" r="r" b="b"/>
            <a:pathLst>
              <a:path w="1000866" h="98879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29"/>
          <p:cNvSpPr/>
          <p:nvPr/>
        </p:nvSpPr>
        <p:spPr>
          <a:xfrm>
            <a:off x="2141700" y="7494166"/>
            <a:ext cx="3829958" cy="2239742"/>
          </a:xfrm>
          <a:custGeom>
            <a:avLst/>
            <a:gdLst/>
            <a:ahLst/>
            <a:cxnLst/>
            <a:rect l="l" t="t" r="r" b="b"/>
            <a:pathLst>
              <a:path w="3829958" h="2239742">
                <a:moveTo>
                  <a:pt x="0" y="0"/>
                </a:moveTo>
                <a:lnTo>
                  <a:pt x="3829959" y="0"/>
                </a:lnTo>
                <a:lnTo>
                  <a:pt x="3829959" y="2239741"/>
                </a:lnTo>
                <a:lnTo>
                  <a:pt x="0" y="2239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/>
          <p:cNvSpPr/>
          <p:nvPr/>
        </p:nvSpPr>
        <p:spPr>
          <a:xfrm>
            <a:off x="6416544" y="7696121"/>
            <a:ext cx="1873296" cy="917915"/>
          </a:xfrm>
          <a:custGeom>
            <a:avLst/>
            <a:gdLst/>
            <a:ahLst/>
            <a:cxnLst/>
            <a:rect l="l" t="t" r="r" b="b"/>
            <a:pathLst>
              <a:path w="1873296" h="917915">
                <a:moveTo>
                  <a:pt x="0" y="0"/>
                </a:moveTo>
                <a:lnTo>
                  <a:pt x="1873297" y="0"/>
                </a:lnTo>
                <a:lnTo>
                  <a:pt x="1873297" y="917915"/>
                </a:lnTo>
                <a:lnTo>
                  <a:pt x="0" y="917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8363829" y="5554107"/>
            <a:ext cx="1444283" cy="1437061"/>
          </a:xfrm>
          <a:custGeom>
            <a:avLst/>
            <a:gdLst/>
            <a:ahLst/>
            <a:cxnLst/>
            <a:rect l="l" t="t" r="r" b="b"/>
            <a:pathLst>
              <a:path w="1444283" h="1437061">
                <a:moveTo>
                  <a:pt x="0" y="0"/>
                </a:moveTo>
                <a:lnTo>
                  <a:pt x="1444283" y="0"/>
                </a:lnTo>
                <a:lnTo>
                  <a:pt x="1444283" y="1437062"/>
                </a:lnTo>
                <a:lnTo>
                  <a:pt x="0" y="1437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TextBox 32"/>
          <p:cNvSpPr txBox="1"/>
          <p:nvPr/>
        </p:nvSpPr>
        <p:spPr>
          <a:xfrm>
            <a:off x="8745932" y="7968806"/>
            <a:ext cx="5423426" cy="88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1"/>
              </a:lnSpc>
            </a:pPr>
            <a:r>
              <a:rPr lang="en-US" sz="2841" spc="278" dirty="0">
                <a:solidFill>
                  <a:srgbClr val="231F20"/>
                </a:solidFill>
                <a:latin typeface="Open Sauce Bold"/>
              </a:rPr>
              <a:t>123</a:t>
            </a:r>
            <a:r>
              <a:rPr lang="en-US" sz="2841" spc="278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41" spc="278" dirty="0">
                <a:solidFill>
                  <a:srgbClr val="231F20"/>
                </a:solidFill>
                <a:latin typeface="Open Sauce Bold"/>
              </a:rPr>
              <a:t>Graduates</a:t>
            </a:r>
          </a:p>
          <a:p>
            <a:pPr>
              <a:lnSpc>
                <a:spcPts val="3093"/>
              </a:lnSpc>
            </a:pPr>
            <a:r>
              <a:rPr lang="en-US" sz="2241" spc="219" dirty="0">
                <a:solidFill>
                  <a:srgbClr val="231F20"/>
                </a:solidFill>
                <a:latin typeface="Open Sauce Bold"/>
              </a:rPr>
              <a:t>100% academic &amp; career ready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05194" y="6166027"/>
            <a:ext cx="5187090" cy="89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45"/>
              </a:lnSpc>
              <a:spcBef>
                <a:spcPct val="0"/>
              </a:spcBef>
            </a:pPr>
            <a:r>
              <a:rPr lang="en-US" sz="2641" spc="258" dirty="0">
                <a:solidFill>
                  <a:srgbClr val="231F20"/>
                </a:solidFill>
                <a:latin typeface="Open Sauce Bold"/>
              </a:rPr>
              <a:t>92 Associate Degrees 75%of graduates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68763" y="4415576"/>
            <a:ext cx="3583855" cy="7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Accelerate degree completion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69358" y="2258363"/>
            <a:ext cx="3927967" cy="1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endParaRPr dirty="0"/>
          </a:p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Ready for workforce or college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78433" y="4859913"/>
            <a:ext cx="5488313" cy="226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 dirty="0">
                <a:solidFill>
                  <a:srgbClr val="040506"/>
                </a:solidFill>
                <a:latin typeface="Codec Pro ExtraBold"/>
              </a:rPr>
              <a:t>1st College Degree in High School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670" y="-41944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22488" b="-1084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086840" y="1366899"/>
            <a:ext cx="4721781" cy="2409050"/>
            <a:chOff x="0" y="0"/>
            <a:chExt cx="4286795" cy="21871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6771" cy="2187067"/>
            </a:xfrm>
            <a:custGeom>
              <a:avLst/>
              <a:gdLst/>
              <a:ahLst/>
              <a:cxnLst/>
              <a:rect l="l" t="t" r="r" b="b"/>
              <a:pathLst>
                <a:path w="4286771" h="2187067">
                  <a:moveTo>
                    <a:pt x="35250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87067"/>
                    <a:pt x="0" y="2187067"/>
                    <a:pt x="0" y="2187067"/>
                  </a:cubicBezTo>
                  <a:cubicBezTo>
                    <a:pt x="3525014" y="2187067"/>
                    <a:pt x="3525014" y="2187067"/>
                    <a:pt x="3525014" y="2187067"/>
                  </a:cubicBezTo>
                  <a:cubicBezTo>
                    <a:pt x="3944588" y="2187067"/>
                    <a:pt x="4286771" y="1695913"/>
                    <a:pt x="4286771" y="1093438"/>
                  </a:cubicBezTo>
                  <a:cubicBezTo>
                    <a:pt x="4286771" y="490963"/>
                    <a:pt x="3944588" y="0"/>
                    <a:pt x="352501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25581" y="3936663"/>
            <a:ext cx="6644873" cy="1596428"/>
            <a:chOff x="0" y="0"/>
            <a:chExt cx="6032725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32626" cy="1449324"/>
            </a:xfrm>
            <a:custGeom>
              <a:avLst/>
              <a:gdLst/>
              <a:ahLst/>
              <a:cxnLst/>
              <a:rect l="l" t="t" r="r" b="b"/>
              <a:pathLst>
                <a:path w="6032626" h="1449324">
                  <a:moveTo>
                    <a:pt x="49606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4960627" y="1449324"/>
                    <a:pt x="4960627" y="1449324"/>
                    <a:pt x="4960627" y="1449324"/>
                  </a:cubicBezTo>
                  <a:cubicBezTo>
                    <a:pt x="5551129" y="1449324"/>
                    <a:pt x="6032626" y="1123823"/>
                    <a:pt x="6032626" y="724662"/>
                  </a:cubicBezTo>
                  <a:cubicBezTo>
                    <a:pt x="6032626" y="325501"/>
                    <a:pt x="5551128" y="0"/>
                    <a:pt x="496062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90710" y="5888883"/>
            <a:ext cx="5744489" cy="1594842"/>
            <a:chOff x="0" y="0"/>
            <a:chExt cx="4622083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621959" cy="1447927"/>
            </a:xfrm>
            <a:custGeom>
              <a:avLst/>
              <a:gdLst/>
              <a:ahLst/>
              <a:cxnLst/>
              <a:rect l="l" t="t" r="r" b="b"/>
              <a:pathLst>
                <a:path w="4621959" h="1447927">
                  <a:moveTo>
                    <a:pt x="38006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800627" y="1447927"/>
                    <a:pt x="3800627" y="1447927"/>
                    <a:pt x="3800627" y="1447927"/>
                  </a:cubicBezTo>
                  <a:cubicBezTo>
                    <a:pt x="4253130" y="1447927"/>
                    <a:pt x="4621959" y="1122807"/>
                    <a:pt x="4621959" y="724027"/>
                  </a:cubicBezTo>
                  <a:cubicBezTo>
                    <a:pt x="4621959" y="325247"/>
                    <a:pt x="4253130" y="0"/>
                    <a:pt x="380062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083A6C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8313157" cy="1594049"/>
            <a:chOff x="0" y="0"/>
            <a:chExt cx="7547321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547199" cy="1447165"/>
            </a:xfrm>
            <a:custGeom>
              <a:avLst/>
              <a:gdLst/>
              <a:ahLst/>
              <a:cxnLst/>
              <a:rect l="l" t="t" r="r" b="b"/>
              <a:pathLst>
                <a:path w="7547199" h="1447165">
                  <a:moveTo>
                    <a:pt x="62060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6206055" y="1447165"/>
                    <a:pt x="6206055" y="1447165"/>
                    <a:pt x="6206055" y="1447165"/>
                  </a:cubicBezTo>
                  <a:cubicBezTo>
                    <a:pt x="6944967" y="1447165"/>
                    <a:pt x="7547199" y="1122172"/>
                    <a:pt x="7547199" y="723519"/>
                  </a:cubicBezTo>
                  <a:cubicBezTo>
                    <a:pt x="7547199" y="324866"/>
                    <a:pt x="6944967" y="0"/>
                    <a:pt x="6206055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D4B30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485593" y="2204304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/>
          <p:cNvSpPr/>
          <p:nvPr/>
        </p:nvSpPr>
        <p:spPr>
          <a:xfrm>
            <a:off x="10505194" y="4033124"/>
            <a:ext cx="1000866" cy="988796"/>
          </a:xfrm>
          <a:custGeom>
            <a:avLst/>
            <a:gdLst/>
            <a:ahLst/>
            <a:cxnLst/>
            <a:rect l="l" t="t" r="r" b="b"/>
            <a:pathLst>
              <a:path w="1000866" h="98879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29"/>
          <p:cNvSpPr/>
          <p:nvPr/>
        </p:nvSpPr>
        <p:spPr>
          <a:xfrm>
            <a:off x="6668385" y="7668020"/>
            <a:ext cx="1402924" cy="1064468"/>
          </a:xfrm>
          <a:custGeom>
            <a:avLst/>
            <a:gdLst/>
            <a:ahLst/>
            <a:cxnLst/>
            <a:rect l="l" t="t" r="r" b="b"/>
            <a:pathLst>
              <a:path w="1402924" h="1064468">
                <a:moveTo>
                  <a:pt x="0" y="0"/>
                </a:moveTo>
                <a:lnTo>
                  <a:pt x="1402924" y="0"/>
                </a:lnTo>
                <a:lnTo>
                  <a:pt x="1402924" y="1064468"/>
                </a:lnTo>
                <a:lnTo>
                  <a:pt x="0" y="1064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/>
          <p:cNvSpPr/>
          <p:nvPr/>
        </p:nvSpPr>
        <p:spPr>
          <a:xfrm>
            <a:off x="8445804" y="5653676"/>
            <a:ext cx="1396392" cy="1391156"/>
          </a:xfrm>
          <a:custGeom>
            <a:avLst/>
            <a:gdLst/>
            <a:ahLst/>
            <a:cxnLst/>
            <a:rect l="l" t="t" r="r" b="b"/>
            <a:pathLst>
              <a:path w="1396392" h="1391156">
                <a:moveTo>
                  <a:pt x="0" y="0"/>
                </a:moveTo>
                <a:lnTo>
                  <a:pt x="1396392" y="0"/>
                </a:lnTo>
                <a:lnTo>
                  <a:pt x="1396392" y="1391156"/>
                </a:lnTo>
                <a:lnTo>
                  <a:pt x="0" y="1391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TextBox 31"/>
          <p:cNvSpPr txBox="1"/>
          <p:nvPr/>
        </p:nvSpPr>
        <p:spPr>
          <a:xfrm>
            <a:off x="8745932" y="7987856"/>
            <a:ext cx="6061093" cy="89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5"/>
              </a:lnSpc>
            </a:pPr>
            <a:r>
              <a:rPr lang="en-US" sz="2641" spc="258" dirty="0">
                <a:solidFill>
                  <a:srgbClr val="231F20"/>
                </a:solidFill>
                <a:latin typeface="Open Sauce Bold"/>
              </a:rPr>
              <a:t>123 graduates/104 industry certifications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442619" y="6468208"/>
            <a:ext cx="4128305" cy="394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84.55% of graduates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37172" y="4539455"/>
            <a:ext cx="5195746" cy="39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Aligned to industry demand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33532" y="4810359"/>
            <a:ext cx="5488313" cy="155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 dirty="0">
                <a:solidFill>
                  <a:srgbClr val="040506"/>
                </a:solidFill>
                <a:latin typeface="Codec Pro ExtraBold"/>
              </a:rPr>
              <a:t>Industry Certifications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59703" y="1751965"/>
            <a:ext cx="3718413" cy="175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Canva Sans Bold"/>
              </a:rPr>
              <a:t>Certiport Digital Literacy IC3, Certiport IT Specialist in JAVA, Python, HTML &amp; CSS, Tableau Desktop Specialist </a:t>
            </a:r>
          </a:p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Canva Sans Bold"/>
              </a:rPr>
              <a:t>Autodesk Fusion</a:t>
            </a:r>
          </a:p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Canva Sans Bold"/>
              </a:rPr>
              <a:t>Certified Nursing Assistant (CNA)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4877134" y="2909139"/>
            <a:ext cx="2382166" cy="2382166"/>
          </a:xfrm>
          <a:custGeom>
            <a:avLst/>
            <a:gdLst/>
            <a:ahLst/>
            <a:cxnLst/>
            <a:rect l="l" t="t" r="r" b="b"/>
            <a:pathLst>
              <a:path w="2382166" h="2382166">
                <a:moveTo>
                  <a:pt x="0" y="0"/>
                </a:moveTo>
                <a:lnTo>
                  <a:pt x="2382166" y="0"/>
                </a:lnTo>
                <a:lnTo>
                  <a:pt x="2382166" y="2382166"/>
                </a:lnTo>
                <a:lnTo>
                  <a:pt x="0" y="238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8876408" y="3786266"/>
            <a:ext cx="5337979" cy="700610"/>
          </a:xfrm>
          <a:custGeom>
            <a:avLst/>
            <a:gdLst/>
            <a:ahLst/>
            <a:cxnLst/>
            <a:rect l="l" t="t" r="r" b="b"/>
            <a:pathLst>
              <a:path w="5337979" h="700610">
                <a:moveTo>
                  <a:pt x="0" y="0"/>
                </a:moveTo>
                <a:lnTo>
                  <a:pt x="5337979" y="0"/>
                </a:lnTo>
                <a:lnTo>
                  <a:pt x="5337979" y="700610"/>
                </a:lnTo>
                <a:lnTo>
                  <a:pt x="0" y="700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8325187" y="5010751"/>
            <a:ext cx="2979710" cy="1569799"/>
          </a:xfrm>
          <a:custGeom>
            <a:avLst/>
            <a:gdLst/>
            <a:ahLst/>
            <a:cxnLst/>
            <a:rect l="l" t="t" r="r" b="b"/>
            <a:pathLst>
              <a:path w="2979710" h="1569799">
                <a:moveTo>
                  <a:pt x="0" y="0"/>
                </a:moveTo>
                <a:lnTo>
                  <a:pt x="2979710" y="0"/>
                </a:lnTo>
                <a:lnTo>
                  <a:pt x="2979710" y="1569798"/>
                </a:lnTo>
                <a:lnTo>
                  <a:pt x="0" y="1569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1826001" y="4764723"/>
            <a:ext cx="2243497" cy="2432707"/>
          </a:xfrm>
          <a:custGeom>
            <a:avLst/>
            <a:gdLst/>
            <a:ahLst/>
            <a:cxnLst/>
            <a:rect l="l" t="t" r="r" b="b"/>
            <a:pathLst>
              <a:path w="2243497" h="2432707">
                <a:moveTo>
                  <a:pt x="0" y="0"/>
                </a:moveTo>
                <a:lnTo>
                  <a:pt x="2243497" y="0"/>
                </a:lnTo>
                <a:lnTo>
                  <a:pt x="2243497" y="2432707"/>
                </a:lnTo>
                <a:lnTo>
                  <a:pt x="0" y="2432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8153486" y="7442355"/>
            <a:ext cx="5916011" cy="986002"/>
          </a:xfrm>
          <a:custGeom>
            <a:avLst/>
            <a:gdLst/>
            <a:ahLst/>
            <a:cxnLst/>
            <a:rect l="l" t="t" r="r" b="b"/>
            <a:pathLst>
              <a:path w="5916011" h="986002">
                <a:moveTo>
                  <a:pt x="0" y="0"/>
                </a:moveTo>
                <a:lnTo>
                  <a:pt x="5916012" y="0"/>
                </a:lnTo>
                <a:lnTo>
                  <a:pt x="5916012" y="986002"/>
                </a:lnTo>
                <a:lnTo>
                  <a:pt x="0" y="9860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8524409" y="8931224"/>
            <a:ext cx="4135764" cy="953681"/>
          </a:xfrm>
          <a:custGeom>
            <a:avLst/>
            <a:gdLst/>
            <a:ahLst/>
            <a:cxnLst/>
            <a:rect l="l" t="t" r="r" b="b"/>
            <a:pathLst>
              <a:path w="4135764" h="953681">
                <a:moveTo>
                  <a:pt x="0" y="0"/>
                </a:moveTo>
                <a:lnTo>
                  <a:pt x="4135764" y="0"/>
                </a:lnTo>
                <a:lnTo>
                  <a:pt x="4135764" y="953680"/>
                </a:lnTo>
                <a:lnTo>
                  <a:pt x="0" y="953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3808570" y="8513265"/>
            <a:ext cx="3922869" cy="1285507"/>
          </a:xfrm>
          <a:custGeom>
            <a:avLst/>
            <a:gdLst/>
            <a:ahLst/>
            <a:cxnLst/>
            <a:rect l="l" t="t" r="r" b="b"/>
            <a:pathLst>
              <a:path w="3922869" h="1285507">
                <a:moveTo>
                  <a:pt x="0" y="0"/>
                </a:moveTo>
                <a:lnTo>
                  <a:pt x="3922868" y="0"/>
                </a:lnTo>
                <a:lnTo>
                  <a:pt x="3922868" y="1285507"/>
                </a:lnTo>
                <a:lnTo>
                  <a:pt x="0" y="1285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14593373" y="5852315"/>
            <a:ext cx="3393014" cy="1894433"/>
          </a:xfrm>
          <a:custGeom>
            <a:avLst/>
            <a:gdLst/>
            <a:ahLst/>
            <a:cxnLst/>
            <a:rect l="l" t="t" r="r" b="b"/>
            <a:pathLst>
              <a:path w="3393014" h="1894433">
                <a:moveTo>
                  <a:pt x="0" y="0"/>
                </a:moveTo>
                <a:lnTo>
                  <a:pt x="3393013" y="0"/>
                </a:lnTo>
                <a:lnTo>
                  <a:pt x="3393013" y="1894433"/>
                </a:lnTo>
                <a:lnTo>
                  <a:pt x="0" y="1894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8876408" y="932851"/>
            <a:ext cx="4470168" cy="2332261"/>
          </a:xfrm>
          <a:custGeom>
            <a:avLst/>
            <a:gdLst/>
            <a:ahLst/>
            <a:cxnLst/>
            <a:rect l="l" t="t" r="r" b="b"/>
            <a:pathLst>
              <a:path w="4470168" h="2332261">
                <a:moveTo>
                  <a:pt x="0" y="0"/>
                </a:moveTo>
                <a:lnTo>
                  <a:pt x="4470168" y="0"/>
                </a:lnTo>
                <a:lnTo>
                  <a:pt x="4470168" y="2332261"/>
                </a:lnTo>
                <a:lnTo>
                  <a:pt x="0" y="2332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4069498" y="617351"/>
            <a:ext cx="2337102" cy="1898279"/>
          </a:xfrm>
          <a:custGeom>
            <a:avLst/>
            <a:gdLst/>
            <a:ahLst/>
            <a:cxnLst/>
            <a:rect l="l" t="t" r="r" b="b"/>
            <a:pathLst>
              <a:path w="2337102" h="1898279">
                <a:moveTo>
                  <a:pt x="0" y="0"/>
                </a:moveTo>
                <a:lnTo>
                  <a:pt x="2337102" y="0"/>
                </a:lnTo>
                <a:lnTo>
                  <a:pt x="2337102" y="1898279"/>
                </a:lnTo>
                <a:lnTo>
                  <a:pt x="0" y="18982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>
            <a:off x="4066218" y="4002512"/>
            <a:ext cx="3193129" cy="2577586"/>
          </a:xfrm>
          <a:custGeom>
            <a:avLst/>
            <a:gdLst/>
            <a:ahLst/>
            <a:cxnLst/>
            <a:rect l="l" t="t" r="r" b="b"/>
            <a:pathLst>
              <a:path w="3193129" h="2577586">
                <a:moveTo>
                  <a:pt x="0" y="0"/>
                </a:moveTo>
                <a:lnTo>
                  <a:pt x="3193130" y="0"/>
                </a:lnTo>
                <a:lnTo>
                  <a:pt x="3193130" y="2577586"/>
                </a:lnTo>
                <a:lnTo>
                  <a:pt x="0" y="2577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4290323" y="6951393"/>
            <a:ext cx="2969025" cy="2456671"/>
          </a:xfrm>
          <a:custGeom>
            <a:avLst/>
            <a:gdLst/>
            <a:ahLst/>
            <a:cxnLst/>
            <a:rect l="l" t="t" r="r" b="b"/>
            <a:pathLst>
              <a:path w="2969025" h="2456671">
                <a:moveTo>
                  <a:pt x="0" y="0"/>
                </a:moveTo>
                <a:lnTo>
                  <a:pt x="2969025" y="0"/>
                </a:lnTo>
                <a:lnTo>
                  <a:pt x="2969025" y="2456671"/>
                </a:lnTo>
                <a:lnTo>
                  <a:pt x="0" y="2456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251976" y="4764723"/>
            <a:ext cx="2196654" cy="2186670"/>
          </a:xfrm>
          <a:custGeom>
            <a:avLst/>
            <a:gdLst/>
            <a:ahLst/>
            <a:cxnLst/>
            <a:rect l="l" t="t" r="r" b="b"/>
            <a:pathLst>
              <a:path w="2196654" h="2186670">
                <a:moveTo>
                  <a:pt x="0" y="0"/>
                </a:moveTo>
                <a:lnTo>
                  <a:pt x="2196655" y="0"/>
                </a:lnTo>
                <a:lnTo>
                  <a:pt x="2196655" y="2186670"/>
                </a:lnTo>
                <a:lnTo>
                  <a:pt x="0" y="21866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>
            <a:off x="1028700" y="7342666"/>
            <a:ext cx="2498778" cy="2341197"/>
          </a:xfrm>
          <a:custGeom>
            <a:avLst/>
            <a:gdLst/>
            <a:ahLst/>
            <a:cxnLst/>
            <a:rect l="l" t="t" r="r" b="b"/>
            <a:pathLst>
              <a:path w="2498778" h="2341197">
                <a:moveTo>
                  <a:pt x="0" y="0"/>
                </a:moveTo>
                <a:lnTo>
                  <a:pt x="2498778" y="0"/>
                </a:lnTo>
                <a:lnTo>
                  <a:pt x="2498778" y="2341198"/>
                </a:lnTo>
                <a:lnTo>
                  <a:pt x="0" y="23411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251976" y="1595065"/>
            <a:ext cx="4290470" cy="227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040506"/>
                </a:solidFill>
                <a:latin typeface="Codec Pro ExtraBold"/>
              </a:rPr>
              <a:t>Employers Lead the Way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1623143" y="8301899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FFFFFF">
                <a:alpha val="64706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451"/>
            <a:ext cx="18288000" cy="4203379"/>
          </a:xfrm>
          <a:custGeom>
            <a:avLst/>
            <a:gdLst/>
            <a:ahLst/>
            <a:cxnLst/>
            <a:rect l="l" t="t" r="r" b="b"/>
            <a:pathLst>
              <a:path w="18288000" h="4203379">
                <a:moveTo>
                  <a:pt x="0" y="0"/>
                </a:moveTo>
                <a:lnTo>
                  <a:pt x="18288000" y="0"/>
                </a:lnTo>
                <a:lnTo>
                  <a:pt x="18288000" y="4203379"/>
                </a:lnTo>
                <a:lnTo>
                  <a:pt x="0" y="420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</a:blip>
            <a:stretch>
              <a:fillRect t="-95323" b="-9472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6596044" y="4621028"/>
            <a:ext cx="47625" cy="4637272"/>
            <a:chOff x="0" y="0"/>
            <a:chExt cx="12543" cy="1221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44331" y="4621028"/>
            <a:ext cx="47625" cy="4637272"/>
            <a:chOff x="0" y="0"/>
            <a:chExt cx="12543" cy="1221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7D98C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899507" y="4758071"/>
            <a:ext cx="1594784" cy="1275827"/>
          </a:xfrm>
          <a:custGeom>
            <a:avLst/>
            <a:gdLst/>
            <a:ahLst/>
            <a:cxnLst/>
            <a:rect l="l" t="t" r="r" b="b"/>
            <a:pathLst>
              <a:path w="1594784" h="1275827">
                <a:moveTo>
                  <a:pt x="0" y="0"/>
                </a:moveTo>
                <a:lnTo>
                  <a:pt x="1594784" y="0"/>
                </a:lnTo>
                <a:lnTo>
                  <a:pt x="1594784" y="1275827"/>
                </a:lnTo>
                <a:lnTo>
                  <a:pt x="0" y="1275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8662969" y="4719568"/>
            <a:ext cx="1183730" cy="1352834"/>
          </a:xfrm>
          <a:custGeom>
            <a:avLst/>
            <a:gdLst/>
            <a:ahLst/>
            <a:cxnLst/>
            <a:rect l="l" t="t" r="r" b="b"/>
            <a:pathLst>
              <a:path w="1183730" h="1352834">
                <a:moveTo>
                  <a:pt x="0" y="0"/>
                </a:moveTo>
                <a:lnTo>
                  <a:pt x="1183730" y="0"/>
                </a:lnTo>
                <a:lnTo>
                  <a:pt x="1183730" y="1352834"/>
                </a:lnTo>
                <a:lnTo>
                  <a:pt x="0" y="1352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4503044" y="4758071"/>
            <a:ext cx="1358034" cy="1373486"/>
          </a:xfrm>
          <a:custGeom>
            <a:avLst/>
            <a:gdLst/>
            <a:ahLst/>
            <a:cxnLst/>
            <a:rect l="l" t="t" r="r" b="b"/>
            <a:pathLst>
              <a:path w="1358034" h="1373486">
                <a:moveTo>
                  <a:pt x="0" y="0"/>
                </a:moveTo>
                <a:lnTo>
                  <a:pt x="1358034" y="0"/>
                </a:lnTo>
                <a:lnTo>
                  <a:pt x="1358034" y="1373486"/>
                </a:lnTo>
                <a:lnTo>
                  <a:pt x="0" y="1373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7252487" y="6207359"/>
            <a:ext cx="3783026" cy="54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941" spc="288" dirty="0">
                <a:solidFill>
                  <a:srgbClr val="231F20"/>
                </a:solidFill>
                <a:latin typeface="Codec Pro ExtraBold Bold"/>
              </a:rPr>
              <a:t>Big Skills Gap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29313" y="6207359"/>
            <a:ext cx="3535172" cy="54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941" spc="288" dirty="0">
                <a:solidFill>
                  <a:srgbClr val="231F20"/>
                </a:solidFill>
                <a:latin typeface="Codec Pro ExtraBold Bold"/>
              </a:rPr>
              <a:t>Big Demand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69782" y="6207359"/>
            <a:ext cx="4224558" cy="54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941" spc="288" dirty="0">
                <a:solidFill>
                  <a:srgbClr val="231F20"/>
                </a:solidFill>
                <a:latin typeface="Codec Pro ExtraBold Bold"/>
              </a:rPr>
              <a:t>Big Opportunities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2899" y="7041151"/>
            <a:ext cx="4468000" cy="295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On 10/1/23: </a:t>
            </a:r>
          </a:p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 Bold"/>
              </a:rPr>
              <a:t>3,300 active, online postings for computing jobs in Kentucky </a:t>
            </a:r>
          </a:p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(1.9x state average </a:t>
            </a:r>
          </a:p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demand rate) </a:t>
            </a:r>
          </a:p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with an average salary of </a:t>
            </a:r>
            <a:r>
              <a:rPr lang="en-US" sz="2144" spc="210" dirty="0">
                <a:solidFill>
                  <a:srgbClr val="231F20"/>
                </a:solidFill>
                <a:latin typeface="Open Sauce Bold"/>
              </a:rPr>
              <a:t>$63,700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10000" y="7036734"/>
            <a:ext cx="4323620" cy="179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</a:pPr>
            <a:r>
              <a:rPr lang="en-US" sz="2100" spc="205" dirty="0">
                <a:solidFill>
                  <a:srgbClr val="231F20"/>
                </a:solidFill>
                <a:latin typeface="Open Sauce"/>
              </a:rPr>
              <a:t>Skills development, industry certs not aligned</a:t>
            </a:r>
          </a:p>
          <a:p>
            <a:pPr algn="ctr">
              <a:lnSpc>
                <a:spcPts val="2897"/>
              </a:lnSpc>
            </a:pPr>
            <a:r>
              <a:rPr lang="en-US" sz="2100" spc="205" dirty="0">
                <a:solidFill>
                  <a:srgbClr val="231F20"/>
                </a:solidFill>
                <a:latin typeface="Open Sauce"/>
              </a:rPr>
              <a:t>Degree attainment not adequate to meet demand</a:t>
            </a:r>
          </a:p>
          <a:p>
            <a:pPr algn="ctr">
              <a:lnSpc>
                <a:spcPts val="2897"/>
              </a:lnSpc>
            </a:pPr>
            <a:r>
              <a:rPr lang="en-US" sz="2100" spc="205" dirty="0">
                <a:solidFill>
                  <a:srgbClr val="231F20"/>
                </a:solidFill>
                <a:latin typeface="Open Sauce Bold"/>
              </a:rPr>
              <a:t>No focus on data literacy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26340" y="7046259"/>
            <a:ext cx="4468000" cy="295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 Bold"/>
              </a:rPr>
              <a:t>35,318 </a:t>
            </a: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jobs in  KY’s computer science sector </a:t>
            </a:r>
          </a:p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Earning a median wage of </a:t>
            </a:r>
            <a:r>
              <a:rPr lang="en-US" sz="2144" spc="210" dirty="0">
                <a:solidFill>
                  <a:srgbClr val="231F20"/>
                </a:solidFill>
                <a:latin typeface="Open Sauce Bold"/>
              </a:rPr>
              <a:t>$70,261</a:t>
            </a:r>
          </a:p>
          <a:p>
            <a:pPr algn="ctr">
              <a:lnSpc>
                <a:spcPts val="2959"/>
              </a:lnSpc>
            </a:pPr>
            <a:r>
              <a:rPr lang="en-US" sz="2144" spc="210" dirty="0">
                <a:solidFill>
                  <a:srgbClr val="231F20"/>
                </a:solidFill>
                <a:latin typeface="Open Sauce Bold"/>
              </a:rPr>
              <a:t>$30K more</a:t>
            </a:r>
            <a:r>
              <a:rPr lang="en-US" sz="2144" spc="210" dirty="0">
                <a:solidFill>
                  <a:srgbClr val="231F20"/>
                </a:solidFill>
                <a:latin typeface="Open Sauce"/>
              </a:rPr>
              <a:t> than $39,183 median wage for all Kentucky jobs. </a:t>
            </a:r>
          </a:p>
          <a:p>
            <a:pPr algn="ctr">
              <a:lnSpc>
                <a:spcPts val="2959"/>
              </a:lnSpc>
            </a:pPr>
            <a:endParaRPr lang="en-US" sz="2144" spc="210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950634" y="284816"/>
            <a:ext cx="12185440" cy="274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FFFBFB"/>
                </a:solidFill>
                <a:latin typeface="Codec Pro ExtraBold Bold"/>
              </a:rPr>
              <a:t>Employers Need a Larger </a:t>
            </a:r>
          </a:p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FFFBFB"/>
                </a:solidFill>
                <a:latin typeface="Codec Pro ExtraBold Bold"/>
              </a:rPr>
              <a:t>Tech Talent Pipeline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476360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4542821"/>
            <a:ext cx="4473739" cy="2823300"/>
          </a:xfrm>
          <a:custGeom>
            <a:avLst/>
            <a:gdLst/>
            <a:ahLst/>
            <a:cxnLst/>
            <a:rect l="l" t="t" r="r" b="b"/>
            <a:pathLst>
              <a:path w="4473739" h="2823300">
                <a:moveTo>
                  <a:pt x="0" y="0"/>
                </a:moveTo>
                <a:lnTo>
                  <a:pt x="4473739" y="0"/>
                </a:lnTo>
                <a:lnTo>
                  <a:pt x="4473739" y="2823300"/>
                </a:lnTo>
                <a:lnTo>
                  <a:pt x="0" y="2823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84" r="-8261" b="-314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 dirty="0">
                  <a:solidFill>
                    <a:srgbClr val="FFFFFF"/>
                  </a:solidFill>
                  <a:latin typeface="Open Sauce Italics"/>
                </a:rPr>
                <a:t>2020 Rural Tech Project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56258" y="1235300"/>
            <a:ext cx="13652223" cy="96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1"/>
              </a:lnSpc>
            </a:pPr>
            <a:r>
              <a:rPr lang="en-US" sz="7588" spc="743" dirty="0">
                <a:solidFill>
                  <a:srgbClr val="FFFFFF"/>
                </a:solidFill>
                <a:latin typeface="Codec Pro ExtraBold"/>
              </a:rPr>
              <a:t>iLEAD Has a Solution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902043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78269" cy="39530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173"/>
                </a:lnSpc>
                <a:spcBef>
                  <a:spcPct val="0"/>
                </a:spcBef>
              </a:pPr>
              <a:r>
                <a:rPr lang="en-US" sz="2299" spc="22" dirty="0">
                  <a:solidFill>
                    <a:srgbClr val="FFFFFF"/>
                  </a:solidFill>
                  <a:latin typeface="Open Sauce Italics"/>
                </a:rPr>
                <a:t>1 of 5 most innovative ideas in the nation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7167553" y="4225548"/>
            <a:ext cx="3950780" cy="3530290"/>
          </a:xfrm>
          <a:custGeom>
            <a:avLst/>
            <a:gdLst/>
            <a:ahLst/>
            <a:cxnLst/>
            <a:rect l="l" t="t" r="r" b="b"/>
            <a:pathLst>
              <a:path w="3950780" h="3530290">
                <a:moveTo>
                  <a:pt x="0" y="0"/>
                </a:moveTo>
                <a:lnTo>
                  <a:pt x="3950781" y="0"/>
                </a:lnTo>
                <a:lnTo>
                  <a:pt x="3950781" y="3530290"/>
                </a:lnTo>
                <a:lnTo>
                  <a:pt x="0" y="3530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" r="-38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 dirty="0">
                  <a:solidFill>
                    <a:srgbClr val="FFFFFF"/>
                  </a:solidFill>
                  <a:latin typeface="Open Sauce Italics"/>
                </a:rPr>
                <a:t>2022 HB 680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99391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178269" cy="404829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311"/>
                </a:lnSpc>
                <a:spcBef>
                  <a:spcPct val="0"/>
                </a:spcBef>
              </a:pPr>
              <a:r>
                <a:rPr lang="en-US" sz="2399" spc="23" dirty="0">
                  <a:solidFill>
                    <a:srgbClr val="FFFFFF"/>
                  </a:solidFill>
                  <a:latin typeface="Open Sauce Italics"/>
                </a:rPr>
                <a:t>Scale innovation statewide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4431768"/>
            <a:ext cx="4473739" cy="3006575"/>
          </a:xfrm>
          <a:custGeom>
            <a:avLst/>
            <a:gdLst/>
            <a:ahLst/>
            <a:cxnLst/>
            <a:rect l="l" t="t" r="r" b="b"/>
            <a:pathLst>
              <a:path w="4473739" h="3006575">
                <a:moveTo>
                  <a:pt x="0" y="0"/>
                </a:moveTo>
                <a:lnTo>
                  <a:pt x="4473739" y="0"/>
                </a:lnTo>
                <a:lnTo>
                  <a:pt x="4473739" y="3006575"/>
                </a:lnTo>
                <a:lnTo>
                  <a:pt x="0" y="3006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99" r="-27276" b="-963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99391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 dirty="0">
                  <a:solidFill>
                    <a:srgbClr val="FFFFFF"/>
                  </a:solidFill>
                  <a:latin typeface="Open Sauce Italics"/>
                </a:rPr>
                <a:t>2023 Career Z Challenge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178269" cy="39530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 dirty="0">
                  <a:solidFill>
                    <a:srgbClr val="FFFFFF"/>
                  </a:solidFill>
                  <a:latin typeface="Open Sauce Italics"/>
                </a:rPr>
                <a:t>Build innovative, virtual work based learning network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670" y="-41944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086840" y="1746236"/>
            <a:ext cx="4721781" cy="1810638"/>
            <a:chOff x="0" y="0"/>
            <a:chExt cx="4286795" cy="1643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6771" cy="1643796"/>
            </a:xfrm>
            <a:custGeom>
              <a:avLst/>
              <a:gdLst/>
              <a:ahLst/>
              <a:cxnLst/>
              <a:rect l="l" t="t" r="r" b="b"/>
              <a:pathLst>
                <a:path w="4286771" h="1643796">
                  <a:moveTo>
                    <a:pt x="35250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43796"/>
                    <a:pt x="0" y="1643796"/>
                    <a:pt x="0" y="1643796"/>
                  </a:cubicBezTo>
                  <a:cubicBezTo>
                    <a:pt x="3525014" y="1643796"/>
                    <a:pt x="3525014" y="1643796"/>
                    <a:pt x="3525014" y="1643796"/>
                  </a:cubicBezTo>
                  <a:cubicBezTo>
                    <a:pt x="3944588" y="1643796"/>
                    <a:pt x="4286771" y="1274645"/>
                    <a:pt x="4286771" y="821826"/>
                  </a:cubicBezTo>
                  <a:cubicBezTo>
                    <a:pt x="4286771" y="369007"/>
                    <a:pt x="3944588" y="0"/>
                    <a:pt x="352501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ACC2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28304" y="4033124"/>
            <a:ext cx="6988984" cy="1596428"/>
            <a:chOff x="0" y="0"/>
            <a:chExt cx="6345136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45032" cy="1449324"/>
            </a:xfrm>
            <a:custGeom>
              <a:avLst/>
              <a:gdLst/>
              <a:ahLst/>
              <a:cxnLst/>
              <a:rect l="l" t="t" r="r" b="b"/>
              <a:pathLst>
                <a:path w="6345032" h="1449324">
                  <a:moveTo>
                    <a:pt x="52175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5217518" y="1449324"/>
                    <a:pt x="5217518" y="1449324"/>
                    <a:pt x="5217518" y="1449324"/>
                  </a:cubicBezTo>
                  <a:cubicBezTo>
                    <a:pt x="5838599" y="1449324"/>
                    <a:pt x="6345032" y="1123823"/>
                    <a:pt x="6345032" y="724662"/>
                  </a:cubicBezTo>
                  <a:cubicBezTo>
                    <a:pt x="6345032" y="325501"/>
                    <a:pt x="5838599" y="0"/>
                    <a:pt x="5217518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D07F3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7897628" cy="1594842"/>
            <a:chOff x="0" y="0"/>
            <a:chExt cx="7170072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169879" cy="1447927"/>
            </a:xfrm>
            <a:custGeom>
              <a:avLst/>
              <a:gdLst/>
              <a:ahLst/>
              <a:cxnLst/>
              <a:rect l="l" t="t" r="r" b="b"/>
              <a:pathLst>
                <a:path w="7169879" h="1447927">
                  <a:moveTo>
                    <a:pt x="58957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5895776" y="1447927"/>
                    <a:pt x="5895776" y="1447927"/>
                    <a:pt x="5895776" y="1447927"/>
                  </a:cubicBezTo>
                  <a:cubicBezTo>
                    <a:pt x="6597728" y="1447927"/>
                    <a:pt x="7169879" y="1122807"/>
                    <a:pt x="7169879" y="724027"/>
                  </a:cubicBezTo>
                  <a:cubicBezTo>
                    <a:pt x="7169879" y="325247"/>
                    <a:pt x="6597728" y="0"/>
                    <a:pt x="5895776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083A6C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7453833" cy="1594049"/>
            <a:chOff x="0" y="0"/>
            <a:chExt cx="6767161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767051" cy="1447165"/>
            </a:xfrm>
            <a:custGeom>
              <a:avLst/>
              <a:gdLst/>
              <a:ahLst/>
              <a:cxnLst/>
              <a:rect l="l" t="t" r="r" b="b"/>
              <a:pathLst>
                <a:path w="6767051" h="1447165">
                  <a:moveTo>
                    <a:pt x="55645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5564540" y="1447165"/>
                    <a:pt x="5564540" y="1447165"/>
                    <a:pt x="5564540" y="1447165"/>
                  </a:cubicBezTo>
                  <a:cubicBezTo>
                    <a:pt x="6227071" y="1447165"/>
                    <a:pt x="6767051" y="1122172"/>
                    <a:pt x="6767051" y="723519"/>
                  </a:cubicBezTo>
                  <a:cubicBezTo>
                    <a:pt x="6767051" y="324866"/>
                    <a:pt x="6227071" y="0"/>
                    <a:pt x="556454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D4B30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6668385" y="7668020"/>
            <a:ext cx="1402924" cy="1064468"/>
          </a:xfrm>
          <a:custGeom>
            <a:avLst/>
            <a:gdLst/>
            <a:ahLst/>
            <a:cxnLst/>
            <a:rect l="l" t="t" r="r" b="b"/>
            <a:pathLst>
              <a:path w="1402924" h="1064468">
                <a:moveTo>
                  <a:pt x="0" y="0"/>
                </a:moveTo>
                <a:lnTo>
                  <a:pt x="1402924" y="0"/>
                </a:lnTo>
                <a:lnTo>
                  <a:pt x="1402924" y="1064468"/>
                </a:lnTo>
                <a:lnTo>
                  <a:pt x="0" y="106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/>
          <p:cNvSpPr/>
          <p:nvPr/>
        </p:nvSpPr>
        <p:spPr>
          <a:xfrm>
            <a:off x="8445804" y="5653676"/>
            <a:ext cx="1396392" cy="1391156"/>
          </a:xfrm>
          <a:custGeom>
            <a:avLst/>
            <a:gdLst/>
            <a:ahLst/>
            <a:cxnLst/>
            <a:rect l="l" t="t" r="r" b="b"/>
            <a:pathLst>
              <a:path w="1396392" h="1391156">
                <a:moveTo>
                  <a:pt x="0" y="0"/>
                </a:moveTo>
                <a:lnTo>
                  <a:pt x="1396392" y="0"/>
                </a:lnTo>
                <a:lnTo>
                  <a:pt x="1396392" y="1391156"/>
                </a:lnTo>
                <a:lnTo>
                  <a:pt x="0" y="1391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29"/>
          <p:cNvSpPr/>
          <p:nvPr/>
        </p:nvSpPr>
        <p:spPr>
          <a:xfrm>
            <a:off x="10242917" y="3914734"/>
            <a:ext cx="1533562" cy="1228766"/>
          </a:xfrm>
          <a:custGeom>
            <a:avLst/>
            <a:gdLst/>
            <a:ahLst/>
            <a:cxnLst/>
            <a:rect l="l" t="t" r="r" b="b"/>
            <a:pathLst>
              <a:path w="1533562" h="1228766">
                <a:moveTo>
                  <a:pt x="0" y="0"/>
                </a:moveTo>
                <a:lnTo>
                  <a:pt x="1533562" y="0"/>
                </a:lnTo>
                <a:lnTo>
                  <a:pt x="1533562" y="1228766"/>
                </a:lnTo>
                <a:lnTo>
                  <a:pt x="0" y="1228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/>
          <p:cNvSpPr/>
          <p:nvPr/>
        </p:nvSpPr>
        <p:spPr>
          <a:xfrm>
            <a:off x="12223551" y="2069632"/>
            <a:ext cx="1163847" cy="1163847"/>
          </a:xfrm>
          <a:custGeom>
            <a:avLst/>
            <a:gdLst/>
            <a:ahLst/>
            <a:cxnLst/>
            <a:rect l="l" t="t" r="r" b="b"/>
            <a:pathLst>
              <a:path w="1163847" h="1163847">
                <a:moveTo>
                  <a:pt x="0" y="0"/>
                </a:moveTo>
                <a:lnTo>
                  <a:pt x="1163848" y="0"/>
                </a:lnTo>
                <a:lnTo>
                  <a:pt x="1163848" y="1163847"/>
                </a:lnTo>
                <a:lnTo>
                  <a:pt x="0" y="1163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TextBox 31"/>
          <p:cNvSpPr txBox="1"/>
          <p:nvPr/>
        </p:nvSpPr>
        <p:spPr>
          <a:xfrm>
            <a:off x="8745932" y="7987856"/>
            <a:ext cx="6061093" cy="8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Pathways/industry certs not aligned to employer demand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45105" y="6241152"/>
            <a:ext cx="6229196" cy="8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Number of CS degrees earned in KY can’t meet workforce demand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77430" y="4211847"/>
            <a:ext cx="5195746" cy="1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Rural students have less access to CS &amp; work based learning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74684" y="4727459"/>
            <a:ext cx="5488313" cy="186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6"/>
              </a:lnSpc>
            </a:pPr>
            <a:r>
              <a:rPr lang="en-US" sz="6884" spc="240" dirty="0">
                <a:solidFill>
                  <a:srgbClr val="040506"/>
                </a:solidFill>
                <a:latin typeface="Codec Pro ExtraBold"/>
              </a:rPr>
              <a:t>Problems to Solve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903069" y="2205611"/>
            <a:ext cx="3718413" cy="117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231F20"/>
                </a:solidFill>
                <a:latin typeface="Open Sauce Bold"/>
              </a:rPr>
              <a:t>Lack of CS teachers, cost of providing pathways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522</Words>
  <Application>Microsoft Office PowerPoint</Application>
  <PresentationFormat>Custom</PresentationFormat>
  <Paragraphs>118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Calibri</vt:lpstr>
      <vt:lpstr>Open Sauce Italics</vt:lpstr>
      <vt:lpstr>Codec Pro ExtraBold</vt:lpstr>
      <vt:lpstr>Codec Pro ExtraBold Bold</vt:lpstr>
      <vt:lpstr>Canva Sans Bold</vt:lpstr>
      <vt:lpstr>Open Sauce</vt:lpstr>
      <vt:lpstr>Arial</vt:lpstr>
      <vt:lpstr>Montserrat Light Bold</vt:lpstr>
      <vt:lpstr>Open Sauce Bold</vt:lpstr>
      <vt:lpstr>Canva Sans Bold Italics</vt:lpstr>
      <vt:lpstr>Montserrat Light</vt:lpstr>
      <vt:lpstr>Codec Pro ExtraBold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Proposal</dc:title>
  <dc:creator>Alicia Sells</dc:creator>
  <cp:lastModifiedBy>Alicia Sells</cp:lastModifiedBy>
  <cp:revision>2</cp:revision>
  <dcterms:created xsi:type="dcterms:W3CDTF">2006-08-16T00:00:00Z</dcterms:created>
  <dcterms:modified xsi:type="dcterms:W3CDTF">2023-10-30T12:27:21Z</dcterms:modified>
  <dc:identifier>DAFyRXnBjEo</dc:identifier>
</cp:coreProperties>
</file>