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8" r:id="rId3"/>
    <p:sldId id="263" r:id="rId4"/>
    <p:sldId id="259" r:id="rId5"/>
    <p:sldId id="260" r:id="rId6"/>
    <p:sldId id="261" r:id="rId7"/>
    <p:sldId id="262" r:id="rId8"/>
    <p:sldId id="26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14D7B"/>
    <a:srgbClr val="751637"/>
    <a:srgbClr val="752836"/>
    <a:srgbClr val="821637"/>
    <a:srgbClr val="941100"/>
    <a:srgbClr val="7B10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720" autoAdjust="0"/>
    <p:restoredTop sz="71804" autoAdjust="0"/>
  </p:normalViewPr>
  <p:slideViewPr>
    <p:cSldViewPr snapToGrid="0">
      <p:cViewPr varScale="1">
        <p:scale>
          <a:sx n="78" d="100"/>
          <a:sy n="78" d="100"/>
        </p:scale>
        <p:origin x="160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47488A4-EF83-4C3C-98C3-672A185C2EB4}" type="doc">
      <dgm:prSet loTypeId="urn:microsoft.com/office/officeart/2005/8/layout/radial2" loCatId="relationship" qsTypeId="urn:microsoft.com/office/officeart/2005/8/quickstyle/simple1" qsCatId="simple" csTypeId="urn:microsoft.com/office/officeart/2005/8/colors/accent1_2" csCatId="accent1" phldr="1"/>
      <dgm:spPr/>
    </dgm:pt>
    <dgm:pt modelId="{04B759A2-A5AF-4F80-B32C-8A3C0D826E31}">
      <dgm:prSet phldrT="[Text]"/>
      <dgm:spPr/>
      <dgm:t>
        <a:bodyPr/>
        <a:lstStyle/>
        <a:p>
          <a:r>
            <a:rPr lang="en-US" dirty="0"/>
            <a:t>Standards Requirements</a:t>
          </a:r>
        </a:p>
      </dgm:t>
    </dgm:pt>
    <dgm:pt modelId="{55CA0335-065C-4EE5-97CF-F2E96C3488A1}" type="parTrans" cxnId="{380B212E-F64E-48B6-90D4-96D4757D223D}">
      <dgm:prSet/>
      <dgm:spPr/>
      <dgm:t>
        <a:bodyPr/>
        <a:lstStyle/>
        <a:p>
          <a:endParaRPr lang="en-US"/>
        </a:p>
      </dgm:t>
    </dgm:pt>
    <dgm:pt modelId="{5C71D24A-D4AB-424E-BB2C-1FAB6C0339A1}" type="sibTrans" cxnId="{380B212E-F64E-48B6-90D4-96D4757D223D}">
      <dgm:prSet/>
      <dgm:spPr/>
      <dgm:t>
        <a:bodyPr/>
        <a:lstStyle/>
        <a:p>
          <a:endParaRPr lang="en-US"/>
        </a:p>
      </dgm:t>
    </dgm:pt>
    <dgm:pt modelId="{28FE7114-7833-4E3C-B001-A7FD4A1EFE28}">
      <dgm:prSet phldrT="[Text]"/>
      <dgm:spPr/>
      <dgm:t>
        <a:bodyPr/>
        <a:lstStyle/>
        <a:p>
          <a:r>
            <a:rPr lang="en-US" dirty="0"/>
            <a:t>Research base</a:t>
          </a:r>
        </a:p>
      </dgm:t>
    </dgm:pt>
    <dgm:pt modelId="{7CC5812E-2709-4D6F-91E4-A22F9C9D4F5B}" type="parTrans" cxnId="{DDE199BE-4991-4C6C-B854-E1044201A200}">
      <dgm:prSet/>
      <dgm:spPr/>
      <dgm:t>
        <a:bodyPr/>
        <a:lstStyle/>
        <a:p>
          <a:endParaRPr lang="en-US"/>
        </a:p>
      </dgm:t>
    </dgm:pt>
    <dgm:pt modelId="{C33DA6D1-07E6-42B4-A732-A040DE9A46B9}" type="sibTrans" cxnId="{DDE199BE-4991-4C6C-B854-E1044201A200}">
      <dgm:prSet/>
      <dgm:spPr/>
      <dgm:t>
        <a:bodyPr/>
        <a:lstStyle/>
        <a:p>
          <a:endParaRPr lang="en-US"/>
        </a:p>
      </dgm:t>
    </dgm:pt>
    <dgm:pt modelId="{A94CC166-938F-4F1B-87C8-AE2C57D8D150}">
      <dgm:prSet phldrT="[Text]"/>
      <dgm:spPr/>
      <dgm:t>
        <a:bodyPr/>
        <a:lstStyle/>
        <a:p>
          <a:r>
            <a:rPr lang="en-US" dirty="0"/>
            <a:t>Stakeholder input</a:t>
          </a:r>
        </a:p>
      </dgm:t>
    </dgm:pt>
    <dgm:pt modelId="{3132D5FE-F916-4522-8BD2-5A78A2BC323A}" type="parTrans" cxnId="{256B2526-AA31-46BA-A604-AF95BD05524B}">
      <dgm:prSet/>
      <dgm:spPr/>
      <dgm:t>
        <a:bodyPr/>
        <a:lstStyle/>
        <a:p>
          <a:endParaRPr lang="en-US"/>
        </a:p>
      </dgm:t>
    </dgm:pt>
    <dgm:pt modelId="{41647041-2164-4092-816D-FD94A12D4136}" type="sibTrans" cxnId="{256B2526-AA31-46BA-A604-AF95BD05524B}">
      <dgm:prSet/>
      <dgm:spPr/>
      <dgm:t>
        <a:bodyPr/>
        <a:lstStyle/>
        <a:p>
          <a:endParaRPr lang="en-US"/>
        </a:p>
      </dgm:t>
    </dgm:pt>
    <dgm:pt modelId="{FC0695F4-A9A8-42BE-95FC-02F652343CD8}">
      <dgm:prSet phldrT="[Text]"/>
      <dgm:spPr/>
      <dgm:t>
        <a:bodyPr/>
        <a:lstStyle/>
        <a:p>
          <a:r>
            <a:rPr lang="en-US" dirty="0"/>
            <a:t>International Literacy Standards (teachers know &amp; do)</a:t>
          </a:r>
        </a:p>
      </dgm:t>
    </dgm:pt>
    <dgm:pt modelId="{5B326C2E-9156-425B-9DC3-239ED46BA9A9}" type="parTrans" cxnId="{67F2CDCC-B34B-453C-B62A-C4CCFA7B30B8}">
      <dgm:prSet/>
      <dgm:spPr/>
      <dgm:t>
        <a:bodyPr/>
        <a:lstStyle/>
        <a:p>
          <a:endParaRPr lang="en-US"/>
        </a:p>
      </dgm:t>
    </dgm:pt>
    <dgm:pt modelId="{C5B602E6-C30E-4DA0-A1C6-67F243D22422}" type="sibTrans" cxnId="{67F2CDCC-B34B-453C-B62A-C4CCFA7B30B8}">
      <dgm:prSet/>
      <dgm:spPr/>
      <dgm:t>
        <a:bodyPr/>
        <a:lstStyle/>
        <a:p>
          <a:endParaRPr lang="en-US"/>
        </a:p>
      </dgm:t>
    </dgm:pt>
    <dgm:pt modelId="{FC3C6A63-8B0D-4635-88B9-B799B4EE9814}">
      <dgm:prSet phldrT="[Text]"/>
      <dgm:spPr/>
      <dgm:t>
        <a:bodyPr/>
        <a:lstStyle/>
        <a:p>
          <a:r>
            <a:rPr lang="en-US" dirty="0"/>
            <a:t>National Council of Mathematics Teacher Standards (teachers know &amp; do)</a:t>
          </a:r>
        </a:p>
      </dgm:t>
    </dgm:pt>
    <dgm:pt modelId="{9C3A758D-9CBC-4152-925A-CB845031282E}" type="parTrans" cxnId="{654C5659-B616-45FF-A0B9-14FF778F3CBE}">
      <dgm:prSet/>
      <dgm:spPr/>
      <dgm:t>
        <a:bodyPr/>
        <a:lstStyle/>
        <a:p>
          <a:endParaRPr lang="en-US"/>
        </a:p>
      </dgm:t>
    </dgm:pt>
    <dgm:pt modelId="{7BCAE5EA-4FC8-4414-BFD3-AA2ED0846C40}" type="sibTrans" cxnId="{654C5659-B616-45FF-A0B9-14FF778F3CBE}">
      <dgm:prSet/>
      <dgm:spPr/>
      <dgm:t>
        <a:bodyPr/>
        <a:lstStyle/>
        <a:p>
          <a:endParaRPr lang="en-US"/>
        </a:p>
      </dgm:t>
    </dgm:pt>
    <dgm:pt modelId="{9201A71E-16DD-49A5-8378-3D340C23A469}">
      <dgm:prSet phldrT="[Text]"/>
      <dgm:spPr/>
      <dgm:t>
        <a:bodyPr/>
        <a:lstStyle/>
        <a:p>
          <a:r>
            <a:rPr lang="en-US" dirty="0"/>
            <a:t>Kentucky Academic Standards  (students to know &amp; do)</a:t>
          </a:r>
        </a:p>
      </dgm:t>
    </dgm:pt>
    <dgm:pt modelId="{6896F836-8A29-4474-97AE-17689DA59AAC}" type="parTrans" cxnId="{3243AB12-5F4B-46CF-8DF0-DCA2C40FDD33}">
      <dgm:prSet/>
      <dgm:spPr/>
      <dgm:t>
        <a:bodyPr/>
        <a:lstStyle/>
        <a:p>
          <a:endParaRPr lang="en-US"/>
        </a:p>
      </dgm:t>
    </dgm:pt>
    <dgm:pt modelId="{1CC8FD5D-B44B-4D9D-A0CF-136F9DCE178E}" type="sibTrans" cxnId="{3243AB12-5F4B-46CF-8DF0-DCA2C40FDD33}">
      <dgm:prSet/>
      <dgm:spPr/>
      <dgm:t>
        <a:bodyPr/>
        <a:lstStyle/>
        <a:p>
          <a:endParaRPr lang="en-US"/>
        </a:p>
      </dgm:t>
    </dgm:pt>
    <dgm:pt modelId="{EBC043E7-F5BB-4B7D-BED9-E0DBF3258518}">
      <dgm:prSet phldrT="[Text]"/>
      <dgm:spPr/>
      <dgm:t>
        <a:bodyPr/>
        <a:lstStyle/>
        <a:p>
          <a:r>
            <a:rPr lang="en-US" dirty="0"/>
            <a:t>Faculty who specialize in Literacy education and Math education</a:t>
          </a:r>
        </a:p>
      </dgm:t>
    </dgm:pt>
    <dgm:pt modelId="{05077354-DC49-44F8-B1D2-C60647D62D84}" type="parTrans" cxnId="{F77CFD25-75E3-4E64-8951-4A8412EAFB85}">
      <dgm:prSet/>
      <dgm:spPr/>
      <dgm:t>
        <a:bodyPr/>
        <a:lstStyle/>
        <a:p>
          <a:endParaRPr lang="en-US"/>
        </a:p>
      </dgm:t>
    </dgm:pt>
    <dgm:pt modelId="{BA738804-54CE-4F48-BFC9-A7EFC76F2199}" type="sibTrans" cxnId="{F77CFD25-75E3-4E64-8951-4A8412EAFB85}">
      <dgm:prSet/>
      <dgm:spPr/>
      <dgm:t>
        <a:bodyPr/>
        <a:lstStyle/>
        <a:p>
          <a:endParaRPr lang="en-US"/>
        </a:p>
      </dgm:t>
    </dgm:pt>
    <dgm:pt modelId="{264590FC-B287-4A80-90BD-B77711CCF597}">
      <dgm:prSet phldrT="[Text]"/>
      <dgm:spPr/>
      <dgm:t>
        <a:bodyPr/>
        <a:lstStyle/>
        <a:p>
          <a:r>
            <a:rPr lang="en-US" dirty="0"/>
            <a:t>Active participation in research</a:t>
          </a:r>
        </a:p>
      </dgm:t>
    </dgm:pt>
    <dgm:pt modelId="{5FE83D20-13CE-4FF5-B584-F79CF7F007A6}" type="parTrans" cxnId="{A019576D-9F46-4372-BC8C-E88AD4D88A89}">
      <dgm:prSet/>
      <dgm:spPr/>
      <dgm:t>
        <a:bodyPr/>
        <a:lstStyle/>
        <a:p>
          <a:endParaRPr lang="en-US"/>
        </a:p>
      </dgm:t>
    </dgm:pt>
    <dgm:pt modelId="{9A8FA68D-0D6C-40C2-B28F-07417BA5E580}" type="sibTrans" cxnId="{A019576D-9F46-4372-BC8C-E88AD4D88A89}">
      <dgm:prSet/>
      <dgm:spPr/>
      <dgm:t>
        <a:bodyPr/>
        <a:lstStyle/>
        <a:p>
          <a:endParaRPr lang="en-US"/>
        </a:p>
      </dgm:t>
    </dgm:pt>
    <dgm:pt modelId="{91B04AD3-5DBC-4353-A931-AFDEEDD0E011}">
      <dgm:prSet phldrT="[Text]"/>
      <dgm:spPr/>
      <dgm:t>
        <a:bodyPr/>
        <a:lstStyle/>
        <a:p>
          <a:r>
            <a:rPr lang="en-US" dirty="0"/>
            <a:t>Collaboration across institutions</a:t>
          </a:r>
        </a:p>
      </dgm:t>
    </dgm:pt>
    <dgm:pt modelId="{0F9AF720-FC1A-41F6-B835-AAE013E9102E}" type="parTrans" cxnId="{6B631023-BCA2-426D-B3EA-26EAB6A62FCA}">
      <dgm:prSet/>
      <dgm:spPr/>
      <dgm:t>
        <a:bodyPr/>
        <a:lstStyle/>
        <a:p>
          <a:endParaRPr lang="en-US"/>
        </a:p>
      </dgm:t>
    </dgm:pt>
    <dgm:pt modelId="{D2982FD0-001B-4662-B712-B04A4343ADD7}" type="sibTrans" cxnId="{6B631023-BCA2-426D-B3EA-26EAB6A62FCA}">
      <dgm:prSet/>
      <dgm:spPr/>
      <dgm:t>
        <a:bodyPr/>
        <a:lstStyle/>
        <a:p>
          <a:endParaRPr lang="en-US"/>
        </a:p>
      </dgm:t>
    </dgm:pt>
    <dgm:pt modelId="{7D3C3A97-FCC8-4A04-9A52-951C8B44F815}">
      <dgm:prSet phldrT="[Text]"/>
      <dgm:spPr/>
      <dgm:t>
        <a:bodyPr/>
        <a:lstStyle/>
        <a:p>
          <a:r>
            <a:rPr lang="en-US" dirty="0"/>
            <a:t>Partner districts</a:t>
          </a:r>
        </a:p>
      </dgm:t>
    </dgm:pt>
    <dgm:pt modelId="{7CBBBA08-573E-4EA7-A65E-C60791ED6225}" type="parTrans" cxnId="{64BFB094-3A68-4405-BE4D-E1A281955548}">
      <dgm:prSet/>
      <dgm:spPr/>
      <dgm:t>
        <a:bodyPr/>
        <a:lstStyle/>
        <a:p>
          <a:endParaRPr lang="en-US"/>
        </a:p>
      </dgm:t>
    </dgm:pt>
    <dgm:pt modelId="{E1DA7139-58DF-4133-A14C-16A84DE12469}" type="sibTrans" cxnId="{64BFB094-3A68-4405-BE4D-E1A281955548}">
      <dgm:prSet/>
      <dgm:spPr/>
      <dgm:t>
        <a:bodyPr/>
        <a:lstStyle/>
        <a:p>
          <a:endParaRPr lang="en-US"/>
        </a:p>
      </dgm:t>
    </dgm:pt>
    <dgm:pt modelId="{70186B20-69A2-47BB-BE56-D89FA6E8B29B}">
      <dgm:prSet phldrT="[Text]"/>
      <dgm:spPr/>
      <dgm:t>
        <a:bodyPr/>
        <a:lstStyle/>
        <a:p>
          <a:r>
            <a:rPr lang="en-US" dirty="0"/>
            <a:t>Office of Teaching &amp; Learning</a:t>
          </a:r>
        </a:p>
      </dgm:t>
    </dgm:pt>
    <dgm:pt modelId="{A0CF9C32-51DF-4A22-BDB8-DDAD718C4C1A}" type="parTrans" cxnId="{D4188528-2B7B-4814-8631-44CEE9D6F946}">
      <dgm:prSet/>
      <dgm:spPr/>
      <dgm:t>
        <a:bodyPr/>
        <a:lstStyle/>
        <a:p>
          <a:endParaRPr lang="en-US"/>
        </a:p>
      </dgm:t>
    </dgm:pt>
    <dgm:pt modelId="{4B99CCE7-6669-4893-B25D-A250709A6C31}" type="sibTrans" cxnId="{D4188528-2B7B-4814-8631-44CEE9D6F946}">
      <dgm:prSet/>
      <dgm:spPr/>
      <dgm:t>
        <a:bodyPr/>
        <a:lstStyle/>
        <a:p>
          <a:endParaRPr lang="en-US"/>
        </a:p>
      </dgm:t>
    </dgm:pt>
    <dgm:pt modelId="{D1F3545C-F0FC-4B8D-A218-0C989BA24EAB}">
      <dgm:prSet phldrT="[Text]"/>
      <dgm:spPr/>
      <dgm:t>
        <a:bodyPr/>
        <a:lstStyle/>
        <a:p>
          <a:r>
            <a:rPr lang="en-US" dirty="0"/>
            <a:t>Office of Education Licensure and Effectiveness</a:t>
          </a:r>
        </a:p>
      </dgm:t>
    </dgm:pt>
    <dgm:pt modelId="{6AD63651-0AF1-42A5-BACA-E9577C60C5ED}" type="parTrans" cxnId="{C74A099B-FD1D-4229-BB90-095D49FE8B7A}">
      <dgm:prSet/>
      <dgm:spPr/>
      <dgm:t>
        <a:bodyPr/>
        <a:lstStyle/>
        <a:p>
          <a:endParaRPr lang="en-US"/>
        </a:p>
      </dgm:t>
    </dgm:pt>
    <dgm:pt modelId="{B683B0EF-EA93-4E7D-A12C-20CA770A3739}" type="sibTrans" cxnId="{C74A099B-FD1D-4229-BB90-095D49FE8B7A}">
      <dgm:prSet/>
      <dgm:spPr/>
      <dgm:t>
        <a:bodyPr/>
        <a:lstStyle/>
        <a:p>
          <a:endParaRPr lang="en-US"/>
        </a:p>
      </dgm:t>
    </dgm:pt>
    <dgm:pt modelId="{CA3A21EB-C7EF-4167-B347-D1886D916C21}">
      <dgm:prSet phldrT="[Text]"/>
      <dgm:spPr/>
      <dgm:t>
        <a:bodyPr/>
        <a:lstStyle/>
        <a:p>
          <a:r>
            <a:rPr lang="en-US" dirty="0"/>
            <a:t>Advisory committees</a:t>
          </a:r>
        </a:p>
      </dgm:t>
    </dgm:pt>
    <dgm:pt modelId="{3EEDC0C8-19B6-4842-963B-6EEF766A5570}" type="parTrans" cxnId="{D36253B1-BF4A-4629-83AB-B17AB712ED09}">
      <dgm:prSet/>
      <dgm:spPr/>
      <dgm:t>
        <a:bodyPr/>
        <a:lstStyle/>
        <a:p>
          <a:endParaRPr lang="en-US"/>
        </a:p>
      </dgm:t>
    </dgm:pt>
    <dgm:pt modelId="{3689BA7D-5AE5-4699-A62E-6A2C99EC86FA}" type="sibTrans" cxnId="{D36253B1-BF4A-4629-83AB-B17AB712ED09}">
      <dgm:prSet/>
      <dgm:spPr/>
      <dgm:t>
        <a:bodyPr/>
        <a:lstStyle/>
        <a:p>
          <a:endParaRPr lang="en-US"/>
        </a:p>
      </dgm:t>
    </dgm:pt>
    <dgm:pt modelId="{5A7C6C77-7605-4B99-9FD9-4DA0735118EB}" type="pres">
      <dgm:prSet presAssocID="{847488A4-EF83-4C3C-98C3-672A185C2EB4}" presName="composite" presStyleCnt="0">
        <dgm:presLayoutVars>
          <dgm:chMax val="5"/>
          <dgm:dir/>
          <dgm:animLvl val="ctr"/>
          <dgm:resizeHandles val="exact"/>
        </dgm:presLayoutVars>
      </dgm:prSet>
      <dgm:spPr/>
    </dgm:pt>
    <dgm:pt modelId="{CDADAD6F-0D6E-42F0-B16A-63113D9D1A32}" type="pres">
      <dgm:prSet presAssocID="{847488A4-EF83-4C3C-98C3-672A185C2EB4}" presName="cycle" presStyleCnt="0"/>
      <dgm:spPr/>
    </dgm:pt>
    <dgm:pt modelId="{32967E17-BD18-4CB9-A5D9-7B2D143D66FA}" type="pres">
      <dgm:prSet presAssocID="{847488A4-EF83-4C3C-98C3-672A185C2EB4}" presName="centerShape" presStyleCnt="0"/>
      <dgm:spPr/>
    </dgm:pt>
    <dgm:pt modelId="{483642AE-B376-4CFC-9DE6-68E1E1678439}" type="pres">
      <dgm:prSet presAssocID="{847488A4-EF83-4C3C-98C3-672A185C2EB4}" presName="connSite" presStyleLbl="node1" presStyleIdx="0" presStyleCnt="4"/>
      <dgm:spPr/>
    </dgm:pt>
    <dgm:pt modelId="{574140C2-317D-4770-AEC5-A3ACF2F15AEE}" type="pres">
      <dgm:prSet presAssocID="{847488A4-EF83-4C3C-98C3-672A185C2EB4}" presName="visible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</dgm:spPr>
    </dgm:pt>
    <dgm:pt modelId="{CC57B975-AEF7-4E78-9179-C49CD758C4FD}" type="pres">
      <dgm:prSet presAssocID="{55CA0335-065C-4EE5-97CF-F2E96C3488A1}" presName="Name25" presStyleLbl="parChTrans1D1" presStyleIdx="0" presStyleCnt="3"/>
      <dgm:spPr/>
    </dgm:pt>
    <dgm:pt modelId="{48DDBCB5-D5C9-4FAA-94F1-10873C167C0B}" type="pres">
      <dgm:prSet presAssocID="{04B759A2-A5AF-4F80-B32C-8A3C0D826E31}" presName="node" presStyleCnt="0"/>
      <dgm:spPr/>
    </dgm:pt>
    <dgm:pt modelId="{15937B6B-110F-47EA-8302-B4A17FE80B3D}" type="pres">
      <dgm:prSet presAssocID="{04B759A2-A5AF-4F80-B32C-8A3C0D826E31}" presName="parentNode" presStyleLbl="node1" presStyleIdx="1" presStyleCnt="4" custScaleX="103787">
        <dgm:presLayoutVars>
          <dgm:chMax val="1"/>
          <dgm:bulletEnabled val="1"/>
        </dgm:presLayoutVars>
      </dgm:prSet>
      <dgm:spPr/>
    </dgm:pt>
    <dgm:pt modelId="{9ABB5BF4-D0D1-4748-A79B-8F73DDAA024C}" type="pres">
      <dgm:prSet presAssocID="{04B759A2-A5AF-4F80-B32C-8A3C0D826E31}" presName="childNode" presStyleLbl="revTx" presStyleIdx="0" presStyleCnt="3">
        <dgm:presLayoutVars>
          <dgm:bulletEnabled val="1"/>
        </dgm:presLayoutVars>
      </dgm:prSet>
      <dgm:spPr/>
    </dgm:pt>
    <dgm:pt modelId="{B1BC9DCE-6608-4D51-A164-D29E3C02B2BE}" type="pres">
      <dgm:prSet presAssocID="{7CC5812E-2709-4D6F-91E4-A22F9C9D4F5B}" presName="Name25" presStyleLbl="parChTrans1D1" presStyleIdx="1" presStyleCnt="3"/>
      <dgm:spPr/>
    </dgm:pt>
    <dgm:pt modelId="{BD22ED91-2297-44BC-9C62-F02F0A3E4CF0}" type="pres">
      <dgm:prSet presAssocID="{28FE7114-7833-4E3C-B001-A7FD4A1EFE28}" presName="node" presStyleCnt="0"/>
      <dgm:spPr/>
    </dgm:pt>
    <dgm:pt modelId="{9C18E1FF-2721-4A73-94C1-13F72BFD7C42}" type="pres">
      <dgm:prSet presAssocID="{28FE7114-7833-4E3C-B001-A7FD4A1EFE28}" presName="parentNode" presStyleLbl="node1" presStyleIdx="2" presStyleCnt="4" custLinFactY="13872" custLinFactNeighborX="-3163" custLinFactNeighborY="100000">
        <dgm:presLayoutVars>
          <dgm:chMax val="1"/>
          <dgm:bulletEnabled val="1"/>
        </dgm:presLayoutVars>
      </dgm:prSet>
      <dgm:spPr/>
    </dgm:pt>
    <dgm:pt modelId="{C6594164-912C-4D59-85D7-2B83FADE79A9}" type="pres">
      <dgm:prSet presAssocID="{28FE7114-7833-4E3C-B001-A7FD4A1EFE28}" presName="childNode" presStyleLbl="revTx" presStyleIdx="1" presStyleCnt="3">
        <dgm:presLayoutVars>
          <dgm:bulletEnabled val="1"/>
        </dgm:presLayoutVars>
      </dgm:prSet>
      <dgm:spPr/>
    </dgm:pt>
    <dgm:pt modelId="{B7F25506-D635-4F7A-91D2-06D17C6DD485}" type="pres">
      <dgm:prSet presAssocID="{3132D5FE-F916-4522-8BD2-5A78A2BC323A}" presName="Name25" presStyleLbl="parChTrans1D1" presStyleIdx="2" presStyleCnt="3"/>
      <dgm:spPr/>
    </dgm:pt>
    <dgm:pt modelId="{BE26CA65-DEE3-44E6-ABE4-4C1A6FEDE908}" type="pres">
      <dgm:prSet presAssocID="{A94CC166-938F-4F1B-87C8-AE2C57D8D150}" presName="node" presStyleCnt="0"/>
      <dgm:spPr/>
    </dgm:pt>
    <dgm:pt modelId="{9B5A7E66-85B5-4844-88F4-A866670ABA4E}" type="pres">
      <dgm:prSet presAssocID="{A94CC166-938F-4F1B-87C8-AE2C57D8D150}" presName="parentNode" presStyleLbl="node1" presStyleIdx="3" presStyleCnt="4" custLinFactY="-35203" custLinFactNeighborX="35580" custLinFactNeighborY="-100000">
        <dgm:presLayoutVars>
          <dgm:chMax val="1"/>
          <dgm:bulletEnabled val="1"/>
        </dgm:presLayoutVars>
      </dgm:prSet>
      <dgm:spPr/>
    </dgm:pt>
    <dgm:pt modelId="{0F8C33E0-644D-4DAB-9B5A-18FC0CD8EF5B}" type="pres">
      <dgm:prSet presAssocID="{A94CC166-938F-4F1B-87C8-AE2C57D8D150}" presName="childNode" presStyleLbl="revTx" presStyleIdx="2" presStyleCnt="3">
        <dgm:presLayoutVars>
          <dgm:bulletEnabled val="1"/>
        </dgm:presLayoutVars>
      </dgm:prSet>
      <dgm:spPr/>
    </dgm:pt>
  </dgm:ptLst>
  <dgm:cxnLst>
    <dgm:cxn modelId="{3243AB12-5F4B-46CF-8DF0-DCA2C40FDD33}" srcId="{04B759A2-A5AF-4F80-B32C-8A3C0D826E31}" destId="{9201A71E-16DD-49A5-8378-3D340C23A469}" srcOrd="2" destOrd="0" parTransId="{6896F836-8A29-4474-97AE-17689DA59AAC}" sibTransId="{1CC8FD5D-B44B-4D9D-A0CF-136F9DCE178E}"/>
    <dgm:cxn modelId="{3770A91B-0AA8-4147-85F6-CEDF2D0D16F3}" type="presOf" srcId="{7D3C3A97-FCC8-4A04-9A52-951C8B44F815}" destId="{0F8C33E0-644D-4DAB-9B5A-18FC0CD8EF5B}" srcOrd="0" destOrd="0" presId="urn:microsoft.com/office/officeart/2005/8/layout/radial2"/>
    <dgm:cxn modelId="{6B631023-BCA2-426D-B3EA-26EAB6A62FCA}" srcId="{28FE7114-7833-4E3C-B001-A7FD4A1EFE28}" destId="{91B04AD3-5DBC-4353-A931-AFDEEDD0E011}" srcOrd="2" destOrd="0" parTransId="{0F9AF720-FC1A-41F6-B835-AAE013E9102E}" sibTransId="{D2982FD0-001B-4662-B712-B04A4343ADD7}"/>
    <dgm:cxn modelId="{F77CFD25-75E3-4E64-8951-4A8412EAFB85}" srcId="{28FE7114-7833-4E3C-B001-A7FD4A1EFE28}" destId="{EBC043E7-F5BB-4B7D-BED9-E0DBF3258518}" srcOrd="0" destOrd="0" parTransId="{05077354-DC49-44F8-B1D2-C60647D62D84}" sibTransId="{BA738804-54CE-4F48-BFC9-A7EFC76F2199}"/>
    <dgm:cxn modelId="{256B2526-AA31-46BA-A604-AF95BD05524B}" srcId="{847488A4-EF83-4C3C-98C3-672A185C2EB4}" destId="{A94CC166-938F-4F1B-87C8-AE2C57D8D150}" srcOrd="2" destOrd="0" parTransId="{3132D5FE-F916-4522-8BD2-5A78A2BC323A}" sibTransId="{41647041-2164-4092-816D-FD94A12D4136}"/>
    <dgm:cxn modelId="{D4188528-2B7B-4814-8631-44CEE9D6F946}" srcId="{A94CC166-938F-4F1B-87C8-AE2C57D8D150}" destId="{70186B20-69A2-47BB-BE56-D89FA6E8B29B}" srcOrd="2" destOrd="0" parTransId="{A0CF9C32-51DF-4A22-BDB8-DDAD718C4C1A}" sibTransId="{4B99CCE7-6669-4893-B25D-A250709A6C31}"/>
    <dgm:cxn modelId="{380B212E-F64E-48B6-90D4-96D4757D223D}" srcId="{847488A4-EF83-4C3C-98C3-672A185C2EB4}" destId="{04B759A2-A5AF-4F80-B32C-8A3C0D826E31}" srcOrd="0" destOrd="0" parTransId="{55CA0335-065C-4EE5-97CF-F2E96C3488A1}" sibTransId="{5C71D24A-D4AB-424E-BB2C-1FAB6C0339A1}"/>
    <dgm:cxn modelId="{0ABF5531-B1AA-47AB-8270-49F0AC9BDAF8}" type="presOf" srcId="{EBC043E7-F5BB-4B7D-BED9-E0DBF3258518}" destId="{C6594164-912C-4D59-85D7-2B83FADE79A9}" srcOrd="0" destOrd="0" presId="urn:microsoft.com/office/officeart/2005/8/layout/radial2"/>
    <dgm:cxn modelId="{6F08D53B-449E-4606-91EF-9EA4327E7B23}" type="presOf" srcId="{D1F3545C-F0FC-4B8D-A218-0C989BA24EAB}" destId="{0F8C33E0-644D-4DAB-9B5A-18FC0CD8EF5B}" srcOrd="0" destOrd="3" presId="urn:microsoft.com/office/officeart/2005/8/layout/radial2"/>
    <dgm:cxn modelId="{CC2E2266-AEBE-4483-A3DC-1A1AF8ADFDC8}" type="presOf" srcId="{70186B20-69A2-47BB-BE56-D89FA6E8B29B}" destId="{0F8C33E0-644D-4DAB-9B5A-18FC0CD8EF5B}" srcOrd="0" destOrd="2" presId="urn:microsoft.com/office/officeart/2005/8/layout/radial2"/>
    <dgm:cxn modelId="{3A493649-39D4-443F-9147-35B739564B41}" type="presOf" srcId="{CA3A21EB-C7EF-4167-B347-D1886D916C21}" destId="{0F8C33E0-644D-4DAB-9B5A-18FC0CD8EF5B}" srcOrd="0" destOrd="1" presId="urn:microsoft.com/office/officeart/2005/8/layout/radial2"/>
    <dgm:cxn modelId="{376FED49-C802-41BA-8152-F542A4ECAE9A}" type="presOf" srcId="{7CC5812E-2709-4D6F-91E4-A22F9C9D4F5B}" destId="{B1BC9DCE-6608-4D51-A164-D29E3C02B2BE}" srcOrd="0" destOrd="0" presId="urn:microsoft.com/office/officeart/2005/8/layout/radial2"/>
    <dgm:cxn modelId="{A019576D-9F46-4372-BC8C-E88AD4D88A89}" srcId="{28FE7114-7833-4E3C-B001-A7FD4A1EFE28}" destId="{264590FC-B287-4A80-90BD-B77711CCF597}" srcOrd="1" destOrd="0" parTransId="{5FE83D20-13CE-4FF5-B584-F79CF7F007A6}" sibTransId="{9A8FA68D-0D6C-40C2-B28F-07417BA5E580}"/>
    <dgm:cxn modelId="{E92D006E-DD91-4292-88EA-2EFFC2F8A016}" type="presOf" srcId="{91B04AD3-5DBC-4353-A931-AFDEEDD0E011}" destId="{C6594164-912C-4D59-85D7-2B83FADE79A9}" srcOrd="0" destOrd="2" presId="urn:microsoft.com/office/officeart/2005/8/layout/radial2"/>
    <dgm:cxn modelId="{654C5659-B616-45FF-A0B9-14FF778F3CBE}" srcId="{04B759A2-A5AF-4F80-B32C-8A3C0D826E31}" destId="{FC3C6A63-8B0D-4635-88B9-B799B4EE9814}" srcOrd="1" destOrd="0" parTransId="{9C3A758D-9CBC-4152-925A-CB845031282E}" sibTransId="{7BCAE5EA-4FC8-4414-BFD3-AA2ED0846C40}"/>
    <dgm:cxn modelId="{69DAB681-46A0-484B-9C49-82FF0A0F09A6}" type="presOf" srcId="{9201A71E-16DD-49A5-8378-3D340C23A469}" destId="{9ABB5BF4-D0D1-4748-A79B-8F73DDAA024C}" srcOrd="0" destOrd="2" presId="urn:microsoft.com/office/officeart/2005/8/layout/radial2"/>
    <dgm:cxn modelId="{F0F0498A-D295-4CD3-BA0E-3F142A0907CA}" type="presOf" srcId="{A94CC166-938F-4F1B-87C8-AE2C57D8D150}" destId="{9B5A7E66-85B5-4844-88F4-A866670ABA4E}" srcOrd="0" destOrd="0" presId="urn:microsoft.com/office/officeart/2005/8/layout/radial2"/>
    <dgm:cxn modelId="{64BFB094-3A68-4405-BE4D-E1A281955548}" srcId="{A94CC166-938F-4F1B-87C8-AE2C57D8D150}" destId="{7D3C3A97-FCC8-4A04-9A52-951C8B44F815}" srcOrd="0" destOrd="0" parTransId="{7CBBBA08-573E-4EA7-A65E-C60791ED6225}" sibTransId="{E1DA7139-58DF-4133-A14C-16A84DE12469}"/>
    <dgm:cxn modelId="{15563496-B092-4CAB-A57E-C006358F515A}" type="presOf" srcId="{28FE7114-7833-4E3C-B001-A7FD4A1EFE28}" destId="{9C18E1FF-2721-4A73-94C1-13F72BFD7C42}" srcOrd="0" destOrd="0" presId="urn:microsoft.com/office/officeart/2005/8/layout/radial2"/>
    <dgm:cxn modelId="{C74A099B-FD1D-4229-BB90-095D49FE8B7A}" srcId="{A94CC166-938F-4F1B-87C8-AE2C57D8D150}" destId="{D1F3545C-F0FC-4B8D-A218-0C989BA24EAB}" srcOrd="3" destOrd="0" parTransId="{6AD63651-0AF1-42A5-BACA-E9577C60C5ED}" sibTransId="{B683B0EF-EA93-4E7D-A12C-20CA770A3739}"/>
    <dgm:cxn modelId="{A38E3DA6-7FBB-4188-AC7F-29C0D16B540B}" type="presOf" srcId="{04B759A2-A5AF-4F80-B32C-8A3C0D826E31}" destId="{15937B6B-110F-47EA-8302-B4A17FE80B3D}" srcOrd="0" destOrd="0" presId="urn:microsoft.com/office/officeart/2005/8/layout/radial2"/>
    <dgm:cxn modelId="{B97325A8-7C21-416B-8048-E375E6723AE7}" type="presOf" srcId="{264590FC-B287-4A80-90BD-B77711CCF597}" destId="{C6594164-912C-4D59-85D7-2B83FADE79A9}" srcOrd="0" destOrd="1" presId="urn:microsoft.com/office/officeart/2005/8/layout/radial2"/>
    <dgm:cxn modelId="{D36253B1-BF4A-4629-83AB-B17AB712ED09}" srcId="{A94CC166-938F-4F1B-87C8-AE2C57D8D150}" destId="{CA3A21EB-C7EF-4167-B347-D1886D916C21}" srcOrd="1" destOrd="0" parTransId="{3EEDC0C8-19B6-4842-963B-6EEF766A5570}" sibTransId="{3689BA7D-5AE5-4699-A62E-6A2C99EC86FA}"/>
    <dgm:cxn modelId="{8323A0BA-929C-4FD5-A9E9-A9763D3E9EDE}" type="presOf" srcId="{3132D5FE-F916-4522-8BD2-5A78A2BC323A}" destId="{B7F25506-D635-4F7A-91D2-06D17C6DD485}" srcOrd="0" destOrd="0" presId="urn:microsoft.com/office/officeart/2005/8/layout/radial2"/>
    <dgm:cxn modelId="{DDE199BE-4991-4C6C-B854-E1044201A200}" srcId="{847488A4-EF83-4C3C-98C3-672A185C2EB4}" destId="{28FE7114-7833-4E3C-B001-A7FD4A1EFE28}" srcOrd="1" destOrd="0" parTransId="{7CC5812E-2709-4D6F-91E4-A22F9C9D4F5B}" sibTransId="{C33DA6D1-07E6-42B4-A732-A040DE9A46B9}"/>
    <dgm:cxn modelId="{FECCA0BE-9D8C-4FEB-B08A-A88E464AD9A2}" type="presOf" srcId="{FC3C6A63-8B0D-4635-88B9-B799B4EE9814}" destId="{9ABB5BF4-D0D1-4748-A79B-8F73DDAA024C}" srcOrd="0" destOrd="1" presId="urn:microsoft.com/office/officeart/2005/8/layout/radial2"/>
    <dgm:cxn modelId="{AF6522C9-E419-4959-9216-626DC23BF75D}" type="presOf" srcId="{FC0695F4-A9A8-42BE-95FC-02F652343CD8}" destId="{9ABB5BF4-D0D1-4748-A79B-8F73DDAA024C}" srcOrd="0" destOrd="0" presId="urn:microsoft.com/office/officeart/2005/8/layout/radial2"/>
    <dgm:cxn modelId="{C11015CA-B412-4C0D-82AB-8F1E4EEF4B0D}" type="presOf" srcId="{55CA0335-065C-4EE5-97CF-F2E96C3488A1}" destId="{CC57B975-AEF7-4E78-9179-C49CD758C4FD}" srcOrd="0" destOrd="0" presId="urn:microsoft.com/office/officeart/2005/8/layout/radial2"/>
    <dgm:cxn modelId="{67F2CDCC-B34B-453C-B62A-C4CCFA7B30B8}" srcId="{04B759A2-A5AF-4F80-B32C-8A3C0D826E31}" destId="{FC0695F4-A9A8-42BE-95FC-02F652343CD8}" srcOrd="0" destOrd="0" parTransId="{5B326C2E-9156-425B-9DC3-239ED46BA9A9}" sibTransId="{C5B602E6-C30E-4DA0-A1C6-67F243D22422}"/>
    <dgm:cxn modelId="{3B533CFB-E319-435C-94EF-60ED90E820C5}" type="presOf" srcId="{847488A4-EF83-4C3C-98C3-672A185C2EB4}" destId="{5A7C6C77-7605-4B99-9FD9-4DA0735118EB}" srcOrd="0" destOrd="0" presId="urn:microsoft.com/office/officeart/2005/8/layout/radial2"/>
    <dgm:cxn modelId="{D375EA89-AC0A-4A67-986F-78B0DCD38895}" type="presParOf" srcId="{5A7C6C77-7605-4B99-9FD9-4DA0735118EB}" destId="{CDADAD6F-0D6E-42F0-B16A-63113D9D1A32}" srcOrd="0" destOrd="0" presId="urn:microsoft.com/office/officeart/2005/8/layout/radial2"/>
    <dgm:cxn modelId="{49DD064E-6FBB-48B9-AE5D-3C3DF75D142F}" type="presParOf" srcId="{CDADAD6F-0D6E-42F0-B16A-63113D9D1A32}" destId="{32967E17-BD18-4CB9-A5D9-7B2D143D66FA}" srcOrd="0" destOrd="0" presId="urn:microsoft.com/office/officeart/2005/8/layout/radial2"/>
    <dgm:cxn modelId="{4F22D77D-F5BD-4438-9C60-7AC00AD40BB2}" type="presParOf" srcId="{32967E17-BD18-4CB9-A5D9-7B2D143D66FA}" destId="{483642AE-B376-4CFC-9DE6-68E1E1678439}" srcOrd="0" destOrd="0" presId="urn:microsoft.com/office/officeart/2005/8/layout/radial2"/>
    <dgm:cxn modelId="{6DFD66E0-87C6-4024-AFB2-A15DC3E2BE2F}" type="presParOf" srcId="{32967E17-BD18-4CB9-A5D9-7B2D143D66FA}" destId="{574140C2-317D-4770-AEC5-A3ACF2F15AEE}" srcOrd="1" destOrd="0" presId="urn:microsoft.com/office/officeart/2005/8/layout/radial2"/>
    <dgm:cxn modelId="{4EA62E24-F8BF-4D28-AF14-7DA3944F06F2}" type="presParOf" srcId="{CDADAD6F-0D6E-42F0-B16A-63113D9D1A32}" destId="{CC57B975-AEF7-4E78-9179-C49CD758C4FD}" srcOrd="1" destOrd="0" presId="urn:microsoft.com/office/officeart/2005/8/layout/radial2"/>
    <dgm:cxn modelId="{B2F0EB6C-AEA2-47EB-BC1D-90B76AEFCAB1}" type="presParOf" srcId="{CDADAD6F-0D6E-42F0-B16A-63113D9D1A32}" destId="{48DDBCB5-D5C9-4FAA-94F1-10873C167C0B}" srcOrd="2" destOrd="0" presId="urn:microsoft.com/office/officeart/2005/8/layout/radial2"/>
    <dgm:cxn modelId="{4FF76BB7-63E2-4A71-8798-61E935053ED7}" type="presParOf" srcId="{48DDBCB5-D5C9-4FAA-94F1-10873C167C0B}" destId="{15937B6B-110F-47EA-8302-B4A17FE80B3D}" srcOrd="0" destOrd="0" presId="urn:microsoft.com/office/officeart/2005/8/layout/radial2"/>
    <dgm:cxn modelId="{C96DA817-2E1E-411D-A72A-1A9497A0080B}" type="presParOf" srcId="{48DDBCB5-D5C9-4FAA-94F1-10873C167C0B}" destId="{9ABB5BF4-D0D1-4748-A79B-8F73DDAA024C}" srcOrd="1" destOrd="0" presId="urn:microsoft.com/office/officeart/2005/8/layout/radial2"/>
    <dgm:cxn modelId="{EE9E5CB0-3D57-44C4-94BD-A63A2F92B6CA}" type="presParOf" srcId="{CDADAD6F-0D6E-42F0-B16A-63113D9D1A32}" destId="{B1BC9DCE-6608-4D51-A164-D29E3C02B2BE}" srcOrd="3" destOrd="0" presId="urn:microsoft.com/office/officeart/2005/8/layout/radial2"/>
    <dgm:cxn modelId="{2CB95E7C-73E2-4286-B389-281CD98B341D}" type="presParOf" srcId="{CDADAD6F-0D6E-42F0-B16A-63113D9D1A32}" destId="{BD22ED91-2297-44BC-9C62-F02F0A3E4CF0}" srcOrd="4" destOrd="0" presId="urn:microsoft.com/office/officeart/2005/8/layout/radial2"/>
    <dgm:cxn modelId="{D2AD8242-F832-4CD6-B855-F6FDBD4CEFEA}" type="presParOf" srcId="{BD22ED91-2297-44BC-9C62-F02F0A3E4CF0}" destId="{9C18E1FF-2721-4A73-94C1-13F72BFD7C42}" srcOrd="0" destOrd="0" presId="urn:microsoft.com/office/officeart/2005/8/layout/radial2"/>
    <dgm:cxn modelId="{2C895AB8-F512-4B25-A7D5-CB1F9D15A687}" type="presParOf" srcId="{BD22ED91-2297-44BC-9C62-F02F0A3E4CF0}" destId="{C6594164-912C-4D59-85D7-2B83FADE79A9}" srcOrd="1" destOrd="0" presId="urn:microsoft.com/office/officeart/2005/8/layout/radial2"/>
    <dgm:cxn modelId="{CAB59B7E-3700-4953-97FB-D4922A324E4D}" type="presParOf" srcId="{CDADAD6F-0D6E-42F0-B16A-63113D9D1A32}" destId="{B7F25506-D635-4F7A-91D2-06D17C6DD485}" srcOrd="5" destOrd="0" presId="urn:microsoft.com/office/officeart/2005/8/layout/radial2"/>
    <dgm:cxn modelId="{7CF8A1BC-FCC5-4005-BDEE-09E5E852ACB8}" type="presParOf" srcId="{CDADAD6F-0D6E-42F0-B16A-63113D9D1A32}" destId="{BE26CA65-DEE3-44E6-ABE4-4C1A6FEDE908}" srcOrd="6" destOrd="0" presId="urn:microsoft.com/office/officeart/2005/8/layout/radial2"/>
    <dgm:cxn modelId="{EED0C91A-44FB-4797-BBF3-04621EC0B683}" type="presParOf" srcId="{BE26CA65-DEE3-44E6-ABE4-4C1A6FEDE908}" destId="{9B5A7E66-85B5-4844-88F4-A866670ABA4E}" srcOrd="0" destOrd="0" presId="urn:microsoft.com/office/officeart/2005/8/layout/radial2"/>
    <dgm:cxn modelId="{E4391AE9-9722-47CC-A8E8-B5B1E8FF2E7E}" type="presParOf" srcId="{BE26CA65-DEE3-44E6-ABE4-4C1A6FEDE908}" destId="{0F8C33E0-644D-4DAB-9B5A-18FC0CD8EF5B}" srcOrd="1" destOrd="0" presId="urn:microsoft.com/office/officeart/2005/8/layout/radial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7F25506-D635-4F7A-91D2-06D17C6DD485}">
      <dsp:nvSpPr>
        <dsp:cNvPr id="0" name=""/>
        <dsp:cNvSpPr/>
      </dsp:nvSpPr>
      <dsp:spPr>
        <a:xfrm rot="21357872">
          <a:off x="3102005" y="2585304"/>
          <a:ext cx="953922" cy="52294"/>
        </a:xfrm>
        <a:custGeom>
          <a:avLst/>
          <a:gdLst/>
          <a:ahLst/>
          <a:cxnLst/>
          <a:rect l="0" t="0" r="0" b="0"/>
          <a:pathLst>
            <a:path>
              <a:moveTo>
                <a:pt x="0" y="26147"/>
              </a:moveTo>
              <a:lnTo>
                <a:pt x="953922" y="2614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1BC9DCE-6608-4D51-A164-D29E3C02B2BE}">
      <dsp:nvSpPr>
        <dsp:cNvPr id="0" name=""/>
        <dsp:cNvSpPr/>
      </dsp:nvSpPr>
      <dsp:spPr>
        <a:xfrm rot="2092496">
          <a:off x="2993654" y="3667293"/>
          <a:ext cx="1219757" cy="52294"/>
        </a:xfrm>
        <a:custGeom>
          <a:avLst/>
          <a:gdLst/>
          <a:ahLst/>
          <a:cxnLst/>
          <a:rect l="0" t="0" r="0" b="0"/>
          <a:pathLst>
            <a:path>
              <a:moveTo>
                <a:pt x="0" y="26147"/>
              </a:moveTo>
              <a:lnTo>
                <a:pt x="1219757" y="2614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C57B975-AEF7-4E78-9179-C49CD758C4FD}">
      <dsp:nvSpPr>
        <dsp:cNvPr id="0" name=""/>
        <dsp:cNvSpPr/>
      </dsp:nvSpPr>
      <dsp:spPr>
        <a:xfrm rot="19030961">
          <a:off x="2997288" y="1568369"/>
          <a:ext cx="794813" cy="52294"/>
        </a:xfrm>
        <a:custGeom>
          <a:avLst/>
          <a:gdLst/>
          <a:ahLst/>
          <a:cxnLst/>
          <a:rect l="0" t="0" r="0" b="0"/>
          <a:pathLst>
            <a:path>
              <a:moveTo>
                <a:pt x="0" y="26147"/>
              </a:moveTo>
              <a:lnTo>
                <a:pt x="794813" y="2614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74140C2-317D-4770-AEC5-A3ACF2F15AEE}">
      <dsp:nvSpPr>
        <dsp:cNvPr id="0" name=""/>
        <dsp:cNvSpPr/>
      </dsp:nvSpPr>
      <dsp:spPr>
        <a:xfrm>
          <a:off x="889169" y="1406969"/>
          <a:ext cx="2604727" cy="2604727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5937B6B-110F-47EA-8302-B4A17FE80B3D}">
      <dsp:nvSpPr>
        <dsp:cNvPr id="0" name=""/>
        <dsp:cNvSpPr/>
      </dsp:nvSpPr>
      <dsp:spPr>
        <a:xfrm>
          <a:off x="3459759" y="1352"/>
          <a:ext cx="1622020" cy="156283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Standards Requirements</a:t>
          </a:r>
        </a:p>
      </dsp:txBody>
      <dsp:txXfrm>
        <a:off x="3697298" y="230224"/>
        <a:ext cx="1146942" cy="1105092"/>
      </dsp:txXfrm>
    </dsp:sp>
    <dsp:sp modelId="{9ABB5BF4-D0D1-4748-A79B-8F73DDAA024C}">
      <dsp:nvSpPr>
        <dsp:cNvPr id="0" name=""/>
        <dsp:cNvSpPr/>
      </dsp:nvSpPr>
      <dsp:spPr>
        <a:xfrm>
          <a:off x="5164083" y="1352"/>
          <a:ext cx="2433031" cy="156283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International Literacy Standards (teachers know &amp; do)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National Council of Mathematics Teacher Standards (teachers know &amp; do)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Kentucky Academic Standards  (students to know &amp; do)</a:t>
          </a:r>
        </a:p>
      </dsp:txBody>
      <dsp:txXfrm>
        <a:off x="5164083" y="1352"/>
        <a:ext cx="2433031" cy="1562836"/>
      </dsp:txXfrm>
    </dsp:sp>
    <dsp:sp modelId="{9C18E1FF-2721-4A73-94C1-13F72BFD7C42}">
      <dsp:nvSpPr>
        <dsp:cNvPr id="0" name=""/>
        <dsp:cNvSpPr/>
      </dsp:nvSpPr>
      <dsp:spPr>
        <a:xfrm>
          <a:off x="3963538" y="3707548"/>
          <a:ext cx="1562836" cy="156283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Research base</a:t>
          </a:r>
        </a:p>
      </dsp:txBody>
      <dsp:txXfrm>
        <a:off x="4192410" y="3936420"/>
        <a:ext cx="1105092" cy="1105092"/>
      </dsp:txXfrm>
    </dsp:sp>
    <dsp:sp modelId="{C6594164-912C-4D59-85D7-2B83FADE79A9}">
      <dsp:nvSpPr>
        <dsp:cNvPr id="0" name=""/>
        <dsp:cNvSpPr/>
      </dsp:nvSpPr>
      <dsp:spPr>
        <a:xfrm>
          <a:off x="5682658" y="3707548"/>
          <a:ext cx="2344254" cy="156283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Faculty who specialize in Literacy education and Math education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Active participation in research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Collaboration across institutions</a:t>
          </a:r>
        </a:p>
      </dsp:txBody>
      <dsp:txXfrm>
        <a:off x="5682658" y="3707548"/>
        <a:ext cx="2344254" cy="1562836"/>
      </dsp:txXfrm>
    </dsp:sp>
    <dsp:sp modelId="{9B5A7E66-85B5-4844-88F4-A866670ABA4E}">
      <dsp:nvSpPr>
        <dsp:cNvPr id="0" name=""/>
        <dsp:cNvSpPr/>
      </dsp:nvSpPr>
      <dsp:spPr>
        <a:xfrm>
          <a:off x="4052807" y="1741476"/>
          <a:ext cx="1562836" cy="156283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Stakeholder input</a:t>
          </a:r>
        </a:p>
      </dsp:txBody>
      <dsp:txXfrm>
        <a:off x="4281679" y="1970348"/>
        <a:ext cx="1105092" cy="1105092"/>
      </dsp:txXfrm>
    </dsp:sp>
    <dsp:sp modelId="{0F8C33E0-644D-4DAB-9B5A-18FC0CD8EF5B}">
      <dsp:nvSpPr>
        <dsp:cNvPr id="0" name=""/>
        <dsp:cNvSpPr/>
      </dsp:nvSpPr>
      <dsp:spPr>
        <a:xfrm>
          <a:off x="5771927" y="1741476"/>
          <a:ext cx="2344254" cy="156283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Partner districts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Advisory committees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Office of Teaching &amp; Learning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Office of Education Licensure and Effectiveness</a:t>
          </a:r>
        </a:p>
      </dsp:txBody>
      <dsp:txXfrm>
        <a:off x="5771927" y="1741476"/>
        <a:ext cx="2344254" cy="156283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439F6B-7B92-492D-A685-624A961CD13E}" type="datetimeFigureOut">
              <a:rPr lang="en-US" smtClean="0"/>
              <a:t>12/6/2023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ADCC9E-8B17-4BD8-9B1D-20B0A5CB48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0325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DADCC9E-8B17-4BD8-9B1D-20B0A5CB483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2712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DADCC9E-8B17-4BD8-9B1D-20B0A5CB483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4898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DADCC9E-8B17-4BD8-9B1D-20B0A5CB483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0462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DADCC9E-8B17-4BD8-9B1D-20B0A5CB483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396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DADCC9E-8B17-4BD8-9B1D-20B0A5CB483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7169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DADCC9E-8B17-4BD8-9B1D-20B0A5CB483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46584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DADCC9E-8B17-4BD8-9B1D-20B0A5CB483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4533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F32436-E8D6-EF7D-0A66-54619FA258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C60DDB-7AF6-FED5-1BF8-962FBE1EA1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9B81C5-96BB-7BCF-129D-E7D21517AB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F294D-5CCF-47FB-901A-4B4E67D1AA99}" type="datetimeFigureOut">
              <a:rPr lang="en-US" smtClean="0"/>
              <a:t>12/6/2023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F434D9-FB35-FA2A-EA9B-E5C9FFE80F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B27C9F-7D89-09CA-5679-621777751E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E997B-EBC5-4C34-8FE4-3A459BA87E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7583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3A2ADE-DFF1-3A5C-4B25-8A947B6043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BDF2F83-2247-01CF-7C6B-D89D12F76D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044325-1A4F-B02D-6629-787E884395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F294D-5CCF-47FB-901A-4B4E67D1AA99}" type="datetimeFigureOut">
              <a:rPr lang="en-US" smtClean="0"/>
              <a:t>12/6/2023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4FEAF9-8B13-1790-ADE7-038A885A8F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ED36C3-E841-62E4-F049-DE458C30E2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E997B-EBC5-4C34-8FE4-3A459BA87E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9950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ACCF18F-CAA9-BDA7-E46F-679B5905517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1D7B0D5-F0EB-4CC4-FBE0-714531AF44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7224E4-D428-30A2-46A4-2575E6D123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F294D-5CCF-47FB-901A-4B4E67D1AA99}" type="datetimeFigureOut">
              <a:rPr lang="en-US" smtClean="0"/>
              <a:t>12/6/2023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D5CA29-BF94-1836-A4F6-873DF3F3EE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774326-AD6B-F125-121F-D2A05EC7C9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E997B-EBC5-4C34-8FE4-3A459BA87E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3200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26DBDD-9E7B-1817-4506-4084874167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F490FF-7E5B-6C21-C14A-3AC2B71D8A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9D172F-45B1-E1C2-302A-0BA5FC7F11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F294D-5CCF-47FB-901A-4B4E67D1AA99}" type="datetimeFigureOut">
              <a:rPr lang="en-US" smtClean="0"/>
              <a:t>12/6/2023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59C589-73B4-97A4-F19F-23D884468D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E102E3-0DC0-83A1-4BAE-A22869F324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E997B-EBC5-4C34-8FE4-3A459BA87E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547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73A823-1E51-9BEB-B8E7-1667BB26BA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03725B-B9B1-2583-A3A1-B15DD39C52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210FC1-1A54-BD53-0E8B-6A13C79315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F294D-5CCF-47FB-901A-4B4E67D1AA99}" type="datetimeFigureOut">
              <a:rPr lang="en-US" smtClean="0"/>
              <a:t>12/6/2023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E10F78-4F1F-CF40-E58B-B9D4D52562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4FDB77-FC4C-5BEF-C4E4-9295CD86C5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E997B-EBC5-4C34-8FE4-3A459BA87E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7018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C4F975-8757-EC99-E14F-89C29BE908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5ADBCA-C732-B163-6F46-053C5B39F3E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36184E6-9E53-9CA9-4CC2-1CAF474D26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E9433F2-5167-61F5-2DE7-BFE6D76FCE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F294D-5CCF-47FB-901A-4B4E67D1AA99}" type="datetimeFigureOut">
              <a:rPr lang="en-US" smtClean="0"/>
              <a:t>12/6/2023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B8FB38-356F-D145-4A64-B1948C107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2B286F-8AC4-8D0A-7416-996F1AE5DF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E997B-EBC5-4C34-8FE4-3A459BA87E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2820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2D945C-329E-7E67-1722-21C4BB3F6F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23F44F-CC0C-8ECC-4B10-5E28A43C53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ABE6982-3C61-1D14-A680-BB2E15FCFE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4BF5E1B-F59A-B65C-FAE7-EEB54DBC373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2E82C69-5026-D52E-D34F-E901E8CCA06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1924921-855C-C315-5875-690E963C66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F294D-5CCF-47FB-901A-4B4E67D1AA99}" type="datetimeFigureOut">
              <a:rPr lang="en-US" smtClean="0"/>
              <a:t>12/6/2023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185DAA3-748C-4FD1-727F-559DB010AB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ED0A718-2E5B-4382-BB1D-1C4B7B25E5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E997B-EBC5-4C34-8FE4-3A459BA87E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1609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2FA3FE-7BB8-88FD-D9FE-C8F1F9BBCA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0B06A72-636E-BE69-8115-D036D4997B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F294D-5CCF-47FB-901A-4B4E67D1AA99}" type="datetimeFigureOut">
              <a:rPr lang="en-US" smtClean="0"/>
              <a:t>12/6/2023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6559CED-50FE-E351-0909-7012F1659D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2297E7F-AD97-BE3B-813C-AC39D6FFD3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E997B-EBC5-4C34-8FE4-3A459BA87E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4649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6E79A54-E918-7B11-A66C-9E399B282A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F294D-5CCF-47FB-901A-4B4E67D1AA99}" type="datetimeFigureOut">
              <a:rPr lang="en-US" smtClean="0"/>
              <a:t>12/6/2023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C0D5E50-1C97-0557-A8F6-C6A2F9C4AD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2B5E89B-4505-3526-F7F6-3917C4B341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E997B-EBC5-4C34-8FE4-3A459BA87E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61592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840025-C822-2B16-263A-949757C236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716B8F-EF9B-B3F6-2787-2B55AF7659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0FC3989-4F0F-4D94-F280-7461EB1DC6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55BCF4A-BA5A-7EF9-D37C-C0F5C6A0EE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F294D-5CCF-47FB-901A-4B4E67D1AA99}" type="datetimeFigureOut">
              <a:rPr lang="en-US" smtClean="0"/>
              <a:t>12/6/2023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437712D-796D-3AC6-4105-AB7C928EA3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B6302B2-8896-B85C-49B8-5B829FB22D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E997B-EBC5-4C34-8FE4-3A459BA87E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9428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9F9DE8-4A87-0901-A5AB-3A3387ACBB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E6E370E-0ACA-7853-38D2-240B273EBB8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86210C5-2B9D-E4EB-A4E0-9C0F4E1103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06097FE-57ED-CEC8-224D-C320A3670B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F294D-5CCF-47FB-901A-4B4E67D1AA99}" type="datetimeFigureOut">
              <a:rPr lang="en-US" smtClean="0"/>
              <a:t>12/6/2023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B1ECA6F-12E6-6DD1-1E0E-0FDAFF1D56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279472-7139-CB27-3CE6-434F3A8417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E997B-EBC5-4C34-8FE4-3A459BA87E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8577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600313F-5779-B329-14E7-F3AC5A5A96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F1CC0E-3C8A-2BB1-6611-4973BB2BC3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E43C31-DC75-5B40-EF95-BC501DCB48B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AF294D-5CCF-47FB-901A-4B4E67D1AA99}" type="datetimeFigureOut">
              <a:rPr lang="en-US" smtClean="0"/>
              <a:t>12/6/2023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E7FEEC-3137-5A15-8F3B-E2F34B561B9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73B642-6C33-1F13-28F6-CC4CF7A227A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4E997B-EBC5-4C34-8FE4-3A459BA87E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578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D59976-22DF-0267-EA6D-BEF0F34F65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35563" y="200912"/>
            <a:ext cx="10720874" cy="1059997"/>
          </a:xfrm>
          <a:ln w="28575">
            <a:solidFill>
              <a:srgbClr val="002060"/>
            </a:solidFill>
          </a:ln>
        </p:spPr>
        <p:txBody>
          <a:bodyPr anchor="ctr">
            <a:normAutofit/>
          </a:bodyPr>
          <a:lstStyle/>
          <a:p>
            <a:r>
              <a:rPr lang="en-US" sz="3600" b="1" dirty="0"/>
              <a:t>Kentucky Association of Colleges for Teacher Education</a:t>
            </a:r>
            <a:endParaRPr lang="en-US" b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CE91AB2-2204-FFB0-4167-10000158496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36348" y="1932240"/>
            <a:ext cx="10106531" cy="3007125"/>
          </a:xfrm>
          <a:ln w="28575">
            <a:solidFill>
              <a:srgbClr val="002060"/>
            </a:solidFill>
          </a:ln>
        </p:spPr>
        <p:txBody>
          <a:bodyPr>
            <a:normAutofit/>
          </a:bodyPr>
          <a:lstStyle/>
          <a:p>
            <a:pPr algn="l"/>
            <a:endParaRPr lang="en-US" u="sng" dirty="0"/>
          </a:p>
          <a:p>
            <a:r>
              <a:rPr lang="en-US" sz="2800" u="sng" dirty="0"/>
              <a:t>Purpose: </a:t>
            </a:r>
            <a:r>
              <a:rPr lang="en-US" sz="2800" dirty="0"/>
              <a:t>To stimulate improvement in the preparation of teachers and other educational personnel in the Commonwealth of Kentucky. KACTE consists of  is a </a:t>
            </a:r>
            <a:r>
              <a:rPr lang="en-US" sz="2800" b="1" dirty="0"/>
              <a:t>26 Kentucky institutions </a:t>
            </a:r>
            <a:r>
              <a:rPr lang="en-US" sz="2800" dirty="0"/>
              <a:t>and is a voluntary affiliate of the American Association of Colleges for Teacher Education.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FCB1085-AA29-7C80-1D4D-CEA89F429BF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33370" y="5603336"/>
            <a:ext cx="1925259" cy="1254664"/>
          </a:xfrm>
          <a:prstGeom prst="rect">
            <a:avLst/>
          </a:prstGeom>
          <a:ln w="28575">
            <a:solidFill>
              <a:srgbClr val="002060"/>
            </a:solidFill>
          </a:ln>
        </p:spPr>
      </p:pic>
    </p:spTree>
    <p:extLst>
      <p:ext uri="{BB962C8B-B14F-4D97-AF65-F5344CB8AC3E}">
        <p14:creationId xmlns:p14="http://schemas.microsoft.com/office/powerpoint/2010/main" val="22199735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5FF9A3-8FC9-2605-3220-5B4D460945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8389" y="321461"/>
            <a:ext cx="11195221" cy="796410"/>
          </a:xfrm>
        </p:spPr>
        <p:txBody>
          <a:bodyPr>
            <a:normAutofit/>
          </a:bodyPr>
          <a:lstStyle/>
          <a:p>
            <a:r>
              <a:rPr lang="en-US" sz="4000" b="1" dirty="0"/>
              <a:t>Common Factors in Teacher Preparation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F486999-70ED-9694-2FCB-B000941FCB6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04532" y="5541150"/>
            <a:ext cx="1987468" cy="1316850"/>
          </a:xfrm>
          <a:prstGeom prst="rect">
            <a:avLst/>
          </a:prstGeom>
        </p:spPr>
      </p:pic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928B22F8-440E-D93C-3441-A1B547F6D43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77124034"/>
              </p:ext>
            </p:extLst>
          </p:nvPr>
        </p:nvGraphicFramePr>
        <p:xfrm>
          <a:off x="1813696" y="1117871"/>
          <a:ext cx="8965515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6499804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2F698C-59E0-65DE-B9ED-047E7EA1E4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7584" y="105635"/>
            <a:ext cx="10515600" cy="1562528"/>
          </a:xfrm>
        </p:spPr>
        <p:txBody>
          <a:bodyPr>
            <a:normAutofit/>
          </a:bodyPr>
          <a:lstStyle/>
          <a:p>
            <a:r>
              <a:rPr lang="en-US" dirty="0"/>
              <a:t>Kentucky Academic Standards </a:t>
            </a:r>
            <a:br>
              <a:rPr lang="en-US" dirty="0"/>
            </a:br>
            <a:r>
              <a:rPr lang="en-US" sz="2700" i="1" dirty="0"/>
              <a:t>prepare teachers to help student achieve these standards 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DA8C7A69-E86A-F1C0-A716-B0F1FE5CF7A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8867099"/>
              </p:ext>
            </p:extLst>
          </p:nvPr>
        </p:nvGraphicFramePr>
        <p:xfrm>
          <a:off x="834082" y="1668163"/>
          <a:ext cx="10880124" cy="47535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40062">
                  <a:extLst>
                    <a:ext uri="{9D8B030D-6E8A-4147-A177-3AD203B41FA5}">
                      <a16:colId xmlns:a16="http://schemas.microsoft.com/office/drawing/2014/main" val="822770085"/>
                    </a:ext>
                  </a:extLst>
                </a:gridCol>
                <a:gridCol w="5440062">
                  <a:extLst>
                    <a:ext uri="{9D8B030D-6E8A-4147-A177-3AD203B41FA5}">
                      <a16:colId xmlns:a16="http://schemas.microsoft.com/office/drawing/2014/main" val="3364863196"/>
                    </a:ext>
                  </a:extLst>
                </a:gridCol>
              </a:tblGrid>
              <a:tr h="536609">
                <a:tc>
                  <a:txBody>
                    <a:bodyPr/>
                    <a:lstStyle/>
                    <a:p>
                      <a:r>
                        <a:rPr lang="en-US" dirty="0"/>
                        <a:t>Reading Foundational Skills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Mathematics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7788334"/>
                  </a:ext>
                </a:extLst>
              </a:tr>
              <a:tr h="4216928">
                <a:tc>
                  <a:txBody>
                    <a:bodyPr/>
                    <a:lstStyle/>
                    <a:p>
                      <a:r>
                        <a:rPr lang="en-US" dirty="0"/>
                        <a:t>Print Concepts</a:t>
                      </a:r>
                    </a:p>
                    <a:p>
                      <a:r>
                        <a:rPr lang="en-US" dirty="0">
                          <a:solidFill>
                            <a:srgbClr val="C00000"/>
                          </a:solidFill>
                        </a:rPr>
                        <a:t>Phonological Awareness</a:t>
                      </a:r>
                    </a:p>
                    <a:p>
                      <a:r>
                        <a:rPr lang="en-US" dirty="0">
                          <a:solidFill>
                            <a:srgbClr val="C00000"/>
                          </a:solidFill>
                        </a:rPr>
                        <a:t>Phonics </a:t>
                      </a:r>
                      <a:r>
                        <a:rPr lang="en-US" dirty="0"/>
                        <a:t>and Word Recognition</a:t>
                      </a:r>
                    </a:p>
                    <a:p>
                      <a:r>
                        <a:rPr lang="en-US" dirty="0">
                          <a:solidFill>
                            <a:srgbClr val="C00000"/>
                          </a:solidFill>
                        </a:rPr>
                        <a:t>Fluency</a:t>
                      </a:r>
                    </a:p>
                    <a:p>
                      <a:r>
                        <a:rPr lang="en-US" dirty="0">
                          <a:solidFill>
                            <a:srgbClr val="C00000"/>
                          </a:solidFill>
                        </a:rPr>
                        <a:t>Vocabulary </a:t>
                      </a:r>
                      <a:r>
                        <a:rPr lang="en-US" dirty="0"/>
                        <a:t>acquisition and use </a:t>
                      </a:r>
                    </a:p>
                    <a:p>
                      <a:r>
                        <a:rPr lang="en-US" dirty="0">
                          <a:solidFill>
                            <a:srgbClr val="C00000"/>
                          </a:solidFill>
                        </a:rPr>
                        <a:t>Comprehension</a:t>
                      </a:r>
                      <a:r>
                        <a:rPr lang="en-US" dirty="0"/>
                        <a:t>*</a:t>
                      </a:r>
                    </a:p>
                    <a:p>
                      <a:endParaRPr lang="en-US" dirty="0"/>
                    </a:p>
                    <a:p>
                      <a:r>
                        <a:rPr lang="en-US" dirty="0"/>
                        <a:t>*</a:t>
                      </a:r>
                      <a:r>
                        <a:rPr lang="en-US" i="1" dirty="0"/>
                        <a:t>embedded into the standards and guiding principles for reading literature and informational texts (key ideas, craft &amp; structure, 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Practices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dirty="0"/>
                        <a:t>Make sense of problems and persevere in solving them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dirty="0"/>
                        <a:t>Reason abstractly and quantitatively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dirty="0"/>
                        <a:t>Construct viable arguments and critique the reasoning of others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dirty="0"/>
                        <a:t>Model with mathematics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dirty="0"/>
                        <a:t>Use appropriate tools strategically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dirty="0"/>
                        <a:t>Attend to precision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dirty="0"/>
                        <a:t>Look for and make use of structure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dirty="0"/>
                        <a:t>Look for and express regularity in repeated reasoning</a:t>
                      </a:r>
                    </a:p>
                    <a:p>
                      <a:pPr marL="0" indent="0">
                        <a:buNone/>
                      </a:pPr>
                      <a:endParaRPr lang="en-US" dirty="0"/>
                    </a:p>
                    <a:p>
                      <a:pPr marL="0" indent="0">
                        <a:buNone/>
                      </a:pPr>
                      <a:r>
                        <a:rPr lang="en-US" i="1" dirty="0"/>
                        <a:t>Mathematical content standards are grade specific</a:t>
                      </a:r>
                    </a:p>
                    <a:p>
                      <a:pPr marL="0" indent="0">
                        <a:buNone/>
                      </a:pP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9325086"/>
                  </a:ext>
                </a:extLst>
              </a:tr>
            </a:tbl>
          </a:graphicData>
        </a:graphic>
      </p:graphicFrame>
      <p:pic>
        <p:nvPicPr>
          <p:cNvPr id="4" name="Picture 3">
            <a:extLst>
              <a:ext uri="{FF2B5EF4-FFF2-40B4-BE49-F238E27FC236}">
                <a16:creationId xmlns:a16="http://schemas.microsoft.com/office/drawing/2014/main" id="{CD0BAA2C-D3A9-74B1-3544-5FA7CE22E8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04532" y="0"/>
            <a:ext cx="1987468" cy="1316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7172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FDDE89-34A3-9D23-A749-D849A3862F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4974" y="178934"/>
            <a:ext cx="10515600" cy="796410"/>
          </a:xfrm>
        </p:spPr>
        <p:txBody>
          <a:bodyPr/>
          <a:lstStyle/>
          <a:p>
            <a:pPr algn="ctr"/>
            <a:r>
              <a:rPr lang="en-US" b="1" dirty="0"/>
              <a:t>International Literacy Standards (2017)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8B08E2B7-B4E4-3488-6CCE-FC822B38D74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25279407"/>
              </p:ext>
            </p:extLst>
          </p:nvPr>
        </p:nvGraphicFramePr>
        <p:xfrm>
          <a:off x="568412" y="1075039"/>
          <a:ext cx="11108724" cy="55969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02908">
                  <a:extLst>
                    <a:ext uri="{9D8B030D-6E8A-4147-A177-3AD203B41FA5}">
                      <a16:colId xmlns:a16="http://schemas.microsoft.com/office/drawing/2014/main" val="4125028193"/>
                    </a:ext>
                  </a:extLst>
                </a:gridCol>
                <a:gridCol w="3702908">
                  <a:extLst>
                    <a:ext uri="{9D8B030D-6E8A-4147-A177-3AD203B41FA5}">
                      <a16:colId xmlns:a16="http://schemas.microsoft.com/office/drawing/2014/main" val="2481075895"/>
                    </a:ext>
                  </a:extLst>
                </a:gridCol>
                <a:gridCol w="3702908">
                  <a:extLst>
                    <a:ext uri="{9D8B030D-6E8A-4147-A177-3AD203B41FA5}">
                      <a16:colId xmlns:a16="http://schemas.microsoft.com/office/drawing/2014/main" val="3572656618"/>
                    </a:ext>
                  </a:extLst>
                </a:gridCol>
              </a:tblGrid>
              <a:tr h="1056020">
                <a:tc>
                  <a:txBody>
                    <a:bodyPr/>
                    <a:lstStyle/>
                    <a:p>
                      <a:r>
                        <a:rPr lang="en-US" dirty="0"/>
                        <a:t>ILA: STANDARD 1: Foundational Knowledge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ILA STANDARD 2: Curriculum &amp; Instruction 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ILA STANDARD 3: Assessment and Evaluation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9896668"/>
                  </a:ext>
                </a:extLst>
              </a:tr>
              <a:tr h="454088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1.1: Candidates demonstrate knowledge of major theoretical, conceptual, and evidence-based components of pre-K/primary&amp; elementary/intermediate reading development (i.e., concepts of print, </a:t>
                      </a:r>
                      <a:r>
                        <a:rPr lang="en-US" b="1" dirty="0">
                          <a:solidFill>
                            <a:srgbClr val="C00000"/>
                          </a:solidFill>
                        </a:rPr>
                        <a:t>phonological awareness, phonics, word recognition, fluency, vocabulary, comprehension</a:t>
                      </a:r>
                      <a:r>
                        <a:rPr lang="en-US" dirty="0"/>
                        <a:t>) and evidence-based instructional approaches that support development. 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2.2: Candidates plan, modify, and implement evidence-based, developmentally appropriate, and integrated instructional approaches that develop reading processes as related to foundational skills (i.e., concepts of print, </a:t>
                      </a:r>
                      <a:r>
                        <a:rPr lang="en-US" b="1" dirty="0">
                          <a:solidFill>
                            <a:srgbClr val="C00000"/>
                          </a:solidFill>
                        </a:rPr>
                        <a:t>phonological awareness, phonics, word recognition, fluency</a:t>
                      </a:r>
                      <a:r>
                        <a:rPr lang="en-US" dirty="0"/>
                        <a:t>), </a:t>
                      </a:r>
                      <a:r>
                        <a:rPr lang="en-US" b="1" dirty="0">
                          <a:solidFill>
                            <a:srgbClr val="C00000"/>
                          </a:solidFill>
                        </a:rPr>
                        <a:t>vocabulary</a:t>
                      </a:r>
                      <a:r>
                        <a:rPr lang="en-US" dirty="0"/>
                        <a:t>, and </a:t>
                      </a:r>
                      <a:r>
                        <a:rPr lang="en-US" b="1" dirty="0">
                          <a:solidFill>
                            <a:srgbClr val="C00000"/>
                          </a:solidFill>
                        </a:rPr>
                        <a:t>comprehension</a:t>
                      </a:r>
                      <a:r>
                        <a:rPr lang="en-US" dirty="0"/>
                        <a:t> for pre-K/primary &amp; elementary/intermediated learners.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3.1: Candidate understand the purposes, strengths and limitations, reliability/validity, format, and appropriateness of various types of informal and formal assessments. </a:t>
                      </a:r>
                    </a:p>
                    <a:p>
                      <a:r>
                        <a:rPr lang="en-US" dirty="0"/>
                        <a:t>3.3: Candidates use results of various assessment measures to inform and/or modify instruction.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3718934"/>
                  </a:ext>
                </a:extLst>
              </a:tr>
            </a:tbl>
          </a:graphicData>
        </a:graphic>
      </p:graphicFrame>
      <p:pic>
        <p:nvPicPr>
          <p:cNvPr id="5" name="Picture 4">
            <a:extLst>
              <a:ext uri="{FF2B5EF4-FFF2-40B4-BE49-F238E27FC236}">
                <a16:creationId xmlns:a16="http://schemas.microsoft.com/office/drawing/2014/main" id="{406590A5-224B-A44C-0940-77E2ACAB5CC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04532" y="5541150"/>
            <a:ext cx="1987468" cy="1316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93911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Big Red logo - two color">
            <a:extLst>
              <a:ext uri="{FF2B5EF4-FFF2-40B4-BE49-F238E27FC236}">
                <a16:creationId xmlns:a16="http://schemas.microsoft.com/office/drawing/2014/main" id="{20B4238E-B84D-4262-7F8B-D2DC11AA4C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16" y="5734049"/>
            <a:ext cx="1307894" cy="1123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4F7AC32-C118-F7E8-0DBC-1852F87E24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80597"/>
            <a:ext cx="10515600" cy="1080615"/>
          </a:xfrm>
          <a:ln w="12700">
            <a:noFill/>
          </a:ln>
        </p:spPr>
        <p:txBody>
          <a:bodyPr/>
          <a:lstStyle/>
          <a:p>
            <a:pPr algn="ctr"/>
            <a:r>
              <a:rPr lang="en-US" b="1" dirty="0"/>
              <a:t>Education Preparation Examples - Literacy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B6EEAD-C365-2E0E-D1AA-E63D4FEE59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322173"/>
            <a:ext cx="5157787" cy="823912"/>
          </a:xfrm>
          <a:solidFill>
            <a:srgbClr val="FF0000"/>
          </a:solidFill>
          <a:ln>
            <a:solidFill>
              <a:srgbClr val="002060"/>
            </a:solidFill>
          </a:ln>
        </p:spPr>
        <p:txBody>
          <a:bodyPr anchor="ctr" anchorCtr="0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Western Kentucky University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A8ED412-1D45-7B7F-838D-00BD7839A29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146084"/>
            <a:ext cx="5157787" cy="4234395"/>
          </a:xfrm>
          <a:solidFill>
            <a:srgbClr val="FF0000">
              <a:alpha val="70000"/>
            </a:srgbClr>
          </a:solidFill>
          <a:ln>
            <a:solidFill>
              <a:srgbClr val="002060"/>
            </a:solidFill>
          </a:ln>
        </p:spPr>
        <p:txBody>
          <a:bodyPr>
            <a:normAutofit fontScale="92500" lnSpcReduction="10000"/>
          </a:bodyPr>
          <a:lstStyle/>
          <a:p>
            <a:r>
              <a:rPr lang="en-US" dirty="0">
                <a:solidFill>
                  <a:schemeClr val="bg1"/>
                </a:solidFill>
              </a:rPr>
              <a:t>Literacy Theme Across Curriculum</a:t>
            </a:r>
          </a:p>
          <a:p>
            <a:r>
              <a:rPr lang="en-US" dirty="0">
                <a:solidFill>
                  <a:schemeClr val="bg1"/>
                </a:solidFill>
              </a:rPr>
              <a:t>Big 5 in Reading 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Scope &amp; Sequence of Acquisition</a:t>
            </a:r>
          </a:p>
          <a:p>
            <a:r>
              <a:rPr lang="en-US" dirty="0">
                <a:solidFill>
                  <a:schemeClr val="bg1"/>
                </a:solidFill>
              </a:rPr>
              <a:t>Alignment with Districts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6 evidence-based curriculum programs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LTRS Training</a:t>
            </a:r>
          </a:p>
          <a:p>
            <a:r>
              <a:rPr lang="en-US" dirty="0">
                <a:solidFill>
                  <a:schemeClr val="bg1"/>
                </a:solidFill>
              </a:rPr>
              <a:t>Literacy Clinic at WKU 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Tier III Instruction in Local Schools</a:t>
            </a:r>
          </a:p>
          <a:p>
            <a:r>
              <a:rPr lang="en-US" dirty="0">
                <a:solidFill>
                  <a:schemeClr val="bg1"/>
                </a:solidFill>
              </a:rPr>
              <a:t>MAE Literacy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Leadership and Coaching</a:t>
            </a:r>
          </a:p>
          <a:p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A8620F2-FBC6-F797-3643-0D5ABE58AFC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322173"/>
            <a:ext cx="5183188" cy="823911"/>
          </a:xfrm>
          <a:solidFill>
            <a:srgbClr val="752836"/>
          </a:solidFill>
          <a:ln>
            <a:solidFill>
              <a:srgbClr val="002060"/>
            </a:solidFill>
          </a:ln>
        </p:spPr>
        <p:txBody>
          <a:bodyPr anchor="ctr" anchorCtr="0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Bellarmine University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99BF403-87FD-840C-9FA2-DDE88523D0C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146084"/>
            <a:ext cx="5183188" cy="4234395"/>
          </a:xfrm>
          <a:solidFill>
            <a:srgbClr val="E14D7B">
              <a:alpha val="40000"/>
            </a:srgbClr>
          </a:solidFill>
          <a:ln>
            <a:solidFill>
              <a:srgbClr val="002060"/>
            </a:solidFill>
          </a:ln>
        </p:spPr>
        <p:txBody>
          <a:bodyPr>
            <a:normAutofit fontScale="92500" lnSpcReduction="10000"/>
          </a:bodyPr>
          <a:lstStyle/>
          <a:p>
            <a:r>
              <a:rPr lang="en-US" dirty="0"/>
              <a:t>Multiple methods courses</a:t>
            </a:r>
          </a:p>
          <a:p>
            <a:r>
              <a:rPr lang="en-US" dirty="0"/>
              <a:t>Syllabi, texts, assignments w/ Big 5 focus </a:t>
            </a:r>
          </a:p>
          <a:p>
            <a:r>
              <a:rPr lang="en-US" dirty="0"/>
              <a:t>Clinical placement: reading lesson (Standards-based instructional plan)</a:t>
            </a:r>
          </a:p>
          <a:p>
            <a:r>
              <a:rPr lang="en-US" dirty="0"/>
              <a:t>Case Study work (assessment, analysis, next instructional steps) </a:t>
            </a:r>
          </a:p>
          <a:p>
            <a:pPr lvl="1"/>
            <a:r>
              <a:rPr lang="en-US" dirty="0"/>
              <a:t>Phonological awareness screening test (PAST), Phonics screeners, Multi-dimensional Fluency Assessment, Curricular Based Measures, etc. </a:t>
            </a:r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id="{44B4E3E0-BF12-C735-2EDC-3225D0253A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19266" y="5734050"/>
            <a:ext cx="1665892" cy="1123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928288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D96418D4-083B-ACFA-4797-8D7699ADFA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4375" y="346233"/>
            <a:ext cx="10763250" cy="1325563"/>
          </a:xfrm>
        </p:spPr>
        <p:txBody>
          <a:bodyPr/>
          <a:lstStyle/>
          <a:p>
            <a:pPr algn="ctr"/>
            <a:r>
              <a:rPr lang="en-US" b="1" dirty="0"/>
              <a:t>National Council of Teachers of Mathematics </a:t>
            </a:r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F0CD4587-1360-26E8-FF0F-BFD06890AAC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41607443"/>
              </p:ext>
            </p:extLst>
          </p:nvPr>
        </p:nvGraphicFramePr>
        <p:xfrm>
          <a:off x="838200" y="1409700"/>
          <a:ext cx="10515600" cy="49339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641933248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3065614240"/>
                    </a:ext>
                  </a:extLst>
                </a:gridCol>
              </a:tblGrid>
              <a:tr h="784947">
                <a:tc>
                  <a:txBody>
                    <a:bodyPr/>
                    <a:lstStyle/>
                    <a:p>
                      <a:r>
                        <a:rPr lang="en-US" sz="2000" dirty="0"/>
                        <a:t>Standards for Preparing Middle &amp; Secondary Teachers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Standards for Mathematical  Content &amp; Processes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0930449"/>
                  </a:ext>
                </a:extLst>
              </a:tr>
              <a:tr h="4149002">
                <a:tc>
                  <a:txBody>
                    <a:bodyPr/>
                    <a:lstStyle/>
                    <a:p>
                      <a:r>
                        <a:rPr lang="en-US" sz="2000" dirty="0"/>
                        <a:t>Standard 1: Knowing and understanding meaningful mathematics</a:t>
                      </a:r>
                    </a:p>
                    <a:p>
                      <a:r>
                        <a:rPr lang="en-US" sz="2000" dirty="0"/>
                        <a:t>Standard 2: Knowing and using mathematical processes</a:t>
                      </a:r>
                    </a:p>
                    <a:p>
                      <a:r>
                        <a:rPr lang="en-US" sz="2000" dirty="0"/>
                        <a:t>Standard 3: Knowing students and planning for mathematical learning</a:t>
                      </a:r>
                    </a:p>
                    <a:p>
                      <a:r>
                        <a:rPr lang="en-US" sz="2000" dirty="0"/>
                        <a:t>Standard 4: Teaching meaningful mathematics</a:t>
                      </a:r>
                    </a:p>
                    <a:p>
                      <a:r>
                        <a:rPr lang="en-US" sz="2000" dirty="0"/>
                        <a:t>Standard 5: Assessing impact on student learning</a:t>
                      </a:r>
                    </a:p>
                    <a:p>
                      <a:r>
                        <a:rPr lang="en-US" sz="2000" dirty="0"/>
                        <a:t>Standard 6: Social and professional context of mathematics teaching and learning</a:t>
                      </a:r>
                    </a:p>
                    <a:p>
                      <a:r>
                        <a:rPr lang="en-US" sz="2000" dirty="0"/>
                        <a:t>Standard 7: Middle level field experiences and clinical practice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Content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/>
                        <a:t>Number &amp; operations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/>
                        <a:t>Algebra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/>
                        <a:t>Geometry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/>
                        <a:t>Measurement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/>
                        <a:t>Data analysis &amp; probability</a:t>
                      </a:r>
                    </a:p>
                    <a:p>
                      <a:r>
                        <a:rPr lang="en-US" sz="2000" b="1" dirty="0"/>
                        <a:t>Process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/>
                        <a:t>Problem solving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/>
                        <a:t>Reasoning &amp; proof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/>
                        <a:t>Communication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/>
                        <a:t>Connections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/>
                        <a:t>Representation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2205151"/>
                  </a:ext>
                </a:extLst>
              </a:tr>
            </a:tbl>
          </a:graphicData>
        </a:graphic>
      </p:graphicFrame>
      <p:pic>
        <p:nvPicPr>
          <p:cNvPr id="2" name="Picture 1">
            <a:extLst>
              <a:ext uri="{FF2B5EF4-FFF2-40B4-BE49-F238E27FC236}">
                <a16:creationId xmlns:a16="http://schemas.microsoft.com/office/drawing/2014/main" id="{71F42063-AA16-A990-12A7-2BABD7ECDCD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04532" y="5541150"/>
            <a:ext cx="1987468" cy="1316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26564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Big Red logo - two color">
            <a:extLst>
              <a:ext uri="{FF2B5EF4-FFF2-40B4-BE49-F238E27FC236}">
                <a16:creationId xmlns:a16="http://schemas.microsoft.com/office/drawing/2014/main" id="{6F1C768D-53D3-C9B9-B05A-F3FA95BD9C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734050"/>
            <a:ext cx="1307894" cy="1123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4F7AC32-C118-F7E8-0DBC-1852F87E24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241558"/>
            <a:ext cx="10515600" cy="1080615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/>
              <a:t>Education Preparation Examples - Mathematics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A8620F2-FBC6-F797-3643-0D5ABE58AFC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322173"/>
            <a:ext cx="5183188" cy="823912"/>
          </a:xfrm>
          <a:solidFill>
            <a:srgbClr val="751637"/>
          </a:solidFill>
          <a:ln>
            <a:solidFill>
              <a:srgbClr val="002060"/>
            </a:solidFill>
          </a:ln>
        </p:spPr>
        <p:txBody>
          <a:bodyPr anchor="ctr" anchorCtr="0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Bellarmine University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99BF403-87FD-840C-9FA2-DDE88523D0C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146085"/>
            <a:ext cx="5183188" cy="4234394"/>
          </a:xfrm>
          <a:solidFill>
            <a:srgbClr val="E14D7B">
              <a:alpha val="70000"/>
            </a:srgbClr>
          </a:solidFill>
          <a:ln>
            <a:solidFill>
              <a:srgbClr val="002060"/>
            </a:solidFill>
          </a:ln>
        </p:spPr>
        <p:txBody>
          <a:bodyPr>
            <a:normAutofit fontScale="77500" lnSpcReduction="20000"/>
          </a:bodyPr>
          <a:lstStyle/>
          <a:p>
            <a:r>
              <a:rPr lang="en-US" dirty="0"/>
              <a:t>Methods course &amp; content courses</a:t>
            </a:r>
          </a:p>
          <a:p>
            <a:r>
              <a:rPr lang="en-US" dirty="0"/>
              <a:t>Syllabi, texts, assignments w/standard-based focus</a:t>
            </a:r>
          </a:p>
          <a:p>
            <a:r>
              <a:rPr lang="en-US" dirty="0"/>
              <a:t>Clinical placement: math lesson (Standards-based instructional plan)</a:t>
            </a:r>
          </a:p>
          <a:p>
            <a:r>
              <a:rPr lang="en-US" dirty="0"/>
              <a:t>Task Analysis Work </a:t>
            </a:r>
          </a:p>
          <a:p>
            <a:pPr lvl="1"/>
            <a:r>
              <a:rPr lang="en-US" dirty="0"/>
              <a:t>conceptual understanding through exploration </a:t>
            </a:r>
          </a:p>
          <a:p>
            <a:pPr lvl="1"/>
            <a:r>
              <a:rPr lang="en-US" dirty="0"/>
              <a:t>Quantitative &amp; abstract reasoning</a:t>
            </a:r>
          </a:p>
          <a:p>
            <a:pPr lvl="1"/>
            <a:r>
              <a:rPr lang="en-US" dirty="0"/>
              <a:t>use of appropriate tools</a:t>
            </a:r>
          </a:p>
          <a:p>
            <a:pPr lvl="1"/>
            <a:r>
              <a:rPr lang="en-US" dirty="0"/>
              <a:t>modeling with real-world mathematics</a:t>
            </a:r>
          </a:p>
          <a:p>
            <a:pPr lvl="1"/>
            <a:r>
              <a:rPr lang="en-US" dirty="0"/>
              <a:t>Attention to precision of language &amp; symbols</a:t>
            </a:r>
          </a:p>
          <a:p>
            <a:pPr lvl="1"/>
            <a:r>
              <a:rPr lang="en-US" dirty="0"/>
              <a:t>persevere in problem solving &amp; develop confidence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A863F3CE-D72E-CEDE-E702-7E15984BD18D}"/>
              </a:ext>
            </a:extLst>
          </p:cNvPr>
          <p:cNvSpPr txBox="1">
            <a:spLocks/>
          </p:cNvSpPr>
          <p:nvPr/>
        </p:nvSpPr>
        <p:spPr>
          <a:xfrm>
            <a:off x="927100" y="1329112"/>
            <a:ext cx="5157787" cy="823912"/>
          </a:xfrm>
          <a:prstGeom prst="rect">
            <a:avLst/>
          </a:prstGeom>
          <a:solidFill>
            <a:srgbClr val="FF0000"/>
          </a:solidFill>
          <a:ln>
            <a:solidFill>
              <a:srgbClr val="002060"/>
            </a:solidFill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>
                <a:solidFill>
                  <a:schemeClr val="bg1"/>
                </a:solidFill>
              </a:rPr>
              <a:t>Western Kentucky University</a:t>
            </a:r>
          </a:p>
        </p:txBody>
      </p:sp>
      <p:sp>
        <p:nvSpPr>
          <p:cNvPr id="10" name="Content Placeholder 3">
            <a:extLst>
              <a:ext uri="{FF2B5EF4-FFF2-40B4-BE49-F238E27FC236}">
                <a16:creationId xmlns:a16="http://schemas.microsoft.com/office/drawing/2014/main" id="{1C0AF865-2E2D-C9CE-51CE-802F30BD99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27099" y="2146085"/>
            <a:ext cx="5157787" cy="4234395"/>
          </a:xfrm>
          <a:solidFill>
            <a:srgbClr val="FF0000">
              <a:alpha val="70000"/>
            </a:srgbClr>
          </a:solidFill>
          <a:ln>
            <a:solidFill>
              <a:srgbClr val="002060"/>
            </a:solidFill>
          </a:ln>
        </p:spPr>
        <p:txBody>
          <a:bodyPr>
            <a:normAutofit fontScale="77500" lnSpcReduction="20000"/>
          </a:bodyPr>
          <a:lstStyle/>
          <a:p>
            <a:r>
              <a:rPr lang="en-US" dirty="0">
                <a:solidFill>
                  <a:schemeClr val="bg1"/>
                </a:solidFill>
              </a:rPr>
              <a:t>Grounded in Conceptual Knowledge</a:t>
            </a:r>
          </a:p>
          <a:p>
            <a:r>
              <a:rPr lang="en-US" dirty="0">
                <a:solidFill>
                  <a:schemeClr val="bg1"/>
                </a:solidFill>
              </a:rPr>
              <a:t>Multiple Courses Beyond Cert Req.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Courses in Mathematical Pedagogy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Reducing Anxiety in Mathematics</a:t>
            </a:r>
          </a:p>
          <a:p>
            <a:r>
              <a:rPr lang="en-US" dirty="0">
                <a:solidFill>
                  <a:schemeClr val="bg1"/>
                </a:solidFill>
              </a:rPr>
              <a:t>Elementary Mathematics Endorsement</a:t>
            </a:r>
          </a:p>
          <a:p>
            <a:r>
              <a:rPr lang="en-US" dirty="0" err="1">
                <a:solidFill>
                  <a:schemeClr val="bg1"/>
                </a:solidFill>
              </a:rPr>
              <a:t>SKyTeach</a:t>
            </a:r>
            <a:r>
              <a:rPr lang="en-US" dirty="0">
                <a:solidFill>
                  <a:schemeClr val="bg1"/>
                </a:solidFill>
              </a:rPr>
              <a:t> Program</a:t>
            </a:r>
          </a:p>
          <a:p>
            <a:r>
              <a:rPr lang="en-US" dirty="0">
                <a:solidFill>
                  <a:schemeClr val="bg1"/>
                </a:solidFill>
              </a:rPr>
              <a:t>Specialized Praxis Tutoring</a:t>
            </a:r>
          </a:p>
          <a:p>
            <a:r>
              <a:rPr lang="en-US" dirty="0">
                <a:solidFill>
                  <a:schemeClr val="bg1"/>
                </a:solidFill>
              </a:rPr>
              <a:t>Add-on Certification Options</a:t>
            </a:r>
          </a:p>
          <a:p>
            <a:r>
              <a:rPr lang="en-US" dirty="0">
                <a:solidFill>
                  <a:schemeClr val="bg1"/>
                </a:solidFill>
              </a:rPr>
              <a:t>Research Methods in Math &amp; Sc Ed</a:t>
            </a:r>
          </a:p>
          <a:p>
            <a:r>
              <a:rPr lang="en-US" dirty="0">
                <a:solidFill>
                  <a:schemeClr val="bg1"/>
                </a:solidFill>
              </a:rPr>
              <a:t>Internships at Community Based EEOs</a:t>
            </a:r>
          </a:p>
          <a:p>
            <a:endParaRPr lang="en-US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3FE27E7C-D42B-6765-CD6C-B3377804DE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22442" y="5734050"/>
            <a:ext cx="1665892" cy="1123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270791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C10C6A8B-442F-F027-F4E5-9CFDC092E0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6924" y="216845"/>
            <a:ext cx="10515600" cy="932334"/>
          </a:xfrm>
          <a:ln w="28575">
            <a:solidFill>
              <a:srgbClr val="002060"/>
            </a:solidFill>
          </a:ln>
        </p:spPr>
        <p:txBody>
          <a:bodyPr/>
          <a:lstStyle/>
          <a:p>
            <a:r>
              <a:rPr lang="en-US" b="1" dirty="0"/>
              <a:t>Stakeholder Collaborations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5E34BAC6-62B7-6727-9990-78183505AD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1703" y="1253330"/>
            <a:ext cx="10515600" cy="5184539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 fontScale="92500" lnSpcReduction="20000"/>
          </a:bodyPr>
          <a:lstStyle/>
          <a:p>
            <a:r>
              <a:rPr lang="en-US" dirty="0"/>
              <a:t>Partner districts / Instructional Context: </a:t>
            </a:r>
          </a:p>
          <a:p>
            <a:pPr lvl="1"/>
            <a:r>
              <a:rPr lang="en-US" dirty="0"/>
              <a:t>clinical experiences, cooperating &amp; mentor teachers, grade-level/content teacher needs, curricular resources, formalized partnerships to build capacity with in-service teachers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Advisory Committees / Continuous Improvement</a:t>
            </a:r>
          </a:p>
          <a:p>
            <a:pPr lvl="1"/>
            <a:r>
              <a:rPr lang="en-US" dirty="0"/>
              <a:t>school/district needs, program changes revisions and innovations, quality assurance data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Office of Teaching &amp; Learning</a:t>
            </a:r>
          </a:p>
          <a:p>
            <a:pPr lvl="1"/>
            <a:r>
              <a:rPr lang="en-US" dirty="0"/>
              <a:t>Annual KAS update, LETRS training (8 EPPs in cohort 1 &amp; 12 in cohort 2)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Office of Educator Licensure &amp; Effectiveness</a:t>
            </a:r>
          </a:p>
          <a:p>
            <a:pPr lvl="1"/>
            <a:r>
              <a:rPr lang="en-US" dirty="0"/>
              <a:t>Literacy work group (17 EPPs) &amp; developing Math work group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497CAF52-11A1-FC3A-17DA-DEC7C1A895F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49608" y="5703532"/>
            <a:ext cx="1742392" cy="11544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31174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789</TotalTime>
  <Words>828</Words>
  <Application>Microsoft Office PowerPoint</Application>
  <PresentationFormat>Widescreen</PresentationFormat>
  <Paragraphs>130</Paragraphs>
  <Slides>8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Kentucky Association of Colleges for Teacher Education</vt:lpstr>
      <vt:lpstr>Common Factors in Teacher Preparation</vt:lpstr>
      <vt:lpstr>Kentucky Academic Standards  prepare teachers to help student achieve these standards </vt:lpstr>
      <vt:lpstr>International Literacy Standards (2017)</vt:lpstr>
      <vt:lpstr>Education Preparation Examples - Literacy</vt:lpstr>
      <vt:lpstr>National Council of Teachers of Mathematics </vt:lpstr>
      <vt:lpstr>Education Preparation Examples - Mathematics</vt:lpstr>
      <vt:lpstr>Stakeholder Collaborations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Kentucky Association of Colleges for Teacher Education</dc:title>
  <dc:creator>Elizabeth Dinkins</dc:creator>
  <cp:lastModifiedBy>Elizabeth Dinkins</cp:lastModifiedBy>
  <cp:revision>8</cp:revision>
  <dcterms:created xsi:type="dcterms:W3CDTF">2023-12-04T16:13:04Z</dcterms:created>
  <dcterms:modified xsi:type="dcterms:W3CDTF">2023-12-06T18:01:32Z</dcterms:modified>
</cp:coreProperties>
</file>