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80" r:id="rId5"/>
    <p:sldId id="27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8" r:id="rId14"/>
    <p:sldId id="276" r:id="rId15"/>
    <p:sldId id="277" r:id="rId16"/>
    <p:sldId id="286" r:id="rId17"/>
    <p:sldId id="287" r:id="rId18"/>
    <p:sldId id="285" r:id="rId19"/>
    <p:sldId id="283" r:id="rId20"/>
    <p:sldId id="284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38"/>
    <a:srgbClr val="00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86" autoAdjust="0"/>
  </p:normalViewPr>
  <p:slideViewPr>
    <p:cSldViewPr snapToGrid="0">
      <p:cViewPr varScale="1">
        <p:scale>
          <a:sx n="50" d="100"/>
          <a:sy n="50" d="100"/>
        </p:scale>
        <p:origin x="8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A39EA-93C9-4C98-BEE3-3174A87D16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C58458-FBDF-4B35-AE11-EDE10F10F1D4}">
      <dgm:prSet phldrT="[Text]"/>
      <dgm:spPr>
        <a:solidFill>
          <a:srgbClr val="FFE738"/>
        </a:solidFill>
        <a:ln>
          <a:solidFill>
            <a:srgbClr val="FFE738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Management Improvement Plan</a:t>
          </a:r>
        </a:p>
      </dgm:t>
    </dgm:pt>
    <dgm:pt modelId="{CA4D4F8C-5B73-4A3A-8B97-48A81B700A7E}" type="parTrans" cxnId="{6894783E-8C2B-4E8B-B885-9ADE5D189759}">
      <dgm:prSet/>
      <dgm:spPr/>
      <dgm:t>
        <a:bodyPr/>
        <a:lstStyle/>
        <a:p>
          <a:endParaRPr lang="en-US"/>
        </a:p>
      </dgm:t>
    </dgm:pt>
    <dgm:pt modelId="{0DA5890D-7719-4AA8-BD04-46F30369CD43}" type="sibTrans" cxnId="{6894783E-8C2B-4E8B-B885-9ADE5D189759}">
      <dgm:prSet/>
      <dgm:spPr>
        <a:ln>
          <a:solidFill>
            <a:srgbClr val="006938"/>
          </a:solidFill>
        </a:ln>
      </dgm:spPr>
      <dgm:t>
        <a:bodyPr/>
        <a:lstStyle/>
        <a:p>
          <a:endParaRPr lang="en-US"/>
        </a:p>
      </dgm:t>
    </dgm:pt>
    <dgm:pt modelId="{0A38AF39-003B-4736-B7E5-6B6CAD2194B0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Enrollment</a:t>
          </a:r>
        </a:p>
      </dgm:t>
    </dgm:pt>
    <dgm:pt modelId="{1575102B-A48D-4FA8-A9E1-7867E0DB17A4}" type="parTrans" cxnId="{393FB9F5-21C2-4556-8763-41EFF3C47CBA}">
      <dgm:prSet/>
      <dgm:spPr/>
      <dgm:t>
        <a:bodyPr/>
        <a:lstStyle/>
        <a:p>
          <a:endParaRPr lang="en-US"/>
        </a:p>
      </dgm:t>
    </dgm:pt>
    <dgm:pt modelId="{0E698210-FFD3-444A-A359-7F707B997462}" type="sibTrans" cxnId="{393FB9F5-21C2-4556-8763-41EFF3C47CBA}">
      <dgm:prSet/>
      <dgm:spPr/>
      <dgm:t>
        <a:bodyPr/>
        <a:lstStyle/>
        <a:p>
          <a:endParaRPr lang="en-US"/>
        </a:p>
      </dgm:t>
    </dgm:pt>
    <dgm:pt modelId="{39E76C62-2F14-4489-B200-CEE28728377D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Retention Rates</a:t>
          </a:r>
        </a:p>
      </dgm:t>
    </dgm:pt>
    <dgm:pt modelId="{47D7E301-90C9-4DD9-8575-CDC1E16E3936}" type="parTrans" cxnId="{5F23C16E-98F2-4CB3-AB15-8B2A6F0A38F6}">
      <dgm:prSet/>
      <dgm:spPr/>
      <dgm:t>
        <a:bodyPr/>
        <a:lstStyle/>
        <a:p>
          <a:endParaRPr lang="en-US"/>
        </a:p>
      </dgm:t>
    </dgm:pt>
    <dgm:pt modelId="{71E4895B-C1D1-4C56-9B64-1A2D5287F819}" type="sibTrans" cxnId="{5F23C16E-98F2-4CB3-AB15-8B2A6F0A38F6}">
      <dgm:prSet/>
      <dgm:spPr/>
      <dgm:t>
        <a:bodyPr/>
        <a:lstStyle/>
        <a:p>
          <a:endParaRPr lang="en-US"/>
        </a:p>
      </dgm:t>
    </dgm:pt>
    <dgm:pt modelId="{48916112-3537-4887-8615-47EF0B202DFF}">
      <dgm:prSet/>
      <dgm:spPr>
        <a:solidFill>
          <a:srgbClr val="FFE738"/>
        </a:solidFill>
        <a:ln>
          <a:solidFill>
            <a:srgbClr val="FFE738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Financial Aid</a:t>
          </a:r>
        </a:p>
      </dgm:t>
    </dgm:pt>
    <dgm:pt modelId="{28C114C4-F71D-4C36-B68D-FF70F317C6BA}" type="parTrans" cxnId="{5F12A49D-2F83-489E-90B7-555FAAEEE1B5}">
      <dgm:prSet/>
      <dgm:spPr/>
      <dgm:t>
        <a:bodyPr/>
        <a:lstStyle/>
        <a:p>
          <a:endParaRPr lang="en-US"/>
        </a:p>
      </dgm:t>
    </dgm:pt>
    <dgm:pt modelId="{CC4DE011-2AFA-44FF-97C2-9DB0194CE90A}" type="sibTrans" cxnId="{5F12A49D-2F83-489E-90B7-555FAAEEE1B5}">
      <dgm:prSet/>
      <dgm:spPr/>
      <dgm:t>
        <a:bodyPr/>
        <a:lstStyle/>
        <a:p>
          <a:endParaRPr lang="en-US"/>
        </a:p>
      </dgm:t>
    </dgm:pt>
    <dgm:pt modelId="{71103243-7F04-4526-9779-3A9D5408A7D5}">
      <dgm:prSet phldrT="[Text]"/>
      <dgm:spPr>
        <a:solidFill>
          <a:srgbClr val="FFE7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Capital Improvement</a:t>
          </a:r>
        </a:p>
      </dgm:t>
    </dgm:pt>
    <dgm:pt modelId="{6CAE1857-F60F-497D-84E4-5220314ED776}" type="parTrans" cxnId="{A987F34B-3327-45EC-8B55-AC1D1F91BC78}">
      <dgm:prSet/>
      <dgm:spPr/>
      <dgm:t>
        <a:bodyPr/>
        <a:lstStyle/>
        <a:p>
          <a:endParaRPr lang="en-US"/>
        </a:p>
      </dgm:t>
    </dgm:pt>
    <dgm:pt modelId="{8F2DDA0F-C920-449B-AE13-64B924DAF8A9}" type="sibTrans" cxnId="{A987F34B-3327-45EC-8B55-AC1D1F91BC78}">
      <dgm:prSet/>
      <dgm:spPr/>
      <dgm:t>
        <a:bodyPr/>
        <a:lstStyle/>
        <a:p>
          <a:endParaRPr lang="en-US"/>
        </a:p>
      </dgm:t>
    </dgm:pt>
    <dgm:pt modelId="{B512F913-CCAF-44C8-AA46-DA5CA7A597A5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Academic Update</a:t>
          </a:r>
        </a:p>
      </dgm:t>
    </dgm:pt>
    <dgm:pt modelId="{288054C1-0169-4174-9D71-806EC1B36945}" type="parTrans" cxnId="{7A93DC15-DD0A-4F1C-AB17-EC17D6D947A4}">
      <dgm:prSet/>
      <dgm:spPr/>
      <dgm:t>
        <a:bodyPr/>
        <a:lstStyle/>
        <a:p>
          <a:endParaRPr lang="en-US"/>
        </a:p>
      </dgm:t>
    </dgm:pt>
    <dgm:pt modelId="{9756B514-B810-4FAE-9C97-84664B860EFF}" type="sibTrans" cxnId="{7A93DC15-DD0A-4F1C-AB17-EC17D6D947A4}">
      <dgm:prSet/>
      <dgm:spPr/>
      <dgm:t>
        <a:bodyPr/>
        <a:lstStyle/>
        <a:p>
          <a:endParaRPr lang="en-US"/>
        </a:p>
      </dgm:t>
    </dgm:pt>
    <dgm:pt modelId="{D347A706-D05E-4678-ABB2-09EF660E639A}" type="pres">
      <dgm:prSet presAssocID="{EF0A39EA-93C9-4C98-BEE3-3174A87D1603}" presName="Name0" presStyleCnt="0">
        <dgm:presLayoutVars>
          <dgm:chMax val="7"/>
          <dgm:chPref val="7"/>
          <dgm:dir/>
        </dgm:presLayoutVars>
      </dgm:prSet>
      <dgm:spPr/>
    </dgm:pt>
    <dgm:pt modelId="{40390891-F7CB-4E09-B482-A9853DA1B07D}" type="pres">
      <dgm:prSet presAssocID="{EF0A39EA-93C9-4C98-BEE3-3174A87D1603}" presName="Name1" presStyleCnt="0"/>
      <dgm:spPr/>
    </dgm:pt>
    <dgm:pt modelId="{1B2656DA-5507-4571-ACA1-EB4C52A3C0B0}" type="pres">
      <dgm:prSet presAssocID="{EF0A39EA-93C9-4C98-BEE3-3174A87D1603}" presName="cycle" presStyleCnt="0"/>
      <dgm:spPr/>
    </dgm:pt>
    <dgm:pt modelId="{9BBEF9DA-81B6-4ED9-AF6C-B6183DF1C9BA}" type="pres">
      <dgm:prSet presAssocID="{EF0A39EA-93C9-4C98-BEE3-3174A87D1603}" presName="srcNode" presStyleLbl="node1" presStyleIdx="0" presStyleCnt="6"/>
      <dgm:spPr/>
    </dgm:pt>
    <dgm:pt modelId="{BD5F09F2-32A9-4F99-A0DE-3C2BE76FA16B}" type="pres">
      <dgm:prSet presAssocID="{EF0A39EA-93C9-4C98-BEE3-3174A87D1603}" presName="conn" presStyleLbl="parChTrans1D2" presStyleIdx="0" presStyleCnt="1"/>
      <dgm:spPr/>
    </dgm:pt>
    <dgm:pt modelId="{FA4BC280-C292-4F48-A455-80342649BF0A}" type="pres">
      <dgm:prSet presAssocID="{EF0A39EA-93C9-4C98-BEE3-3174A87D1603}" presName="extraNode" presStyleLbl="node1" presStyleIdx="0" presStyleCnt="6"/>
      <dgm:spPr/>
    </dgm:pt>
    <dgm:pt modelId="{00EFA94D-1623-4BC3-961D-A1A68F9C4304}" type="pres">
      <dgm:prSet presAssocID="{EF0A39EA-93C9-4C98-BEE3-3174A87D1603}" presName="dstNode" presStyleLbl="node1" presStyleIdx="0" presStyleCnt="6"/>
      <dgm:spPr/>
    </dgm:pt>
    <dgm:pt modelId="{D4017216-78D7-4FDD-A51F-34930B67DF48}" type="pres">
      <dgm:prSet presAssocID="{5FC58458-FBDF-4B35-AE11-EDE10F10F1D4}" presName="text_1" presStyleLbl="node1" presStyleIdx="0" presStyleCnt="6">
        <dgm:presLayoutVars>
          <dgm:bulletEnabled val="1"/>
        </dgm:presLayoutVars>
      </dgm:prSet>
      <dgm:spPr/>
    </dgm:pt>
    <dgm:pt modelId="{91F0CBEB-5C5B-477E-95F1-47AF2B793AA0}" type="pres">
      <dgm:prSet presAssocID="{5FC58458-FBDF-4B35-AE11-EDE10F10F1D4}" presName="accent_1" presStyleCnt="0"/>
      <dgm:spPr/>
    </dgm:pt>
    <dgm:pt modelId="{8D4CF89D-54D1-4EDC-9120-D0BB258C4165}" type="pres">
      <dgm:prSet presAssocID="{5FC58458-FBDF-4B35-AE11-EDE10F10F1D4}" presName="accentRepeatNode" presStyleLbl="solidFgAcc1" presStyleIdx="0" presStyleCnt="6"/>
      <dgm:spPr/>
    </dgm:pt>
    <dgm:pt modelId="{ED12F38D-8A4F-434F-A7A8-F368F642BC53}" type="pres">
      <dgm:prSet presAssocID="{0A38AF39-003B-4736-B7E5-6B6CAD2194B0}" presName="text_2" presStyleLbl="node1" presStyleIdx="1" presStyleCnt="6">
        <dgm:presLayoutVars>
          <dgm:bulletEnabled val="1"/>
        </dgm:presLayoutVars>
      </dgm:prSet>
      <dgm:spPr/>
    </dgm:pt>
    <dgm:pt modelId="{0467C8B9-8F1C-4A87-86E5-9AE4ED5C5A9F}" type="pres">
      <dgm:prSet presAssocID="{0A38AF39-003B-4736-B7E5-6B6CAD2194B0}" presName="accent_2" presStyleCnt="0"/>
      <dgm:spPr/>
    </dgm:pt>
    <dgm:pt modelId="{475EFA2F-A8A1-4DB7-A671-A01F6158465C}" type="pres">
      <dgm:prSet presAssocID="{0A38AF39-003B-4736-B7E5-6B6CAD2194B0}" presName="accentRepeatNode" presStyleLbl="solidFgAcc1" presStyleIdx="1" presStyleCnt="6"/>
      <dgm:spPr>
        <a:ln>
          <a:solidFill>
            <a:srgbClr val="006938"/>
          </a:solidFill>
        </a:ln>
      </dgm:spPr>
    </dgm:pt>
    <dgm:pt modelId="{444F58A7-9554-4ECE-ADEB-76AF791F1B40}" type="pres">
      <dgm:prSet presAssocID="{48916112-3537-4887-8615-47EF0B202DFF}" presName="text_3" presStyleLbl="node1" presStyleIdx="2" presStyleCnt="6">
        <dgm:presLayoutVars>
          <dgm:bulletEnabled val="1"/>
        </dgm:presLayoutVars>
      </dgm:prSet>
      <dgm:spPr/>
    </dgm:pt>
    <dgm:pt modelId="{57745145-66BB-4C9C-A3A3-41A578DCCD7C}" type="pres">
      <dgm:prSet presAssocID="{48916112-3537-4887-8615-47EF0B202DFF}" presName="accent_3" presStyleCnt="0"/>
      <dgm:spPr/>
    </dgm:pt>
    <dgm:pt modelId="{39CD174B-FB70-47DB-90BC-C959C54B7B1C}" type="pres">
      <dgm:prSet presAssocID="{48916112-3537-4887-8615-47EF0B202DFF}" presName="accentRepeatNode" presStyleLbl="solidFgAcc1" presStyleIdx="2" presStyleCnt="6"/>
      <dgm:spPr>
        <a:ln>
          <a:solidFill>
            <a:srgbClr val="FFE738"/>
          </a:solidFill>
        </a:ln>
      </dgm:spPr>
    </dgm:pt>
    <dgm:pt modelId="{F65DC6E8-FE02-4791-8255-4D82E5D67857}" type="pres">
      <dgm:prSet presAssocID="{39E76C62-2F14-4489-B200-CEE28728377D}" presName="text_4" presStyleLbl="node1" presStyleIdx="3" presStyleCnt="6">
        <dgm:presLayoutVars>
          <dgm:bulletEnabled val="1"/>
        </dgm:presLayoutVars>
      </dgm:prSet>
      <dgm:spPr/>
    </dgm:pt>
    <dgm:pt modelId="{F31D5F5A-14EF-4C7A-B1BF-88487D5C96B8}" type="pres">
      <dgm:prSet presAssocID="{39E76C62-2F14-4489-B200-CEE28728377D}" presName="accent_4" presStyleCnt="0"/>
      <dgm:spPr/>
    </dgm:pt>
    <dgm:pt modelId="{C3527381-7E66-4D88-A66B-52E9E7DCE4FA}" type="pres">
      <dgm:prSet presAssocID="{39E76C62-2F14-4489-B200-CEE28728377D}" presName="accentRepeatNode" presStyleLbl="solidFgAcc1" presStyleIdx="3" presStyleCnt="6" custLinFactNeighborX="-2372" custLinFactNeighborY="3157"/>
      <dgm:spPr>
        <a:ln>
          <a:solidFill>
            <a:srgbClr val="006938"/>
          </a:solidFill>
        </a:ln>
      </dgm:spPr>
    </dgm:pt>
    <dgm:pt modelId="{55EC5FAD-FE20-49C8-89DE-53974A101630}" type="pres">
      <dgm:prSet presAssocID="{71103243-7F04-4526-9779-3A9D5408A7D5}" presName="text_5" presStyleLbl="node1" presStyleIdx="4" presStyleCnt="6">
        <dgm:presLayoutVars>
          <dgm:bulletEnabled val="1"/>
        </dgm:presLayoutVars>
      </dgm:prSet>
      <dgm:spPr/>
    </dgm:pt>
    <dgm:pt modelId="{803CD4ED-821F-48EC-BCA1-6E86111F5717}" type="pres">
      <dgm:prSet presAssocID="{71103243-7F04-4526-9779-3A9D5408A7D5}" presName="accent_5" presStyleCnt="0"/>
      <dgm:spPr/>
    </dgm:pt>
    <dgm:pt modelId="{CAA93600-1329-4CBD-9922-707D93CAA1DB}" type="pres">
      <dgm:prSet presAssocID="{71103243-7F04-4526-9779-3A9D5408A7D5}" presName="accentRepeatNode" presStyleLbl="solidFgAcc1" presStyleIdx="4" presStyleCnt="6"/>
      <dgm:spPr>
        <a:ln>
          <a:solidFill>
            <a:srgbClr val="FFE738"/>
          </a:solidFill>
        </a:ln>
      </dgm:spPr>
    </dgm:pt>
    <dgm:pt modelId="{C018009C-3EEB-49CF-AC0E-A469BD1A99B1}" type="pres">
      <dgm:prSet presAssocID="{B512F913-CCAF-44C8-AA46-DA5CA7A597A5}" presName="text_6" presStyleLbl="node1" presStyleIdx="5" presStyleCnt="6">
        <dgm:presLayoutVars>
          <dgm:bulletEnabled val="1"/>
        </dgm:presLayoutVars>
      </dgm:prSet>
      <dgm:spPr/>
    </dgm:pt>
    <dgm:pt modelId="{DF26CF1C-967D-4C78-8BA8-595841D3F51E}" type="pres">
      <dgm:prSet presAssocID="{B512F913-CCAF-44C8-AA46-DA5CA7A597A5}" presName="accent_6" presStyleCnt="0"/>
      <dgm:spPr/>
    </dgm:pt>
    <dgm:pt modelId="{45A2654D-AF53-412B-AF03-747452798C4F}" type="pres">
      <dgm:prSet presAssocID="{B512F913-CCAF-44C8-AA46-DA5CA7A597A5}" presName="accentRepeatNode" presStyleLbl="solidFgAcc1" presStyleIdx="5" presStyleCnt="6"/>
      <dgm:spPr>
        <a:ln>
          <a:solidFill>
            <a:srgbClr val="006938"/>
          </a:solidFill>
        </a:ln>
      </dgm:spPr>
    </dgm:pt>
  </dgm:ptLst>
  <dgm:cxnLst>
    <dgm:cxn modelId="{B8A54609-8E47-41A2-B360-1F450B05316D}" type="presOf" srcId="{EF0A39EA-93C9-4C98-BEE3-3174A87D1603}" destId="{D347A706-D05E-4678-ABB2-09EF660E639A}" srcOrd="0" destOrd="0" presId="urn:microsoft.com/office/officeart/2008/layout/VerticalCurvedList"/>
    <dgm:cxn modelId="{7A93DC15-DD0A-4F1C-AB17-EC17D6D947A4}" srcId="{EF0A39EA-93C9-4C98-BEE3-3174A87D1603}" destId="{B512F913-CCAF-44C8-AA46-DA5CA7A597A5}" srcOrd="5" destOrd="0" parTransId="{288054C1-0169-4174-9D71-806EC1B36945}" sibTransId="{9756B514-B810-4FAE-9C97-84664B860EFF}"/>
    <dgm:cxn modelId="{15485D3D-2407-4E0A-8009-EB5D5918C307}" type="presOf" srcId="{71103243-7F04-4526-9779-3A9D5408A7D5}" destId="{55EC5FAD-FE20-49C8-89DE-53974A101630}" srcOrd="0" destOrd="0" presId="urn:microsoft.com/office/officeart/2008/layout/VerticalCurvedList"/>
    <dgm:cxn modelId="{6894783E-8C2B-4E8B-B885-9ADE5D189759}" srcId="{EF0A39EA-93C9-4C98-BEE3-3174A87D1603}" destId="{5FC58458-FBDF-4B35-AE11-EDE10F10F1D4}" srcOrd="0" destOrd="0" parTransId="{CA4D4F8C-5B73-4A3A-8B97-48A81B700A7E}" sibTransId="{0DA5890D-7719-4AA8-BD04-46F30369CD43}"/>
    <dgm:cxn modelId="{CB010A5F-1720-49B3-966E-213F82104CA1}" type="presOf" srcId="{48916112-3537-4887-8615-47EF0B202DFF}" destId="{444F58A7-9554-4ECE-ADEB-76AF791F1B40}" srcOrd="0" destOrd="0" presId="urn:microsoft.com/office/officeart/2008/layout/VerticalCurvedList"/>
    <dgm:cxn modelId="{5D26CD43-8512-4B49-B833-9F5E27ED3220}" type="presOf" srcId="{0A38AF39-003B-4736-B7E5-6B6CAD2194B0}" destId="{ED12F38D-8A4F-434F-A7A8-F368F642BC53}" srcOrd="0" destOrd="0" presId="urn:microsoft.com/office/officeart/2008/layout/VerticalCurvedList"/>
    <dgm:cxn modelId="{A987F34B-3327-45EC-8B55-AC1D1F91BC78}" srcId="{EF0A39EA-93C9-4C98-BEE3-3174A87D1603}" destId="{71103243-7F04-4526-9779-3A9D5408A7D5}" srcOrd="4" destOrd="0" parTransId="{6CAE1857-F60F-497D-84E4-5220314ED776}" sibTransId="{8F2DDA0F-C920-449B-AE13-64B924DAF8A9}"/>
    <dgm:cxn modelId="{5F23C16E-98F2-4CB3-AB15-8B2A6F0A38F6}" srcId="{EF0A39EA-93C9-4C98-BEE3-3174A87D1603}" destId="{39E76C62-2F14-4489-B200-CEE28728377D}" srcOrd="3" destOrd="0" parTransId="{47D7E301-90C9-4DD9-8575-CDC1E16E3936}" sibTransId="{71E4895B-C1D1-4C56-9B64-1A2D5287F819}"/>
    <dgm:cxn modelId="{5F12A49D-2F83-489E-90B7-555FAAEEE1B5}" srcId="{EF0A39EA-93C9-4C98-BEE3-3174A87D1603}" destId="{48916112-3537-4887-8615-47EF0B202DFF}" srcOrd="2" destOrd="0" parTransId="{28C114C4-F71D-4C36-B68D-FF70F317C6BA}" sibTransId="{CC4DE011-2AFA-44FF-97C2-9DB0194CE90A}"/>
    <dgm:cxn modelId="{D04761D8-9826-4543-9760-0DA2AF4FB16F}" type="presOf" srcId="{0DA5890D-7719-4AA8-BD04-46F30369CD43}" destId="{BD5F09F2-32A9-4F99-A0DE-3C2BE76FA16B}" srcOrd="0" destOrd="0" presId="urn:microsoft.com/office/officeart/2008/layout/VerticalCurvedList"/>
    <dgm:cxn modelId="{0763B3DB-6625-48EA-A289-44B2E6D16343}" type="presOf" srcId="{5FC58458-FBDF-4B35-AE11-EDE10F10F1D4}" destId="{D4017216-78D7-4FDD-A51F-34930B67DF48}" srcOrd="0" destOrd="0" presId="urn:microsoft.com/office/officeart/2008/layout/VerticalCurvedList"/>
    <dgm:cxn modelId="{CDB101E7-ACAF-47AA-9045-BFC9AB389D43}" type="presOf" srcId="{B512F913-CCAF-44C8-AA46-DA5CA7A597A5}" destId="{C018009C-3EEB-49CF-AC0E-A469BD1A99B1}" srcOrd="0" destOrd="0" presId="urn:microsoft.com/office/officeart/2008/layout/VerticalCurvedList"/>
    <dgm:cxn modelId="{393FB9F5-21C2-4556-8763-41EFF3C47CBA}" srcId="{EF0A39EA-93C9-4C98-BEE3-3174A87D1603}" destId="{0A38AF39-003B-4736-B7E5-6B6CAD2194B0}" srcOrd="1" destOrd="0" parTransId="{1575102B-A48D-4FA8-A9E1-7867E0DB17A4}" sibTransId="{0E698210-FFD3-444A-A359-7F707B997462}"/>
    <dgm:cxn modelId="{AA944AFC-B0BF-449F-B430-6378C30A9327}" type="presOf" srcId="{39E76C62-2F14-4489-B200-CEE28728377D}" destId="{F65DC6E8-FE02-4791-8255-4D82E5D67857}" srcOrd="0" destOrd="0" presId="urn:microsoft.com/office/officeart/2008/layout/VerticalCurvedList"/>
    <dgm:cxn modelId="{30911ECC-75E3-4F98-AF57-F3214CDCEFC6}" type="presParOf" srcId="{D347A706-D05E-4678-ABB2-09EF660E639A}" destId="{40390891-F7CB-4E09-B482-A9853DA1B07D}" srcOrd="0" destOrd="0" presId="urn:microsoft.com/office/officeart/2008/layout/VerticalCurvedList"/>
    <dgm:cxn modelId="{4160BADB-B883-4798-8581-990BFF028589}" type="presParOf" srcId="{40390891-F7CB-4E09-B482-A9853DA1B07D}" destId="{1B2656DA-5507-4571-ACA1-EB4C52A3C0B0}" srcOrd="0" destOrd="0" presId="urn:microsoft.com/office/officeart/2008/layout/VerticalCurvedList"/>
    <dgm:cxn modelId="{DFBC7F07-D4D1-489B-B113-A685AFC3CA14}" type="presParOf" srcId="{1B2656DA-5507-4571-ACA1-EB4C52A3C0B0}" destId="{9BBEF9DA-81B6-4ED9-AF6C-B6183DF1C9BA}" srcOrd="0" destOrd="0" presId="urn:microsoft.com/office/officeart/2008/layout/VerticalCurvedList"/>
    <dgm:cxn modelId="{B1117144-614D-492D-94A2-38BD0B3E9BB6}" type="presParOf" srcId="{1B2656DA-5507-4571-ACA1-EB4C52A3C0B0}" destId="{BD5F09F2-32A9-4F99-A0DE-3C2BE76FA16B}" srcOrd="1" destOrd="0" presId="urn:microsoft.com/office/officeart/2008/layout/VerticalCurvedList"/>
    <dgm:cxn modelId="{A10B0143-CB6D-4A25-A873-EF840A1DD5A1}" type="presParOf" srcId="{1B2656DA-5507-4571-ACA1-EB4C52A3C0B0}" destId="{FA4BC280-C292-4F48-A455-80342649BF0A}" srcOrd="2" destOrd="0" presId="urn:microsoft.com/office/officeart/2008/layout/VerticalCurvedList"/>
    <dgm:cxn modelId="{0CE2F143-7B08-4193-8544-F6FD5E5FB0E9}" type="presParOf" srcId="{1B2656DA-5507-4571-ACA1-EB4C52A3C0B0}" destId="{00EFA94D-1623-4BC3-961D-A1A68F9C4304}" srcOrd="3" destOrd="0" presId="urn:microsoft.com/office/officeart/2008/layout/VerticalCurvedList"/>
    <dgm:cxn modelId="{C462571F-9A96-4EBA-B4CA-A2A097FB21CA}" type="presParOf" srcId="{40390891-F7CB-4E09-B482-A9853DA1B07D}" destId="{D4017216-78D7-4FDD-A51F-34930B67DF48}" srcOrd="1" destOrd="0" presId="urn:microsoft.com/office/officeart/2008/layout/VerticalCurvedList"/>
    <dgm:cxn modelId="{6DAD0863-D25D-4053-B9B6-73D01C9D9120}" type="presParOf" srcId="{40390891-F7CB-4E09-B482-A9853DA1B07D}" destId="{91F0CBEB-5C5B-477E-95F1-47AF2B793AA0}" srcOrd="2" destOrd="0" presId="urn:microsoft.com/office/officeart/2008/layout/VerticalCurvedList"/>
    <dgm:cxn modelId="{CBF5E0E1-17D2-47B4-9773-C5C0401D0C34}" type="presParOf" srcId="{91F0CBEB-5C5B-477E-95F1-47AF2B793AA0}" destId="{8D4CF89D-54D1-4EDC-9120-D0BB258C4165}" srcOrd="0" destOrd="0" presId="urn:microsoft.com/office/officeart/2008/layout/VerticalCurvedList"/>
    <dgm:cxn modelId="{44760722-1E9E-4289-830E-7591534F7551}" type="presParOf" srcId="{40390891-F7CB-4E09-B482-A9853DA1B07D}" destId="{ED12F38D-8A4F-434F-A7A8-F368F642BC53}" srcOrd="3" destOrd="0" presId="urn:microsoft.com/office/officeart/2008/layout/VerticalCurvedList"/>
    <dgm:cxn modelId="{8FFA36CE-A61A-45EB-9B78-280628EFAA57}" type="presParOf" srcId="{40390891-F7CB-4E09-B482-A9853DA1B07D}" destId="{0467C8B9-8F1C-4A87-86E5-9AE4ED5C5A9F}" srcOrd="4" destOrd="0" presId="urn:microsoft.com/office/officeart/2008/layout/VerticalCurvedList"/>
    <dgm:cxn modelId="{18048889-F32C-4BDF-A3B2-7D66A6A10322}" type="presParOf" srcId="{0467C8B9-8F1C-4A87-86E5-9AE4ED5C5A9F}" destId="{475EFA2F-A8A1-4DB7-A671-A01F6158465C}" srcOrd="0" destOrd="0" presId="urn:microsoft.com/office/officeart/2008/layout/VerticalCurvedList"/>
    <dgm:cxn modelId="{D92C4CFB-58EC-4BF6-8B3C-5ABA3CB10C40}" type="presParOf" srcId="{40390891-F7CB-4E09-B482-A9853DA1B07D}" destId="{444F58A7-9554-4ECE-ADEB-76AF791F1B40}" srcOrd="5" destOrd="0" presId="urn:microsoft.com/office/officeart/2008/layout/VerticalCurvedList"/>
    <dgm:cxn modelId="{B8A3CC7B-F2DF-432E-ADEB-B45108254908}" type="presParOf" srcId="{40390891-F7CB-4E09-B482-A9853DA1B07D}" destId="{57745145-66BB-4C9C-A3A3-41A578DCCD7C}" srcOrd="6" destOrd="0" presId="urn:microsoft.com/office/officeart/2008/layout/VerticalCurvedList"/>
    <dgm:cxn modelId="{49C1C597-B856-4ACD-8FEA-39B2FE4A94C9}" type="presParOf" srcId="{57745145-66BB-4C9C-A3A3-41A578DCCD7C}" destId="{39CD174B-FB70-47DB-90BC-C959C54B7B1C}" srcOrd="0" destOrd="0" presId="urn:microsoft.com/office/officeart/2008/layout/VerticalCurvedList"/>
    <dgm:cxn modelId="{A5044AE5-D29E-46DF-89AA-34541C8F6886}" type="presParOf" srcId="{40390891-F7CB-4E09-B482-A9853DA1B07D}" destId="{F65DC6E8-FE02-4791-8255-4D82E5D67857}" srcOrd="7" destOrd="0" presId="urn:microsoft.com/office/officeart/2008/layout/VerticalCurvedList"/>
    <dgm:cxn modelId="{F72A8342-2D2B-40E7-8762-072C9D8C0D21}" type="presParOf" srcId="{40390891-F7CB-4E09-B482-A9853DA1B07D}" destId="{F31D5F5A-14EF-4C7A-B1BF-88487D5C96B8}" srcOrd="8" destOrd="0" presId="urn:microsoft.com/office/officeart/2008/layout/VerticalCurvedList"/>
    <dgm:cxn modelId="{9EE6061A-65A7-4D4B-B757-92B843827B24}" type="presParOf" srcId="{F31D5F5A-14EF-4C7A-B1BF-88487D5C96B8}" destId="{C3527381-7E66-4D88-A66B-52E9E7DCE4FA}" srcOrd="0" destOrd="0" presId="urn:microsoft.com/office/officeart/2008/layout/VerticalCurvedList"/>
    <dgm:cxn modelId="{2E196694-EC29-4918-B871-044CDE58E90A}" type="presParOf" srcId="{40390891-F7CB-4E09-B482-A9853DA1B07D}" destId="{55EC5FAD-FE20-49C8-89DE-53974A101630}" srcOrd="9" destOrd="0" presId="urn:microsoft.com/office/officeart/2008/layout/VerticalCurvedList"/>
    <dgm:cxn modelId="{7B904870-B392-4054-921C-C599A8DEFE10}" type="presParOf" srcId="{40390891-F7CB-4E09-B482-A9853DA1B07D}" destId="{803CD4ED-821F-48EC-BCA1-6E86111F5717}" srcOrd="10" destOrd="0" presId="urn:microsoft.com/office/officeart/2008/layout/VerticalCurvedList"/>
    <dgm:cxn modelId="{A6CE526D-A840-4A23-82EB-873D15E8623F}" type="presParOf" srcId="{803CD4ED-821F-48EC-BCA1-6E86111F5717}" destId="{CAA93600-1329-4CBD-9922-707D93CAA1DB}" srcOrd="0" destOrd="0" presId="urn:microsoft.com/office/officeart/2008/layout/VerticalCurvedList"/>
    <dgm:cxn modelId="{415D2C35-6D93-416A-AB2E-C3FABA5C72DF}" type="presParOf" srcId="{40390891-F7CB-4E09-B482-A9853DA1B07D}" destId="{C018009C-3EEB-49CF-AC0E-A469BD1A99B1}" srcOrd="11" destOrd="0" presId="urn:microsoft.com/office/officeart/2008/layout/VerticalCurvedList"/>
    <dgm:cxn modelId="{B663FED8-E650-4484-8CEE-07700F6F3290}" type="presParOf" srcId="{40390891-F7CB-4E09-B482-A9853DA1B07D}" destId="{DF26CF1C-967D-4C78-8BA8-595841D3F51E}" srcOrd="12" destOrd="0" presId="urn:microsoft.com/office/officeart/2008/layout/VerticalCurvedList"/>
    <dgm:cxn modelId="{27276E22-5141-4961-8402-ED3B2A95B5A4}" type="presParOf" srcId="{DF26CF1C-967D-4C78-8BA8-595841D3F51E}" destId="{45A2654D-AF53-412B-AF03-747452798C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10E32-83EC-469A-BA1F-FE65E3C2F9A8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1FA38-6622-4E0D-9912-FB0F60A09DC3}">
      <dgm:prSet phldrT="[Text]" custT="1"/>
      <dgm:spPr/>
      <dgm:t>
        <a:bodyPr/>
        <a:lstStyle/>
        <a:p>
          <a:r>
            <a:rPr lang="en-US" sz="2800" b="1" i="1" dirty="0">
              <a:solidFill>
                <a:schemeClr val="tx1"/>
              </a:solidFill>
            </a:rPr>
            <a:t>Total Applications</a:t>
          </a:r>
        </a:p>
      </dgm:t>
    </dgm:pt>
    <dgm:pt modelId="{AF8C669B-502F-4526-9EB3-F0D2B92B15D7}" type="parTrans" cxnId="{C488BFE1-6179-4DF9-A771-A5DC7ED736DF}">
      <dgm:prSet/>
      <dgm:spPr/>
      <dgm:t>
        <a:bodyPr/>
        <a:lstStyle/>
        <a:p>
          <a:endParaRPr lang="en-US"/>
        </a:p>
      </dgm:t>
    </dgm:pt>
    <dgm:pt modelId="{3CA3607A-18AD-48C1-A8AE-7DBD6F707BA3}" type="sibTrans" cxnId="{C488BFE1-6179-4DF9-A771-A5DC7ED736DF}">
      <dgm:prSet/>
      <dgm:spPr/>
      <dgm:t>
        <a:bodyPr/>
        <a:lstStyle/>
        <a:p>
          <a:endParaRPr lang="en-US"/>
        </a:p>
      </dgm:t>
    </dgm:pt>
    <dgm:pt modelId="{5F149E9C-ECD8-4559-BA22-8B5F270E8BEC}">
      <dgm:prSet phldrT="[Text]" custT="1"/>
      <dgm:spPr/>
      <dgm:t>
        <a:bodyPr/>
        <a:lstStyle/>
        <a:p>
          <a:r>
            <a:rPr lang="en-US" sz="2800" b="1" i="1" dirty="0"/>
            <a:t>Applied</a:t>
          </a:r>
        </a:p>
      </dgm:t>
    </dgm:pt>
    <dgm:pt modelId="{99386831-BF07-4066-A01B-337EE50FA82F}" type="parTrans" cxnId="{2BCDD8DA-E33A-4BA0-B764-86CCBF798E94}">
      <dgm:prSet/>
      <dgm:spPr/>
      <dgm:t>
        <a:bodyPr/>
        <a:lstStyle/>
        <a:p>
          <a:endParaRPr lang="en-US"/>
        </a:p>
      </dgm:t>
    </dgm:pt>
    <dgm:pt modelId="{BF05C244-78B0-4B10-8D2F-E15B1F688A46}" type="sibTrans" cxnId="{2BCDD8DA-E33A-4BA0-B764-86CCBF798E94}">
      <dgm:prSet/>
      <dgm:spPr/>
      <dgm:t>
        <a:bodyPr/>
        <a:lstStyle/>
        <a:p>
          <a:endParaRPr lang="en-US"/>
        </a:p>
      </dgm:t>
    </dgm:pt>
    <dgm:pt modelId="{1A7F1CC0-4306-4C22-A29F-4EADE8442680}">
      <dgm:prSet phldrT="[Text]" custT="1"/>
      <dgm:spPr/>
      <dgm:t>
        <a:bodyPr/>
        <a:lstStyle/>
        <a:p>
          <a:r>
            <a:rPr lang="en-US" sz="2800" b="1" i="1" dirty="0"/>
            <a:t>Scheduled </a:t>
          </a:r>
          <a:br>
            <a:rPr lang="en-US" sz="2800" b="1" i="1" dirty="0"/>
          </a:br>
          <a:r>
            <a:rPr lang="en-US" sz="2800" b="1" i="1" dirty="0"/>
            <a:t>Orientation</a:t>
          </a:r>
        </a:p>
      </dgm:t>
    </dgm:pt>
    <dgm:pt modelId="{48D05DC0-397B-4EFF-BA4E-6E47D19AAC7C}" type="parTrans" cxnId="{89318F89-A722-475F-96C0-DD36F92D8AAB}">
      <dgm:prSet/>
      <dgm:spPr/>
      <dgm:t>
        <a:bodyPr/>
        <a:lstStyle/>
        <a:p>
          <a:endParaRPr lang="en-US"/>
        </a:p>
      </dgm:t>
    </dgm:pt>
    <dgm:pt modelId="{0F40A63A-4A6C-4B37-8AC0-4EDBC3EA1B94}" type="sibTrans" cxnId="{89318F89-A722-475F-96C0-DD36F92D8AAB}">
      <dgm:prSet/>
      <dgm:spPr/>
      <dgm:t>
        <a:bodyPr/>
        <a:lstStyle/>
        <a:p>
          <a:endParaRPr lang="en-US"/>
        </a:p>
      </dgm:t>
    </dgm:pt>
    <dgm:pt modelId="{87E7EDF4-9BBA-411B-9853-1FC9EB6B7997}" type="pres">
      <dgm:prSet presAssocID="{71A10E32-83EC-469A-BA1F-FE65E3C2F9A8}" presName="Name0" presStyleCnt="0">
        <dgm:presLayoutVars>
          <dgm:chMax/>
          <dgm:chPref/>
          <dgm:dir/>
        </dgm:presLayoutVars>
      </dgm:prSet>
      <dgm:spPr/>
    </dgm:pt>
    <dgm:pt modelId="{EF2D238F-99CE-4788-8F11-2C3C48D79679}" type="pres">
      <dgm:prSet presAssocID="{CB81FA38-6622-4E0D-9912-FB0F60A09DC3}" presName="composite" presStyleCnt="0"/>
      <dgm:spPr/>
    </dgm:pt>
    <dgm:pt modelId="{024C1AEA-D68D-40E7-99A8-D06DF7BCE614}" type="pres">
      <dgm:prSet presAssocID="{CB81FA38-6622-4E0D-9912-FB0F60A09DC3}" presName="ParentText" presStyleLbl="revTx" presStyleIdx="0" presStyleCnt="3" custLinFactY="-74895" custLinFactNeighborX="-70995" custLinFactNeighborY="-100000">
        <dgm:presLayoutVars>
          <dgm:chMax val="0"/>
          <dgm:chPref val="0"/>
          <dgm:bulletEnabled val="1"/>
        </dgm:presLayoutVars>
      </dgm:prSet>
      <dgm:spPr/>
    </dgm:pt>
    <dgm:pt modelId="{0DFA9046-3EF3-444B-ABD2-B3BCA5927919}" type="pres">
      <dgm:prSet presAssocID="{CB81FA38-6622-4E0D-9912-FB0F60A09DC3}" presName="Accent1" presStyleLbl="parChTrans1D1" presStyleIdx="0" presStyleCnt="3" custLinFactNeighborX="6831" custLinFactNeighborY="446"/>
      <dgm:spPr>
        <a:ln>
          <a:solidFill>
            <a:srgbClr val="006938"/>
          </a:solidFill>
        </a:ln>
      </dgm:spPr>
    </dgm:pt>
    <dgm:pt modelId="{2DC479CF-76B0-4AB3-9DC5-4B646AFF00FC}" type="pres">
      <dgm:prSet presAssocID="{CB81FA38-6622-4E0D-9912-FB0F60A09DC3}" presName="Image" presStyleLbl="alignImgPlace1" presStyleIdx="0" presStyleCnt="3" custLinFactNeighborX="7999" custLinFactNeighborY="920"/>
      <dgm:spPr>
        <a:solidFill>
          <a:schemeClr val="bg1"/>
        </a:solidFill>
        <a:ln w="76200">
          <a:solidFill>
            <a:srgbClr val="006938"/>
          </a:solidFill>
        </a:ln>
      </dgm:spPr>
    </dgm:pt>
    <dgm:pt modelId="{49E3E266-4E29-495C-A39F-4C0E19E6861A}" type="pres">
      <dgm:prSet presAssocID="{3CA3607A-18AD-48C1-A8AE-7DBD6F707BA3}" presName="sibTrans" presStyleCnt="0"/>
      <dgm:spPr/>
    </dgm:pt>
    <dgm:pt modelId="{7BBB2761-D943-4BDC-8843-0F7DF151A3F5}" type="pres">
      <dgm:prSet presAssocID="{5F149E9C-ECD8-4559-BA22-8B5F270E8BEC}" presName="composite" presStyleCnt="0"/>
      <dgm:spPr/>
    </dgm:pt>
    <dgm:pt modelId="{2AE80295-8139-48D2-9A71-DCBE030CA94A}" type="pres">
      <dgm:prSet presAssocID="{5F149E9C-ECD8-4559-BA22-8B5F270E8BEC}" presName="ParentText" presStyleLbl="revTx" presStyleIdx="1" presStyleCnt="3" custLinFactY="-121608" custLinFactNeighborX="-2048" custLinFactNeighborY="-200000">
        <dgm:presLayoutVars>
          <dgm:chMax val="0"/>
          <dgm:chPref val="0"/>
          <dgm:bulletEnabled val="1"/>
        </dgm:presLayoutVars>
      </dgm:prSet>
      <dgm:spPr/>
    </dgm:pt>
    <dgm:pt modelId="{C99C7AC3-FFE6-427E-89C7-5508F4D46376}" type="pres">
      <dgm:prSet presAssocID="{5F149E9C-ECD8-4559-BA22-8B5F270E8BEC}" presName="Accent1" presStyleLbl="parChTrans1D1" presStyleIdx="1" presStyleCnt="3" custLinFactNeighborX="64130" custLinFactNeighborY="-3730"/>
      <dgm:spPr>
        <a:ln>
          <a:solidFill>
            <a:srgbClr val="006938"/>
          </a:solidFill>
        </a:ln>
      </dgm:spPr>
    </dgm:pt>
    <dgm:pt modelId="{F29EDAA9-91BE-4EE4-9EDA-1795006B1372}" type="pres">
      <dgm:prSet presAssocID="{5F149E9C-ECD8-4559-BA22-8B5F270E8BEC}" presName="Image" presStyleLbl="alignImgPlace1" presStyleIdx="1" presStyleCnt="3" custLinFactNeighborX="65630" custLinFactNeighborY="1548"/>
      <dgm:spPr>
        <a:noFill/>
        <a:ln w="76200">
          <a:solidFill>
            <a:srgbClr val="006938"/>
          </a:solidFill>
        </a:ln>
      </dgm:spPr>
    </dgm:pt>
    <dgm:pt modelId="{40DEF0A5-C9F9-45A7-80FA-5339BDE22424}" type="pres">
      <dgm:prSet presAssocID="{BF05C244-78B0-4B10-8D2F-E15B1F688A46}" presName="sibTrans" presStyleCnt="0"/>
      <dgm:spPr/>
    </dgm:pt>
    <dgm:pt modelId="{F9D34914-BC7F-453D-85DE-51F83DDEA4D6}" type="pres">
      <dgm:prSet presAssocID="{1A7F1CC0-4306-4C22-A29F-4EADE8442680}" presName="composite" presStyleCnt="0"/>
      <dgm:spPr/>
    </dgm:pt>
    <dgm:pt modelId="{44C8748E-F5F0-42F7-B2B5-D124428595E2}" type="pres">
      <dgm:prSet presAssocID="{1A7F1CC0-4306-4C22-A29F-4EADE8442680}" presName="ParentText" presStyleLbl="revTx" presStyleIdx="2" presStyleCnt="3" custScaleX="143628" custScaleY="343696" custLinFactY="-156718" custLinFactNeighborX="68374" custLinFactNeighborY="-200000">
        <dgm:presLayoutVars>
          <dgm:chMax val="0"/>
          <dgm:chPref val="0"/>
          <dgm:bulletEnabled val="1"/>
        </dgm:presLayoutVars>
      </dgm:prSet>
      <dgm:spPr/>
    </dgm:pt>
    <dgm:pt modelId="{F05D4017-2F3D-4801-BFDF-492160E45C32}" type="pres">
      <dgm:prSet presAssocID="{1A7F1CC0-4306-4C22-A29F-4EADE8442680}" presName="Accent1" presStyleLbl="parChTrans1D1" presStyleIdx="2" presStyleCnt="3" custLinFactX="21837" custLinFactNeighborX="100000" custLinFactNeighborY="-3058"/>
      <dgm:spPr>
        <a:ln>
          <a:solidFill>
            <a:srgbClr val="006938"/>
          </a:solidFill>
        </a:ln>
      </dgm:spPr>
    </dgm:pt>
    <dgm:pt modelId="{79C84370-4318-4FF0-9236-1D26CA97C732}" type="pres">
      <dgm:prSet presAssocID="{1A7F1CC0-4306-4C22-A29F-4EADE8442680}" presName="Image" presStyleLbl="alignImgPlace1" presStyleIdx="2" presStyleCnt="3" custLinFactX="23293" custLinFactNeighborX="100000" custLinFactNeighborY="-1976"/>
      <dgm:spPr>
        <a:noFill/>
        <a:ln w="76200">
          <a:solidFill>
            <a:srgbClr val="006938"/>
          </a:solidFill>
        </a:ln>
      </dgm:spPr>
    </dgm:pt>
  </dgm:ptLst>
  <dgm:cxnLst>
    <dgm:cxn modelId="{86600C14-B9FB-4A7E-82C2-717BB85A0914}" type="presOf" srcId="{5F149E9C-ECD8-4559-BA22-8B5F270E8BEC}" destId="{2AE80295-8139-48D2-9A71-DCBE030CA94A}" srcOrd="0" destOrd="0" presId="urn:microsoft.com/office/officeart/2011/layout/Picture Frame"/>
    <dgm:cxn modelId="{D3FC7820-4A3B-4483-83B0-2652D5164A0A}" type="presOf" srcId="{CB81FA38-6622-4E0D-9912-FB0F60A09DC3}" destId="{024C1AEA-D68D-40E7-99A8-D06DF7BCE614}" srcOrd="0" destOrd="0" presId="urn:microsoft.com/office/officeart/2011/layout/Picture Frame"/>
    <dgm:cxn modelId="{74FE8848-7F56-4C21-90E9-5ED919B8C5AB}" type="presOf" srcId="{1A7F1CC0-4306-4C22-A29F-4EADE8442680}" destId="{44C8748E-F5F0-42F7-B2B5-D124428595E2}" srcOrd="0" destOrd="0" presId="urn:microsoft.com/office/officeart/2011/layout/Picture Frame"/>
    <dgm:cxn modelId="{89318F89-A722-475F-96C0-DD36F92D8AAB}" srcId="{71A10E32-83EC-469A-BA1F-FE65E3C2F9A8}" destId="{1A7F1CC0-4306-4C22-A29F-4EADE8442680}" srcOrd="2" destOrd="0" parTransId="{48D05DC0-397B-4EFF-BA4E-6E47D19AAC7C}" sibTransId="{0F40A63A-4A6C-4B37-8AC0-4EDBC3EA1B94}"/>
    <dgm:cxn modelId="{2BCDD8DA-E33A-4BA0-B764-86CCBF798E94}" srcId="{71A10E32-83EC-469A-BA1F-FE65E3C2F9A8}" destId="{5F149E9C-ECD8-4559-BA22-8B5F270E8BEC}" srcOrd="1" destOrd="0" parTransId="{99386831-BF07-4066-A01B-337EE50FA82F}" sibTransId="{BF05C244-78B0-4B10-8D2F-E15B1F688A46}"/>
    <dgm:cxn modelId="{C488BFE1-6179-4DF9-A771-A5DC7ED736DF}" srcId="{71A10E32-83EC-469A-BA1F-FE65E3C2F9A8}" destId="{CB81FA38-6622-4E0D-9912-FB0F60A09DC3}" srcOrd="0" destOrd="0" parTransId="{AF8C669B-502F-4526-9EB3-F0D2B92B15D7}" sibTransId="{3CA3607A-18AD-48C1-A8AE-7DBD6F707BA3}"/>
    <dgm:cxn modelId="{BAFA95F7-E7DE-4B99-842A-2531A023A10B}" type="presOf" srcId="{71A10E32-83EC-469A-BA1F-FE65E3C2F9A8}" destId="{87E7EDF4-9BBA-411B-9853-1FC9EB6B7997}" srcOrd="0" destOrd="0" presId="urn:microsoft.com/office/officeart/2011/layout/Picture Frame"/>
    <dgm:cxn modelId="{CCE1E727-9CC7-4C20-853C-5D8FEFE6AD0D}" type="presParOf" srcId="{87E7EDF4-9BBA-411B-9853-1FC9EB6B7997}" destId="{EF2D238F-99CE-4788-8F11-2C3C48D79679}" srcOrd="0" destOrd="0" presId="urn:microsoft.com/office/officeart/2011/layout/Picture Frame"/>
    <dgm:cxn modelId="{58F5EB15-8AD2-4D0E-AE65-B39A18F39D4D}" type="presParOf" srcId="{EF2D238F-99CE-4788-8F11-2C3C48D79679}" destId="{024C1AEA-D68D-40E7-99A8-D06DF7BCE614}" srcOrd="0" destOrd="0" presId="urn:microsoft.com/office/officeart/2011/layout/Picture Frame"/>
    <dgm:cxn modelId="{1121B6DF-B8E2-4940-B885-C4208C22880B}" type="presParOf" srcId="{EF2D238F-99CE-4788-8F11-2C3C48D79679}" destId="{0DFA9046-3EF3-444B-ABD2-B3BCA5927919}" srcOrd="1" destOrd="0" presId="urn:microsoft.com/office/officeart/2011/layout/Picture Frame"/>
    <dgm:cxn modelId="{3C97E251-36AF-481D-8B0E-1F369625E110}" type="presParOf" srcId="{EF2D238F-99CE-4788-8F11-2C3C48D79679}" destId="{2DC479CF-76B0-4AB3-9DC5-4B646AFF00FC}" srcOrd="2" destOrd="0" presId="urn:microsoft.com/office/officeart/2011/layout/Picture Frame"/>
    <dgm:cxn modelId="{C56B3290-2A42-4128-8FC8-E715E0C6165D}" type="presParOf" srcId="{87E7EDF4-9BBA-411B-9853-1FC9EB6B7997}" destId="{49E3E266-4E29-495C-A39F-4C0E19E6861A}" srcOrd="1" destOrd="0" presId="urn:microsoft.com/office/officeart/2011/layout/Picture Frame"/>
    <dgm:cxn modelId="{A8CC6ACE-A9A5-42F8-A13E-6C804B15373E}" type="presParOf" srcId="{87E7EDF4-9BBA-411B-9853-1FC9EB6B7997}" destId="{7BBB2761-D943-4BDC-8843-0F7DF151A3F5}" srcOrd="2" destOrd="0" presId="urn:microsoft.com/office/officeart/2011/layout/Picture Frame"/>
    <dgm:cxn modelId="{1CAB251C-7C3D-40C5-81A4-6E8AE52DDA70}" type="presParOf" srcId="{7BBB2761-D943-4BDC-8843-0F7DF151A3F5}" destId="{2AE80295-8139-48D2-9A71-DCBE030CA94A}" srcOrd="0" destOrd="0" presId="urn:microsoft.com/office/officeart/2011/layout/Picture Frame"/>
    <dgm:cxn modelId="{1D6662DB-97B3-4E2A-A79B-6C239D76F3CF}" type="presParOf" srcId="{7BBB2761-D943-4BDC-8843-0F7DF151A3F5}" destId="{C99C7AC3-FFE6-427E-89C7-5508F4D46376}" srcOrd="1" destOrd="0" presId="urn:microsoft.com/office/officeart/2011/layout/Picture Frame"/>
    <dgm:cxn modelId="{4BF1E4E7-DEA8-4D6E-9DCF-64C2F1F12868}" type="presParOf" srcId="{7BBB2761-D943-4BDC-8843-0F7DF151A3F5}" destId="{F29EDAA9-91BE-4EE4-9EDA-1795006B1372}" srcOrd="2" destOrd="0" presId="urn:microsoft.com/office/officeart/2011/layout/Picture Frame"/>
    <dgm:cxn modelId="{3877FF42-98E8-4B0A-A6D2-51D28D356E28}" type="presParOf" srcId="{87E7EDF4-9BBA-411B-9853-1FC9EB6B7997}" destId="{40DEF0A5-C9F9-45A7-80FA-5339BDE22424}" srcOrd="3" destOrd="0" presId="urn:microsoft.com/office/officeart/2011/layout/Picture Frame"/>
    <dgm:cxn modelId="{06E2A68F-7B2C-4D5C-9D7C-2542D5D69E4D}" type="presParOf" srcId="{87E7EDF4-9BBA-411B-9853-1FC9EB6B7997}" destId="{F9D34914-BC7F-453D-85DE-51F83DDEA4D6}" srcOrd="4" destOrd="0" presId="urn:microsoft.com/office/officeart/2011/layout/Picture Frame"/>
    <dgm:cxn modelId="{F7DAFCA2-95D2-4A52-9BE8-E5B1E64EFC02}" type="presParOf" srcId="{F9D34914-BC7F-453D-85DE-51F83DDEA4D6}" destId="{44C8748E-F5F0-42F7-B2B5-D124428595E2}" srcOrd="0" destOrd="0" presId="urn:microsoft.com/office/officeart/2011/layout/Picture Frame"/>
    <dgm:cxn modelId="{3139DD2E-8204-404F-9308-B3D053AAECBD}" type="presParOf" srcId="{F9D34914-BC7F-453D-85DE-51F83DDEA4D6}" destId="{F05D4017-2F3D-4801-BFDF-492160E45C32}" srcOrd="1" destOrd="0" presId="urn:microsoft.com/office/officeart/2011/layout/Picture Frame"/>
    <dgm:cxn modelId="{113E010C-690D-4338-9503-8542F3EFF076}" type="presParOf" srcId="{F9D34914-BC7F-453D-85DE-51F83DDEA4D6}" destId="{79C84370-4318-4FF0-9236-1D26CA97C732}" srcOrd="2" destOrd="0" presId="urn:microsoft.com/office/officeart/2011/layout/Picture Frame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10E32-83EC-469A-BA1F-FE65E3C2F9A8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1FA38-6622-4E0D-9912-FB0F60A09DC3}">
      <dgm:prSet phldrT="[Text]" custT="1"/>
      <dgm:spPr/>
      <dgm:t>
        <a:bodyPr/>
        <a:lstStyle/>
        <a:p>
          <a:r>
            <a:rPr lang="en-US" sz="2800" b="1" i="1" dirty="0">
              <a:solidFill>
                <a:schemeClr val="tx1"/>
              </a:solidFill>
            </a:rPr>
            <a:t>Transfer</a:t>
          </a:r>
        </a:p>
      </dgm:t>
    </dgm:pt>
    <dgm:pt modelId="{AF8C669B-502F-4526-9EB3-F0D2B92B15D7}" type="parTrans" cxnId="{C488BFE1-6179-4DF9-A771-A5DC7ED736DF}">
      <dgm:prSet/>
      <dgm:spPr/>
      <dgm:t>
        <a:bodyPr/>
        <a:lstStyle/>
        <a:p>
          <a:endParaRPr lang="en-US"/>
        </a:p>
      </dgm:t>
    </dgm:pt>
    <dgm:pt modelId="{3CA3607A-18AD-48C1-A8AE-7DBD6F707BA3}" type="sibTrans" cxnId="{C488BFE1-6179-4DF9-A771-A5DC7ED736DF}">
      <dgm:prSet/>
      <dgm:spPr/>
      <dgm:t>
        <a:bodyPr/>
        <a:lstStyle/>
        <a:p>
          <a:endParaRPr lang="en-US"/>
        </a:p>
      </dgm:t>
    </dgm:pt>
    <dgm:pt modelId="{5F149E9C-ECD8-4559-BA22-8B5F270E8BEC}">
      <dgm:prSet phldrT="[Text]" custT="1"/>
      <dgm:spPr/>
      <dgm:t>
        <a:bodyPr/>
        <a:lstStyle/>
        <a:p>
          <a:r>
            <a:rPr lang="en-US" sz="2800" b="1" i="1" dirty="0"/>
            <a:t>Dual Credit</a:t>
          </a:r>
        </a:p>
      </dgm:t>
    </dgm:pt>
    <dgm:pt modelId="{99386831-BF07-4066-A01B-337EE50FA82F}" type="parTrans" cxnId="{2BCDD8DA-E33A-4BA0-B764-86CCBF798E94}">
      <dgm:prSet/>
      <dgm:spPr/>
      <dgm:t>
        <a:bodyPr/>
        <a:lstStyle/>
        <a:p>
          <a:endParaRPr lang="en-US"/>
        </a:p>
      </dgm:t>
    </dgm:pt>
    <dgm:pt modelId="{BF05C244-78B0-4B10-8D2F-E15B1F688A46}" type="sibTrans" cxnId="{2BCDD8DA-E33A-4BA0-B764-86CCBF798E94}">
      <dgm:prSet/>
      <dgm:spPr/>
      <dgm:t>
        <a:bodyPr/>
        <a:lstStyle/>
        <a:p>
          <a:endParaRPr lang="en-US"/>
        </a:p>
      </dgm:t>
    </dgm:pt>
    <dgm:pt modelId="{1A7F1CC0-4306-4C22-A29F-4EADE8442680}">
      <dgm:prSet phldrT="[Text]" custT="1"/>
      <dgm:spPr/>
      <dgm:t>
        <a:bodyPr/>
        <a:lstStyle/>
        <a:p>
          <a:r>
            <a:rPr lang="en-US" sz="2800" b="1" i="1" dirty="0"/>
            <a:t>Graduate</a:t>
          </a:r>
        </a:p>
      </dgm:t>
    </dgm:pt>
    <dgm:pt modelId="{48D05DC0-397B-4EFF-BA4E-6E47D19AAC7C}" type="parTrans" cxnId="{89318F89-A722-475F-96C0-DD36F92D8AAB}">
      <dgm:prSet/>
      <dgm:spPr/>
      <dgm:t>
        <a:bodyPr/>
        <a:lstStyle/>
        <a:p>
          <a:endParaRPr lang="en-US"/>
        </a:p>
      </dgm:t>
    </dgm:pt>
    <dgm:pt modelId="{0F40A63A-4A6C-4B37-8AC0-4EDBC3EA1B94}" type="sibTrans" cxnId="{89318F89-A722-475F-96C0-DD36F92D8AAB}">
      <dgm:prSet/>
      <dgm:spPr/>
      <dgm:t>
        <a:bodyPr/>
        <a:lstStyle/>
        <a:p>
          <a:endParaRPr lang="en-US"/>
        </a:p>
      </dgm:t>
    </dgm:pt>
    <dgm:pt modelId="{C887B554-0828-4A2C-A882-09333B81124E}">
      <dgm:prSet phldrT="[Text]" custT="1"/>
      <dgm:spPr/>
      <dgm:t>
        <a:bodyPr/>
        <a:lstStyle/>
        <a:p>
          <a:r>
            <a:rPr lang="en-US" sz="2800" b="1" i="1" dirty="0"/>
            <a:t>Continuing</a:t>
          </a:r>
        </a:p>
      </dgm:t>
    </dgm:pt>
    <dgm:pt modelId="{9B71D6C2-58C7-4CA3-A7E9-14B3C278CE18}" type="parTrans" cxnId="{A784CA02-B35E-43D3-8CBD-F8B377E71C43}">
      <dgm:prSet/>
      <dgm:spPr/>
      <dgm:t>
        <a:bodyPr/>
        <a:lstStyle/>
        <a:p>
          <a:endParaRPr lang="en-US"/>
        </a:p>
      </dgm:t>
    </dgm:pt>
    <dgm:pt modelId="{FB2F903A-004B-47AF-BDD0-C204C9EAB98C}" type="sibTrans" cxnId="{A784CA02-B35E-43D3-8CBD-F8B377E71C43}">
      <dgm:prSet/>
      <dgm:spPr/>
      <dgm:t>
        <a:bodyPr/>
        <a:lstStyle/>
        <a:p>
          <a:endParaRPr lang="en-US"/>
        </a:p>
      </dgm:t>
    </dgm:pt>
    <dgm:pt modelId="{87E7EDF4-9BBA-411B-9853-1FC9EB6B7997}" type="pres">
      <dgm:prSet presAssocID="{71A10E32-83EC-469A-BA1F-FE65E3C2F9A8}" presName="Name0" presStyleCnt="0">
        <dgm:presLayoutVars>
          <dgm:chMax/>
          <dgm:chPref/>
          <dgm:dir/>
        </dgm:presLayoutVars>
      </dgm:prSet>
      <dgm:spPr/>
    </dgm:pt>
    <dgm:pt modelId="{EF2D238F-99CE-4788-8F11-2C3C48D79679}" type="pres">
      <dgm:prSet presAssocID="{CB81FA38-6622-4E0D-9912-FB0F60A09DC3}" presName="composite" presStyleCnt="0"/>
      <dgm:spPr/>
    </dgm:pt>
    <dgm:pt modelId="{024C1AEA-D68D-40E7-99A8-D06DF7BCE614}" type="pres">
      <dgm:prSet presAssocID="{CB81FA38-6622-4E0D-9912-FB0F60A09DC3}" presName="ParentText" presStyleLbl="revTx" presStyleIdx="0" presStyleCnt="4" custLinFactY="-117643" custLinFactNeighborX="-67841" custLinFactNeighborY="-200000">
        <dgm:presLayoutVars>
          <dgm:chMax val="0"/>
          <dgm:chPref val="0"/>
          <dgm:bulletEnabled val="1"/>
        </dgm:presLayoutVars>
      </dgm:prSet>
      <dgm:spPr/>
    </dgm:pt>
    <dgm:pt modelId="{0DFA9046-3EF3-444B-ABD2-B3BCA5927919}" type="pres">
      <dgm:prSet presAssocID="{CB81FA38-6622-4E0D-9912-FB0F60A09DC3}" presName="Accent1" presStyleLbl="parChTrans1D1" presStyleIdx="0" presStyleCnt="4"/>
      <dgm:spPr>
        <a:ln>
          <a:solidFill>
            <a:srgbClr val="006938"/>
          </a:solidFill>
        </a:ln>
      </dgm:spPr>
    </dgm:pt>
    <dgm:pt modelId="{2DC479CF-76B0-4AB3-9DC5-4B646AFF00FC}" type="pres">
      <dgm:prSet presAssocID="{CB81FA38-6622-4E0D-9912-FB0F60A09DC3}" presName="Image" presStyleLbl="alignImgPlace1" presStyleIdx="0" presStyleCnt="4"/>
      <dgm:spPr>
        <a:solidFill>
          <a:schemeClr val="bg1"/>
        </a:solidFill>
        <a:ln w="76200">
          <a:solidFill>
            <a:srgbClr val="006938"/>
          </a:solidFill>
        </a:ln>
      </dgm:spPr>
    </dgm:pt>
    <dgm:pt modelId="{49E3E266-4E29-495C-A39F-4C0E19E6861A}" type="pres">
      <dgm:prSet presAssocID="{3CA3607A-18AD-48C1-A8AE-7DBD6F707BA3}" presName="sibTrans" presStyleCnt="0"/>
      <dgm:spPr/>
    </dgm:pt>
    <dgm:pt modelId="{7BBB2761-D943-4BDC-8843-0F7DF151A3F5}" type="pres">
      <dgm:prSet presAssocID="{5F149E9C-ECD8-4559-BA22-8B5F270E8BEC}" presName="composite" presStyleCnt="0"/>
      <dgm:spPr/>
    </dgm:pt>
    <dgm:pt modelId="{2AE80295-8139-48D2-9A71-DCBE030CA94A}" type="pres">
      <dgm:prSet presAssocID="{5F149E9C-ECD8-4559-BA22-8B5F270E8BEC}" presName="ParentText" presStyleLbl="revTx" presStyleIdx="1" presStyleCnt="4" custLinFactY="-100000" custLinFactNeighborX="-14657" custLinFactNeighborY="-196955">
        <dgm:presLayoutVars>
          <dgm:chMax val="0"/>
          <dgm:chPref val="0"/>
          <dgm:bulletEnabled val="1"/>
        </dgm:presLayoutVars>
      </dgm:prSet>
      <dgm:spPr/>
    </dgm:pt>
    <dgm:pt modelId="{C99C7AC3-FFE6-427E-89C7-5508F4D46376}" type="pres">
      <dgm:prSet presAssocID="{5F149E9C-ECD8-4559-BA22-8B5F270E8BEC}" presName="Accent1" presStyleLbl="parChTrans1D1" presStyleIdx="1" presStyleCnt="4" custLinFactNeighborX="58439" custLinFactNeighborY="684"/>
      <dgm:spPr>
        <a:ln>
          <a:solidFill>
            <a:srgbClr val="006938"/>
          </a:solidFill>
        </a:ln>
      </dgm:spPr>
    </dgm:pt>
    <dgm:pt modelId="{F29EDAA9-91BE-4EE4-9EDA-1795006B1372}" type="pres">
      <dgm:prSet presAssocID="{5F149E9C-ECD8-4559-BA22-8B5F270E8BEC}" presName="Image" presStyleLbl="alignImgPlace1" presStyleIdx="1" presStyleCnt="4" custLinFactNeighborX="57325" custLinFactNeighborY="3338"/>
      <dgm:spPr>
        <a:noFill/>
        <a:ln w="76200">
          <a:solidFill>
            <a:srgbClr val="006938"/>
          </a:solidFill>
        </a:ln>
      </dgm:spPr>
    </dgm:pt>
    <dgm:pt modelId="{40DEF0A5-C9F9-45A7-80FA-5339BDE22424}" type="pres">
      <dgm:prSet presAssocID="{BF05C244-78B0-4B10-8D2F-E15B1F688A46}" presName="sibTrans" presStyleCnt="0"/>
      <dgm:spPr/>
    </dgm:pt>
    <dgm:pt modelId="{F9D34914-BC7F-453D-85DE-51F83DDEA4D6}" type="pres">
      <dgm:prSet presAssocID="{1A7F1CC0-4306-4C22-A29F-4EADE8442680}" presName="composite" presStyleCnt="0"/>
      <dgm:spPr/>
    </dgm:pt>
    <dgm:pt modelId="{44C8748E-F5F0-42F7-B2B5-D124428595E2}" type="pres">
      <dgm:prSet presAssocID="{1A7F1CC0-4306-4C22-A29F-4EADE8442680}" presName="ParentText" presStyleLbl="revTx" presStyleIdx="2" presStyleCnt="4" custScaleX="70835" custScaleY="181864" custLinFactX="-36767" custLinFactY="-114992" custLinFactNeighborX="-100000" custLinFactNeighborY="-200000">
        <dgm:presLayoutVars>
          <dgm:chMax val="0"/>
          <dgm:chPref val="0"/>
          <dgm:bulletEnabled val="1"/>
        </dgm:presLayoutVars>
      </dgm:prSet>
      <dgm:spPr/>
    </dgm:pt>
    <dgm:pt modelId="{F05D4017-2F3D-4801-BFDF-492160E45C32}" type="pres">
      <dgm:prSet presAssocID="{1A7F1CC0-4306-4C22-A29F-4EADE8442680}" presName="Accent1" presStyleLbl="parChTrans1D1" presStyleIdx="2" presStyleCnt="4" custLinFactNeighborX="-132" custLinFactNeighborY="-4165"/>
      <dgm:spPr>
        <a:ln>
          <a:solidFill>
            <a:srgbClr val="006938"/>
          </a:solidFill>
        </a:ln>
      </dgm:spPr>
    </dgm:pt>
    <dgm:pt modelId="{79C84370-4318-4FF0-9236-1D26CA97C732}" type="pres">
      <dgm:prSet presAssocID="{1A7F1CC0-4306-4C22-A29F-4EADE8442680}" presName="Image" presStyleLbl="alignImgPlace1" presStyleIdx="2" presStyleCnt="4" custLinFactNeighborX="826" custLinFactNeighborY="297"/>
      <dgm:spPr>
        <a:noFill/>
        <a:ln w="76200">
          <a:solidFill>
            <a:srgbClr val="006938"/>
          </a:solidFill>
        </a:ln>
      </dgm:spPr>
    </dgm:pt>
    <dgm:pt modelId="{10A79675-FE31-479D-948F-84900179BA6C}" type="pres">
      <dgm:prSet presAssocID="{0F40A63A-4A6C-4B37-8AC0-4EDBC3EA1B94}" presName="sibTrans" presStyleCnt="0"/>
      <dgm:spPr/>
    </dgm:pt>
    <dgm:pt modelId="{D2AFB36D-1C89-4772-A349-32301B61A918}" type="pres">
      <dgm:prSet presAssocID="{C887B554-0828-4A2C-A882-09333B81124E}" presName="composite" presStyleCnt="0"/>
      <dgm:spPr/>
    </dgm:pt>
    <dgm:pt modelId="{41B4241B-2F35-40C0-9BA5-7AA4489E0CA0}" type="pres">
      <dgm:prSet presAssocID="{C887B554-0828-4A2C-A882-09333B81124E}" presName="ParentText" presStyleLbl="revTx" presStyleIdx="3" presStyleCnt="4" custLinFactY="-156955" custLinFactNeighborX="-13256" custLinFactNeighborY="-200000">
        <dgm:presLayoutVars>
          <dgm:chMax val="0"/>
          <dgm:chPref val="0"/>
          <dgm:bulletEnabled val="1"/>
        </dgm:presLayoutVars>
      </dgm:prSet>
      <dgm:spPr/>
    </dgm:pt>
    <dgm:pt modelId="{420AC74E-056A-42ED-92CF-F7094F8BF9EC}" type="pres">
      <dgm:prSet presAssocID="{C887B554-0828-4A2C-A882-09333B81124E}" presName="Accent1" presStyleLbl="parChTrans1D1" presStyleIdx="3" presStyleCnt="4" custLinFactNeighborX="59817" custLinFactNeighborY="-7323"/>
      <dgm:spPr>
        <a:ln>
          <a:solidFill>
            <a:srgbClr val="006938"/>
          </a:solidFill>
        </a:ln>
      </dgm:spPr>
    </dgm:pt>
    <dgm:pt modelId="{66F1E0FE-3942-4D2D-A467-C9DEE6080014}" type="pres">
      <dgm:prSet presAssocID="{C887B554-0828-4A2C-A882-09333B81124E}" presName="Image" presStyleLbl="alignImgPlace1" presStyleIdx="3" presStyleCnt="4" custLinFactNeighborX="57325" custLinFactNeighborY="-7703"/>
      <dgm:spPr>
        <a:solidFill>
          <a:schemeClr val="bg1"/>
        </a:solidFill>
        <a:ln w="76200">
          <a:solidFill>
            <a:srgbClr val="006938"/>
          </a:solidFill>
        </a:ln>
      </dgm:spPr>
    </dgm:pt>
  </dgm:ptLst>
  <dgm:cxnLst>
    <dgm:cxn modelId="{A784CA02-B35E-43D3-8CBD-F8B377E71C43}" srcId="{71A10E32-83EC-469A-BA1F-FE65E3C2F9A8}" destId="{C887B554-0828-4A2C-A882-09333B81124E}" srcOrd="3" destOrd="0" parTransId="{9B71D6C2-58C7-4CA3-A7E9-14B3C278CE18}" sibTransId="{FB2F903A-004B-47AF-BDD0-C204C9EAB98C}"/>
    <dgm:cxn modelId="{86600C14-B9FB-4A7E-82C2-717BB85A0914}" type="presOf" srcId="{5F149E9C-ECD8-4559-BA22-8B5F270E8BEC}" destId="{2AE80295-8139-48D2-9A71-DCBE030CA94A}" srcOrd="0" destOrd="0" presId="urn:microsoft.com/office/officeart/2011/layout/Picture Frame"/>
    <dgm:cxn modelId="{D3FC7820-4A3B-4483-83B0-2652D5164A0A}" type="presOf" srcId="{CB81FA38-6622-4E0D-9912-FB0F60A09DC3}" destId="{024C1AEA-D68D-40E7-99A8-D06DF7BCE614}" srcOrd="0" destOrd="0" presId="urn:microsoft.com/office/officeart/2011/layout/Picture Frame"/>
    <dgm:cxn modelId="{B678B567-9472-49FB-AAB6-FF37A6A50848}" type="presOf" srcId="{C887B554-0828-4A2C-A882-09333B81124E}" destId="{41B4241B-2F35-40C0-9BA5-7AA4489E0CA0}" srcOrd="0" destOrd="0" presId="urn:microsoft.com/office/officeart/2011/layout/Picture Frame"/>
    <dgm:cxn modelId="{74FE8848-7F56-4C21-90E9-5ED919B8C5AB}" type="presOf" srcId="{1A7F1CC0-4306-4C22-A29F-4EADE8442680}" destId="{44C8748E-F5F0-42F7-B2B5-D124428595E2}" srcOrd="0" destOrd="0" presId="urn:microsoft.com/office/officeart/2011/layout/Picture Frame"/>
    <dgm:cxn modelId="{89318F89-A722-475F-96C0-DD36F92D8AAB}" srcId="{71A10E32-83EC-469A-BA1F-FE65E3C2F9A8}" destId="{1A7F1CC0-4306-4C22-A29F-4EADE8442680}" srcOrd="2" destOrd="0" parTransId="{48D05DC0-397B-4EFF-BA4E-6E47D19AAC7C}" sibTransId="{0F40A63A-4A6C-4B37-8AC0-4EDBC3EA1B94}"/>
    <dgm:cxn modelId="{2BCDD8DA-E33A-4BA0-B764-86CCBF798E94}" srcId="{71A10E32-83EC-469A-BA1F-FE65E3C2F9A8}" destId="{5F149E9C-ECD8-4559-BA22-8B5F270E8BEC}" srcOrd="1" destOrd="0" parTransId="{99386831-BF07-4066-A01B-337EE50FA82F}" sibTransId="{BF05C244-78B0-4B10-8D2F-E15B1F688A46}"/>
    <dgm:cxn modelId="{C488BFE1-6179-4DF9-A771-A5DC7ED736DF}" srcId="{71A10E32-83EC-469A-BA1F-FE65E3C2F9A8}" destId="{CB81FA38-6622-4E0D-9912-FB0F60A09DC3}" srcOrd="0" destOrd="0" parTransId="{AF8C669B-502F-4526-9EB3-F0D2B92B15D7}" sibTransId="{3CA3607A-18AD-48C1-A8AE-7DBD6F707BA3}"/>
    <dgm:cxn modelId="{BAFA95F7-E7DE-4B99-842A-2531A023A10B}" type="presOf" srcId="{71A10E32-83EC-469A-BA1F-FE65E3C2F9A8}" destId="{87E7EDF4-9BBA-411B-9853-1FC9EB6B7997}" srcOrd="0" destOrd="0" presId="urn:microsoft.com/office/officeart/2011/layout/Picture Frame"/>
    <dgm:cxn modelId="{CCE1E727-9CC7-4C20-853C-5D8FEFE6AD0D}" type="presParOf" srcId="{87E7EDF4-9BBA-411B-9853-1FC9EB6B7997}" destId="{EF2D238F-99CE-4788-8F11-2C3C48D79679}" srcOrd="0" destOrd="0" presId="urn:microsoft.com/office/officeart/2011/layout/Picture Frame"/>
    <dgm:cxn modelId="{58F5EB15-8AD2-4D0E-AE65-B39A18F39D4D}" type="presParOf" srcId="{EF2D238F-99CE-4788-8F11-2C3C48D79679}" destId="{024C1AEA-D68D-40E7-99A8-D06DF7BCE614}" srcOrd="0" destOrd="0" presId="urn:microsoft.com/office/officeart/2011/layout/Picture Frame"/>
    <dgm:cxn modelId="{1121B6DF-B8E2-4940-B885-C4208C22880B}" type="presParOf" srcId="{EF2D238F-99CE-4788-8F11-2C3C48D79679}" destId="{0DFA9046-3EF3-444B-ABD2-B3BCA5927919}" srcOrd="1" destOrd="0" presId="urn:microsoft.com/office/officeart/2011/layout/Picture Frame"/>
    <dgm:cxn modelId="{3C97E251-36AF-481D-8B0E-1F369625E110}" type="presParOf" srcId="{EF2D238F-99CE-4788-8F11-2C3C48D79679}" destId="{2DC479CF-76B0-4AB3-9DC5-4B646AFF00FC}" srcOrd="2" destOrd="0" presId="urn:microsoft.com/office/officeart/2011/layout/Picture Frame"/>
    <dgm:cxn modelId="{C56B3290-2A42-4128-8FC8-E715E0C6165D}" type="presParOf" srcId="{87E7EDF4-9BBA-411B-9853-1FC9EB6B7997}" destId="{49E3E266-4E29-495C-A39F-4C0E19E6861A}" srcOrd="1" destOrd="0" presId="urn:microsoft.com/office/officeart/2011/layout/Picture Frame"/>
    <dgm:cxn modelId="{A8CC6ACE-A9A5-42F8-A13E-6C804B15373E}" type="presParOf" srcId="{87E7EDF4-9BBA-411B-9853-1FC9EB6B7997}" destId="{7BBB2761-D943-4BDC-8843-0F7DF151A3F5}" srcOrd="2" destOrd="0" presId="urn:microsoft.com/office/officeart/2011/layout/Picture Frame"/>
    <dgm:cxn modelId="{1CAB251C-7C3D-40C5-81A4-6E8AE52DDA70}" type="presParOf" srcId="{7BBB2761-D943-4BDC-8843-0F7DF151A3F5}" destId="{2AE80295-8139-48D2-9A71-DCBE030CA94A}" srcOrd="0" destOrd="0" presId="urn:microsoft.com/office/officeart/2011/layout/Picture Frame"/>
    <dgm:cxn modelId="{1D6662DB-97B3-4E2A-A79B-6C239D76F3CF}" type="presParOf" srcId="{7BBB2761-D943-4BDC-8843-0F7DF151A3F5}" destId="{C99C7AC3-FFE6-427E-89C7-5508F4D46376}" srcOrd="1" destOrd="0" presId="urn:microsoft.com/office/officeart/2011/layout/Picture Frame"/>
    <dgm:cxn modelId="{4BF1E4E7-DEA8-4D6E-9DCF-64C2F1F12868}" type="presParOf" srcId="{7BBB2761-D943-4BDC-8843-0F7DF151A3F5}" destId="{F29EDAA9-91BE-4EE4-9EDA-1795006B1372}" srcOrd="2" destOrd="0" presId="urn:microsoft.com/office/officeart/2011/layout/Picture Frame"/>
    <dgm:cxn modelId="{3877FF42-98E8-4B0A-A6D2-51D28D356E28}" type="presParOf" srcId="{87E7EDF4-9BBA-411B-9853-1FC9EB6B7997}" destId="{40DEF0A5-C9F9-45A7-80FA-5339BDE22424}" srcOrd="3" destOrd="0" presId="urn:microsoft.com/office/officeart/2011/layout/Picture Frame"/>
    <dgm:cxn modelId="{06E2A68F-7B2C-4D5C-9D7C-2542D5D69E4D}" type="presParOf" srcId="{87E7EDF4-9BBA-411B-9853-1FC9EB6B7997}" destId="{F9D34914-BC7F-453D-85DE-51F83DDEA4D6}" srcOrd="4" destOrd="0" presId="urn:microsoft.com/office/officeart/2011/layout/Picture Frame"/>
    <dgm:cxn modelId="{F7DAFCA2-95D2-4A52-9BE8-E5B1E64EFC02}" type="presParOf" srcId="{F9D34914-BC7F-453D-85DE-51F83DDEA4D6}" destId="{44C8748E-F5F0-42F7-B2B5-D124428595E2}" srcOrd="0" destOrd="0" presId="urn:microsoft.com/office/officeart/2011/layout/Picture Frame"/>
    <dgm:cxn modelId="{3139DD2E-8204-404F-9308-B3D053AAECBD}" type="presParOf" srcId="{F9D34914-BC7F-453D-85DE-51F83DDEA4D6}" destId="{F05D4017-2F3D-4801-BFDF-492160E45C32}" srcOrd="1" destOrd="0" presId="urn:microsoft.com/office/officeart/2011/layout/Picture Frame"/>
    <dgm:cxn modelId="{113E010C-690D-4338-9503-8542F3EFF076}" type="presParOf" srcId="{F9D34914-BC7F-453D-85DE-51F83DDEA4D6}" destId="{79C84370-4318-4FF0-9236-1D26CA97C732}" srcOrd="2" destOrd="0" presId="urn:microsoft.com/office/officeart/2011/layout/Picture Frame"/>
    <dgm:cxn modelId="{53F8AED3-EBBB-462A-B776-D8B6B1EB96A2}" type="presParOf" srcId="{87E7EDF4-9BBA-411B-9853-1FC9EB6B7997}" destId="{10A79675-FE31-479D-948F-84900179BA6C}" srcOrd="5" destOrd="0" presId="urn:microsoft.com/office/officeart/2011/layout/Picture Frame"/>
    <dgm:cxn modelId="{A48C98FE-E704-4193-B3B9-29B8341BEB2A}" type="presParOf" srcId="{87E7EDF4-9BBA-411B-9853-1FC9EB6B7997}" destId="{D2AFB36D-1C89-4772-A349-32301B61A918}" srcOrd="6" destOrd="0" presId="urn:microsoft.com/office/officeart/2011/layout/Picture Frame"/>
    <dgm:cxn modelId="{2408290C-A205-4DC3-ADD6-05CB5885455C}" type="presParOf" srcId="{D2AFB36D-1C89-4772-A349-32301B61A918}" destId="{41B4241B-2F35-40C0-9BA5-7AA4489E0CA0}" srcOrd="0" destOrd="0" presId="urn:microsoft.com/office/officeart/2011/layout/Picture Frame"/>
    <dgm:cxn modelId="{879DD5B8-6FA0-4923-B6B5-07FF62254A3B}" type="presParOf" srcId="{D2AFB36D-1C89-4772-A349-32301B61A918}" destId="{420AC74E-056A-42ED-92CF-F7094F8BF9EC}" srcOrd="1" destOrd="0" presId="urn:microsoft.com/office/officeart/2011/layout/Picture Frame"/>
    <dgm:cxn modelId="{A84FF0DF-204B-428F-B0F6-9080850E2A6E}" type="presParOf" srcId="{D2AFB36D-1C89-4772-A349-32301B61A918}" destId="{66F1E0FE-3942-4D2D-A467-C9DEE6080014}" srcOrd="2" destOrd="0" presId="urn:microsoft.com/office/officeart/2011/layout/Picture Frame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6A5CDA-700E-4A17-8CA2-5D68C9A4B67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12DC4B-3908-4C75-B7F7-F8414EA71EC3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b="1" dirty="0"/>
            <a:t>Awarded approximately to KSU students in AY 23-24</a:t>
          </a:r>
        </a:p>
      </dgm:t>
    </dgm:pt>
    <dgm:pt modelId="{C04B7ADC-8E03-4197-920F-B98677775538}" type="parTrans" cxnId="{FB285A31-406A-409D-9894-3286AFEEB5FE}">
      <dgm:prSet/>
      <dgm:spPr/>
      <dgm:t>
        <a:bodyPr/>
        <a:lstStyle/>
        <a:p>
          <a:endParaRPr lang="en-US"/>
        </a:p>
      </dgm:t>
    </dgm:pt>
    <dgm:pt modelId="{E6E7FA98-6DA2-4844-9508-6CA5212920BB}" type="sibTrans" cxnId="{FB285A31-406A-409D-9894-3286AFEEB5FE}">
      <dgm:prSet/>
      <dgm:spPr/>
      <dgm:t>
        <a:bodyPr/>
        <a:lstStyle/>
        <a:p>
          <a:endParaRPr lang="en-US"/>
        </a:p>
      </dgm:t>
    </dgm:pt>
    <dgm:pt modelId="{2E5DC2C9-639F-43C6-B476-477F2B2EBD26}">
      <dgm:prSet phldrT="[Text]"/>
      <dgm:spPr>
        <a:solidFill>
          <a:srgbClr val="006938"/>
        </a:solidFill>
      </dgm:spPr>
      <dgm:t>
        <a:bodyPr/>
        <a:lstStyle/>
        <a:p>
          <a:r>
            <a:rPr lang="en-US" b="1" dirty="0"/>
            <a:t>For 2024-2025 FAFSA, students included KSU in their school choice</a:t>
          </a:r>
        </a:p>
      </dgm:t>
    </dgm:pt>
    <dgm:pt modelId="{D77ABD27-F4D4-4831-878E-526BED2182D0}" type="parTrans" cxnId="{C199283F-F2E3-4CFA-8C95-A4099BA4106A}">
      <dgm:prSet/>
      <dgm:spPr/>
      <dgm:t>
        <a:bodyPr/>
        <a:lstStyle/>
        <a:p>
          <a:endParaRPr lang="en-US"/>
        </a:p>
      </dgm:t>
    </dgm:pt>
    <dgm:pt modelId="{6E6267DB-AE1D-4CE8-982E-B5CEF2B572D4}" type="sibTrans" cxnId="{C199283F-F2E3-4CFA-8C95-A4099BA4106A}">
      <dgm:prSet/>
      <dgm:spPr/>
      <dgm:t>
        <a:bodyPr/>
        <a:lstStyle/>
        <a:p>
          <a:endParaRPr lang="en-US"/>
        </a:p>
      </dgm:t>
    </dgm:pt>
    <dgm:pt modelId="{6F8E32D3-7870-45F2-853F-9210BCB76958}">
      <dgm:prSet/>
      <dgm:spPr>
        <a:solidFill>
          <a:srgbClr val="006938"/>
        </a:solidFill>
      </dgm:spPr>
      <dgm:t>
        <a:bodyPr/>
        <a:lstStyle/>
        <a:p>
          <a:r>
            <a:rPr lang="en-US" b="1" dirty="0"/>
            <a:t>FAFSA numbers are lower than previous year due to the new FAFSA rollout</a:t>
          </a:r>
        </a:p>
      </dgm:t>
    </dgm:pt>
    <dgm:pt modelId="{3E407F7F-1527-4618-83EA-0FA17667915A}" type="parTrans" cxnId="{AAB2E82A-89CA-4835-87B0-E076F364ABA6}">
      <dgm:prSet/>
      <dgm:spPr/>
      <dgm:t>
        <a:bodyPr/>
        <a:lstStyle/>
        <a:p>
          <a:endParaRPr lang="en-US"/>
        </a:p>
      </dgm:t>
    </dgm:pt>
    <dgm:pt modelId="{08534023-E6F2-4D51-89D9-F404935938A0}" type="sibTrans" cxnId="{AAB2E82A-89CA-4835-87B0-E076F364ABA6}">
      <dgm:prSet/>
      <dgm:spPr/>
      <dgm:t>
        <a:bodyPr/>
        <a:lstStyle/>
        <a:p>
          <a:endParaRPr lang="en-US"/>
        </a:p>
      </dgm:t>
    </dgm:pt>
    <dgm:pt modelId="{6F04D45F-31A5-431F-B12B-4E23455F1BF8}" type="pres">
      <dgm:prSet presAssocID="{F56A5CDA-700E-4A17-8CA2-5D68C9A4B672}" presName="linearFlow" presStyleCnt="0">
        <dgm:presLayoutVars>
          <dgm:dir/>
          <dgm:resizeHandles val="exact"/>
        </dgm:presLayoutVars>
      </dgm:prSet>
      <dgm:spPr/>
    </dgm:pt>
    <dgm:pt modelId="{C6087380-CC22-4410-829C-02525BB88F76}" type="pres">
      <dgm:prSet presAssocID="{2812DC4B-3908-4C75-B7F7-F8414EA71EC3}" presName="composite" presStyleCnt="0"/>
      <dgm:spPr/>
    </dgm:pt>
    <dgm:pt modelId="{183C81C7-EC07-4A3E-A3D2-0D608D5281C6}" type="pres">
      <dgm:prSet presAssocID="{2812DC4B-3908-4C75-B7F7-F8414EA71EC3}" presName="imgShp" presStyleLbl="fgImgPlace1" presStyleIdx="0" presStyleCnt="3"/>
      <dgm:spPr>
        <a:solidFill>
          <a:schemeClr val="bg1"/>
        </a:solidFill>
        <a:ln w="57150">
          <a:solidFill>
            <a:srgbClr val="FFE738"/>
          </a:solidFill>
        </a:ln>
      </dgm:spPr>
    </dgm:pt>
    <dgm:pt modelId="{1155BAA4-D69E-44B0-9BFD-1D8319304731}" type="pres">
      <dgm:prSet presAssocID="{2812DC4B-3908-4C75-B7F7-F8414EA71EC3}" presName="txShp" presStyleLbl="node1" presStyleIdx="0" presStyleCnt="3">
        <dgm:presLayoutVars>
          <dgm:bulletEnabled val="1"/>
        </dgm:presLayoutVars>
      </dgm:prSet>
      <dgm:spPr/>
    </dgm:pt>
    <dgm:pt modelId="{1A3C4601-2D00-4171-A5AC-074A59C82B43}" type="pres">
      <dgm:prSet presAssocID="{E6E7FA98-6DA2-4844-9508-6CA5212920BB}" presName="spacing" presStyleCnt="0"/>
      <dgm:spPr/>
    </dgm:pt>
    <dgm:pt modelId="{190AF22D-BCFB-455B-999C-A5E304EC305F}" type="pres">
      <dgm:prSet presAssocID="{6F8E32D3-7870-45F2-853F-9210BCB76958}" presName="composite" presStyleCnt="0"/>
      <dgm:spPr/>
    </dgm:pt>
    <dgm:pt modelId="{7DDD50EB-527D-45BA-A0E0-99B9758BCAC6}" type="pres">
      <dgm:prSet presAssocID="{6F8E32D3-7870-45F2-853F-9210BCB76958}" presName="imgShp" presStyleLbl="fgImgPlace1" presStyleIdx="1" presStyleCnt="3"/>
      <dgm:spPr>
        <a:solidFill>
          <a:schemeClr val="bg1"/>
        </a:solidFill>
        <a:ln w="38100">
          <a:solidFill>
            <a:srgbClr val="FFE738"/>
          </a:solidFill>
        </a:ln>
      </dgm:spPr>
    </dgm:pt>
    <dgm:pt modelId="{6FFF515A-1E05-4CBD-98F6-181EC379D05D}" type="pres">
      <dgm:prSet presAssocID="{6F8E32D3-7870-45F2-853F-9210BCB76958}" presName="txShp" presStyleLbl="node1" presStyleIdx="1" presStyleCnt="3">
        <dgm:presLayoutVars>
          <dgm:bulletEnabled val="1"/>
        </dgm:presLayoutVars>
      </dgm:prSet>
      <dgm:spPr/>
    </dgm:pt>
    <dgm:pt modelId="{FCE6EBF9-1CBD-43F0-A2E2-A858F9A2C97C}" type="pres">
      <dgm:prSet presAssocID="{08534023-E6F2-4D51-89D9-F404935938A0}" presName="spacing" presStyleCnt="0"/>
      <dgm:spPr/>
    </dgm:pt>
    <dgm:pt modelId="{B75DA81D-B655-4888-8347-70ECA977FB1C}" type="pres">
      <dgm:prSet presAssocID="{2E5DC2C9-639F-43C6-B476-477F2B2EBD26}" presName="composite" presStyleCnt="0"/>
      <dgm:spPr/>
    </dgm:pt>
    <dgm:pt modelId="{9E0B65CA-F158-4C42-AE48-A4CCBD35AECD}" type="pres">
      <dgm:prSet presAssocID="{2E5DC2C9-639F-43C6-B476-477F2B2EBD26}" presName="imgShp" presStyleLbl="fgImgPlace1" presStyleIdx="2" presStyleCnt="3"/>
      <dgm:spPr>
        <a:solidFill>
          <a:schemeClr val="bg1"/>
        </a:solidFill>
        <a:ln w="38100">
          <a:solidFill>
            <a:srgbClr val="FFE738"/>
          </a:solidFill>
        </a:ln>
      </dgm:spPr>
    </dgm:pt>
    <dgm:pt modelId="{B7C14C9A-E200-414D-99E8-93D1CA400665}" type="pres">
      <dgm:prSet presAssocID="{2E5DC2C9-639F-43C6-B476-477F2B2EBD26}" presName="txShp" presStyleLbl="node1" presStyleIdx="2" presStyleCnt="3">
        <dgm:presLayoutVars>
          <dgm:bulletEnabled val="1"/>
        </dgm:presLayoutVars>
      </dgm:prSet>
      <dgm:spPr/>
    </dgm:pt>
  </dgm:ptLst>
  <dgm:cxnLst>
    <dgm:cxn modelId="{EBCF1E16-495C-44D8-9BAE-4E2CBB67E285}" type="presOf" srcId="{2812DC4B-3908-4C75-B7F7-F8414EA71EC3}" destId="{1155BAA4-D69E-44B0-9BFD-1D8319304731}" srcOrd="0" destOrd="0" presId="urn:microsoft.com/office/officeart/2005/8/layout/vList3"/>
    <dgm:cxn modelId="{19D1691A-810E-44B6-9870-9AA4B48AD7D0}" type="presOf" srcId="{F56A5CDA-700E-4A17-8CA2-5D68C9A4B672}" destId="{6F04D45F-31A5-431F-B12B-4E23455F1BF8}" srcOrd="0" destOrd="0" presId="urn:microsoft.com/office/officeart/2005/8/layout/vList3"/>
    <dgm:cxn modelId="{AAB2E82A-89CA-4835-87B0-E076F364ABA6}" srcId="{F56A5CDA-700E-4A17-8CA2-5D68C9A4B672}" destId="{6F8E32D3-7870-45F2-853F-9210BCB76958}" srcOrd="1" destOrd="0" parTransId="{3E407F7F-1527-4618-83EA-0FA17667915A}" sibTransId="{08534023-E6F2-4D51-89D9-F404935938A0}"/>
    <dgm:cxn modelId="{FB285A31-406A-409D-9894-3286AFEEB5FE}" srcId="{F56A5CDA-700E-4A17-8CA2-5D68C9A4B672}" destId="{2812DC4B-3908-4C75-B7F7-F8414EA71EC3}" srcOrd="0" destOrd="0" parTransId="{C04B7ADC-8E03-4197-920F-B98677775538}" sibTransId="{E6E7FA98-6DA2-4844-9508-6CA5212920BB}"/>
    <dgm:cxn modelId="{C199283F-F2E3-4CFA-8C95-A4099BA4106A}" srcId="{F56A5CDA-700E-4A17-8CA2-5D68C9A4B672}" destId="{2E5DC2C9-639F-43C6-B476-477F2B2EBD26}" srcOrd="2" destOrd="0" parTransId="{D77ABD27-F4D4-4831-878E-526BED2182D0}" sibTransId="{6E6267DB-AE1D-4CE8-982E-B5CEF2B572D4}"/>
    <dgm:cxn modelId="{EDF62C41-5E88-4E0C-89B0-3D22DAD3880D}" type="presOf" srcId="{2E5DC2C9-639F-43C6-B476-477F2B2EBD26}" destId="{B7C14C9A-E200-414D-99E8-93D1CA400665}" srcOrd="0" destOrd="0" presId="urn:microsoft.com/office/officeart/2005/8/layout/vList3"/>
    <dgm:cxn modelId="{B8852447-E7D3-49EC-9906-8D4D2774E7CC}" type="presOf" srcId="{6F8E32D3-7870-45F2-853F-9210BCB76958}" destId="{6FFF515A-1E05-4CBD-98F6-181EC379D05D}" srcOrd="0" destOrd="0" presId="urn:microsoft.com/office/officeart/2005/8/layout/vList3"/>
    <dgm:cxn modelId="{B5031FE8-583C-431C-9136-9552D362D96E}" type="presParOf" srcId="{6F04D45F-31A5-431F-B12B-4E23455F1BF8}" destId="{C6087380-CC22-4410-829C-02525BB88F76}" srcOrd="0" destOrd="0" presId="urn:microsoft.com/office/officeart/2005/8/layout/vList3"/>
    <dgm:cxn modelId="{63FB546F-B473-4991-8B77-093B5AD66F83}" type="presParOf" srcId="{C6087380-CC22-4410-829C-02525BB88F76}" destId="{183C81C7-EC07-4A3E-A3D2-0D608D5281C6}" srcOrd="0" destOrd="0" presId="urn:microsoft.com/office/officeart/2005/8/layout/vList3"/>
    <dgm:cxn modelId="{A950DEF2-C5ED-49CC-9CE0-407EE2B4794D}" type="presParOf" srcId="{C6087380-CC22-4410-829C-02525BB88F76}" destId="{1155BAA4-D69E-44B0-9BFD-1D8319304731}" srcOrd="1" destOrd="0" presId="urn:microsoft.com/office/officeart/2005/8/layout/vList3"/>
    <dgm:cxn modelId="{2A596827-684A-4424-AC95-84B9C7642B30}" type="presParOf" srcId="{6F04D45F-31A5-431F-B12B-4E23455F1BF8}" destId="{1A3C4601-2D00-4171-A5AC-074A59C82B43}" srcOrd="1" destOrd="0" presId="urn:microsoft.com/office/officeart/2005/8/layout/vList3"/>
    <dgm:cxn modelId="{1852867B-3B4A-44F6-8B9B-C71728FBF9C5}" type="presParOf" srcId="{6F04D45F-31A5-431F-B12B-4E23455F1BF8}" destId="{190AF22D-BCFB-455B-999C-A5E304EC305F}" srcOrd="2" destOrd="0" presId="urn:microsoft.com/office/officeart/2005/8/layout/vList3"/>
    <dgm:cxn modelId="{45F3AD2E-5BCA-4166-8C18-CD8A2F3CA420}" type="presParOf" srcId="{190AF22D-BCFB-455B-999C-A5E304EC305F}" destId="{7DDD50EB-527D-45BA-A0E0-99B9758BCAC6}" srcOrd="0" destOrd="0" presId="urn:microsoft.com/office/officeart/2005/8/layout/vList3"/>
    <dgm:cxn modelId="{212A8A8E-90F1-48B4-8707-50BD519D05A5}" type="presParOf" srcId="{190AF22D-BCFB-455B-999C-A5E304EC305F}" destId="{6FFF515A-1E05-4CBD-98F6-181EC379D05D}" srcOrd="1" destOrd="0" presId="urn:microsoft.com/office/officeart/2005/8/layout/vList3"/>
    <dgm:cxn modelId="{66437520-075C-4B12-A0CB-7ABECDC866FF}" type="presParOf" srcId="{6F04D45F-31A5-431F-B12B-4E23455F1BF8}" destId="{FCE6EBF9-1CBD-43F0-A2E2-A858F9A2C97C}" srcOrd="3" destOrd="0" presId="urn:microsoft.com/office/officeart/2005/8/layout/vList3"/>
    <dgm:cxn modelId="{259124CE-8008-47CF-9D6E-E1876FC94086}" type="presParOf" srcId="{6F04D45F-31A5-431F-B12B-4E23455F1BF8}" destId="{B75DA81D-B655-4888-8347-70ECA977FB1C}" srcOrd="4" destOrd="0" presId="urn:microsoft.com/office/officeart/2005/8/layout/vList3"/>
    <dgm:cxn modelId="{1A799D30-BE80-40F4-8D95-3442EC824D86}" type="presParOf" srcId="{B75DA81D-B655-4888-8347-70ECA977FB1C}" destId="{9E0B65CA-F158-4C42-AE48-A4CCBD35AECD}" srcOrd="0" destOrd="0" presId="urn:microsoft.com/office/officeart/2005/8/layout/vList3"/>
    <dgm:cxn modelId="{87DEF898-0F10-4102-9908-EA89BFCA54FF}" type="presParOf" srcId="{B75DA81D-B655-4888-8347-70ECA977FB1C}" destId="{B7C14C9A-E200-414D-99E8-93D1CA4006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F09F2-32A9-4F99-A0DE-3C2BE76FA16B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7216-78D7-4FDD-A51F-34930B67DF48}">
      <dsp:nvSpPr>
        <dsp:cNvPr id="0" name=""/>
        <dsp:cNvSpPr/>
      </dsp:nvSpPr>
      <dsp:spPr>
        <a:xfrm>
          <a:off x="350606" y="229141"/>
          <a:ext cx="8981318" cy="458108"/>
        </a:xfrm>
        <a:prstGeom prst="rect">
          <a:avLst/>
        </a:prstGeom>
        <a:solidFill>
          <a:srgbClr val="FFE738"/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Management Improvement Plan</a:t>
          </a:r>
        </a:p>
      </dsp:txBody>
      <dsp:txXfrm>
        <a:off x="350606" y="229141"/>
        <a:ext cx="8981318" cy="458108"/>
      </dsp:txXfrm>
    </dsp:sp>
    <dsp:sp modelId="{8D4CF89D-54D1-4EDC-9120-D0BB258C4165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2F38D-8A4F-434F-A7A8-F368F642BC53}">
      <dsp:nvSpPr>
        <dsp:cNvPr id="0" name=""/>
        <dsp:cNvSpPr/>
      </dsp:nvSpPr>
      <dsp:spPr>
        <a:xfrm>
          <a:off x="727432" y="916217"/>
          <a:ext cx="8604492" cy="458108"/>
        </a:xfrm>
        <a:prstGeom prst="rect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Enrollment</a:t>
          </a:r>
        </a:p>
      </dsp:txBody>
      <dsp:txXfrm>
        <a:off x="727432" y="916217"/>
        <a:ext cx="8604492" cy="458108"/>
      </dsp:txXfrm>
    </dsp:sp>
    <dsp:sp modelId="{475EFA2F-A8A1-4DB7-A671-A01F6158465C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58A7-9554-4ECE-ADEB-76AF791F1B40}">
      <dsp:nvSpPr>
        <dsp:cNvPr id="0" name=""/>
        <dsp:cNvSpPr/>
      </dsp:nvSpPr>
      <dsp:spPr>
        <a:xfrm>
          <a:off x="899745" y="1603293"/>
          <a:ext cx="8432179" cy="458108"/>
        </a:xfrm>
        <a:prstGeom prst="rect">
          <a:avLst/>
        </a:prstGeom>
        <a:solidFill>
          <a:srgbClr val="FFE738"/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Financial Aid</a:t>
          </a:r>
        </a:p>
      </dsp:txBody>
      <dsp:txXfrm>
        <a:off x="899745" y="1603293"/>
        <a:ext cx="8432179" cy="458108"/>
      </dsp:txXfrm>
    </dsp:sp>
    <dsp:sp modelId="{39CD174B-FB70-47DB-90BC-C959C54B7B1C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DC6E8-FE02-4791-8255-4D82E5D67857}">
      <dsp:nvSpPr>
        <dsp:cNvPr id="0" name=""/>
        <dsp:cNvSpPr/>
      </dsp:nvSpPr>
      <dsp:spPr>
        <a:xfrm>
          <a:off x="899745" y="2289935"/>
          <a:ext cx="8432179" cy="458108"/>
        </a:xfrm>
        <a:prstGeom prst="rect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Retention Rates</a:t>
          </a:r>
        </a:p>
      </dsp:txBody>
      <dsp:txXfrm>
        <a:off x="899745" y="2289935"/>
        <a:ext cx="8432179" cy="458108"/>
      </dsp:txXfrm>
    </dsp:sp>
    <dsp:sp modelId="{C3527381-7E66-4D88-A66B-52E9E7DCE4FA}">
      <dsp:nvSpPr>
        <dsp:cNvPr id="0" name=""/>
        <dsp:cNvSpPr/>
      </dsp:nvSpPr>
      <dsp:spPr>
        <a:xfrm>
          <a:off x="599844" y="2250749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C5FAD-FE20-49C8-89DE-53974A101630}">
      <dsp:nvSpPr>
        <dsp:cNvPr id="0" name=""/>
        <dsp:cNvSpPr/>
      </dsp:nvSpPr>
      <dsp:spPr>
        <a:xfrm>
          <a:off x="727432" y="2977011"/>
          <a:ext cx="8604492" cy="458108"/>
        </a:xfrm>
        <a:prstGeom prst="rect">
          <a:avLst/>
        </a:prstGeom>
        <a:solidFill>
          <a:srgbClr val="FFE7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Capital Improvement</a:t>
          </a:r>
        </a:p>
      </dsp:txBody>
      <dsp:txXfrm>
        <a:off x="727432" y="2977011"/>
        <a:ext cx="8604492" cy="458108"/>
      </dsp:txXfrm>
    </dsp:sp>
    <dsp:sp modelId="{CAA93600-1329-4CBD-9922-707D93CAA1DB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8009C-3EEB-49CF-AC0E-A469BD1A99B1}">
      <dsp:nvSpPr>
        <dsp:cNvPr id="0" name=""/>
        <dsp:cNvSpPr/>
      </dsp:nvSpPr>
      <dsp:spPr>
        <a:xfrm>
          <a:off x="350606" y="3664087"/>
          <a:ext cx="8981318" cy="458108"/>
        </a:xfrm>
        <a:prstGeom prst="rect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Academic Update</a:t>
          </a:r>
        </a:p>
      </dsp:txBody>
      <dsp:txXfrm>
        <a:off x="350606" y="3664087"/>
        <a:ext cx="8981318" cy="458108"/>
      </dsp:txXfrm>
    </dsp:sp>
    <dsp:sp modelId="{45A2654D-AF53-412B-AF03-747452798C4F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84370-4318-4FF0-9236-1D26CA97C732}">
      <dsp:nvSpPr>
        <dsp:cNvPr id="0" name=""/>
        <dsp:cNvSpPr/>
      </dsp:nvSpPr>
      <dsp:spPr>
        <a:xfrm>
          <a:off x="6740444" y="2121940"/>
          <a:ext cx="2519070" cy="1555008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EDAA9-91BE-4EE4-9EDA-1795006B1372}">
      <dsp:nvSpPr>
        <dsp:cNvPr id="0" name=""/>
        <dsp:cNvSpPr/>
      </dsp:nvSpPr>
      <dsp:spPr>
        <a:xfrm>
          <a:off x="6741099" y="86535"/>
          <a:ext cx="2519070" cy="1555008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79CF-76B0-4AB3-9DC5-4B646AFF00FC}">
      <dsp:nvSpPr>
        <dsp:cNvPr id="0" name=""/>
        <dsp:cNvSpPr/>
      </dsp:nvSpPr>
      <dsp:spPr>
        <a:xfrm>
          <a:off x="2181984" y="76769"/>
          <a:ext cx="2519070" cy="1555008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C1AEA-D68D-40E7-99A8-D06DF7BCE614}">
      <dsp:nvSpPr>
        <dsp:cNvPr id="0" name=""/>
        <dsp:cNvSpPr/>
      </dsp:nvSpPr>
      <dsp:spPr>
        <a:xfrm>
          <a:off x="0" y="1143019"/>
          <a:ext cx="2513912" cy="26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tx1"/>
              </a:solidFill>
            </a:rPr>
            <a:t>Total Applications</a:t>
          </a:r>
        </a:p>
      </dsp:txBody>
      <dsp:txXfrm>
        <a:off x="0" y="1143019"/>
        <a:ext cx="2513912" cy="266079"/>
      </dsp:txXfrm>
    </dsp:sp>
    <dsp:sp modelId="{0DFA9046-3EF3-444B-ABD2-B3BCA5927919}">
      <dsp:nvSpPr>
        <dsp:cNvPr id="0" name=""/>
        <dsp:cNvSpPr/>
      </dsp:nvSpPr>
      <dsp:spPr>
        <a:xfrm>
          <a:off x="1956767" y="270466"/>
          <a:ext cx="2518256" cy="1617936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0295-8139-48D2-9A71-DCBE030CA94A}">
      <dsp:nvSpPr>
        <dsp:cNvPr id="0" name=""/>
        <dsp:cNvSpPr/>
      </dsp:nvSpPr>
      <dsp:spPr>
        <a:xfrm>
          <a:off x="4840610" y="752646"/>
          <a:ext cx="2513912" cy="26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Applied</a:t>
          </a:r>
        </a:p>
      </dsp:txBody>
      <dsp:txXfrm>
        <a:off x="4840610" y="752646"/>
        <a:ext cx="2513912" cy="266079"/>
      </dsp:txXfrm>
    </dsp:sp>
    <dsp:sp modelId="{C99C7AC3-FFE6-427E-89C7-5508F4D46376}">
      <dsp:nvSpPr>
        <dsp:cNvPr id="0" name=""/>
        <dsp:cNvSpPr/>
      </dsp:nvSpPr>
      <dsp:spPr>
        <a:xfrm>
          <a:off x="6507053" y="202901"/>
          <a:ext cx="2518256" cy="1617936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8748E-F5F0-42F7-B2B5-D124428595E2}">
      <dsp:nvSpPr>
        <dsp:cNvPr id="0" name=""/>
        <dsp:cNvSpPr/>
      </dsp:nvSpPr>
      <dsp:spPr>
        <a:xfrm>
          <a:off x="4609346" y="2425218"/>
          <a:ext cx="3610682" cy="91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Scheduled </a:t>
          </a:r>
          <a:br>
            <a:rPr lang="en-US" sz="2800" b="1" i="1" kern="1200" dirty="0"/>
          </a:br>
          <a:r>
            <a:rPr lang="en-US" sz="2800" b="1" i="1" kern="1200" dirty="0"/>
            <a:t>Orientation</a:t>
          </a:r>
        </a:p>
      </dsp:txBody>
      <dsp:txXfrm>
        <a:off x="4609346" y="2425218"/>
        <a:ext cx="3610682" cy="914503"/>
      </dsp:txXfrm>
    </dsp:sp>
    <dsp:sp modelId="{F05D4017-2F3D-4801-BFDF-492160E45C32}">
      <dsp:nvSpPr>
        <dsp:cNvPr id="0" name=""/>
        <dsp:cNvSpPr/>
      </dsp:nvSpPr>
      <dsp:spPr>
        <a:xfrm>
          <a:off x="6507036" y="2303978"/>
          <a:ext cx="2518256" cy="1617936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E0FE-3942-4D2D-A467-C9DEE6080014}">
      <dsp:nvSpPr>
        <dsp:cNvPr id="0" name=""/>
        <dsp:cNvSpPr/>
      </dsp:nvSpPr>
      <dsp:spPr>
        <a:xfrm>
          <a:off x="6832129" y="2268580"/>
          <a:ext cx="2743548" cy="1693577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4370-4318-4FF0-9236-1D26CA97C732}">
      <dsp:nvSpPr>
        <dsp:cNvPr id="0" name=""/>
        <dsp:cNvSpPr/>
      </dsp:nvSpPr>
      <dsp:spPr>
        <a:xfrm>
          <a:off x="1900025" y="2348422"/>
          <a:ext cx="2743548" cy="1693577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EDAA9-91BE-4EE4-9EDA-1795006B1372}">
      <dsp:nvSpPr>
        <dsp:cNvPr id="0" name=""/>
        <dsp:cNvSpPr/>
      </dsp:nvSpPr>
      <dsp:spPr>
        <a:xfrm>
          <a:off x="6832129" y="123459"/>
          <a:ext cx="2743548" cy="1693577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79CF-76B0-4AB3-9DC5-4B646AFF00FC}">
      <dsp:nvSpPr>
        <dsp:cNvPr id="0" name=""/>
        <dsp:cNvSpPr/>
      </dsp:nvSpPr>
      <dsp:spPr>
        <a:xfrm>
          <a:off x="1877364" y="66927"/>
          <a:ext cx="2743548" cy="1693577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C1AEA-D68D-40E7-99A8-D06DF7BCE614}">
      <dsp:nvSpPr>
        <dsp:cNvPr id="0" name=""/>
        <dsp:cNvSpPr/>
      </dsp:nvSpPr>
      <dsp:spPr>
        <a:xfrm>
          <a:off x="0" y="830103"/>
          <a:ext cx="2737931" cy="28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chemeClr val="tx1"/>
              </a:solidFill>
            </a:rPr>
            <a:t>Transfer</a:t>
          </a:r>
        </a:p>
      </dsp:txBody>
      <dsp:txXfrm>
        <a:off x="0" y="830103"/>
        <a:ext cx="2737931" cy="289789"/>
      </dsp:txXfrm>
    </dsp:sp>
    <dsp:sp modelId="{0DFA9046-3EF3-444B-ABD2-B3BCA5927919}">
      <dsp:nvSpPr>
        <dsp:cNvPr id="0" name=""/>
        <dsp:cNvSpPr/>
      </dsp:nvSpPr>
      <dsp:spPr>
        <a:xfrm>
          <a:off x="1664183" y="285606"/>
          <a:ext cx="2742661" cy="1762113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0295-8139-48D2-9A71-DCBE030CA94A}">
      <dsp:nvSpPr>
        <dsp:cNvPr id="0" name=""/>
        <dsp:cNvSpPr/>
      </dsp:nvSpPr>
      <dsp:spPr>
        <a:xfrm>
          <a:off x="4644911" y="890055"/>
          <a:ext cx="2737931" cy="28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Dual Credit</a:t>
          </a:r>
        </a:p>
      </dsp:txBody>
      <dsp:txXfrm>
        <a:off x="4644911" y="890055"/>
        <a:ext cx="2737931" cy="289789"/>
      </dsp:txXfrm>
    </dsp:sp>
    <dsp:sp modelId="{C99C7AC3-FFE6-427E-89C7-5508F4D46376}">
      <dsp:nvSpPr>
        <dsp:cNvPr id="0" name=""/>
        <dsp:cNvSpPr/>
      </dsp:nvSpPr>
      <dsp:spPr>
        <a:xfrm>
          <a:off x="6648994" y="297659"/>
          <a:ext cx="2742661" cy="1762113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8748E-F5F0-42F7-B2B5-D124428595E2}">
      <dsp:nvSpPr>
        <dsp:cNvPr id="0" name=""/>
        <dsp:cNvSpPr/>
      </dsp:nvSpPr>
      <dsp:spPr>
        <a:xfrm>
          <a:off x="0" y="2995634"/>
          <a:ext cx="1939413" cy="527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Graduate</a:t>
          </a:r>
        </a:p>
      </dsp:txBody>
      <dsp:txXfrm>
        <a:off x="0" y="2995634"/>
        <a:ext cx="1939413" cy="527023"/>
      </dsp:txXfrm>
    </dsp:sp>
    <dsp:sp modelId="{F05D4017-2F3D-4801-BFDF-492160E45C32}">
      <dsp:nvSpPr>
        <dsp:cNvPr id="0" name=""/>
        <dsp:cNvSpPr/>
      </dsp:nvSpPr>
      <dsp:spPr>
        <a:xfrm>
          <a:off x="1660563" y="2488680"/>
          <a:ext cx="2742661" cy="1762113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4241B-2F35-40C0-9BA5-7AA4489E0CA0}">
      <dsp:nvSpPr>
        <dsp:cNvPr id="0" name=""/>
        <dsp:cNvSpPr/>
      </dsp:nvSpPr>
      <dsp:spPr>
        <a:xfrm>
          <a:off x="4683269" y="3048290"/>
          <a:ext cx="2737931" cy="28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Continuing</a:t>
          </a:r>
        </a:p>
      </dsp:txBody>
      <dsp:txXfrm>
        <a:off x="4683269" y="3048290"/>
        <a:ext cx="2737931" cy="289789"/>
      </dsp:txXfrm>
    </dsp:sp>
    <dsp:sp modelId="{420AC74E-056A-42ED-92CF-F7094F8BF9EC}">
      <dsp:nvSpPr>
        <dsp:cNvPr id="0" name=""/>
        <dsp:cNvSpPr/>
      </dsp:nvSpPr>
      <dsp:spPr>
        <a:xfrm>
          <a:off x="6686787" y="2488676"/>
          <a:ext cx="2742661" cy="1762113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5BAA4-D69E-44B0-9BFD-1D8319304731}">
      <dsp:nvSpPr>
        <dsp:cNvPr id="0" name=""/>
        <dsp:cNvSpPr/>
      </dsp:nvSpPr>
      <dsp:spPr>
        <a:xfrm rot="10800000">
          <a:off x="1938637" y="1226"/>
          <a:ext cx="6202164" cy="1505752"/>
        </a:xfrm>
        <a:prstGeom prst="homePlate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9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Awarded approximately to KSU students in AY 23-24</a:t>
          </a:r>
        </a:p>
      </dsp:txBody>
      <dsp:txXfrm rot="10800000">
        <a:off x="2315075" y="1226"/>
        <a:ext cx="5825726" cy="1505752"/>
      </dsp:txXfrm>
    </dsp:sp>
    <dsp:sp modelId="{183C81C7-EC07-4A3E-A3D2-0D608D5281C6}">
      <dsp:nvSpPr>
        <dsp:cNvPr id="0" name=""/>
        <dsp:cNvSpPr/>
      </dsp:nvSpPr>
      <dsp:spPr>
        <a:xfrm>
          <a:off x="1185761" y="1226"/>
          <a:ext cx="1505752" cy="150575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F515A-1E05-4CBD-98F6-181EC379D05D}">
      <dsp:nvSpPr>
        <dsp:cNvPr id="0" name=""/>
        <dsp:cNvSpPr/>
      </dsp:nvSpPr>
      <dsp:spPr>
        <a:xfrm rot="10800000">
          <a:off x="1938637" y="1956457"/>
          <a:ext cx="6202164" cy="1505752"/>
        </a:xfrm>
        <a:prstGeom prst="homePlate">
          <a:avLst/>
        </a:prstGeom>
        <a:solidFill>
          <a:srgbClr val="00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9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FAFSA numbers are lower than previous year due to the new FAFSA rollout</a:t>
          </a:r>
        </a:p>
      </dsp:txBody>
      <dsp:txXfrm rot="10800000">
        <a:off x="2315075" y="1956457"/>
        <a:ext cx="5825726" cy="1505752"/>
      </dsp:txXfrm>
    </dsp:sp>
    <dsp:sp modelId="{7DDD50EB-527D-45BA-A0E0-99B9758BCAC6}">
      <dsp:nvSpPr>
        <dsp:cNvPr id="0" name=""/>
        <dsp:cNvSpPr/>
      </dsp:nvSpPr>
      <dsp:spPr>
        <a:xfrm>
          <a:off x="1185761" y="1956457"/>
          <a:ext cx="1505752" cy="150575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14C9A-E200-414D-99E8-93D1CA400665}">
      <dsp:nvSpPr>
        <dsp:cNvPr id="0" name=""/>
        <dsp:cNvSpPr/>
      </dsp:nvSpPr>
      <dsp:spPr>
        <a:xfrm rot="10800000">
          <a:off x="1938637" y="3911688"/>
          <a:ext cx="6202164" cy="1505752"/>
        </a:xfrm>
        <a:prstGeom prst="homePlate">
          <a:avLst/>
        </a:prstGeom>
        <a:solidFill>
          <a:srgbClr val="00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9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For 2024-2025 FAFSA, students included KSU in their school choice</a:t>
          </a:r>
        </a:p>
      </dsp:txBody>
      <dsp:txXfrm rot="10800000">
        <a:off x="2315075" y="3911688"/>
        <a:ext cx="5825726" cy="1505752"/>
      </dsp:txXfrm>
    </dsp:sp>
    <dsp:sp modelId="{9E0B65CA-F158-4C42-AE48-A4CCBD35AECD}">
      <dsp:nvSpPr>
        <dsp:cNvPr id="0" name=""/>
        <dsp:cNvSpPr/>
      </dsp:nvSpPr>
      <dsp:spPr>
        <a:xfrm>
          <a:off x="1185761" y="3911688"/>
          <a:ext cx="1505752" cy="150575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05ED-1B99-4002-B11C-FEEE1F7F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CEB22-5729-4017-AD1B-13A920E50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6C62-B130-460D-A194-780BE31D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ED8D-9705-4C30-A118-18454075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5AD6-08C5-4794-B36E-E6F63DFF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9C16-DAD9-410D-9F65-12AF1EE8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8B800-9FD8-4AC4-858E-50960E980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4A47-1D77-48A3-B103-AB99F296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F252-390A-46DE-AD06-EAF65F12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63988-B775-4458-81E5-DB916BD9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71532-DA48-4BFB-B735-50A9853EF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0A288-01D7-4DC7-AF2D-873FD5CD0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B5C8-C819-4665-BE00-1184DBAA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7298-C9FA-48A8-8D3D-D738C10E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45D1B-B1CC-4580-AADD-A4473623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05E9-C9DC-4D08-A395-D3F657E6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F38-58E0-45F2-9D46-702AFCD66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1971C-6DB2-4094-93D6-1877C747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F2B9-BAB4-43B7-9005-66B2D21C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7532-8DF3-4745-B422-7AFDF29B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B5F4-5814-4745-A64B-EF155256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E405-B87E-4467-B732-723CC667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09C50-4515-453F-82B8-2218B488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67DC8-9A7C-4E78-9A6D-5CB94421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40433-6170-4384-8C1B-F27A7DCA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B438-9514-40B8-84AE-05783D29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4876-482C-424E-BDE7-943FAC580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96378-C14A-4119-9375-42234729E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89C7-9C37-4CE9-BD28-11EA83E0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26DC1-92E6-487F-8534-742053DB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7EE6-BD89-461C-9AFE-435D4961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7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0F83-46AD-4DF4-8585-5352C31E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5E416-4100-4990-943E-5F5951EA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9322-8D69-4B79-86A2-6959E7BF6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FE2AA-1720-401B-B5B7-BBC836546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E29AA-C577-4945-9DDF-906D4EC91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E8C1A-FE7F-430F-98DE-23D6EA02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6F85C-9E29-4F74-8036-711A8BAC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FC5E9-E01B-4901-B16D-2B0DD40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DBA6-3DBE-48E0-ABD4-3AB859F0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A7D5-975C-4C00-AD39-BF87BF55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AA0A1-BD01-43C4-A8B6-83BC9F64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F441B-E0B3-4807-96DC-7852EFC1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5B900-34DE-4C7F-BAD1-514C071A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75598-3483-42E0-BDC2-A9BFF553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7FF2-FC03-48E8-9F84-99D49C11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B3F2-516C-44F1-B905-74D23FC6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4A7E-7EA6-4859-A41D-52CC2E14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241F-FD69-47B9-8827-40B47176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EC85D-AB48-4D7A-8FC3-6E0BD7A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AC5BC-BE0E-4EBB-81AB-057FBB43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84129-94C9-468D-A689-A4DD3560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5649-9909-451D-AE54-E1B9043A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44E08-2A68-467B-BC09-126E829D2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E9F1-5D0A-4672-92EF-9A1829E9A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E76C1-86C8-4CB8-9F03-A007E1FD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595DA-3AA4-4FCC-83E5-1E599338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B95B4-8F7B-4965-BCE3-1A4613F7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8D588-B363-47BD-8428-5EAC7213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E5AD-93E7-4802-A166-FD0D6194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9062-E336-4DC7-824C-69CDCC46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9E37-C6F7-4F96-98E0-076DB4532F93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BE924-89D0-4041-A064-62950BE50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D441-7733-4E57-B9C6-1B2931753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0024-1DE8-4990-AEF0-3B48B92F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13120"/>
            <a:ext cx="12192000" cy="812864"/>
          </a:xfrm>
        </p:spPr>
        <p:txBody>
          <a:bodyPr>
            <a:normAutofit/>
          </a:bodyPr>
          <a:lstStyle/>
          <a:p>
            <a:pPr algn="ctr"/>
            <a:r>
              <a:rPr lang="en-US"/>
              <a:t>Interim </a:t>
            </a:r>
            <a:r>
              <a:rPr lang="en-US" dirty="0"/>
              <a:t>Joint Committee on Education | June 4, 2024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E68B1-3B14-44FA-B781-99B1DA495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16947"/>
          <a:stretch/>
        </p:blipFill>
        <p:spPr>
          <a:xfrm>
            <a:off x="1" y="10096"/>
            <a:ext cx="12192000" cy="55738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E6A78-365A-47AB-9BA1-BD16D9ABB852}"/>
              </a:ext>
            </a:extLst>
          </p:cNvPr>
          <p:cNvCxnSpPr/>
          <p:nvPr/>
        </p:nvCxnSpPr>
        <p:spPr>
          <a:xfrm>
            <a:off x="0" y="559612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4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Retention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1971078" y="2263422"/>
            <a:ext cx="1939732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/>
              <a:t>AY 22-23</a:t>
            </a:r>
            <a:br>
              <a:rPr lang="en-US" sz="5800" dirty="0"/>
            </a:br>
            <a:endParaRPr lang="en-US" sz="5800" dirty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028954" y="3017111"/>
            <a:ext cx="2555610" cy="2571750"/>
          </a:xfrm>
          <a:prstGeom prst="ellipse">
            <a:avLst/>
          </a:prstGeom>
          <a:solidFill>
            <a:srgbClr val="006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1381" y="3748988"/>
            <a:ext cx="2963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66.54%</a:t>
            </a:r>
          </a:p>
        </p:txBody>
      </p:sp>
      <p:sp>
        <p:nvSpPr>
          <p:cNvPr id="17" name="Oval 16"/>
          <p:cNvSpPr/>
          <p:nvPr/>
        </p:nvSpPr>
        <p:spPr>
          <a:xfrm>
            <a:off x="9379040" y="3074297"/>
            <a:ext cx="2555610" cy="2571750"/>
          </a:xfrm>
          <a:prstGeom prst="ellipse">
            <a:avLst/>
          </a:prstGeom>
          <a:solidFill>
            <a:srgbClr val="006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76106" y="2987796"/>
            <a:ext cx="2555610" cy="2571750"/>
          </a:xfrm>
          <a:prstGeom prst="ellipse">
            <a:avLst/>
          </a:prstGeom>
          <a:solidFill>
            <a:srgbClr val="006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034" y="3748988"/>
            <a:ext cx="185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61%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5388137" y="2255131"/>
            <a:ext cx="2069743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/>
              <a:t>AY 23-24</a:t>
            </a:r>
            <a:br>
              <a:rPr lang="en-US" sz="14400" dirty="0"/>
            </a:br>
            <a:endParaRPr lang="en-US" sz="14400" dirty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904637" y="4114800"/>
            <a:ext cx="1267037" cy="554929"/>
          </a:xfrm>
          <a:prstGeom prst="rightArrow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75 %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034" y="2770725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9970" y="2770725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3305" y="2292524"/>
            <a:ext cx="268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(Current/Projected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688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25" y="24466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Graduation Rates – (6 year)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2948450" y="2233129"/>
            <a:ext cx="1939732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/>
              <a:t>AY 22-23</a:t>
            </a:r>
            <a:br>
              <a:rPr lang="en-US" sz="5800" dirty="0"/>
            </a:br>
            <a:endParaRPr lang="en-US" sz="5800" dirty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594085" y="3024571"/>
            <a:ext cx="2555610" cy="2571750"/>
          </a:xfrm>
          <a:prstGeom prst="ellips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5701" y="3697862"/>
            <a:ext cx="1693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6938"/>
                </a:solidFill>
              </a:rPr>
              <a:t>34%</a:t>
            </a:r>
          </a:p>
        </p:txBody>
      </p:sp>
      <p:sp>
        <p:nvSpPr>
          <p:cNvPr id="18" name="Oval 17"/>
          <p:cNvSpPr/>
          <p:nvPr/>
        </p:nvSpPr>
        <p:spPr>
          <a:xfrm>
            <a:off x="2560647" y="3024571"/>
            <a:ext cx="2555610" cy="2571750"/>
          </a:xfrm>
          <a:prstGeom prst="ellips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87444" y="3697862"/>
            <a:ext cx="185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6938"/>
                </a:solidFill>
              </a:rPr>
              <a:t>28%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6998595" y="2192290"/>
            <a:ext cx="2069743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/>
              <a:t>AY 23-24</a:t>
            </a:r>
            <a:br>
              <a:rPr lang="en-US" sz="14400" dirty="0"/>
            </a:br>
            <a:endParaRPr lang="en-US" sz="14400" dirty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7 %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48450" y="2761960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62860" y="2725841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7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200644" y="1221753"/>
            <a:ext cx="5048098" cy="5525035"/>
            <a:chOff x="2239643" y="1157139"/>
            <a:chExt cx="4797547" cy="5173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9643" y="1157139"/>
              <a:ext cx="3800614" cy="51730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3914" y="1157139"/>
              <a:ext cx="803276" cy="508302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7" y="314032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Performance Funding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75 %</a:t>
            </a:r>
          </a:p>
        </p:txBody>
      </p:sp>
    </p:spTree>
    <p:extLst>
      <p:ext uri="{BB962C8B-B14F-4D97-AF65-F5344CB8AC3E}">
        <p14:creationId xmlns:p14="http://schemas.microsoft.com/office/powerpoint/2010/main" val="311470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345" y="1962095"/>
            <a:ext cx="6689055" cy="594289"/>
          </a:xfrm>
        </p:spPr>
        <p:txBody>
          <a:bodyPr>
            <a:normAutofit/>
          </a:bodyPr>
          <a:lstStyle/>
          <a:p>
            <a:pPr marL="0" indent="0">
              <a:buClr>
                <a:srgbClr val="FFE738"/>
              </a:buClr>
              <a:buNone/>
            </a:pPr>
            <a:r>
              <a:rPr lang="en-US" dirty="0"/>
              <a:t>Permanent CFO hired March 18, 2024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Financial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12" name="Half Frame 11"/>
          <p:cNvSpPr/>
          <p:nvPr/>
        </p:nvSpPr>
        <p:spPr>
          <a:xfrm rot="8188625">
            <a:off x="-457201" y="5795869"/>
            <a:ext cx="914400" cy="914400"/>
          </a:xfrm>
          <a:prstGeom prst="halfFram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8842239">
            <a:off x="11793675" y="164320"/>
            <a:ext cx="785789" cy="774926"/>
          </a:xfrm>
          <a:prstGeom prst="halfFram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6345" y="3237418"/>
            <a:ext cx="784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738"/>
              </a:buClr>
            </a:pPr>
            <a:r>
              <a:rPr lang="en-US" sz="2800" dirty="0"/>
              <a:t>Management Improvement Plan Milestones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345" y="4542626"/>
            <a:ext cx="809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E738"/>
              </a:buClr>
            </a:pPr>
            <a:r>
              <a:rPr lang="en-US" sz="2800" dirty="0"/>
              <a:t>Forecasting a surplus fund balance as of June 30, 2024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2191" y="2070159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22191" y="3368891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22191" y="4674099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687" y="2285584"/>
            <a:ext cx="4909457" cy="193081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E738"/>
              </a:buClr>
              <a:buNone/>
            </a:pPr>
            <a:r>
              <a:rPr lang="en-US" dirty="0"/>
              <a:t>2024 Regular Session 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FFE738"/>
              </a:buClr>
              <a:buNone/>
            </a:pPr>
            <a:r>
              <a:rPr lang="en-US" dirty="0"/>
              <a:t>HB6: $5M for design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FFE738"/>
              </a:buClr>
              <a:buNone/>
            </a:pPr>
            <a:r>
              <a:rPr lang="en-US" dirty="0"/>
              <a:t>Authorized for fiscal year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39" y="290701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Health Sciences Center -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8018041">
            <a:off x="-457201" y="5842989"/>
            <a:ext cx="914400" cy="914400"/>
          </a:xfrm>
          <a:prstGeom prst="halfFram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8824281">
            <a:off x="11819600" y="150640"/>
            <a:ext cx="730565" cy="718774"/>
          </a:xfrm>
          <a:prstGeom prst="halfFram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6906913" y="2141893"/>
            <a:ext cx="47657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None/>
            </a:pPr>
            <a:r>
              <a:rPr lang="en-US" dirty="0"/>
              <a:t>RFP process begins spring of 2025 for award in July 2025</a:t>
            </a:r>
            <a:br>
              <a:rPr lang="en-US" dirty="0"/>
            </a:br>
            <a:endParaRPr lang="en-US" dirty="0"/>
          </a:p>
          <a:p>
            <a:pPr marL="0" indent="0">
              <a:buClr>
                <a:srgbClr val="FFE738"/>
              </a:buClr>
              <a:buNone/>
            </a:pPr>
            <a:r>
              <a:rPr lang="en-US" dirty="0"/>
              <a:t>Design process  = an accurate programming process of the facility and resulting budget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687" y="1495562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Appropriation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6913" y="1495562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Process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394" y="2331585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394" y="3080185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42924" y="2269212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1632" y="3828785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2924" y="3564996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61" y="2833989"/>
            <a:ext cx="3113843" cy="933015"/>
          </a:xfrm>
        </p:spPr>
        <p:txBody>
          <a:bodyPr>
            <a:normAutofit lnSpcReduction="10000"/>
          </a:bodyPr>
          <a:lstStyle/>
          <a:p>
            <a:pPr>
              <a:buClr>
                <a:srgbClr val="FFE738"/>
              </a:buClr>
            </a:pPr>
            <a:r>
              <a:rPr lang="en-US" dirty="0"/>
              <a:t>Chandler Hall</a:t>
            </a:r>
          </a:p>
          <a:p>
            <a:pPr>
              <a:buClr>
                <a:srgbClr val="FFE738"/>
              </a:buClr>
            </a:pPr>
            <a:r>
              <a:rPr lang="en-US" dirty="0"/>
              <a:t>Kentucky Hall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Asset Preservation Pool - $60M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rot="8188997">
            <a:off x="-453674" y="5797715"/>
            <a:ext cx="907348" cy="910706"/>
          </a:xfrm>
          <a:prstGeom prst="halfFram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8826125">
            <a:off x="11820698" y="152563"/>
            <a:ext cx="728712" cy="717287"/>
          </a:xfrm>
          <a:prstGeom prst="halfFram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883" y="1256698"/>
            <a:ext cx="7226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Projects Planned for 2024-2026 Biennium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1" y="2189713"/>
            <a:ext cx="48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Residence Hall Renovations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408" y="3937715"/>
            <a:ext cx="48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Classroom Renovations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5603" y="2206989"/>
            <a:ext cx="3607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Miscellaneous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239350" y="2833990"/>
            <a:ext cx="4434670" cy="239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E738"/>
              </a:buClr>
            </a:pPr>
            <a:r>
              <a:rPr lang="en-US" dirty="0"/>
              <a:t>Door Access Control Project</a:t>
            </a:r>
          </a:p>
          <a:p>
            <a:pPr>
              <a:buClr>
                <a:srgbClr val="FFE738"/>
              </a:buClr>
            </a:pPr>
            <a:r>
              <a:rPr lang="en-US" dirty="0"/>
              <a:t>Continue MEP repairs and upgrades to the campus infrastructure</a:t>
            </a:r>
          </a:p>
          <a:p>
            <a:pPr>
              <a:buClr>
                <a:srgbClr val="FFE738"/>
              </a:buClr>
            </a:pPr>
            <a:r>
              <a:rPr lang="en-US" dirty="0"/>
              <a:t>HVAC upgrades and repairs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347196" y="4043693"/>
            <a:ext cx="5518027" cy="3133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>
              <a:buClr>
                <a:srgbClr val="FFE738"/>
              </a:buClr>
            </a:pPr>
            <a:r>
              <a:rPr lang="en-US" dirty="0"/>
              <a:t>Carver Hall</a:t>
            </a:r>
            <a:br>
              <a:rPr lang="en-US" dirty="0"/>
            </a:br>
            <a:r>
              <a:rPr lang="en-US" dirty="0"/>
              <a:t>(to support the Engineering Program)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7196" y="2740357"/>
            <a:ext cx="4590564" cy="34131"/>
          </a:xfrm>
          <a:prstGeom prst="line">
            <a:avLst/>
          </a:prstGeom>
          <a:ln w="3810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9408" y="4443462"/>
            <a:ext cx="4590564" cy="34131"/>
          </a:xfrm>
          <a:prstGeom prst="line">
            <a:avLst/>
          </a:prstGeom>
          <a:ln w="3810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75259" y="2757422"/>
            <a:ext cx="4590564" cy="34131"/>
          </a:xfrm>
          <a:prstGeom prst="line">
            <a:avLst/>
          </a:prstGeom>
          <a:ln w="3810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0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7" y="314032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Academic Affairs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5 %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4199" y="1889098"/>
            <a:ext cx="91310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738"/>
              </a:buClr>
            </a:pPr>
            <a:r>
              <a:rPr lang="en-US" sz="2800" b="1" dirty="0"/>
              <a:t>Academic and Student Affairs Restructuring:</a:t>
            </a:r>
            <a:br>
              <a:rPr lang="en-US" sz="2800" dirty="0"/>
            </a:br>
            <a:r>
              <a:rPr lang="en-US" sz="2800" dirty="0"/>
              <a:t>Established three Colleges – aligned with program offerings</a:t>
            </a:r>
            <a:br>
              <a:rPr lang="en-US" sz="2800" dirty="0"/>
            </a:br>
            <a:endParaRPr lang="en-US" sz="2800" dirty="0"/>
          </a:p>
          <a:p>
            <a:pPr>
              <a:buClr>
                <a:srgbClr val="FFE738"/>
              </a:buClr>
            </a:pPr>
            <a:r>
              <a:rPr lang="en-US" sz="2800" b="1" dirty="0"/>
              <a:t>New Programs:</a:t>
            </a:r>
          </a:p>
          <a:p>
            <a:pPr>
              <a:buClr>
                <a:srgbClr val="FFE738"/>
              </a:buClr>
            </a:pPr>
            <a:r>
              <a:rPr lang="en-US" sz="2800" dirty="0"/>
              <a:t>Board approved new programs, February 16</a:t>
            </a:r>
            <a:r>
              <a:rPr lang="en-US" sz="2800" baseline="30000" dirty="0"/>
              <a:t>th</a:t>
            </a:r>
            <a:endParaRPr lang="en-US" sz="2800" dirty="0"/>
          </a:p>
          <a:p>
            <a:pPr>
              <a:buClr>
                <a:srgbClr val="FFE738"/>
              </a:buClr>
            </a:pPr>
            <a:endParaRPr lang="en-US" sz="2800" dirty="0"/>
          </a:p>
          <a:p>
            <a:pPr>
              <a:buClr>
                <a:srgbClr val="FFE738"/>
              </a:buClr>
            </a:pPr>
            <a:r>
              <a:rPr lang="en-US" sz="2800" b="1" dirty="0"/>
              <a:t>Program Inventory:</a:t>
            </a:r>
            <a:br>
              <a:rPr lang="en-US" sz="2800" dirty="0"/>
            </a:br>
            <a:r>
              <a:rPr lang="en-US" sz="2800" dirty="0"/>
              <a:t>Streamlined course offerings for General Education</a:t>
            </a:r>
          </a:p>
          <a:p>
            <a:pPr>
              <a:buClr>
                <a:srgbClr val="FFE738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buClr>
                <a:srgbClr val="FFE738"/>
              </a:buClr>
            </a:pPr>
            <a:r>
              <a:rPr lang="en-US" sz="2800" b="1" dirty="0"/>
              <a:t>Redesign First Year Experience (FYE):</a:t>
            </a:r>
          </a:p>
          <a:p>
            <a:pPr>
              <a:buClr>
                <a:srgbClr val="FFE738"/>
              </a:buClr>
            </a:pPr>
            <a:r>
              <a:rPr lang="en-US" sz="2800" dirty="0"/>
              <a:t>RFP is posted with the intent to identify a vendor. </a:t>
            </a:r>
          </a:p>
          <a:p>
            <a:pPr>
              <a:buClr>
                <a:srgbClr val="FFE738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buClr>
                <a:srgbClr val="FFE738"/>
              </a:buClr>
            </a:pPr>
            <a:endParaRPr lang="en-US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>
            <a:off x="3682475" y="-2639934"/>
            <a:ext cx="49076" cy="73730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456126" y="1"/>
            <a:ext cx="735874" cy="3771213"/>
            <a:chOff x="11456126" y="1"/>
            <a:chExt cx="735874" cy="3771213"/>
          </a:xfrm>
        </p:grpSpPr>
        <p:sp>
          <p:nvSpPr>
            <p:cNvPr id="14" name="Rectangle 13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-6863" y="3175371"/>
            <a:ext cx="735874" cy="3771213"/>
            <a:chOff x="11456126" y="1"/>
            <a:chExt cx="735874" cy="3771213"/>
          </a:xfrm>
        </p:grpSpPr>
        <p:sp>
          <p:nvSpPr>
            <p:cNvPr id="18" name="Rectangle 17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52991" y="2048867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2863" y="3327767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27903" y="4576134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2991" y="5824501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7" y="314032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Academic Affairs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5 %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7437" y="2201553"/>
            <a:ext cx="89412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E738"/>
              </a:buClr>
            </a:pPr>
            <a:r>
              <a:rPr lang="en-US" sz="2800" dirty="0"/>
              <a:t>Credit for Life and Work Experience Handbook</a:t>
            </a:r>
          </a:p>
          <a:p>
            <a:pPr marL="285750" indent="-285750">
              <a:buClr>
                <a:srgbClr val="FFE738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rgbClr val="FFE738"/>
              </a:buClr>
            </a:pPr>
            <a:r>
              <a:rPr lang="en-US" sz="2800" dirty="0"/>
              <a:t>Create a Center for Global Learning and International Student Services</a:t>
            </a:r>
          </a:p>
          <a:p>
            <a:pPr>
              <a:buClr>
                <a:srgbClr val="FFE738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buClr>
                <a:srgbClr val="FFE738"/>
              </a:buClr>
            </a:pPr>
            <a:endParaRPr lang="en-US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>
            <a:off x="3682475" y="-2639934"/>
            <a:ext cx="49076" cy="73730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456126" y="1"/>
            <a:ext cx="735874" cy="3771213"/>
            <a:chOff x="11456126" y="1"/>
            <a:chExt cx="735874" cy="3771213"/>
          </a:xfrm>
        </p:grpSpPr>
        <p:sp>
          <p:nvSpPr>
            <p:cNvPr id="14" name="Rectangle 13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-6863" y="3175371"/>
            <a:ext cx="735874" cy="3771213"/>
            <a:chOff x="11456126" y="1"/>
            <a:chExt cx="735874" cy="3771213"/>
          </a:xfrm>
        </p:grpSpPr>
        <p:sp>
          <p:nvSpPr>
            <p:cNvPr id="18" name="Rectangle 17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49950" y="2352614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49950" y="3197630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KYSU Online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7 %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164" y="1382275"/>
            <a:ext cx="107338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Completed and implemented the RFP Process </a:t>
            </a: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New policies and governance structure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Redesigned curriculum maps </a:t>
            </a: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Faculty professional development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Marketing campaign underway</a:t>
            </a: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KYSU Online “Thorobreds Going Global” - June 1</a:t>
            </a:r>
            <a:r>
              <a:rPr lang="en-US" sz="2800" baseline="30000" dirty="0">
                <a:solidFill>
                  <a:srgbClr val="242424"/>
                </a:solidFill>
                <a:latin typeface="Aptos"/>
              </a:rPr>
              <a:t>st</a:t>
            </a:r>
            <a:r>
              <a:rPr lang="en-US" sz="2800" dirty="0">
                <a:solidFill>
                  <a:srgbClr val="242424"/>
                </a:solidFill>
                <a:latin typeface="Aptos"/>
              </a:rPr>
              <a:t> public launch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buClr>
                <a:srgbClr val="FFE738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US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56126" y="1"/>
            <a:ext cx="735874" cy="3771213"/>
            <a:chOff x="11456126" y="1"/>
            <a:chExt cx="735874" cy="3771213"/>
          </a:xfrm>
        </p:grpSpPr>
        <p:sp>
          <p:nvSpPr>
            <p:cNvPr id="17" name="Rectangle 16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>
            <a:off x="3682475" y="-2639934"/>
            <a:ext cx="49076" cy="737309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 rot="10800000">
            <a:off x="-6863" y="3175371"/>
            <a:ext cx="735874" cy="3771213"/>
            <a:chOff x="11456126" y="1"/>
            <a:chExt cx="735874" cy="3771213"/>
          </a:xfrm>
        </p:grpSpPr>
        <p:sp>
          <p:nvSpPr>
            <p:cNvPr id="22" name="Rectangle 21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83282" y="1625334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3282" y="2262905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83282" y="2900476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89200" y="3538047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83282" y="4226458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94791" y="4864029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7" y="314032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KYSU Online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5 %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4698" y="1420976"/>
            <a:ext cx="9713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42424"/>
                </a:solidFill>
                <a:latin typeface="Aptos"/>
              </a:rPr>
              <a:t>Programs Scheduled for Fall 2024</a:t>
            </a:r>
            <a:br>
              <a:rPr lang="en-US" sz="2800" b="1" dirty="0">
                <a:solidFill>
                  <a:srgbClr val="242424"/>
                </a:solidFill>
                <a:latin typeface="Aptos"/>
              </a:rPr>
            </a:br>
            <a:br>
              <a:rPr lang="en-US" sz="2800" b="1" dirty="0">
                <a:solidFill>
                  <a:srgbClr val="242424"/>
                </a:solidFill>
                <a:latin typeface="Aptos"/>
              </a:rPr>
            </a:br>
            <a:r>
              <a:rPr lang="en-US" sz="2800" dirty="0">
                <a:solidFill>
                  <a:srgbClr val="242424"/>
                </a:solidFill>
                <a:latin typeface="Aptos"/>
              </a:rPr>
              <a:t>Bachelor of Criminal Justice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Bachelor of Social Work (Proposed)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Bachelor Cybersecurity (Pending </a:t>
            </a:r>
            <a:r>
              <a:rPr lang="en-US" sz="2800">
                <a:solidFill>
                  <a:srgbClr val="242424"/>
                </a:solidFill>
                <a:latin typeface="Aptos"/>
              </a:rPr>
              <a:t>CPE Approval)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Bachelor Business Administration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Bachelor of Liberal Studies (Interdisciplinary Studies)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Doctor of Nursing Practice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RN to BS Nursing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56126" y="1"/>
            <a:ext cx="735874" cy="3771213"/>
            <a:chOff x="11456126" y="1"/>
            <a:chExt cx="735874" cy="3771213"/>
          </a:xfrm>
        </p:grpSpPr>
        <p:sp>
          <p:nvSpPr>
            <p:cNvPr id="19" name="Rectangle 18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>
            <a:off x="3682475" y="-2639934"/>
            <a:ext cx="49076" cy="73730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0800000">
            <a:off x="0" y="3086787"/>
            <a:ext cx="735874" cy="3771213"/>
            <a:chOff x="11456126" y="1"/>
            <a:chExt cx="735874" cy="3771213"/>
          </a:xfrm>
        </p:grpSpPr>
        <p:sp>
          <p:nvSpPr>
            <p:cNvPr id="24" name="Rectangle 23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86093" y="2413541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93532" y="2966597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77131" y="3572534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86093" y="4224204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68458" y="4891878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68458" y="5559552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60076" y="6227226"/>
            <a:ext cx="291520" cy="260274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6EF63-3241-4A38-84A1-E3D4E5F60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460224" cy="83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KYSU Online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06203" y="1816835"/>
            <a:ext cx="99016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42424"/>
                </a:solidFill>
                <a:latin typeface="Aptos"/>
              </a:rPr>
              <a:t>Programs Scheduled for Spring 2025</a:t>
            </a:r>
            <a:br>
              <a:rPr lang="en-US" sz="2800" dirty="0">
                <a:solidFill>
                  <a:srgbClr val="242424"/>
                </a:solidFill>
                <a:latin typeface="Aptos"/>
              </a:rPr>
            </a:b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Master’s in Business Administration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Master of Arts in Interdisciplinary Behavior Science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Masters in Social Work  (Proposed)</a:t>
            </a: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FFE738"/>
              </a:buClr>
            </a:pPr>
            <a:r>
              <a:rPr lang="en-US" sz="2800" dirty="0">
                <a:solidFill>
                  <a:srgbClr val="242424"/>
                </a:solidFill>
                <a:latin typeface="Aptos"/>
              </a:rPr>
              <a:t>Masters in Criminal Justice (Proposed)</a:t>
            </a:r>
            <a:endParaRPr lang="en-US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456126" y="1"/>
            <a:ext cx="735874" cy="3771213"/>
            <a:chOff x="11456126" y="1"/>
            <a:chExt cx="735874" cy="3771213"/>
          </a:xfrm>
        </p:grpSpPr>
        <p:sp>
          <p:nvSpPr>
            <p:cNvPr id="9" name="Rectangle 8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>
            <a:off x="3682475" y="-2639934"/>
            <a:ext cx="49076" cy="73730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0800000">
            <a:off x="0" y="3086787"/>
            <a:ext cx="735874" cy="3771213"/>
            <a:chOff x="11456126" y="1"/>
            <a:chExt cx="735874" cy="3771213"/>
          </a:xfrm>
        </p:grpSpPr>
        <p:sp>
          <p:nvSpPr>
            <p:cNvPr id="24" name="Rectangle 23"/>
            <p:cNvSpPr/>
            <p:nvPr/>
          </p:nvSpPr>
          <p:spPr>
            <a:xfrm>
              <a:off x="11456126" y="1"/>
              <a:ext cx="735874" cy="2847703"/>
            </a:xfrm>
            <a:prstGeom prst="rect">
              <a:avLst/>
            </a:prstGeom>
            <a:solidFill>
              <a:srgbClr val="0069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10136576" y="1715791"/>
              <a:ext cx="3771213" cy="339634"/>
            </a:xfrm>
            <a:prstGeom prst="rect">
              <a:avLst/>
            </a:prstGeom>
            <a:solidFill>
              <a:srgbClr val="FFE738"/>
            </a:solidFill>
            <a:ln>
              <a:solidFill>
                <a:srgbClr val="FFE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19048" y="2956649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19048" y="3574759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06203" y="4224146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12517" y="4850763"/>
            <a:ext cx="291520" cy="260274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D427E1-924E-47E9-AACD-743AA9FE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12192"/>
            <a:ext cx="12270823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47819"/>
              </p:ext>
            </p:extLst>
          </p:nvPr>
        </p:nvGraphicFramePr>
        <p:xfrm>
          <a:off x="838200" y="1593850"/>
          <a:ext cx="93916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1" y="273404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982360" y="1593850"/>
            <a:ext cx="15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13932" y="2317102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530175" y="3061633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530175" y="3733969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313932" y="4381395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922636" y="5114740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968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8337181" y="5124147"/>
            <a:ext cx="809081" cy="778502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90316" y="4331399"/>
            <a:ext cx="867136" cy="711701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83825" y="2644522"/>
            <a:ext cx="820271" cy="779964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69102" y="5761073"/>
            <a:ext cx="820271" cy="68580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94293" y="4987475"/>
            <a:ext cx="820271" cy="68580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69102" y="4216090"/>
            <a:ext cx="820271" cy="68580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69103" y="3472956"/>
            <a:ext cx="792106" cy="698672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3128" y="2687114"/>
            <a:ext cx="841436" cy="75349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290701"/>
            <a:ext cx="11787514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HB 250 – Management Improvement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524001" y="-1029159"/>
            <a:ext cx="1893835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891" y="4269575"/>
            <a:ext cx="35741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Pending Approval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2610" y="1741645"/>
            <a:ext cx="27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%  Objective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731" y="1741643"/>
            <a:ext cx="27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#  Objective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020" y="3406526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In Progress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71731" y="2692574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979024" y="1835277"/>
            <a:ext cx="40341" cy="4659652"/>
          </a:xfrm>
          <a:prstGeom prst="line">
            <a:avLst/>
          </a:prstGeom>
          <a:ln w="5715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71731" y="3421125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5606" y="266956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Completed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5606" y="5012164"/>
            <a:ext cx="35741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Removed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81251" y="4209976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1086" y="4981361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5663" y="576328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130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966081" y="2447711"/>
            <a:ext cx="6025885" cy="15725"/>
          </a:xfrm>
          <a:prstGeom prst="line">
            <a:avLst/>
          </a:prstGeom>
          <a:ln w="3810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4789" y="5709487"/>
            <a:ext cx="35741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39" name="Oval 38"/>
          <p:cNvSpPr/>
          <p:nvPr/>
        </p:nvSpPr>
        <p:spPr>
          <a:xfrm>
            <a:off x="8283825" y="3488615"/>
            <a:ext cx="873627" cy="784259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23563" y="270219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41%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50454" y="3530290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5283" y="4344349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25283" y="513076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02139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99084"/>
              </p:ext>
            </p:extLst>
          </p:nvPr>
        </p:nvGraphicFramePr>
        <p:xfrm>
          <a:off x="1312926" y="2157256"/>
          <a:ext cx="93916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Enrollment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6434" y="2407898"/>
            <a:ext cx="240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2522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8179" y="2458360"/>
            <a:ext cx="240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1296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8408" y="4471568"/>
            <a:ext cx="1606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2963" y="220895"/>
            <a:ext cx="262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Academic Year (AY)</a:t>
            </a:r>
            <a:br>
              <a:rPr lang="en-US" sz="2000" b="1" dirty="0"/>
            </a:br>
            <a:r>
              <a:rPr lang="en-US" sz="2000" b="1" dirty="0"/>
              <a:t> 2024-2025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8599" y="1259359"/>
            <a:ext cx="482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First-Time, Full-Time Freshmen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2983" y="3243190"/>
            <a:ext cx="135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Applications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17786" y="4461237"/>
            <a:ext cx="2518256" cy="1617936"/>
          </a:xfrm>
          <a:prstGeom prst="rect">
            <a:avLst/>
          </a:prstGeom>
          <a:ln>
            <a:solidFill>
              <a:srgbClr val="006938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69821" y="4542882"/>
            <a:ext cx="240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1206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2926" y="4825865"/>
            <a:ext cx="157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Admitted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10849" y="4319376"/>
            <a:ext cx="2519070" cy="1555008"/>
          </a:xfrm>
          <a:prstGeom prst="rect">
            <a:avLst/>
          </a:prstGeom>
          <a:noFill/>
          <a:ln w="76200">
            <a:solidFill>
              <a:srgbClr val="00693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4151922" y="6280611"/>
            <a:ext cx="53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State – 41%   Out of State – 59%</a:t>
            </a:r>
          </a:p>
        </p:txBody>
      </p:sp>
    </p:spTree>
    <p:extLst>
      <p:ext uri="{BB962C8B-B14F-4D97-AF65-F5344CB8AC3E}">
        <p14:creationId xmlns:p14="http://schemas.microsoft.com/office/powerpoint/2010/main" val="334244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46197"/>
              </p:ext>
            </p:extLst>
          </p:nvPr>
        </p:nvGraphicFramePr>
        <p:xfrm>
          <a:off x="1037452" y="1741644"/>
          <a:ext cx="9667123" cy="450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Enrollment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3592" y="2157889"/>
            <a:ext cx="1168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2320" y="2058246"/>
            <a:ext cx="2026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1000</a:t>
            </a:r>
            <a:r>
              <a:rPr lang="en-US" sz="2800" b="1" baseline="30000" dirty="0"/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3592" y="4295853"/>
            <a:ext cx="1606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2963" y="220895"/>
            <a:ext cx="262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Academic Year</a:t>
            </a:r>
            <a:br>
              <a:rPr lang="en-US" sz="2000" b="1" dirty="0"/>
            </a:br>
            <a:r>
              <a:rPr lang="en-US" sz="2000" b="1" dirty="0"/>
              <a:t> 2024-2025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75589" y="4303015"/>
            <a:ext cx="165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638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8732" y="2796910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(Projected)</a:t>
            </a:r>
          </a:p>
        </p:txBody>
      </p:sp>
    </p:spTree>
    <p:extLst>
      <p:ext uri="{BB962C8B-B14F-4D97-AF65-F5344CB8AC3E}">
        <p14:creationId xmlns:p14="http://schemas.microsoft.com/office/powerpoint/2010/main" val="364017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0" y="1356256"/>
            <a:ext cx="5523471" cy="466017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 Admitted Student Receptions</a:t>
            </a:r>
            <a:br>
              <a:rPr lang="en-US" dirty="0"/>
            </a:br>
            <a:endParaRPr lang="en-US" dirty="0"/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 Assigned Advisor Outreach</a:t>
            </a:r>
            <a:br>
              <a:rPr lang="en-US" dirty="0"/>
            </a:br>
            <a:endParaRPr lang="en-US" dirty="0"/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 Weekly Email Reminders</a:t>
            </a:r>
            <a:br>
              <a:rPr lang="en-US" dirty="0"/>
            </a:br>
            <a:endParaRPr lang="en-US" dirty="0"/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 Campaigns:</a:t>
            </a:r>
            <a:br>
              <a:rPr lang="en-US" dirty="0"/>
            </a:br>
            <a:endParaRPr lang="en-US" dirty="0"/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Postcard 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Stop-Out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/>
              <a:t>  Readmit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Outreach and Yield Efforts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pic>
        <p:nvPicPr>
          <p:cNvPr id="7" name="Picture 2" descr="Bill giving KSU $23M to cover budget shortfall passes in House | Lexington  Herald Leader">
            <a:extLst>
              <a:ext uri="{FF2B5EF4-FFF2-40B4-BE49-F238E27FC236}">
                <a16:creationId xmlns:a16="http://schemas.microsoft.com/office/drawing/2014/main" id="{FC732F6C-560F-817E-455F-1A7522BF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" y="1285145"/>
            <a:ext cx="5015539" cy="47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9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Financial Aid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2113871"/>
              </p:ext>
            </p:extLst>
          </p:nvPr>
        </p:nvGraphicFramePr>
        <p:xfrm>
          <a:off x="1553377" y="1197197"/>
          <a:ext cx="93265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own Arrow 9"/>
          <p:cNvSpPr/>
          <p:nvPr/>
        </p:nvSpPr>
        <p:spPr>
          <a:xfrm>
            <a:off x="3158153" y="3594248"/>
            <a:ext cx="728662" cy="742950"/>
          </a:xfrm>
          <a:prstGeom prst="downArrow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6771" y="1714283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$16M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7378" y="5532691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3,276</a:t>
            </a:r>
          </a:p>
        </p:txBody>
      </p:sp>
    </p:spTree>
    <p:extLst>
      <p:ext uri="{BB962C8B-B14F-4D97-AF65-F5344CB8AC3E}">
        <p14:creationId xmlns:p14="http://schemas.microsoft.com/office/powerpoint/2010/main" val="171419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01" y="2114470"/>
            <a:ext cx="7958137" cy="1114425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rgbClr val="FFE738"/>
              </a:buClr>
              <a:buNone/>
            </a:pPr>
            <a:endParaRPr lang="en-US" dirty="0"/>
          </a:p>
          <a:p>
            <a:pPr marL="0" indent="0">
              <a:buClr>
                <a:srgbClr val="FFE738"/>
              </a:buClr>
              <a:buNone/>
            </a:pPr>
            <a:r>
              <a:rPr lang="en-US" sz="5900" dirty="0"/>
              <a:t>FA staff are currently uploading the 24-25 ISIRs for fall/spring packaging (including scholarships</a:t>
            </a:r>
            <a:r>
              <a:rPr lang="en-US" sz="5100" dirty="0"/>
              <a:t>)</a:t>
            </a:r>
            <a:br>
              <a:rPr lang="en-US" dirty="0"/>
            </a:br>
            <a:endParaRPr lang="en-US" dirty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Financial Aid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2504625" y="3869630"/>
            <a:ext cx="9368960" cy="141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None/>
            </a:pPr>
            <a:r>
              <a:rPr lang="en-US" dirty="0"/>
              <a:t>Outreach via email, call campaigns, etc. are ongoing to ensure all registered students have completed the 24-25 FAFSA</a:t>
            </a:r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83824" y="2355157"/>
            <a:ext cx="77074" cy="625122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76795" y="3912452"/>
            <a:ext cx="77074" cy="625122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1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582</Words>
  <Application>Microsoft Office PowerPoint</Application>
  <PresentationFormat>Widescreen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Wingdings</vt:lpstr>
      <vt:lpstr>Office Theme</vt:lpstr>
      <vt:lpstr>Interim Joint Committee on Education | June 4, 2024 </vt:lpstr>
      <vt:lpstr>PowerPoint Presentation</vt:lpstr>
      <vt:lpstr>Agenda</vt:lpstr>
      <vt:lpstr>HB 250 – Management Improvement Plan</vt:lpstr>
      <vt:lpstr>Enrollment</vt:lpstr>
      <vt:lpstr>Enrollment</vt:lpstr>
      <vt:lpstr>Outreach and Yield Efforts</vt:lpstr>
      <vt:lpstr>Financial Aid</vt:lpstr>
      <vt:lpstr>Financial Aid</vt:lpstr>
      <vt:lpstr>Retention Rates</vt:lpstr>
      <vt:lpstr>Graduation Rates – (6 year)</vt:lpstr>
      <vt:lpstr>Performance Funding Model</vt:lpstr>
      <vt:lpstr>Financial Overview</vt:lpstr>
      <vt:lpstr>Health Sciences Center - Design</vt:lpstr>
      <vt:lpstr>Asset Preservation Pool - $60M</vt:lpstr>
      <vt:lpstr>Academic Affairs</vt:lpstr>
      <vt:lpstr>Academic Affairs</vt:lpstr>
      <vt:lpstr>KYSU Online</vt:lpstr>
      <vt:lpstr>KYSU Online</vt:lpstr>
      <vt:lpstr>KYSU Online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Holman, Jessica</dc:creator>
  <cp:lastModifiedBy>Perry, Yvette (LRC)</cp:lastModifiedBy>
  <cp:revision>97</cp:revision>
  <dcterms:created xsi:type="dcterms:W3CDTF">2024-05-23T13:12:31Z</dcterms:created>
  <dcterms:modified xsi:type="dcterms:W3CDTF">2024-06-03T14:32:25Z</dcterms:modified>
</cp:coreProperties>
</file>