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16"/>
  </p:notesMasterIdLst>
  <p:sldIdLst>
    <p:sldId id="256" r:id="rId5"/>
    <p:sldId id="292" r:id="rId6"/>
    <p:sldId id="315" r:id="rId7"/>
    <p:sldId id="316" r:id="rId8"/>
    <p:sldId id="299" r:id="rId9"/>
    <p:sldId id="269" r:id="rId10"/>
    <p:sldId id="322" r:id="rId11"/>
    <p:sldId id="323" r:id="rId12"/>
    <p:sldId id="298" r:id="rId13"/>
    <p:sldId id="320" r:id="rId14"/>
    <p:sldId id="324" r:id="rId15"/>
  </p:sldIdLst>
  <p:sldSz cx="12192000" cy="6858000"/>
  <p:notesSz cx="7023100" cy="9309100"/>
  <p:embeddedFontLst>
    <p:embeddedFont>
      <p:font typeface="Franklin Gothic Book" panose="020B0503020102020204" pitchFamily="34" charset="0"/>
      <p:regular r:id="rId17"/>
      <p:italic r:id="rId18"/>
    </p:embeddedFont>
    <p:embeddedFont>
      <p:font typeface="Franklin Gothic Medium" panose="020B0603020102020204" pitchFamily="34" charset="0"/>
      <p:regular r:id="rId19"/>
      <p:italic r:id="rId20"/>
    </p:embeddedFont>
    <p:embeddedFont>
      <p:font typeface="Libre Franklin" pitchFamily="2" charset="0"/>
      <p:regular r:id="rId21"/>
      <p:bold r:id="rId22"/>
      <p:italic r:id="rId23"/>
      <p:boldItalic r:id="rId24"/>
    </p:embeddedFont>
    <p:embeddedFont>
      <p:font typeface="Libre Franklin Medium" pitchFamily="2" charset="0"/>
      <p:regular r:id="rId25"/>
      <p: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C40904-385E-6578-EC93-2F5898F423D2}" name="Ray, Micki - Office of Teaching and Learning" initials="" userId="S::micki.ray@education.ky.gov::a08fef2d-e290-42a4-abc6-bdc92162ba8c" providerId="AD"/>
  <p188:author id="{F5945D09-5BFB-2DBC-5148-0B9923A8D547}" name="Greene, Jessica - Division of Academic Program Standards" initials="GS" userId="S::jessica.greene@education.ky.gov::09bbee52-874e-4b23-8137-bf69fed52aa0" providerId="AD"/>
  <p188:author id="{033E0111-3653-DDE5-496D-B2993283D92E}" name="Rowland, Chrystal - KDE Division Director" initials="RCKDD" userId="S::chrystal.rowland@education.ky.gov::232cd432-b8f6-4e8f-8f71-30ca6c0cfd1a" providerId="AD"/>
  <p188:author id="{5C69183A-734D-4622-5F67-E53416D947E1}" name="Peace, Sarah - Office of Teaching and Learning" initials="PSOoTaL" userId="S::sarah.peace@education.ky.gov::6af79f7c-26c6-4199-b8eb-69eeb1e7ae71" providerId="AD"/>
  <p188:author id="{5BD90D4C-25CF-D8C0-EF06-27663B70180B}" name="Perkins, Jacob - Division of Communications" initials="PJDoC" userId="S::Jacob.Perkins@education.ky.gov::c40ba2c0-b4ef-4c71-9781-8024fdc37b7e" providerId="AD"/>
  <p188:author id="{C3D873E3-4DC4-748B-D574-646FE133D5AE}" name="Rosalind Turner" initials="RT"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hrystal Rowland" initials="" lastIdx="1" clrIdx="0"/>
  <p:cmAuthor id="1" name="Micki Ray" initials="" lastIdx="2" clrIdx="1"/>
  <p:cmAuthor id="2" name="Bridina Lemmer"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001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BC620E-558C-405B-AE6B-00DC861E0505}">
  <a:tblStyle styleId="{35BC620E-558C-405B-AE6B-00DC861E050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03" autoAdjust="0"/>
  </p:normalViewPr>
  <p:slideViewPr>
    <p:cSldViewPr snapToGrid="0">
      <p:cViewPr varScale="1">
        <p:scale>
          <a:sx n="57" d="100"/>
          <a:sy n="57" d="100"/>
        </p:scale>
        <p:origin x="16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ce, Sarah - Office of Teaching and Learning" userId="6af79f7c-26c6-4199-b8eb-69eeb1e7ae71" providerId="ADAL" clId="{F1930913-E1CB-4A9C-9311-F9246BFF31CF}"/>
    <pc:docChg chg="undo custSel modSld">
      <pc:chgData name="Peace, Sarah - Office of Teaching and Learning" userId="6af79f7c-26c6-4199-b8eb-69eeb1e7ae71" providerId="ADAL" clId="{F1930913-E1CB-4A9C-9311-F9246BFF31CF}" dt="2024-05-29T20:22:15.851" v="17" actId="1076"/>
      <pc:docMkLst>
        <pc:docMk/>
      </pc:docMkLst>
      <pc:sldChg chg="modSp mod">
        <pc:chgData name="Peace, Sarah - Office of Teaching and Learning" userId="6af79f7c-26c6-4199-b8eb-69eeb1e7ae71" providerId="ADAL" clId="{F1930913-E1CB-4A9C-9311-F9246BFF31CF}" dt="2024-05-29T20:22:15.851" v="17" actId="1076"/>
        <pc:sldMkLst>
          <pc:docMk/>
          <pc:sldMk cId="0" sldId="256"/>
        </pc:sldMkLst>
        <pc:spChg chg="mod">
          <ac:chgData name="Peace, Sarah - Office of Teaching and Learning" userId="6af79f7c-26c6-4199-b8eb-69eeb1e7ae71" providerId="ADAL" clId="{F1930913-E1CB-4A9C-9311-F9246BFF31CF}" dt="2024-05-29T20:22:06.931" v="16" actId="1076"/>
          <ac:spMkLst>
            <pc:docMk/>
            <pc:sldMk cId="0" sldId="256"/>
            <ac:spMk id="79" creationId="{00000000-0000-0000-0000-000000000000}"/>
          </ac:spMkLst>
        </pc:spChg>
        <pc:spChg chg="mod">
          <ac:chgData name="Peace, Sarah - Office of Teaching and Learning" userId="6af79f7c-26c6-4199-b8eb-69eeb1e7ae71" providerId="ADAL" clId="{F1930913-E1CB-4A9C-9311-F9246BFF31CF}" dt="2024-05-29T20:22:15.851" v="17" actId="1076"/>
          <ac:spMkLst>
            <pc:docMk/>
            <pc:sldMk cId="0" sldId="256"/>
            <ac:spMk id="80" creationId="{00000000-0000-0000-0000-000000000000}"/>
          </ac:spMkLst>
        </pc:spChg>
      </pc:sldChg>
      <pc:sldChg chg="modNotesTx">
        <pc:chgData name="Peace, Sarah - Office of Teaching and Learning" userId="6af79f7c-26c6-4199-b8eb-69eeb1e7ae71" providerId="ADAL" clId="{F1930913-E1CB-4A9C-9311-F9246BFF31CF}" dt="2024-05-29T20:20:12.800" v="4" actId="6549"/>
        <pc:sldMkLst>
          <pc:docMk/>
          <pc:sldMk cId="0" sldId="269"/>
        </pc:sldMkLst>
      </pc:sldChg>
      <pc:sldChg chg="modNotesTx">
        <pc:chgData name="Peace, Sarah - Office of Teaching and Learning" userId="6af79f7c-26c6-4199-b8eb-69eeb1e7ae71" providerId="ADAL" clId="{F1930913-E1CB-4A9C-9311-F9246BFF31CF}" dt="2024-05-29T20:20:00.771" v="0" actId="6549"/>
        <pc:sldMkLst>
          <pc:docMk/>
          <pc:sldMk cId="0" sldId="292"/>
        </pc:sldMkLst>
      </pc:sldChg>
      <pc:sldChg chg="modNotesTx">
        <pc:chgData name="Peace, Sarah - Office of Teaching and Learning" userId="6af79f7c-26c6-4199-b8eb-69eeb1e7ae71" providerId="ADAL" clId="{F1930913-E1CB-4A9C-9311-F9246BFF31CF}" dt="2024-05-29T20:20:38.239" v="6" actId="6549"/>
        <pc:sldMkLst>
          <pc:docMk/>
          <pc:sldMk cId="1863253004" sldId="298"/>
        </pc:sldMkLst>
      </pc:sldChg>
      <pc:sldChg chg="modNotesTx">
        <pc:chgData name="Peace, Sarah - Office of Teaching and Learning" userId="6af79f7c-26c6-4199-b8eb-69eeb1e7ae71" providerId="ADAL" clId="{F1930913-E1CB-4A9C-9311-F9246BFF31CF}" dt="2024-05-29T20:20:08.945" v="3" actId="6549"/>
        <pc:sldMkLst>
          <pc:docMk/>
          <pc:sldMk cId="3073623721" sldId="299"/>
        </pc:sldMkLst>
      </pc:sldChg>
      <pc:sldChg chg="modNotesTx">
        <pc:chgData name="Peace, Sarah - Office of Teaching and Learning" userId="6af79f7c-26c6-4199-b8eb-69eeb1e7ae71" providerId="ADAL" clId="{F1930913-E1CB-4A9C-9311-F9246BFF31CF}" dt="2024-05-29T20:20:03.947" v="1" actId="6549"/>
        <pc:sldMkLst>
          <pc:docMk/>
          <pc:sldMk cId="1650602782" sldId="315"/>
        </pc:sldMkLst>
      </pc:sldChg>
      <pc:sldChg chg="modNotesTx">
        <pc:chgData name="Peace, Sarah - Office of Teaching and Learning" userId="6af79f7c-26c6-4199-b8eb-69eeb1e7ae71" providerId="ADAL" clId="{F1930913-E1CB-4A9C-9311-F9246BFF31CF}" dt="2024-05-29T20:20:06.554" v="2" actId="5793"/>
        <pc:sldMkLst>
          <pc:docMk/>
          <pc:sldMk cId="3224776317" sldId="316"/>
        </pc:sldMkLst>
      </pc:sldChg>
      <pc:sldChg chg="modSp mod modNotesTx">
        <pc:chgData name="Peace, Sarah - Office of Teaching and Learning" userId="6af79f7c-26c6-4199-b8eb-69eeb1e7ae71" providerId="ADAL" clId="{F1930913-E1CB-4A9C-9311-F9246BFF31CF}" dt="2024-05-29T20:21:57.336" v="15" actId="948"/>
        <pc:sldMkLst>
          <pc:docMk/>
          <pc:sldMk cId="1414964308" sldId="320"/>
        </pc:sldMkLst>
        <pc:spChg chg="mod">
          <ac:chgData name="Peace, Sarah - Office of Teaching and Learning" userId="6af79f7c-26c6-4199-b8eb-69eeb1e7ae71" providerId="ADAL" clId="{F1930913-E1CB-4A9C-9311-F9246BFF31CF}" dt="2024-05-29T20:21:57.336" v="15" actId="948"/>
          <ac:spMkLst>
            <pc:docMk/>
            <pc:sldMk cId="1414964308" sldId="320"/>
            <ac:spMk id="121" creationId="{00000000-0000-0000-0000-000000000000}"/>
          </ac:spMkLst>
        </pc:spChg>
        <pc:spChg chg="mod">
          <ac:chgData name="Peace, Sarah - Office of Teaching and Learning" userId="6af79f7c-26c6-4199-b8eb-69eeb1e7ae71" providerId="ADAL" clId="{F1930913-E1CB-4A9C-9311-F9246BFF31CF}" dt="2024-05-29T20:21:40.079" v="12" actId="948"/>
          <ac:spMkLst>
            <pc:docMk/>
            <pc:sldMk cId="1414964308" sldId="320"/>
            <ac:spMk id="122" creationId="{00000000-0000-0000-0000-000000000000}"/>
          </ac:spMkLst>
        </pc:spChg>
      </pc:sldChg>
      <pc:sldChg chg="modNotesTx">
        <pc:chgData name="Peace, Sarah - Office of Teaching and Learning" userId="6af79f7c-26c6-4199-b8eb-69eeb1e7ae71" providerId="ADAL" clId="{F1930913-E1CB-4A9C-9311-F9246BFF31CF}" dt="2024-05-29T20:20:15.901" v="5" actId="6549"/>
        <pc:sldMkLst>
          <pc:docMk/>
          <pc:sldMk cId="1623438621" sldId="322"/>
        </pc:sldMkLst>
      </pc:sldChg>
      <pc:sldChg chg="modNotesTx">
        <pc:chgData name="Peace, Sarah - Office of Teaching and Learning" userId="6af79f7c-26c6-4199-b8eb-69eeb1e7ae71" providerId="ADAL" clId="{F1930913-E1CB-4A9C-9311-F9246BFF31CF}" dt="2024-05-29T20:20:43.376" v="8" actId="5793"/>
        <pc:sldMkLst>
          <pc:docMk/>
          <pc:sldMk cId="2030502262" sldId="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5ff759224c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5ff759224c_0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5cbb3c146b_0_1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5cbb3c146b_0_1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lang="en-US" dirty="0"/>
          </a:p>
        </p:txBody>
      </p:sp>
    </p:spTree>
    <p:extLst>
      <p:ext uri="{BB962C8B-B14F-4D97-AF65-F5344CB8AC3E}">
        <p14:creationId xmlns:p14="http://schemas.microsoft.com/office/powerpoint/2010/main" val="2009052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63843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55fefc7afc_0_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55fefc7afc_0_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defTabSz="933237">
              <a:buNone/>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55fefc7afc_0_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55fefc7afc_0_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defTabSz="933237">
              <a:buNone/>
              <a:defRPr/>
            </a:pPr>
            <a:endParaRPr lang="en-US" sz="800" dirty="0">
              <a:latin typeface="+mj-lt"/>
            </a:endParaRPr>
          </a:p>
        </p:txBody>
      </p:sp>
    </p:spTree>
    <p:extLst>
      <p:ext uri="{BB962C8B-B14F-4D97-AF65-F5344CB8AC3E}">
        <p14:creationId xmlns:p14="http://schemas.microsoft.com/office/powerpoint/2010/main" val="105571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614937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endParaRPr lang="en-US" sz="800" dirty="0"/>
          </a:p>
        </p:txBody>
      </p:sp>
    </p:spTree>
    <p:extLst>
      <p:ext uri="{BB962C8B-B14F-4D97-AF65-F5344CB8AC3E}">
        <p14:creationId xmlns:p14="http://schemas.microsoft.com/office/powerpoint/2010/main" val="3686514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204a7f1e24c_0_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0" name="Google Shape;900;g204a7f1e24c_0_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sz="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265994360ea_0_8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7" name="Google Shape;1337;g265994360ea_0_8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lnSpc>
                <a:spcPct val="115000"/>
              </a:lnSpc>
              <a:buSzPts val="1400"/>
              <a:buNone/>
            </a:pPr>
            <a:endParaRPr lang="en-US" sz="800" dirty="0"/>
          </a:p>
          <a:p>
            <a:pPr marL="0" indent="0">
              <a:buClr>
                <a:schemeClr val="dk1"/>
              </a:buClr>
              <a:buSzPts val="1200"/>
              <a:buNone/>
            </a:pPr>
            <a:endParaRPr lang="en-US" dirty="0"/>
          </a:p>
          <a:p>
            <a:pPr marL="0" indent="0">
              <a:buClr>
                <a:schemeClr val="dk1"/>
              </a:buClr>
              <a:buSzPts val="1200"/>
              <a:buNone/>
            </a:pPr>
            <a:endParaRPr dirty="0"/>
          </a:p>
        </p:txBody>
      </p:sp>
    </p:spTree>
    <p:extLst>
      <p:ext uri="{BB962C8B-B14F-4D97-AF65-F5344CB8AC3E}">
        <p14:creationId xmlns:p14="http://schemas.microsoft.com/office/powerpoint/2010/main" val="3152529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145140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5cbb3c146b_0_1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5cbb3c146b_0_1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lang="en-US" dirty="0"/>
          </a:p>
        </p:txBody>
      </p:sp>
    </p:spTree>
    <p:extLst>
      <p:ext uri="{BB962C8B-B14F-4D97-AF65-F5344CB8AC3E}">
        <p14:creationId xmlns:p14="http://schemas.microsoft.com/office/powerpoint/2010/main" val="2561428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7780"/>
              </a:buClr>
              <a:buSzPts val="2400"/>
              <a:buNone/>
              <a:defRPr sz="2400">
                <a:solidFill>
                  <a:srgbClr val="007780"/>
                </a:solidFill>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800"/>
              <a:buNone/>
              <a:defRPr sz="18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 name="Google Shape;13;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778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3"/>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31"/>
        <p:cNvGrpSpPr/>
        <p:nvPr/>
      </p:nvGrpSpPr>
      <p:grpSpPr>
        <a:xfrm>
          <a:off x="0" y="0"/>
          <a:ext cx="0" cy="0"/>
          <a:chOff x="0" y="0"/>
          <a:chExt cx="0" cy="0"/>
        </a:xfrm>
      </p:grpSpPr>
      <p:sp>
        <p:nvSpPr>
          <p:cNvPr id="932" name="Google Shape;932;p1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3" name="Google Shape;933;p16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34" name="Google Shape;934;p1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5" name="Google Shape;935;p16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253627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title"/>
          </p:nvPr>
        </p:nvSpPr>
        <p:spPr>
          <a:xfrm>
            <a:off x="838200" y="-150721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4038600" y="6356350"/>
            <a:ext cx="407826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0"/>
          <p:cNvSpPr txBox="1">
            <a:spLocks noGrp="1"/>
          </p:cNvSpPr>
          <p:nvPr>
            <p:ph type="body" idx="1"/>
          </p:nvPr>
        </p:nvSpPr>
        <p:spPr>
          <a:xfrm>
            <a:off x="5183188" y="1891430"/>
            <a:ext cx="6172200" cy="396962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ftr" idx="11"/>
          </p:nvPr>
        </p:nvSpPr>
        <p:spPr>
          <a:xfrm>
            <a:off x="4038600" y="6356350"/>
            <a:ext cx="404068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1"/>
          <p:cNvSpPr>
            <a:spLocks noGrp="1"/>
          </p:cNvSpPr>
          <p:nvPr>
            <p:ph type="pic" idx="2"/>
          </p:nvPr>
        </p:nvSpPr>
        <p:spPr>
          <a:xfrm>
            <a:off x="5183188" y="987425"/>
            <a:ext cx="6172200" cy="4873625"/>
          </a:xfrm>
          <a:prstGeom prst="rect">
            <a:avLst/>
          </a:prstGeom>
          <a:noFill/>
          <a:ln>
            <a:noFill/>
          </a:ln>
        </p:spPr>
      </p:sp>
      <p:sp>
        <p:nvSpPr>
          <p:cNvPr id="62" name="Google Shape;62;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 name="Google Shape;9;p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mdreducation.com/reports/classroom-trends-teachersbuyers-instructional-materials-users-technology/" TargetMode="Externa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hyperlink" Target="https://jscholarship.library.jhu.edu/server/api/core/bitstreams/050bc165-4c10-4808-8959-e4e29f6c8880/content" TargetMode="External"/><Relationship Id="rId5" Type="http://schemas.openxmlformats.org/officeDocument/2006/relationships/hyperlink" Target="https://insights.sreb.org/reports/instructionalmaterials.pdf" TargetMode="External"/><Relationship Id="rId4" Type="http://schemas.openxmlformats.org/officeDocument/2006/relationships/hyperlink" Target="https://www.nber.org/papers/w2239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ctrTitle"/>
          </p:nvPr>
        </p:nvSpPr>
        <p:spPr>
          <a:xfrm>
            <a:off x="1452039" y="2531876"/>
            <a:ext cx="11638945" cy="1497840"/>
          </a:xfrm>
          <a:prstGeom prst="rect">
            <a:avLst/>
          </a:prstGeom>
        </p:spPr>
        <p:txBody>
          <a:bodyPr spcFirstLastPara="1" wrap="square" lIns="91425" tIns="45700" rIns="91425" bIns="45700" anchor="b" anchorCtr="0">
            <a:noAutofit/>
          </a:bodyPr>
          <a:lstStyle/>
          <a:p>
            <a:pPr>
              <a:lnSpc>
                <a:spcPct val="100000"/>
              </a:lnSpc>
              <a:spcBef>
                <a:spcPts val="400"/>
              </a:spcBef>
              <a:buSzPts val="891"/>
            </a:pPr>
            <a:br>
              <a:rPr lang="en-US" sz="3200" dirty="0">
                <a:latin typeface="Franklin Gothic Medium" panose="020B0603020102020204" pitchFamily="34" charset="0"/>
                <a:cs typeface="Times New Roman" panose="02020603050405020304" pitchFamily="18" charset="0"/>
              </a:rPr>
            </a:br>
            <a:r>
              <a:rPr lang="en-US" sz="4800" b="1" dirty="0">
                <a:solidFill>
                  <a:srgbClr val="002060"/>
                </a:solidFill>
                <a:latin typeface="Franklin Gothic Book" panose="020B0503020102020204" pitchFamily="34" charset="0"/>
                <a:cs typeface="Times New Roman"/>
              </a:rPr>
              <a:t>Instructional Resource </a:t>
            </a:r>
            <a:br>
              <a:rPr lang="en-US" sz="4800" b="1" dirty="0">
                <a:solidFill>
                  <a:srgbClr val="002060"/>
                </a:solidFill>
                <a:latin typeface="Franklin Gothic Book" panose="020B0503020102020204" pitchFamily="34" charset="0"/>
                <a:cs typeface="Times New Roman"/>
              </a:rPr>
            </a:br>
            <a:r>
              <a:rPr lang="en-US" sz="4800" b="1" dirty="0">
                <a:solidFill>
                  <a:srgbClr val="002060"/>
                </a:solidFill>
                <a:latin typeface="Franklin Gothic Book" panose="020B0503020102020204" pitchFamily="34" charset="0"/>
                <a:cs typeface="Times New Roman"/>
              </a:rPr>
              <a:t>Adoption and Implementation </a:t>
            </a:r>
            <a:br>
              <a:rPr lang="en-US" sz="3600" i="1" dirty="0">
                <a:latin typeface="Franklin Gothic Medium" panose="020B0603020102020204" pitchFamily="34" charset="0"/>
                <a:cs typeface="Times New Roman" panose="02020603050405020304" pitchFamily="18" charset="0"/>
              </a:rPr>
            </a:br>
            <a:br>
              <a:rPr lang="en-US" sz="3600" dirty="0">
                <a:latin typeface="Franklin Gothic Medium" panose="020B0603020102020204" pitchFamily="34" charset="0"/>
                <a:cs typeface="Times New Roman" panose="02020603050405020304" pitchFamily="18" charset="0"/>
              </a:rPr>
            </a:br>
            <a:br>
              <a:rPr lang="en-US" sz="1800" dirty="0">
                <a:latin typeface="Franklin Gothic Medium"/>
                <a:cs typeface="Times New Roman"/>
              </a:rPr>
            </a:br>
            <a:r>
              <a:rPr lang="en-US" sz="2400" dirty="0">
                <a:solidFill>
                  <a:srgbClr val="002060"/>
                </a:solidFill>
                <a:latin typeface="Franklin Gothic Medium"/>
                <a:cs typeface="Times New Roman"/>
              </a:rPr>
              <a:t> </a:t>
            </a:r>
            <a:endParaRPr sz="2400" dirty="0">
              <a:solidFill>
                <a:srgbClr val="002060"/>
              </a:solidFill>
              <a:latin typeface="Franklin Gothic Medium" panose="020B0603020102020204" pitchFamily="34" charset="0"/>
              <a:cs typeface="Times New Roman" panose="02020603050405020304" pitchFamily="18" charset="0"/>
            </a:endParaRPr>
          </a:p>
        </p:txBody>
      </p:sp>
      <p:sp>
        <p:nvSpPr>
          <p:cNvPr id="80" name="Google Shape;80;p14"/>
          <p:cNvSpPr txBox="1">
            <a:spLocks noGrp="1"/>
          </p:cNvSpPr>
          <p:nvPr>
            <p:ph type="subTitle" idx="1"/>
          </p:nvPr>
        </p:nvSpPr>
        <p:spPr>
          <a:xfrm>
            <a:off x="3933267" y="2965468"/>
            <a:ext cx="6676487" cy="1655700"/>
          </a:xfrm>
          <a:prstGeom prst="rect">
            <a:avLst/>
          </a:prstGeom>
        </p:spPr>
        <p:txBody>
          <a:bodyPr spcFirstLastPara="1" wrap="square" lIns="91425" tIns="45700" rIns="91425" bIns="45700" anchor="t" anchorCtr="0">
            <a:normAutofit/>
          </a:bodyPr>
          <a:lstStyle/>
          <a:p>
            <a:pPr marL="0" lvl="0" indent="0" rtl="0">
              <a:lnSpc>
                <a:spcPct val="100000"/>
              </a:lnSpc>
              <a:spcBef>
                <a:spcPts val="0"/>
              </a:spcBef>
              <a:spcAft>
                <a:spcPts val="0"/>
              </a:spcAft>
              <a:buNone/>
            </a:pPr>
            <a:r>
              <a:rPr lang="en-US" sz="3200" b="1" dirty="0">
                <a:latin typeface="Franklin Gothic Book" panose="020B0503020102020204" pitchFamily="34" charset="0"/>
                <a:cs typeface="FrankRuehl"/>
              </a:rPr>
              <a:t>Interim Joint Committee on Education</a:t>
            </a:r>
          </a:p>
          <a:p>
            <a:pPr marL="0" lvl="0" indent="0" rtl="0">
              <a:lnSpc>
                <a:spcPct val="100000"/>
              </a:lnSpc>
              <a:spcBef>
                <a:spcPts val="0"/>
              </a:spcBef>
              <a:spcAft>
                <a:spcPts val="0"/>
              </a:spcAft>
              <a:buNone/>
            </a:pPr>
            <a:r>
              <a:rPr lang="en-US" sz="3200" b="1" dirty="0">
                <a:latin typeface="Franklin Gothic Book" panose="020B0503020102020204" pitchFamily="34" charset="0"/>
                <a:cs typeface="FrankRuehl"/>
              </a:rPr>
              <a:t>June 4, 2024</a:t>
            </a:r>
          </a:p>
        </p:txBody>
      </p:sp>
      <p:sp>
        <p:nvSpPr>
          <p:cNvPr id="3" name="TextBox 2">
            <a:extLst>
              <a:ext uri="{FF2B5EF4-FFF2-40B4-BE49-F238E27FC236}">
                <a16:creationId xmlns:a16="http://schemas.microsoft.com/office/drawing/2014/main" id="{A8D3C7A6-82F0-0454-95EF-68DF77EB3573}"/>
              </a:ext>
            </a:extLst>
          </p:cNvPr>
          <p:cNvSpPr txBox="1"/>
          <p:nvPr/>
        </p:nvSpPr>
        <p:spPr>
          <a:xfrm>
            <a:off x="5776269" y="4469778"/>
            <a:ext cx="6094324" cy="1323439"/>
          </a:xfrm>
          <a:prstGeom prst="rect">
            <a:avLst/>
          </a:prstGeom>
          <a:noFill/>
        </p:spPr>
        <p:txBody>
          <a:bodyPr wrap="square">
            <a:spAutoFit/>
          </a:bodyPr>
          <a:lstStyle/>
          <a:p>
            <a:pPr marL="0" lvl="0" indent="0" algn="r" rtl="0">
              <a:lnSpc>
                <a:spcPct val="100000"/>
              </a:lnSpc>
              <a:spcBef>
                <a:spcPts val="0"/>
              </a:spcBef>
              <a:spcAft>
                <a:spcPts val="0"/>
              </a:spcAft>
              <a:buNone/>
            </a:pPr>
            <a:r>
              <a:rPr lang="en-US" sz="2800" dirty="0">
                <a:solidFill>
                  <a:srgbClr val="002060"/>
                </a:solidFill>
                <a:latin typeface="Franklin Gothic Medium"/>
                <a:cs typeface="FrankRuehl"/>
              </a:rPr>
              <a:t>Micki Ray</a:t>
            </a:r>
          </a:p>
          <a:p>
            <a:pPr marL="0" lvl="0" indent="0" algn="r" rtl="0">
              <a:lnSpc>
                <a:spcPct val="100000"/>
              </a:lnSpc>
              <a:spcBef>
                <a:spcPts val="0"/>
              </a:spcBef>
              <a:spcAft>
                <a:spcPts val="0"/>
              </a:spcAft>
              <a:buNone/>
            </a:pPr>
            <a:r>
              <a:rPr lang="en-US" sz="2800" dirty="0">
                <a:solidFill>
                  <a:srgbClr val="002060"/>
                </a:solidFill>
                <a:latin typeface="Franklin Gothic Medium"/>
                <a:cs typeface="FrankRuehl"/>
                <a:sym typeface="Libre Franklin"/>
              </a:rPr>
              <a:t>Chief</a:t>
            </a:r>
            <a:r>
              <a:rPr lang="en-US" sz="2800" dirty="0">
                <a:solidFill>
                  <a:srgbClr val="002060"/>
                </a:solidFill>
                <a:latin typeface="Franklin Gothic Medium"/>
                <a:cs typeface="FrankRuehl"/>
              </a:rPr>
              <a:t> Academic Officer</a:t>
            </a:r>
          </a:p>
          <a:p>
            <a:pPr marL="0" lvl="0" indent="0" rtl="0">
              <a:lnSpc>
                <a:spcPct val="100000"/>
              </a:lnSpc>
              <a:spcBef>
                <a:spcPts val="0"/>
              </a:spcBef>
              <a:spcAft>
                <a:spcPts val="0"/>
              </a:spcAft>
              <a:buNone/>
            </a:pPr>
            <a:endParaRPr lang="en-US" sz="2400" dirty="0">
              <a:solidFill>
                <a:srgbClr val="007780"/>
              </a:solidFill>
              <a:latin typeface="Franklin Gothic Medium"/>
              <a:cs typeface="FrankRuehl"/>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584248" y="55541"/>
            <a:ext cx="11023500" cy="676656"/>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200" dirty="0">
                <a:latin typeface="Franklin Gothic Medium"/>
                <a:cs typeface="Times New Roman"/>
              </a:rPr>
              <a:t>Overview of KDE Recommendations </a:t>
            </a:r>
            <a:endParaRPr sz="4200" dirty="0">
              <a:latin typeface="Franklin Gothic Medium"/>
              <a:cs typeface="Times New Roman"/>
            </a:endParaRPr>
          </a:p>
        </p:txBody>
      </p:sp>
      <p:sp>
        <p:nvSpPr>
          <p:cNvPr id="122" name="Google Shape;122;p21"/>
          <p:cNvSpPr txBox="1">
            <a:spLocks noGrp="1"/>
          </p:cNvSpPr>
          <p:nvPr>
            <p:ph type="body" idx="1"/>
          </p:nvPr>
        </p:nvSpPr>
        <p:spPr>
          <a:xfrm>
            <a:off x="339435" y="732197"/>
            <a:ext cx="11513127" cy="5126026"/>
          </a:xfrm>
          <a:prstGeom prst="rect">
            <a:avLst/>
          </a:prstGeom>
        </p:spPr>
        <p:txBody>
          <a:bodyPr spcFirstLastPara="1" wrap="square" lIns="91425" tIns="45700" rIns="91425" bIns="45700" anchor="t" anchorCtr="0">
            <a:noAutofit/>
          </a:bodyPr>
          <a:lstStyle/>
          <a:p>
            <a:pPr marL="419100">
              <a:lnSpc>
                <a:spcPct val="100000"/>
              </a:lnSpc>
              <a:spcBef>
                <a:spcPts val="0"/>
              </a:spcBef>
              <a:spcAft>
                <a:spcPts val="300"/>
              </a:spcAft>
              <a:buClr>
                <a:srgbClr val="002060"/>
              </a:buClr>
              <a:buSzPts val="2400"/>
            </a:pPr>
            <a:r>
              <a:rPr lang="en-US" sz="2000" b="1" dirty="0">
                <a:solidFill>
                  <a:srgbClr val="002060"/>
                </a:solidFill>
                <a:latin typeface="Franklin Gothic Book"/>
                <a:ea typeface="Calibri"/>
                <a:cs typeface="Times New Roman"/>
              </a:rPr>
              <a:t>Rename commission to denote shifts in instructional resource adoption vs. textbooks only</a:t>
            </a:r>
          </a:p>
          <a:p>
            <a:pPr marL="419100">
              <a:lnSpc>
                <a:spcPct val="100000"/>
              </a:lnSpc>
              <a:spcBef>
                <a:spcPts val="0"/>
              </a:spcBef>
              <a:spcAft>
                <a:spcPts val="300"/>
              </a:spcAft>
              <a:buClr>
                <a:srgbClr val="002060"/>
              </a:buClr>
              <a:buSzPts val="2400"/>
            </a:pPr>
            <a:r>
              <a:rPr lang="en-US" sz="2000" b="1" dirty="0">
                <a:solidFill>
                  <a:srgbClr val="002060"/>
                </a:solidFill>
                <a:latin typeface="Franklin Gothic Book"/>
                <a:ea typeface="Calibri"/>
                <a:cs typeface="Times New Roman"/>
              </a:rPr>
              <a:t>Repurpose commission to focus on supporting local districts in the evaluation, selection, and use of HQIRs</a:t>
            </a:r>
          </a:p>
          <a:p>
            <a:pPr marL="419100">
              <a:lnSpc>
                <a:spcPct val="100000"/>
              </a:lnSpc>
              <a:spcBef>
                <a:spcPts val="300"/>
              </a:spcBef>
              <a:buClr>
                <a:srgbClr val="002060"/>
              </a:buClr>
              <a:buSzPts val="2400"/>
            </a:pPr>
            <a:r>
              <a:rPr lang="en-US" sz="2000" b="1" dirty="0">
                <a:solidFill>
                  <a:srgbClr val="002060"/>
                </a:solidFill>
                <a:latin typeface="Franklin Gothic Book"/>
                <a:ea typeface="Calibri"/>
                <a:cs typeface="Times New Roman"/>
              </a:rPr>
              <a:t>Modify responsibilities to maximize efforts: </a:t>
            </a:r>
          </a:p>
          <a:p>
            <a:pPr marL="876300" lvl="1">
              <a:lnSpc>
                <a:spcPct val="100000"/>
              </a:lnSpc>
              <a:spcBef>
                <a:spcPts val="0"/>
              </a:spcBef>
              <a:buClr>
                <a:srgbClr val="002060"/>
              </a:buClr>
              <a:buSzPts val="2400"/>
            </a:pPr>
            <a:r>
              <a:rPr lang="en-US" sz="2000" dirty="0">
                <a:solidFill>
                  <a:srgbClr val="002060"/>
                </a:solidFill>
                <a:latin typeface="Franklin Gothic Book" panose="020B0503020102020204" pitchFamily="34" charset="0"/>
                <a:ea typeface="Calibri"/>
                <a:cs typeface="Times New Roman"/>
              </a:rPr>
              <a:t>Develop and approve selection criteria and evaluation forms for the review of instructional resources at the local level per KRS 160.345</a:t>
            </a:r>
          </a:p>
          <a:p>
            <a:pPr marL="876300" lvl="1">
              <a:lnSpc>
                <a:spcPct val="100000"/>
              </a:lnSpc>
              <a:spcBef>
                <a:spcPts val="0"/>
              </a:spcBef>
              <a:buClr>
                <a:srgbClr val="002060"/>
              </a:buClr>
              <a:buSzPts val="2400"/>
            </a:pPr>
            <a:r>
              <a:rPr lang="en-US" sz="2000" dirty="0">
                <a:solidFill>
                  <a:srgbClr val="002060"/>
                </a:solidFill>
                <a:latin typeface="Franklin Gothic Book" panose="020B0503020102020204" pitchFamily="34" charset="0"/>
                <a:ea typeface="Calibri"/>
                <a:cs typeface="Times New Roman"/>
              </a:rPr>
              <a:t>Publish consumer guides to support schools and districts in implementation  </a:t>
            </a:r>
          </a:p>
          <a:p>
            <a:pPr marL="876300" lvl="1">
              <a:lnSpc>
                <a:spcPct val="100000"/>
              </a:lnSpc>
              <a:spcBef>
                <a:spcPts val="0"/>
              </a:spcBef>
              <a:buClr>
                <a:srgbClr val="002060"/>
              </a:buClr>
              <a:buSzPts val="2400"/>
            </a:pPr>
            <a:r>
              <a:rPr lang="en-US" sz="2000" dirty="0">
                <a:solidFill>
                  <a:srgbClr val="002060"/>
                </a:solidFill>
                <a:latin typeface="Franklin Gothic Book" panose="020B0503020102020204" pitchFamily="34" charset="0"/>
              </a:rPr>
              <a:t>Rather than reviewing all materials, provide feedback on gateways, selection criteria, and evaluation tools to ensure alignment to the KAS</a:t>
            </a:r>
            <a:r>
              <a:rPr lang="en-US" sz="1800" dirty="0">
                <a:solidFill>
                  <a:srgbClr val="002060"/>
                </a:solidFill>
                <a:latin typeface="Franklin Gothic Book" panose="020B0503020102020204" pitchFamily="34" charset="0"/>
              </a:rPr>
              <a:t> for local resource review</a:t>
            </a:r>
            <a:endParaRPr lang="en-US" sz="1800" dirty="0">
              <a:solidFill>
                <a:srgbClr val="002060"/>
              </a:solidFill>
              <a:latin typeface="Franklin Gothic Book" panose="020B0503020102020204" pitchFamily="34" charset="0"/>
              <a:ea typeface="Calibri"/>
              <a:cs typeface="Times New Roman"/>
            </a:endParaRPr>
          </a:p>
          <a:p>
            <a:pPr marL="419100">
              <a:lnSpc>
                <a:spcPct val="100000"/>
              </a:lnSpc>
              <a:spcBef>
                <a:spcPts val="300"/>
              </a:spcBef>
              <a:buClr>
                <a:srgbClr val="002060"/>
              </a:buClr>
              <a:buSzPts val="2400"/>
            </a:pPr>
            <a:r>
              <a:rPr lang="en-US" sz="2000" b="1" dirty="0">
                <a:solidFill>
                  <a:srgbClr val="002060"/>
                </a:solidFill>
                <a:latin typeface="Franklin Gothic Book"/>
                <a:ea typeface="Calibri"/>
                <a:cs typeface="Times New Roman"/>
              </a:rPr>
              <a:t>Engage more stakeholders as active participants in the process:</a:t>
            </a:r>
          </a:p>
          <a:p>
            <a:pPr marL="876300" lvl="1">
              <a:lnSpc>
                <a:spcPct val="100000"/>
              </a:lnSpc>
              <a:spcBef>
                <a:spcPts val="0"/>
              </a:spcBef>
              <a:buClr>
                <a:srgbClr val="002060"/>
              </a:buClr>
              <a:buSzPts val="2400"/>
            </a:pPr>
            <a:r>
              <a:rPr lang="en-US" sz="2000" dirty="0">
                <a:solidFill>
                  <a:srgbClr val="002060"/>
                </a:solidFill>
                <a:latin typeface="Franklin Gothic Book"/>
                <a:ea typeface="Calibri"/>
                <a:cs typeface="Times New Roman"/>
              </a:rPr>
              <a:t>Quality Curriculum Task Force – 21 members</a:t>
            </a:r>
          </a:p>
          <a:p>
            <a:pPr marL="876300" lvl="1">
              <a:lnSpc>
                <a:spcPct val="100000"/>
              </a:lnSpc>
              <a:spcBef>
                <a:spcPts val="0"/>
              </a:spcBef>
              <a:buClr>
                <a:srgbClr val="002060"/>
              </a:buClr>
              <a:buSzPts val="2400"/>
            </a:pPr>
            <a:r>
              <a:rPr lang="en-US" sz="2000" dirty="0">
                <a:solidFill>
                  <a:srgbClr val="002060"/>
                </a:solidFill>
                <a:latin typeface="Franklin Gothic Book"/>
                <a:ea typeface="Calibri"/>
                <a:cs typeface="Times New Roman"/>
              </a:rPr>
              <a:t>Advisory Panels and Review Committee members per KRS 158.6453 </a:t>
            </a:r>
          </a:p>
          <a:p>
            <a:pPr marL="876300" lvl="1">
              <a:lnSpc>
                <a:spcPct val="100000"/>
              </a:lnSpc>
              <a:spcBef>
                <a:spcPts val="0"/>
              </a:spcBef>
              <a:buClr>
                <a:srgbClr val="002060"/>
              </a:buClr>
              <a:buSzPts val="2400"/>
            </a:pPr>
            <a:r>
              <a:rPr lang="en-US" sz="2000" dirty="0">
                <a:solidFill>
                  <a:srgbClr val="002060"/>
                </a:solidFill>
                <a:latin typeface="Franklin Gothic Book"/>
                <a:ea typeface="Calibri"/>
                <a:cs typeface="Times New Roman"/>
              </a:rPr>
              <a:t>Tools for public/community involvement and feedback  </a:t>
            </a:r>
            <a:endParaRPr lang="en-US" sz="2000" b="1" dirty="0">
              <a:solidFill>
                <a:srgbClr val="002060"/>
              </a:solidFill>
              <a:latin typeface="Franklin Gothic Book"/>
              <a:ea typeface="Calibri"/>
              <a:cs typeface="Times New Roman"/>
            </a:endParaRPr>
          </a:p>
          <a:p>
            <a:pPr marL="419100">
              <a:lnSpc>
                <a:spcPct val="100000"/>
              </a:lnSpc>
              <a:spcBef>
                <a:spcPts val="300"/>
              </a:spcBef>
              <a:spcAft>
                <a:spcPts val="300"/>
              </a:spcAft>
              <a:buClr>
                <a:srgbClr val="002060"/>
              </a:buClr>
              <a:buSzPts val="2400"/>
            </a:pPr>
            <a:r>
              <a:rPr lang="en-US" sz="2000" b="1" dirty="0">
                <a:solidFill>
                  <a:srgbClr val="002060"/>
                </a:solidFill>
                <a:latin typeface="Franklin Gothic Book"/>
                <a:ea typeface="Calibri"/>
                <a:cs typeface="Times New Roman"/>
              </a:rPr>
              <a:t>Repurpose funding and direct it toward local district use and purchase of HQIRs </a:t>
            </a:r>
          </a:p>
          <a:p>
            <a:pPr marL="419100">
              <a:lnSpc>
                <a:spcPct val="100000"/>
              </a:lnSpc>
              <a:spcBef>
                <a:spcPts val="300"/>
              </a:spcBef>
              <a:spcAft>
                <a:spcPts val="300"/>
              </a:spcAft>
              <a:buClr>
                <a:srgbClr val="002060"/>
              </a:buClr>
              <a:buSzPts val="2400"/>
            </a:pPr>
            <a:r>
              <a:rPr lang="en-US" sz="2000" b="1" dirty="0">
                <a:solidFill>
                  <a:srgbClr val="002060"/>
                </a:solidFill>
                <a:latin typeface="Franklin Gothic Book"/>
                <a:ea typeface="Calibri"/>
                <a:cs typeface="Times New Roman"/>
              </a:rPr>
              <a:t>Require reporting of resource adoption to the KDE </a:t>
            </a:r>
          </a:p>
          <a:p>
            <a:pPr marL="76200" indent="0">
              <a:lnSpc>
                <a:spcPct val="100000"/>
              </a:lnSpc>
              <a:spcBef>
                <a:spcPts val="0"/>
              </a:spcBef>
              <a:buClr>
                <a:srgbClr val="002060"/>
              </a:buClr>
              <a:buSzPts val="2400"/>
              <a:buNone/>
            </a:pPr>
            <a:endParaRPr lang="en-US" sz="2000" dirty="0">
              <a:solidFill>
                <a:srgbClr val="002060"/>
              </a:solidFill>
              <a:latin typeface="Franklin Gothic Book"/>
              <a:ea typeface="Calibri"/>
              <a:cs typeface="Times New Roman"/>
            </a:endParaRPr>
          </a:p>
          <a:p>
            <a:pPr lvl="1" indent="-381000">
              <a:lnSpc>
                <a:spcPct val="100000"/>
              </a:lnSpc>
              <a:spcBef>
                <a:spcPts val="0"/>
              </a:spcBef>
              <a:buClr>
                <a:schemeClr val="dk1"/>
              </a:buClr>
              <a:buSzPts val="2400"/>
              <a:buFont typeface="Calibri"/>
              <a:buChar char="•"/>
            </a:pPr>
            <a:endParaRPr lang="en-US" sz="1600" dirty="0">
              <a:solidFill>
                <a:srgbClr val="002060"/>
              </a:solidFill>
              <a:latin typeface="Franklin Gothic Book"/>
              <a:ea typeface="Calibri"/>
              <a:cs typeface="Times New Roman"/>
            </a:endParaRPr>
          </a:p>
        </p:txBody>
      </p:sp>
    </p:spTree>
    <p:extLst>
      <p:ext uri="{BB962C8B-B14F-4D97-AF65-F5344CB8AC3E}">
        <p14:creationId xmlns:p14="http://schemas.microsoft.com/office/powerpoint/2010/main" val="1414964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5;p38">
            <a:extLst>
              <a:ext uri="{FF2B5EF4-FFF2-40B4-BE49-F238E27FC236}">
                <a16:creationId xmlns:a16="http://schemas.microsoft.com/office/drawing/2014/main" id="{221D7631-24C3-8996-4C21-7692BCC756A9}"/>
              </a:ext>
            </a:extLst>
          </p:cNvPr>
          <p:cNvSpPr txBox="1"/>
          <p:nvPr/>
        </p:nvSpPr>
        <p:spPr>
          <a:xfrm>
            <a:off x="4708200" y="1718968"/>
            <a:ext cx="4373356"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400" b="1">
                <a:solidFill>
                  <a:srgbClr val="007780"/>
                </a:solidFill>
                <a:latin typeface="Franklin Gothic Book" panose="020B0503020102020204" pitchFamily="34" charset="0"/>
                <a:ea typeface="Libre Franklin"/>
                <a:cs typeface="Times New Roman" panose="02020603050405020304" pitchFamily="18" charset="0"/>
                <a:sym typeface="Libre Franklin"/>
              </a:rPr>
              <a:t>Questions</a:t>
            </a:r>
            <a:r>
              <a:rPr lang="en-US" sz="5400" b="1">
                <a:solidFill>
                  <a:srgbClr val="007780"/>
                </a:solidFill>
                <a:latin typeface="Franklin Gothic Book" panose="020B0503020102020204" pitchFamily="34" charset="0"/>
                <a:ea typeface="Libre Franklin"/>
                <a:cs typeface="Libre Franklin"/>
                <a:sym typeface="Libre Franklin"/>
              </a:rPr>
              <a:t>?</a:t>
            </a:r>
            <a:endParaRPr sz="5400" b="1">
              <a:solidFill>
                <a:srgbClr val="007780"/>
              </a:solidFill>
              <a:latin typeface="Franklin Gothic Book" panose="020B0503020102020204" pitchFamily="34" charset="0"/>
              <a:ea typeface="Libre Franklin"/>
              <a:cs typeface="Libre Franklin"/>
              <a:sym typeface="Libre Franklin"/>
            </a:endParaRPr>
          </a:p>
        </p:txBody>
      </p:sp>
      <p:sp>
        <p:nvSpPr>
          <p:cNvPr id="6" name="TextBox 5">
            <a:extLst>
              <a:ext uri="{FF2B5EF4-FFF2-40B4-BE49-F238E27FC236}">
                <a16:creationId xmlns:a16="http://schemas.microsoft.com/office/drawing/2014/main" id="{726B5C20-F4D4-070D-4DD6-8F322FF03D81}"/>
              </a:ext>
            </a:extLst>
          </p:cNvPr>
          <p:cNvSpPr txBox="1"/>
          <p:nvPr/>
        </p:nvSpPr>
        <p:spPr>
          <a:xfrm>
            <a:off x="5647473" y="4123401"/>
            <a:ext cx="6093912" cy="1107996"/>
          </a:xfrm>
          <a:prstGeom prst="rect">
            <a:avLst/>
          </a:prstGeom>
          <a:noFill/>
        </p:spPr>
        <p:txBody>
          <a:bodyPr wrap="square">
            <a:spAutoFit/>
          </a:bodyPr>
          <a:lstStyle/>
          <a:p>
            <a:pPr marL="0" lvl="0" indent="0" algn="r" rtl="0">
              <a:lnSpc>
                <a:spcPct val="100000"/>
              </a:lnSpc>
              <a:spcBef>
                <a:spcPts val="0"/>
              </a:spcBef>
              <a:spcAft>
                <a:spcPts val="0"/>
              </a:spcAft>
              <a:buNone/>
            </a:pPr>
            <a:r>
              <a:rPr lang="en-US" sz="2200" dirty="0">
                <a:solidFill>
                  <a:srgbClr val="002060"/>
                </a:solidFill>
                <a:latin typeface="Franklin Gothic Medium"/>
                <a:cs typeface="FrankRuehl"/>
              </a:rPr>
              <a:t>Micki Ray</a:t>
            </a:r>
          </a:p>
          <a:p>
            <a:pPr marL="0" lvl="0" indent="0" algn="r" rtl="0">
              <a:lnSpc>
                <a:spcPct val="100000"/>
              </a:lnSpc>
              <a:spcBef>
                <a:spcPts val="0"/>
              </a:spcBef>
              <a:spcAft>
                <a:spcPts val="0"/>
              </a:spcAft>
              <a:buNone/>
            </a:pPr>
            <a:r>
              <a:rPr lang="en-US" sz="2200" dirty="0">
                <a:solidFill>
                  <a:srgbClr val="002060"/>
                </a:solidFill>
                <a:latin typeface="Franklin Gothic Medium"/>
                <a:cs typeface="FrankRuehl"/>
                <a:sym typeface="Libre Franklin"/>
              </a:rPr>
              <a:t>Chief</a:t>
            </a:r>
            <a:r>
              <a:rPr lang="en-US" sz="2200" dirty="0">
                <a:solidFill>
                  <a:srgbClr val="002060"/>
                </a:solidFill>
                <a:latin typeface="Franklin Gothic Medium"/>
                <a:cs typeface="FrankRuehl"/>
              </a:rPr>
              <a:t> Academic Officer</a:t>
            </a:r>
          </a:p>
          <a:p>
            <a:pPr marL="0" lvl="0" indent="0" algn="r" rtl="0">
              <a:lnSpc>
                <a:spcPct val="100000"/>
              </a:lnSpc>
              <a:spcBef>
                <a:spcPts val="0"/>
              </a:spcBef>
              <a:spcAft>
                <a:spcPts val="0"/>
              </a:spcAft>
              <a:buNone/>
            </a:pPr>
            <a:r>
              <a:rPr lang="en-US" sz="2200" dirty="0">
                <a:solidFill>
                  <a:srgbClr val="002060"/>
                </a:solidFill>
                <a:latin typeface="Franklin Gothic Medium"/>
                <a:cs typeface="FrankRuehl"/>
              </a:rPr>
              <a:t>micki.ray@education.ky.gov</a:t>
            </a:r>
          </a:p>
        </p:txBody>
      </p:sp>
    </p:spTree>
    <p:extLst>
      <p:ext uri="{BB962C8B-B14F-4D97-AF65-F5344CB8AC3E}">
        <p14:creationId xmlns:p14="http://schemas.microsoft.com/office/powerpoint/2010/main" val="2030502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413815" y="1348111"/>
            <a:ext cx="10515600" cy="2236041"/>
          </a:xfrm>
          <a:prstGeom prst="rect">
            <a:avLst/>
          </a:prstGeom>
        </p:spPr>
        <p:txBody>
          <a:bodyPr spcFirstLastPara="1" wrap="square" lIns="91425" tIns="45700" rIns="91425" bIns="45700" anchor="ctr" anchorCtr="0">
            <a:normAutofit fontScale="90000"/>
          </a:bodyPr>
          <a:lstStyle/>
          <a:p>
            <a:pPr>
              <a:lnSpc>
                <a:spcPct val="100000"/>
              </a:lnSpc>
              <a:spcBef>
                <a:spcPts val="1200"/>
              </a:spcBef>
              <a:spcAft>
                <a:spcPts val="800"/>
              </a:spcAft>
              <a:buClr>
                <a:srgbClr val="D2BD24"/>
              </a:buClr>
              <a:buSzPts val="3600"/>
              <a:defRPr/>
            </a:pPr>
            <a:r>
              <a:rPr lang="en-US" sz="4500">
                <a:latin typeface="Franklin Gothic Medium"/>
                <a:cs typeface="Times New Roman"/>
                <a:sym typeface="Georgia"/>
              </a:rPr>
              <a:t>Statutory Basis</a:t>
            </a:r>
            <a:br>
              <a:rPr lang="en-US" sz="4500">
                <a:latin typeface="Franklin Gothic Medium"/>
                <a:cs typeface="Times New Roman"/>
                <a:sym typeface="Georgia"/>
              </a:rPr>
            </a:br>
            <a:r>
              <a:rPr lang="en-US" sz="3200"/>
              <a:t>KRS 156.405</a:t>
            </a:r>
            <a:br>
              <a:rPr lang="en-US" sz="2800"/>
            </a:br>
            <a:br>
              <a:rPr kumimoji="0" lang="en-US" sz="2800" b="1" i="0" u="none" strike="noStrike" kern="0" cap="none" spc="0" normalizeH="0" baseline="0" noProof="0">
                <a:ln>
                  <a:noFill/>
                </a:ln>
                <a:solidFill>
                  <a:srgbClr val="002060"/>
                </a:solidFill>
                <a:effectLst/>
                <a:uLnTx/>
                <a:uFillTx/>
                <a:latin typeface="Franklin Gothic Book" panose="020B0503020102020204" pitchFamily="34" charset="0"/>
                <a:ea typeface="Source Sans Pro"/>
                <a:cs typeface="Times New Roman" panose="02020603050405020304" pitchFamily="18" charset="0"/>
                <a:sym typeface="Source Sans Pro"/>
              </a:rPr>
            </a:br>
            <a:endParaRPr lang="en-US">
              <a:latin typeface="Franklin Gothic Medium" panose="020B0603020102020204" pitchFamily="34" charset="0"/>
              <a:cs typeface="Times New Roman" panose="02020603050405020304" pitchFamily="18" charset="0"/>
            </a:endParaRPr>
          </a:p>
        </p:txBody>
      </p:sp>
      <p:sp>
        <p:nvSpPr>
          <p:cNvPr id="103" name="Google Shape;103;p18"/>
          <p:cNvSpPr txBox="1"/>
          <p:nvPr/>
        </p:nvSpPr>
        <p:spPr>
          <a:xfrm>
            <a:off x="413814" y="2308132"/>
            <a:ext cx="10721823" cy="3739455"/>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base" latinLnBrk="0" hangingPunct="1">
              <a:lnSpc>
                <a:spcPct val="100000"/>
              </a:lnSpc>
              <a:spcBef>
                <a:spcPts val="1000"/>
              </a:spcBef>
              <a:spcAft>
                <a:spcPts val="0"/>
              </a:spcAft>
              <a:buClr>
                <a:srgbClr val="000000"/>
              </a:buClr>
              <a:buSzTx/>
              <a:tabLst/>
              <a:defRPr/>
            </a:pPr>
            <a:r>
              <a:rPr lang="en-US" sz="2400">
                <a:solidFill>
                  <a:srgbClr val="002060"/>
                </a:solidFill>
                <a:latin typeface="Franklin Gothic Book" panose="020B0503020102020204" pitchFamily="34" charset="0"/>
              </a:rPr>
              <a:t>“(1) The purpose of the </a:t>
            </a:r>
            <a:r>
              <a:rPr lang="en-US" sz="2400" b="1">
                <a:solidFill>
                  <a:srgbClr val="002060"/>
                </a:solidFill>
                <a:latin typeface="Franklin Gothic Book" panose="020B0503020102020204" pitchFamily="34" charset="0"/>
              </a:rPr>
              <a:t>State Textbook Commission </a:t>
            </a:r>
            <a:r>
              <a:rPr lang="en-US" sz="2400">
                <a:solidFill>
                  <a:srgbClr val="002060"/>
                </a:solidFill>
                <a:latin typeface="Franklin Gothic Book" panose="020B0503020102020204" pitchFamily="34" charset="0"/>
              </a:rPr>
              <a:t>is to provide a recommended list of current and high quality textbooks and instructional materials to local school districts that complement the educational program in Kentucky schools; to provide a consumer guide to schools to aid with the selection of materials; and to provide for public participation in the evaluation process.”</a:t>
            </a:r>
          </a:p>
          <a:p>
            <a:pPr marL="0" marR="0" lvl="0" indent="0" algn="l" defTabSz="914400" rtl="0" eaLnBrk="1" fontAlgn="base" latinLnBrk="0" hangingPunct="1">
              <a:lnSpc>
                <a:spcPct val="100000"/>
              </a:lnSpc>
              <a:spcBef>
                <a:spcPts val="1000"/>
              </a:spcBef>
              <a:spcAft>
                <a:spcPts val="0"/>
              </a:spcAft>
              <a:buClr>
                <a:srgbClr val="000000"/>
              </a:buClr>
              <a:buSzTx/>
              <a:tabLst/>
              <a:defRPr/>
            </a:pPr>
            <a:endParaRPr lang="en-US" sz="1100">
              <a:solidFill>
                <a:srgbClr val="002060"/>
              </a:solidFill>
              <a:latin typeface="Franklin Gothic Book" panose="020B0503020102020204" pitchFamily="34" charset="0"/>
            </a:endParaRPr>
          </a:p>
          <a:p>
            <a:pPr marL="0" marR="0" lvl="0" indent="0" algn="l" defTabSz="914400" rtl="0" eaLnBrk="1" fontAlgn="base" latinLnBrk="0" hangingPunct="1">
              <a:lnSpc>
                <a:spcPct val="100000"/>
              </a:lnSpc>
              <a:spcBef>
                <a:spcPts val="1000"/>
              </a:spcBef>
              <a:spcAft>
                <a:spcPts val="0"/>
              </a:spcAft>
              <a:buClr>
                <a:srgbClr val="000000"/>
              </a:buClr>
              <a:buSzTx/>
              <a:tabLst/>
              <a:defRPr/>
            </a:pPr>
            <a:r>
              <a:rPr kumimoji="0" lang="en-US" sz="2400" b="0" i="0" u="none" strike="noStrike" kern="0" cap="none" spc="0" normalizeH="0" baseline="0" noProof="0">
                <a:ln>
                  <a:noFill/>
                </a:ln>
                <a:solidFill>
                  <a:srgbClr val="002060"/>
                </a:solidFill>
                <a:effectLst/>
                <a:uLnTx/>
                <a:uFillTx/>
                <a:latin typeface="Franklin Gothic Book" panose="020B0503020102020204" pitchFamily="34" charset="0"/>
                <a:ea typeface="Libre Franklin"/>
                <a:cs typeface="Times New Roman" panose="02020603050405020304" pitchFamily="18" charset="0"/>
                <a:sym typeface="Libre Franklin"/>
              </a:rPr>
              <a:t>“(2) </a:t>
            </a:r>
            <a:r>
              <a:rPr lang="en-US" sz="2400">
                <a:solidFill>
                  <a:srgbClr val="002060"/>
                </a:solidFill>
                <a:latin typeface="Franklin Gothic Book" panose="020B0503020102020204" pitchFamily="34" charset="0"/>
              </a:rPr>
              <a:t>The Department of Education and the State Textbook Commission shall receive assistance in the textbook evaluation process from professionals and lay citizens who will be referred to in this chapter as the ‘</a:t>
            </a:r>
            <a:r>
              <a:rPr lang="en-US" sz="2400" b="1">
                <a:solidFill>
                  <a:srgbClr val="002060"/>
                </a:solidFill>
                <a:latin typeface="Franklin Gothic Book" panose="020B0503020102020204" pitchFamily="34" charset="0"/>
              </a:rPr>
              <a:t>textbook reviewers</a:t>
            </a:r>
            <a:r>
              <a:rPr lang="en-US" sz="2400">
                <a:solidFill>
                  <a:srgbClr val="002060"/>
                </a:solidFill>
                <a:latin typeface="Franklin Gothic Book" panose="020B0503020102020204" pitchFamily="34" charset="0"/>
              </a:rPr>
              <a:t>.’”</a:t>
            </a:r>
            <a:endParaRPr kumimoji="0" lang="en-US" sz="2400" i="0" u="none" strike="noStrike" kern="0" cap="none" spc="0" normalizeH="0" baseline="0" noProof="0">
              <a:ln>
                <a:noFill/>
              </a:ln>
              <a:solidFill>
                <a:srgbClr val="002060"/>
              </a:solidFill>
              <a:effectLst/>
              <a:uLnTx/>
              <a:uFillTx/>
              <a:latin typeface="Franklin Gothic Book" panose="020B0503020102020204" pitchFamily="34" charset="0"/>
              <a:ea typeface="Libre Franklin"/>
              <a:cs typeface="Times New Roman" panose="02020603050405020304" pitchFamily="18" charset="0"/>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7" name="Title 6">
            <a:extLst>
              <a:ext uri="{FF2B5EF4-FFF2-40B4-BE49-F238E27FC236}">
                <a16:creationId xmlns:a16="http://schemas.microsoft.com/office/drawing/2014/main" id="{B9BCBD4D-6B2F-2D91-D28B-14A4D224444D}"/>
              </a:ext>
            </a:extLst>
          </p:cNvPr>
          <p:cNvSpPr>
            <a:spLocks noGrp="1"/>
          </p:cNvSpPr>
          <p:nvPr>
            <p:ph type="title"/>
          </p:nvPr>
        </p:nvSpPr>
        <p:spPr>
          <a:xfrm>
            <a:off x="471054" y="21875"/>
            <a:ext cx="11249891" cy="1325563"/>
          </a:xfrm>
        </p:spPr>
        <p:txBody>
          <a:bodyPr>
            <a:normAutofit/>
          </a:bodyPr>
          <a:lstStyle/>
          <a:p>
            <a:pPr algn="ctr"/>
            <a:r>
              <a:rPr lang="en-US" sz="3200"/>
              <a:t>Overview of Statutory Responsibilities Per KRS 156.405</a:t>
            </a:r>
          </a:p>
        </p:txBody>
      </p:sp>
      <p:sp>
        <p:nvSpPr>
          <p:cNvPr id="2" name="Text Placeholder 1">
            <a:extLst>
              <a:ext uri="{FF2B5EF4-FFF2-40B4-BE49-F238E27FC236}">
                <a16:creationId xmlns:a16="http://schemas.microsoft.com/office/drawing/2014/main" id="{A55328AB-61A5-9909-0F12-755D9398B5A5}"/>
              </a:ext>
            </a:extLst>
          </p:cNvPr>
          <p:cNvSpPr>
            <a:spLocks noGrp="1"/>
          </p:cNvSpPr>
          <p:nvPr>
            <p:ph type="body" idx="1"/>
          </p:nvPr>
        </p:nvSpPr>
        <p:spPr>
          <a:xfrm>
            <a:off x="403369" y="716170"/>
            <a:ext cx="5580207" cy="823912"/>
          </a:xfrm>
        </p:spPr>
        <p:txBody>
          <a:bodyPr>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2400" b="1"/>
              <a:t>State Textbook Commission (STC)</a:t>
            </a:r>
          </a:p>
        </p:txBody>
      </p:sp>
      <p:sp>
        <p:nvSpPr>
          <p:cNvPr id="4" name="Text Placeholder 3">
            <a:extLst>
              <a:ext uri="{FF2B5EF4-FFF2-40B4-BE49-F238E27FC236}">
                <a16:creationId xmlns:a16="http://schemas.microsoft.com/office/drawing/2014/main" id="{C7A75FDD-A3E3-8569-3AE7-F5B9420F28DA}"/>
              </a:ext>
            </a:extLst>
          </p:cNvPr>
          <p:cNvSpPr>
            <a:spLocks noGrp="1"/>
          </p:cNvSpPr>
          <p:nvPr>
            <p:ph type="body" idx="2"/>
          </p:nvPr>
        </p:nvSpPr>
        <p:spPr>
          <a:xfrm>
            <a:off x="403369" y="1683896"/>
            <a:ext cx="5692631" cy="3684588"/>
          </a:xfrm>
        </p:spPr>
        <p:txBody>
          <a:bodyPr>
            <a:noAutofit/>
          </a:bodyPr>
          <a:lstStyle/>
          <a:p>
            <a:pPr marL="342900" indent="-342900">
              <a:lnSpc>
                <a:spcPct val="100000"/>
              </a:lnSpc>
              <a:spcBef>
                <a:spcPts val="0"/>
              </a:spcBef>
              <a:defRPr/>
            </a:pPr>
            <a:r>
              <a:rPr lang="en-US" sz="2400">
                <a:latin typeface="Franklin Gothic Book" panose="020B0503020102020204" pitchFamily="34" charset="0"/>
              </a:rPr>
              <a:t>Direct the activities of the textbook reviewers</a:t>
            </a:r>
          </a:p>
          <a:p>
            <a:pPr marL="342900" indent="-342900">
              <a:lnSpc>
                <a:spcPct val="100000"/>
              </a:lnSpc>
              <a:spcBef>
                <a:spcPts val="0"/>
              </a:spcBef>
              <a:defRPr/>
            </a:pPr>
            <a:r>
              <a:rPr lang="en-US" sz="2400">
                <a:latin typeface="Franklin Gothic Book" panose="020B0503020102020204" pitchFamily="34" charset="0"/>
              </a:rPr>
              <a:t>Develop and approve selection and evaluation criteria</a:t>
            </a:r>
          </a:p>
          <a:p>
            <a:pPr marL="342900" indent="-342900">
              <a:lnSpc>
                <a:spcPct val="100000"/>
              </a:lnSpc>
              <a:spcBef>
                <a:spcPts val="0"/>
              </a:spcBef>
              <a:defRPr/>
            </a:pPr>
            <a:r>
              <a:rPr lang="en-US" sz="2400">
                <a:latin typeface="Franklin Gothic Book" panose="020B0503020102020204" pitchFamily="34" charset="0"/>
              </a:rPr>
              <a:t>Recommend a list of high-quality materials</a:t>
            </a:r>
          </a:p>
          <a:p>
            <a:pPr marL="342900" indent="-342900">
              <a:lnSpc>
                <a:spcPct val="100000"/>
              </a:lnSpc>
              <a:spcBef>
                <a:spcPts val="0"/>
              </a:spcBef>
              <a:defRPr/>
            </a:pPr>
            <a:r>
              <a:rPr lang="en-US" sz="2400">
                <a:latin typeface="Franklin Gothic Book" panose="020B0503020102020204" pitchFamily="34" charset="0"/>
              </a:rPr>
              <a:t>Provide for public comment</a:t>
            </a:r>
          </a:p>
          <a:p>
            <a:pPr marL="342900" indent="-342900">
              <a:lnSpc>
                <a:spcPct val="100000"/>
              </a:lnSpc>
              <a:spcBef>
                <a:spcPts val="0"/>
              </a:spcBef>
              <a:defRPr/>
            </a:pPr>
            <a:r>
              <a:rPr lang="en-US" sz="2400">
                <a:latin typeface="Franklin Gothic Book" panose="020B0503020102020204" pitchFamily="34" charset="0"/>
              </a:rPr>
              <a:t>Publish and distribute consumer guides </a:t>
            </a:r>
          </a:p>
        </p:txBody>
      </p:sp>
      <p:sp>
        <p:nvSpPr>
          <p:cNvPr id="5" name="Text Placeholder 4">
            <a:extLst>
              <a:ext uri="{FF2B5EF4-FFF2-40B4-BE49-F238E27FC236}">
                <a16:creationId xmlns:a16="http://schemas.microsoft.com/office/drawing/2014/main" id="{6C9E54A8-E35F-83C9-74C7-CECC4571CF6C}"/>
              </a:ext>
            </a:extLst>
          </p:cNvPr>
          <p:cNvSpPr>
            <a:spLocks noGrp="1"/>
          </p:cNvSpPr>
          <p:nvPr>
            <p:ph type="body" idx="3"/>
          </p:nvPr>
        </p:nvSpPr>
        <p:spPr>
          <a:xfrm>
            <a:off x="6792479" y="725912"/>
            <a:ext cx="5183188" cy="823912"/>
          </a:xfrm>
        </p:spPr>
        <p:txBody>
          <a:bodyPr>
            <a:normAutofit/>
          </a:bodyPr>
          <a:lstStyle/>
          <a:p>
            <a:pPr marL="0" indent="0">
              <a:spcBef>
                <a:spcPts val="0"/>
              </a:spcBef>
              <a:buNone/>
            </a:pPr>
            <a:r>
              <a:rPr lang="en-US" sz="2400" b="1"/>
              <a:t>Textbook Reviewers</a:t>
            </a:r>
          </a:p>
        </p:txBody>
      </p:sp>
      <p:sp>
        <p:nvSpPr>
          <p:cNvPr id="6" name="Text Placeholder 5">
            <a:extLst>
              <a:ext uri="{FF2B5EF4-FFF2-40B4-BE49-F238E27FC236}">
                <a16:creationId xmlns:a16="http://schemas.microsoft.com/office/drawing/2014/main" id="{6DF79005-B4D0-212D-D7E7-63AD45F3B951}"/>
              </a:ext>
            </a:extLst>
          </p:cNvPr>
          <p:cNvSpPr>
            <a:spLocks noGrp="1"/>
          </p:cNvSpPr>
          <p:nvPr>
            <p:ph type="body" idx="4"/>
          </p:nvPr>
        </p:nvSpPr>
        <p:spPr>
          <a:xfrm>
            <a:off x="6605443" y="1586706"/>
            <a:ext cx="5183188" cy="3684588"/>
          </a:xfrm>
        </p:spPr>
        <p:txBody>
          <a:bodyPr>
            <a:noAutofit/>
          </a:bodyPr>
          <a:lstStyle/>
          <a:p>
            <a:pPr marL="342900" indent="-342900">
              <a:lnSpc>
                <a:spcPct val="100000"/>
              </a:lnSpc>
              <a:spcBef>
                <a:spcPts val="300"/>
              </a:spcBef>
            </a:pPr>
            <a:r>
              <a:rPr lang="en-US" sz="2400">
                <a:latin typeface="Franklin Gothic Book" panose="020B0503020102020204" pitchFamily="34" charset="0"/>
              </a:rPr>
              <a:t>Develop subject-specific evaluative criteria to be used in reviewing textbooks and programs</a:t>
            </a:r>
          </a:p>
          <a:p>
            <a:pPr marL="342900" indent="-342900">
              <a:lnSpc>
                <a:spcPct val="100000"/>
              </a:lnSpc>
              <a:spcBef>
                <a:spcPts val="300"/>
              </a:spcBef>
            </a:pPr>
            <a:r>
              <a:rPr lang="en-US" sz="2400">
                <a:latin typeface="Franklin Gothic Book" panose="020B0503020102020204" pitchFamily="34" charset="0"/>
              </a:rPr>
              <a:t>Review textbooks and programs to determine those of high quality for approval by the commission</a:t>
            </a:r>
          </a:p>
          <a:p>
            <a:pPr marL="342900" indent="-342900">
              <a:lnSpc>
                <a:spcPct val="100000"/>
              </a:lnSpc>
              <a:spcBef>
                <a:spcPts val="300"/>
              </a:spcBef>
            </a:pPr>
            <a:r>
              <a:rPr lang="en-US" sz="2400">
                <a:latin typeface="Franklin Gothic Book" panose="020B0503020102020204" pitchFamily="34" charset="0"/>
              </a:rPr>
              <a:t>Ensure that textbooks are free from factual error</a:t>
            </a:r>
          </a:p>
        </p:txBody>
      </p:sp>
    </p:spTree>
    <p:extLst>
      <p:ext uri="{BB962C8B-B14F-4D97-AF65-F5344CB8AC3E}">
        <p14:creationId xmlns:p14="http://schemas.microsoft.com/office/powerpoint/2010/main" val="165060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2FE0B2-5388-9D3A-842B-86D9BF2C8329}"/>
              </a:ext>
            </a:extLst>
          </p:cNvPr>
          <p:cNvSpPr>
            <a:spLocks noGrp="1"/>
          </p:cNvSpPr>
          <p:nvPr>
            <p:ph type="ctrTitle"/>
          </p:nvPr>
        </p:nvSpPr>
        <p:spPr>
          <a:xfrm>
            <a:off x="3078480" y="1041400"/>
            <a:ext cx="8793480" cy="2387600"/>
          </a:xfrm>
        </p:spPr>
        <p:txBody>
          <a:bodyPr>
            <a:normAutofit/>
          </a:bodyPr>
          <a:lstStyle/>
          <a:p>
            <a:r>
              <a:rPr lang="en-US" sz="5000">
                <a:solidFill>
                  <a:srgbClr val="007780"/>
                </a:solidFill>
              </a:rPr>
              <a:t>Changing</a:t>
            </a:r>
            <a:r>
              <a:rPr lang="en-US" sz="5000"/>
              <a:t> </a:t>
            </a:r>
            <a:r>
              <a:rPr lang="en-US" sz="5000">
                <a:solidFill>
                  <a:srgbClr val="007780"/>
                </a:solidFill>
              </a:rPr>
              <a:t>Landscape of Instructional Resources </a:t>
            </a:r>
          </a:p>
        </p:txBody>
      </p:sp>
    </p:spTree>
    <p:extLst>
      <p:ext uri="{BB962C8B-B14F-4D97-AF65-F5344CB8AC3E}">
        <p14:creationId xmlns:p14="http://schemas.microsoft.com/office/powerpoint/2010/main" val="322477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310;p225">
            <a:extLst>
              <a:ext uri="{FF2B5EF4-FFF2-40B4-BE49-F238E27FC236}">
                <a16:creationId xmlns:a16="http://schemas.microsoft.com/office/drawing/2014/main" id="{D31CDF5C-5967-2A29-A067-5DF9A0A7F412}"/>
              </a:ext>
            </a:extLst>
          </p:cNvPr>
          <p:cNvPicPr preferRelativeResize="0"/>
          <p:nvPr/>
        </p:nvPicPr>
        <p:blipFill>
          <a:blip r:embed="rId3">
            <a:alphaModFix/>
          </a:blip>
          <a:stretch>
            <a:fillRect/>
          </a:stretch>
        </p:blipFill>
        <p:spPr>
          <a:xfrm>
            <a:off x="210300" y="110950"/>
            <a:ext cx="11771401" cy="5653750"/>
          </a:xfrm>
          <a:prstGeom prst="rect">
            <a:avLst/>
          </a:prstGeom>
          <a:noFill/>
          <a:ln>
            <a:noFill/>
          </a:ln>
        </p:spPr>
      </p:pic>
    </p:spTree>
    <p:extLst>
      <p:ext uri="{BB962C8B-B14F-4D97-AF65-F5344CB8AC3E}">
        <p14:creationId xmlns:p14="http://schemas.microsoft.com/office/powerpoint/2010/main" val="3073623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g204a7f1e24c_0_4"/>
          <p:cNvSpPr txBox="1">
            <a:spLocks noGrp="1"/>
          </p:cNvSpPr>
          <p:nvPr>
            <p:ph type="title"/>
          </p:nvPr>
        </p:nvSpPr>
        <p:spPr>
          <a:xfrm>
            <a:off x="838200" y="269975"/>
            <a:ext cx="10515600" cy="920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1800"/>
              <a:buNone/>
            </a:pPr>
            <a:r>
              <a:rPr lang="en-US" sz="4200"/>
              <a:t>High-Quality Instructional Resources (HQIRs)</a:t>
            </a:r>
            <a:endParaRPr sz="4200"/>
          </a:p>
        </p:txBody>
      </p:sp>
      <p:sp>
        <p:nvSpPr>
          <p:cNvPr id="903" name="Google Shape;903;g204a7f1e24c_0_4"/>
          <p:cNvSpPr txBox="1">
            <a:spLocks noGrp="1"/>
          </p:cNvSpPr>
          <p:nvPr>
            <p:ph type="body" idx="1"/>
          </p:nvPr>
        </p:nvSpPr>
        <p:spPr>
          <a:xfrm>
            <a:off x="914400" y="1002052"/>
            <a:ext cx="9993082" cy="4519800"/>
          </a:xfrm>
          <a:prstGeom prst="rect">
            <a:avLst/>
          </a:prstGeom>
          <a:noFill/>
          <a:ln>
            <a:noFill/>
          </a:ln>
        </p:spPr>
        <p:txBody>
          <a:bodyPr spcFirstLastPara="1" wrap="square" lIns="91425" tIns="45700" rIns="91425" bIns="45700" anchor="t" anchorCtr="0">
            <a:normAutofit/>
          </a:bodyPr>
          <a:lstStyle/>
          <a:p>
            <a:pPr marL="47625" lvl="0" indent="0" algn="l" rtl="0">
              <a:lnSpc>
                <a:spcPct val="115000"/>
              </a:lnSpc>
              <a:spcBef>
                <a:spcPts val="1000"/>
              </a:spcBef>
              <a:spcAft>
                <a:spcPts val="0"/>
              </a:spcAft>
              <a:buClr>
                <a:schemeClr val="dk1"/>
              </a:buClr>
              <a:buSzPts val="2850"/>
              <a:buNone/>
            </a:pPr>
            <a:r>
              <a:rPr lang="en-US" b="1">
                <a:solidFill>
                  <a:srgbClr val="002060"/>
                </a:solidFill>
              </a:rPr>
              <a:t>The KDE defines HQIRs as materials that are: </a:t>
            </a:r>
            <a:endParaRPr lang="en-US" b="1">
              <a:solidFill>
                <a:srgbClr val="002060"/>
              </a:solidFill>
              <a:latin typeface="Franklin Gothic Book" panose="020B0503020102020204" pitchFamily="34" charset="0"/>
              <a:ea typeface="Calibri"/>
              <a:cs typeface="Calibri"/>
              <a:sym typeface="Calibri"/>
            </a:endParaRPr>
          </a:p>
          <a:p>
            <a:pPr marL="457200" lvl="0" indent="-409575" algn="l" rtl="0">
              <a:lnSpc>
                <a:spcPct val="115000"/>
              </a:lnSpc>
              <a:spcBef>
                <a:spcPts val="1000"/>
              </a:spcBef>
              <a:spcAft>
                <a:spcPts val="0"/>
              </a:spcAft>
              <a:buClr>
                <a:srgbClr val="002060"/>
              </a:buClr>
              <a:buSzPct val="100000"/>
              <a:buFont typeface="Calibri"/>
              <a:buChar char="•"/>
            </a:pPr>
            <a:r>
              <a:rPr lang="en-US" sz="2400">
                <a:solidFill>
                  <a:srgbClr val="002060"/>
                </a:solidFill>
                <a:latin typeface="Franklin Gothic Book" panose="020B0503020102020204" pitchFamily="34" charset="0"/>
                <a:ea typeface="Calibri"/>
                <a:cs typeface="Calibri"/>
                <a:sym typeface="Calibri"/>
              </a:rPr>
              <a:t>Aligned with the </a:t>
            </a:r>
            <a:r>
              <a:rPr lang="en-US" sz="2400" i="1">
                <a:solidFill>
                  <a:srgbClr val="002060"/>
                </a:solidFill>
                <a:latin typeface="Franklin Gothic Book" panose="020B0503020102020204" pitchFamily="34" charset="0"/>
                <a:ea typeface="Calibri"/>
                <a:cs typeface="Calibri"/>
                <a:sym typeface="Calibri"/>
              </a:rPr>
              <a:t>Kentucky Academic Standards</a:t>
            </a:r>
            <a:r>
              <a:rPr lang="en-US" sz="2400">
                <a:solidFill>
                  <a:srgbClr val="002060"/>
                </a:solidFill>
                <a:latin typeface="Franklin Gothic Book" panose="020B0503020102020204" pitchFamily="34" charset="0"/>
                <a:ea typeface="Calibri"/>
                <a:cs typeface="Calibri"/>
                <a:sym typeface="Calibri"/>
              </a:rPr>
              <a:t>; </a:t>
            </a:r>
          </a:p>
          <a:p>
            <a:pPr marL="457200" lvl="0" indent="-409575" algn="l" rtl="0">
              <a:lnSpc>
                <a:spcPct val="115000"/>
              </a:lnSpc>
              <a:spcBef>
                <a:spcPts val="0"/>
              </a:spcBef>
              <a:spcAft>
                <a:spcPts val="0"/>
              </a:spcAft>
              <a:buClr>
                <a:srgbClr val="002060"/>
              </a:buClr>
              <a:buSzPct val="100000"/>
              <a:buFont typeface="Calibri"/>
              <a:buChar char="•"/>
            </a:pPr>
            <a:r>
              <a:rPr lang="en-US" sz="2400">
                <a:solidFill>
                  <a:srgbClr val="002060"/>
                </a:solidFill>
                <a:latin typeface="Franklin Gothic Book" panose="020B0503020102020204" pitchFamily="34" charset="0"/>
                <a:ea typeface="Calibri"/>
                <a:cs typeface="Calibri"/>
                <a:sym typeface="Calibri"/>
              </a:rPr>
              <a:t>Research-based and/or externally validated; </a:t>
            </a:r>
          </a:p>
          <a:p>
            <a:pPr marL="457200" lvl="0" indent="-409575" algn="l" rtl="0">
              <a:lnSpc>
                <a:spcPct val="115000"/>
              </a:lnSpc>
              <a:spcBef>
                <a:spcPts val="0"/>
              </a:spcBef>
              <a:spcAft>
                <a:spcPts val="0"/>
              </a:spcAft>
              <a:buClr>
                <a:srgbClr val="002060"/>
              </a:buClr>
              <a:buSzPct val="100000"/>
              <a:buFont typeface="Calibri"/>
              <a:buChar char="•"/>
            </a:pPr>
            <a:r>
              <a:rPr lang="en-US" sz="2400">
                <a:solidFill>
                  <a:srgbClr val="002060"/>
                </a:solidFill>
                <a:latin typeface="Franklin Gothic Book" panose="020B0503020102020204" pitchFamily="34" charset="0"/>
                <a:ea typeface="Calibri"/>
                <a:cs typeface="Calibri"/>
                <a:sym typeface="Calibri"/>
              </a:rPr>
              <a:t>Comprehensive to include engaging texts (books, multimedia, etc.), tasks, and assessments; </a:t>
            </a:r>
          </a:p>
          <a:p>
            <a:pPr marL="457200" lvl="0" indent="-409575" algn="l" rtl="0">
              <a:lnSpc>
                <a:spcPct val="115000"/>
              </a:lnSpc>
              <a:spcBef>
                <a:spcPts val="0"/>
              </a:spcBef>
              <a:spcAft>
                <a:spcPts val="0"/>
              </a:spcAft>
              <a:buClr>
                <a:srgbClr val="002060"/>
              </a:buClr>
              <a:buSzPct val="100000"/>
              <a:buFont typeface="Calibri"/>
              <a:buChar char="•"/>
            </a:pPr>
            <a:r>
              <a:rPr lang="en-US" sz="2400">
                <a:solidFill>
                  <a:srgbClr val="002060"/>
                </a:solidFill>
                <a:latin typeface="Franklin Gothic Book" panose="020B0503020102020204" pitchFamily="34" charset="0"/>
                <a:ea typeface="Calibri"/>
                <a:cs typeface="Calibri"/>
                <a:sym typeface="Calibri"/>
              </a:rPr>
              <a:t>Based on fostering </a:t>
            </a:r>
            <a:r>
              <a:rPr lang="en-US" sz="2400">
                <a:solidFill>
                  <a:srgbClr val="002060"/>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vibrant</a:t>
            </a:r>
            <a:r>
              <a:rPr lang="en-US" sz="2400">
                <a:solidFill>
                  <a:srgbClr val="002060"/>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a:t>
            </a:r>
            <a:r>
              <a:rPr lang="en-US" sz="2400">
                <a:solidFill>
                  <a:srgbClr val="002060"/>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student learning experiences;</a:t>
            </a:r>
            <a:endParaRPr lang="en-US" sz="2400">
              <a:solidFill>
                <a:srgbClr val="002060"/>
              </a:solidFill>
              <a:latin typeface="Franklin Gothic Book" panose="020B0503020102020204" pitchFamily="34" charset="0"/>
              <a:ea typeface="Calibri"/>
              <a:cs typeface="Calibri"/>
              <a:sym typeface="Calibri"/>
            </a:endParaRPr>
          </a:p>
          <a:p>
            <a:pPr marL="457200" lvl="0" indent="-409575" algn="l" rtl="0">
              <a:lnSpc>
                <a:spcPct val="115000"/>
              </a:lnSpc>
              <a:spcBef>
                <a:spcPts val="0"/>
              </a:spcBef>
              <a:spcAft>
                <a:spcPts val="0"/>
              </a:spcAft>
              <a:buClr>
                <a:srgbClr val="002060"/>
              </a:buClr>
              <a:buSzPct val="100000"/>
              <a:buFont typeface="Calibri"/>
              <a:buChar char="•"/>
            </a:pPr>
            <a:r>
              <a:rPr lang="en-US" sz="2400">
                <a:solidFill>
                  <a:srgbClr val="002060"/>
                </a:solidFill>
                <a:latin typeface="Franklin Gothic Book" panose="020B0503020102020204" pitchFamily="34" charset="0"/>
                <a:ea typeface="Calibri"/>
                <a:cs typeface="Calibri"/>
                <a:sym typeface="Calibri"/>
              </a:rPr>
              <a:t>Culturally relevant, free from bias; and </a:t>
            </a:r>
          </a:p>
          <a:p>
            <a:pPr marL="457200" lvl="0" indent="-409575" algn="l" rtl="0">
              <a:lnSpc>
                <a:spcPct val="115000"/>
              </a:lnSpc>
              <a:spcBef>
                <a:spcPts val="0"/>
              </a:spcBef>
              <a:spcAft>
                <a:spcPts val="0"/>
              </a:spcAft>
              <a:buClr>
                <a:srgbClr val="002060"/>
              </a:buClr>
              <a:buSzPct val="100000"/>
              <a:buFont typeface="Calibri"/>
              <a:buChar char="•"/>
            </a:pPr>
            <a:r>
              <a:rPr lang="en-US" sz="2400">
                <a:solidFill>
                  <a:srgbClr val="002060"/>
                </a:solidFill>
                <a:latin typeface="Franklin Gothic Book" panose="020B0503020102020204" pitchFamily="34" charset="0"/>
                <a:ea typeface="Calibri"/>
                <a:cs typeface="Calibri"/>
                <a:sym typeface="Calibri"/>
              </a:rPr>
              <a:t>Accessible for all students.</a:t>
            </a:r>
            <a:r>
              <a:rPr lang="en-US" sz="2400">
                <a:solidFill>
                  <a:srgbClr val="002060"/>
                </a:solidFill>
                <a:latin typeface="Franklin Gothic Book" panose="020B0503020102020204" pitchFamily="34" charset="0"/>
                <a:ea typeface="Arial"/>
                <a:cs typeface="Arial"/>
                <a:sym typeface="Aria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229"/>
          <p:cNvSpPr txBox="1">
            <a:spLocks noGrp="1"/>
          </p:cNvSpPr>
          <p:nvPr>
            <p:ph type="title"/>
          </p:nvPr>
        </p:nvSpPr>
        <p:spPr>
          <a:xfrm>
            <a:off x="584872" y="0"/>
            <a:ext cx="6838365" cy="82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sz="3600"/>
              <a:t>Positive Impacts of HQIRs</a:t>
            </a:r>
            <a:endParaRPr sz="3600"/>
          </a:p>
        </p:txBody>
      </p:sp>
      <p:sp>
        <p:nvSpPr>
          <p:cNvPr id="1340" name="Google Shape;1340;p229"/>
          <p:cNvSpPr txBox="1">
            <a:spLocks noGrp="1"/>
          </p:cNvSpPr>
          <p:nvPr>
            <p:ph type="body" idx="1"/>
          </p:nvPr>
        </p:nvSpPr>
        <p:spPr>
          <a:xfrm>
            <a:off x="-183906" y="705297"/>
            <a:ext cx="7418539" cy="4694100"/>
          </a:xfrm>
          <a:prstGeom prst="rect">
            <a:avLst/>
          </a:prstGeom>
          <a:noFill/>
          <a:ln>
            <a:noFill/>
          </a:ln>
        </p:spPr>
        <p:txBody>
          <a:bodyPr spcFirstLastPara="1" wrap="square" lIns="91425" tIns="45700" rIns="91425" bIns="45700" anchor="t" anchorCtr="0">
            <a:noAutofit/>
          </a:bodyPr>
          <a:lstStyle/>
          <a:p>
            <a:pPr marL="628650" indent="-285750">
              <a:lnSpc>
                <a:spcPct val="100000"/>
              </a:lnSpc>
              <a:spcBef>
                <a:spcPts val="0"/>
              </a:spcBef>
              <a:spcAft>
                <a:spcPts val="600"/>
              </a:spcAft>
              <a:buClr>
                <a:srgbClr val="002060"/>
              </a:buClr>
              <a:buSzPts val="2300"/>
              <a:buFont typeface="Arial" panose="020B0604020202020204" pitchFamily="34" charset="0"/>
              <a:buChar char="•"/>
            </a:pPr>
            <a:r>
              <a:rPr lang="en-US" sz="1800">
                <a:solidFill>
                  <a:srgbClr val="002060"/>
                </a:solidFill>
                <a:latin typeface="Franklin Gothic Book" panose="020B0503020102020204" pitchFamily="34" charset="0"/>
              </a:rPr>
              <a:t>HQIRs that are aligned to state standards can </a:t>
            </a:r>
            <a:r>
              <a:rPr lang="en-US" sz="1800" b="1">
                <a:solidFill>
                  <a:srgbClr val="002060"/>
                </a:solidFill>
                <a:latin typeface="Franklin Gothic Book" panose="020B0503020102020204" pitchFamily="34" charset="0"/>
              </a:rPr>
              <a:t>reduce variability </a:t>
            </a:r>
            <a:r>
              <a:rPr lang="en-US" sz="1800">
                <a:solidFill>
                  <a:srgbClr val="002060"/>
                </a:solidFill>
                <a:latin typeface="Franklin Gothic Book" panose="020B0503020102020204" pitchFamily="34" charset="0"/>
              </a:rPr>
              <a:t>in the quality of instruction across classrooms and </a:t>
            </a:r>
            <a:r>
              <a:rPr lang="en-US" sz="1800" b="1">
                <a:solidFill>
                  <a:srgbClr val="002060"/>
                </a:solidFill>
                <a:latin typeface="Franklin Gothic Book" panose="020B0503020102020204" pitchFamily="34" charset="0"/>
              </a:rPr>
              <a:t>help boost student achievement</a:t>
            </a:r>
            <a:r>
              <a:rPr lang="en-US" sz="1800">
                <a:solidFill>
                  <a:srgbClr val="002060"/>
                </a:solidFill>
                <a:latin typeface="Franklin Gothic Book" panose="020B0503020102020204" pitchFamily="34" charset="0"/>
              </a:rPr>
              <a:t> (SREB, 2017).</a:t>
            </a:r>
          </a:p>
          <a:p>
            <a:pPr marL="628650" indent="-285750">
              <a:lnSpc>
                <a:spcPct val="100000"/>
              </a:lnSpc>
              <a:spcBef>
                <a:spcPts val="300"/>
              </a:spcBef>
              <a:spcAft>
                <a:spcPts val="600"/>
              </a:spcAft>
              <a:buClr>
                <a:srgbClr val="002060"/>
              </a:buClr>
              <a:buSzPts val="2300"/>
              <a:buFont typeface="Arial" panose="020B0604020202020204" pitchFamily="34" charset="0"/>
              <a:buChar char="•"/>
            </a:pPr>
            <a:r>
              <a:rPr lang="en-US" sz="1800">
                <a:solidFill>
                  <a:srgbClr val="002060"/>
                </a:solidFill>
                <a:latin typeface="Franklin Gothic Book" panose="020B0503020102020204" pitchFamily="34" charset="0"/>
              </a:rPr>
              <a:t>Students in classrooms that used </a:t>
            </a:r>
            <a:r>
              <a:rPr lang="en-US" sz="1800" b="1">
                <a:solidFill>
                  <a:srgbClr val="002060"/>
                </a:solidFill>
                <a:latin typeface="Franklin Gothic Book" panose="020B0503020102020204" pitchFamily="34" charset="0"/>
              </a:rPr>
              <a:t>one HQIR for four consecutive years</a:t>
            </a:r>
            <a:r>
              <a:rPr lang="en-US" sz="1800">
                <a:solidFill>
                  <a:srgbClr val="002060"/>
                </a:solidFill>
                <a:latin typeface="Franklin Gothic Book" panose="020B0503020102020204" pitchFamily="34" charset="0"/>
              </a:rPr>
              <a:t> </a:t>
            </a:r>
            <a:r>
              <a:rPr lang="en-US" sz="1800" b="1">
                <a:solidFill>
                  <a:srgbClr val="002060"/>
                </a:solidFill>
                <a:latin typeface="Franklin Gothic Book" panose="020B0503020102020204" pitchFamily="34" charset="0"/>
              </a:rPr>
              <a:t>outpaced </a:t>
            </a:r>
            <a:r>
              <a:rPr lang="en-US" sz="1800">
                <a:solidFill>
                  <a:srgbClr val="002060"/>
                </a:solidFill>
                <a:latin typeface="Franklin Gothic Book" panose="020B0503020102020204" pitchFamily="34" charset="0"/>
              </a:rPr>
              <a:t>comparison students by a margin of </a:t>
            </a:r>
            <a:r>
              <a:rPr lang="en-US" sz="1800" b="1">
                <a:solidFill>
                  <a:srgbClr val="002060"/>
                </a:solidFill>
                <a:latin typeface="Franklin Gothic Book" panose="020B0503020102020204" pitchFamily="34" charset="0"/>
              </a:rPr>
              <a:t>38 percentile points </a:t>
            </a:r>
            <a:r>
              <a:rPr lang="en-US" sz="1800">
                <a:solidFill>
                  <a:srgbClr val="002060"/>
                </a:solidFill>
                <a:latin typeface="Franklin Gothic Book" panose="020B0503020102020204" pitchFamily="34" charset="0"/>
              </a:rPr>
              <a:t>— equivalent to four additional years of learning (Steiner, et. al. 2018). </a:t>
            </a:r>
          </a:p>
          <a:p>
            <a:pPr marL="628650" indent="-285750">
              <a:lnSpc>
                <a:spcPct val="100000"/>
              </a:lnSpc>
              <a:spcBef>
                <a:spcPts val="300"/>
              </a:spcBef>
              <a:spcAft>
                <a:spcPts val="600"/>
              </a:spcAft>
              <a:buClr>
                <a:srgbClr val="002060"/>
              </a:buClr>
              <a:buSzPts val="2300"/>
              <a:buFont typeface="Arial" panose="020B0604020202020204" pitchFamily="34" charset="0"/>
              <a:buChar char="•"/>
            </a:pPr>
            <a:r>
              <a:rPr lang="en-US" sz="1800">
                <a:solidFill>
                  <a:srgbClr val="002060"/>
                </a:solidFill>
                <a:latin typeface="Franklin Gothic Book" panose="020B0503020102020204" pitchFamily="34" charset="0"/>
              </a:rPr>
              <a:t>Teachers reported spending  </a:t>
            </a:r>
            <a:r>
              <a:rPr lang="en-US" sz="1800" b="1">
                <a:solidFill>
                  <a:srgbClr val="002060"/>
                </a:solidFill>
                <a:latin typeface="Franklin Gothic Book" panose="020B0503020102020204" pitchFamily="34" charset="0"/>
              </a:rPr>
              <a:t>7 hours per week </a:t>
            </a:r>
            <a:r>
              <a:rPr lang="en-US" sz="1800">
                <a:solidFill>
                  <a:srgbClr val="002060"/>
                </a:solidFill>
                <a:latin typeface="Franklin Gothic Book" panose="020B0503020102020204" pitchFamily="34" charset="0"/>
              </a:rPr>
              <a:t>or</a:t>
            </a:r>
            <a:r>
              <a:rPr lang="en-US" sz="1800" b="1">
                <a:solidFill>
                  <a:srgbClr val="002060"/>
                </a:solidFill>
                <a:latin typeface="Franklin Gothic Book" panose="020B0503020102020204" pitchFamily="34" charset="0"/>
              </a:rPr>
              <a:t> 250 hours per year </a:t>
            </a:r>
            <a:r>
              <a:rPr lang="en-US" sz="1800">
                <a:solidFill>
                  <a:srgbClr val="002060"/>
                </a:solidFill>
                <a:latin typeface="Franklin Gothic Book" panose="020B0503020102020204" pitchFamily="34" charset="0"/>
              </a:rPr>
              <a:t>developing or selecting instructional materials </a:t>
            </a:r>
            <a:r>
              <a:rPr lang="en-US" sz="1800">
                <a:latin typeface="Franklin Gothic Book" panose="020B0503020102020204" pitchFamily="34" charset="0"/>
              </a:rPr>
              <a:t>(Goldberg, M., 2016).</a:t>
            </a:r>
            <a:r>
              <a:rPr lang="en-US" sz="1800">
                <a:solidFill>
                  <a:srgbClr val="002060"/>
                </a:solidFill>
                <a:latin typeface="Franklin Gothic Book" panose="020B0503020102020204" pitchFamily="34" charset="0"/>
              </a:rPr>
              <a:t> </a:t>
            </a:r>
          </a:p>
          <a:p>
            <a:pPr marL="628650" indent="-285750">
              <a:lnSpc>
                <a:spcPct val="100000"/>
              </a:lnSpc>
              <a:spcBef>
                <a:spcPts val="300"/>
              </a:spcBef>
              <a:spcAft>
                <a:spcPts val="600"/>
              </a:spcAft>
              <a:buClr>
                <a:srgbClr val="002060"/>
              </a:buClr>
              <a:buSzPts val="2300"/>
              <a:buFont typeface="Arial" panose="020B0604020202020204" pitchFamily="34" charset="0"/>
              <a:buChar char="•"/>
            </a:pPr>
            <a:r>
              <a:rPr lang="en-US" sz="1800">
                <a:solidFill>
                  <a:srgbClr val="002060"/>
                </a:solidFill>
                <a:latin typeface="Franklin Gothic Book" panose="020B0503020102020204" pitchFamily="34" charset="0"/>
              </a:rPr>
              <a:t>The effect on learning when using a HQIR is the same as </a:t>
            </a:r>
            <a:r>
              <a:rPr lang="en-US" sz="1800" b="1">
                <a:solidFill>
                  <a:srgbClr val="002060"/>
                </a:solidFill>
                <a:latin typeface="Franklin Gothic Book" panose="020B0503020102020204" pitchFamily="34" charset="0"/>
              </a:rPr>
              <a:t>moving an average </a:t>
            </a:r>
            <a:r>
              <a:rPr lang="en-US" sz="1800">
                <a:solidFill>
                  <a:srgbClr val="002060"/>
                </a:solidFill>
                <a:latin typeface="Franklin Gothic Book" panose="020B0503020102020204" pitchFamily="34" charset="0"/>
              </a:rPr>
              <a:t>performing teacher to one at the </a:t>
            </a:r>
            <a:r>
              <a:rPr lang="en-US" sz="1800" b="1">
                <a:solidFill>
                  <a:srgbClr val="002060"/>
                </a:solidFill>
                <a:latin typeface="Franklin Gothic Book" panose="020B0503020102020204" pitchFamily="34" charset="0"/>
              </a:rPr>
              <a:t>80th percentile </a:t>
            </a:r>
            <a:r>
              <a:rPr lang="en-US" sz="1800">
                <a:solidFill>
                  <a:srgbClr val="002060"/>
                </a:solidFill>
                <a:latin typeface="Franklin Gothic Book" panose="020B0503020102020204" pitchFamily="34" charset="0"/>
              </a:rPr>
              <a:t>(Jackson et. al., 2017).</a:t>
            </a:r>
          </a:p>
          <a:p>
            <a:pPr marL="628650" indent="-285750">
              <a:lnSpc>
                <a:spcPct val="100000"/>
              </a:lnSpc>
              <a:spcBef>
                <a:spcPts val="300"/>
              </a:spcBef>
              <a:spcAft>
                <a:spcPts val="600"/>
              </a:spcAft>
              <a:buClr>
                <a:srgbClr val="002060"/>
              </a:buClr>
              <a:buSzPts val="2300"/>
              <a:buFont typeface="Arial" panose="020B0604020202020204" pitchFamily="34" charset="0"/>
              <a:buChar char="•"/>
            </a:pPr>
            <a:r>
              <a:rPr lang="en-US" sz="1800">
                <a:solidFill>
                  <a:srgbClr val="002060"/>
                </a:solidFill>
                <a:latin typeface="Franklin Gothic Book" panose="020B0503020102020204" pitchFamily="34" charset="0"/>
              </a:rPr>
              <a:t>Teachers using HQIRs engaged students in </a:t>
            </a:r>
            <a:r>
              <a:rPr lang="en-US" sz="1800" b="1">
                <a:solidFill>
                  <a:srgbClr val="002060"/>
                </a:solidFill>
                <a:latin typeface="Franklin Gothic Book" panose="020B0503020102020204" pitchFamily="34" charset="0"/>
              </a:rPr>
              <a:t>mathematical practices </a:t>
            </a:r>
            <a:r>
              <a:rPr lang="en-US" sz="1800">
                <a:solidFill>
                  <a:srgbClr val="002060"/>
                </a:solidFill>
                <a:latin typeface="Franklin Gothic Book" panose="020B0503020102020204" pitchFamily="34" charset="0"/>
              </a:rPr>
              <a:t>at a </a:t>
            </a:r>
            <a:r>
              <a:rPr lang="en-US" sz="1800" b="1">
                <a:solidFill>
                  <a:srgbClr val="002060"/>
                </a:solidFill>
                <a:latin typeface="Franklin Gothic Book" panose="020B0503020102020204" pitchFamily="34" charset="0"/>
              </a:rPr>
              <a:t>significantly higher rate </a:t>
            </a:r>
            <a:r>
              <a:rPr lang="en-US" sz="1800">
                <a:solidFill>
                  <a:srgbClr val="002060"/>
                </a:solidFill>
                <a:latin typeface="Franklin Gothic Book" panose="020B0503020102020204" pitchFamily="34" charset="0"/>
              </a:rPr>
              <a:t>than teachers who did not have access to aligned curriculum, (</a:t>
            </a:r>
            <a:r>
              <a:rPr lang="en-US" sz="1800" err="1">
                <a:solidFill>
                  <a:srgbClr val="002060"/>
                </a:solidFill>
                <a:latin typeface="Franklin Gothic Book" panose="020B0503020102020204" pitchFamily="34" charset="0"/>
              </a:rPr>
              <a:t>Opfer</a:t>
            </a:r>
            <a:r>
              <a:rPr lang="en-US" sz="1800">
                <a:solidFill>
                  <a:srgbClr val="002060"/>
                </a:solidFill>
                <a:latin typeface="Franklin Gothic Book" panose="020B0503020102020204" pitchFamily="34" charset="0"/>
              </a:rPr>
              <a:t> et. al., 2018).</a:t>
            </a:r>
          </a:p>
          <a:p>
            <a:pPr marL="0" lvl="0" indent="0" algn="l" rtl="0">
              <a:lnSpc>
                <a:spcPct val="100000"/>
              </a:lnSpc>
              <a:spcBef>
                <a:spcPts val="1000"/>
              </a:spcBef>
              <a:spcAft>
                <a:spcPts val="0"/>
              </a:spcAft>
              <a:buNone/>
            </a:pPr>
            <a:endParaRPr sz="2300"/>
          </a:p>
        </p:txBody>
      </p:sp>
      <p:sp>
        <p:nvSpPr>
          <p:cNvPr id="1341" name="Google Shape;1341;p229"/>
          <p:cNvSpPr txBox="1"/>
          <p:nvPr/>
        </p:nvSpPr>
        <p:spPr>
          <a:xfrm>
            <a:off x="-47625" y="5811287"/>
            <a:ext cx="8166970" cy="1169521"/>
          </a:xfrm>
          <a:prstGeom prst="rect">
            <a:avLst/>
          </a:prstGeom>
          <a:noFill/>
          <a:ln>
            <a:noFill/>
          </a:ln>
        </p:spPr>
        <p:txBody>
          <a:bodyPr spcFirstLastPara="1" wrap="square" lIns="91425" tIns="91425" rIns="91425" bIns="91425" anchor="t" anchorCtr="0">
            <a:spAutoFit/>
          </a:bodyPr>
          <a:lstStyle/>
          <a:p>
            <a:pPr>
              <a:buClr>
                <a:schemeClr val="lt1"/>
              </a:buClr>
              <a:buSzPts val="800"/>
            </a:pPr>
            <a:r>
              <a:rPr lang="en-US" sz="600">
                <a:solidFill>
                  <a:schemeClr val="lt1"/>
                </a:solidFill>
                <a:latin typeface="Libre Franklin" pitchFamily="2" charset="0"/>
                <a:ea typeface="Calibri"/>
                <a:cs typeface="Calibri"/>
                <a:sym typeface="Calibri"/>
              </a:rPr>
              <a:t>Goldberg, M. (2016). Classroom Trends: Teachers as Buyers of Instructional Materials and Users of Technology. K-12 Market Advisors. Retrieved from: </a:t>
            </a:r>
            <a:r>
              <a:rPr lang="en-US" sz="600">
                <a:solidFill>
                  <a:schemeClr val="bg1"/>
                </a:solidFill>
                <a:latin typeface="Libre Franklin" pitchFamily="2" charset="0"/>
                <a:ea typeface="Calibri"/>
                <a:cs typeface="Calibri"/>
                <a:sym typeface="Calibri"/>
                <a:hlinkClick r:id="rId3">
                  <a:extLst>
                    <a:ext uri="{A12FA001-AC4F-418D-AE19-62706E023703}">
                      <ahyp:hlinkClr xmlns:ahyp="http://schemas.microsoft.com/office/drawing/2018/hyperlinkcolor" val="tx"/>
                    </a:ext>
                  </a:extLst>
                </a:hlinkClick>
              </a:rPr>
              <a:t>https://mdreducation.com/reports/classroom-trends-teachersbuyers-instructional-materials-users-technology/</a:t>
            </a:r>
            <a:r>
              <a:rPr lang="en-US" sz="600">
                <a:solidFill>
                  <a:schemeClr val="bg1"/>
                </a:solidFill>
                <a:latin typeface="Libre Franklin" pitchFamily="2" charset="0"/>
                <a:ea typeface="Calibri"/>
                <a:cs typeface="Calibri"/>
                <a:sym typeface="Calibri"/>
              </a:rPr>
              <a:t> </a:t>
            </a:r>
          </a:p>
          <a:p>
            <a:pPr marL="0" marR="0" lvl="0" indent="0" algn="l" rtl="0">
              <a:spcBef>
                <a:spcPts val="0"/>
              </a:spcBef>
              <a:spcAft>
                <a:spcPts val="0"/>
              </a:spcAft>
              <a:buClr>
                <a:schemeClr val="lt1"/>
              </a:buClr>
              <a:buSzPts val="800"/>
              <a:buFont typeface="Libre Franklin"/>
              <a:buNone/>
            </a:pPr>
            <a:endParaRPr lang="en-US" sz="600" b="0" i="0" u="none" strike="noStrike" cap="none">
              <a:solidFill>
                <a:schemeClr val="lt1"/>
              </a:solidFill>
              <a:latin typeface="Libre Franklin"/>
              <a:ea typeface="Libre Franklin"/>
              <a:cs typeface="Libre Franklin"/>
              <a:sym typeface="Libre Franklin"/>
            </a:endParaRPr>
          </a:p>
          <a:p>
            <a:pPr marL="0" marR="0" lvl="0" indent="0" algn="l" rtl="0">
              <a:spcBef>
                <a:spcPts val="0"/>
              </a:spcBef>
              <a:spcAft>
                <a:spcPts val="0"/>
              </a:spcAft>
              <a:buClr>
                <a:schemeClr val="lt1"/>
              </a:buClr>
              <a:buSzPts val="800"/>
              <a:buFont typeface="Libre Franklin"/>
              <a:buNone/>
            </a:pPr>
            <a:r>
              <a:rPr lang="en-US" sz="600" b="0" i="0" u="none" strike="noStrike" cap="none">
                <a:solidFill>
                  <a:schemeClr val="lt1"/>
                </a:solidFill>
                <a:latin typeface="Libre Franklin"/>
                <a:ea typeface="Libre Franklin"/>
                <a:cs typeface="Libre Franklin"/>
                <a:sym typeface="Libre Franklin"/>
              </a:rPr>
              <a:t>Jackson, K., </a:t>
            </a:r>
            <a:r>
              <a:rPr lang="en-US" sz="600" b="0" i="0" u="none" strike="noStrike" cap="none" err="1">
                <a:solidFill>
                  <a:schemeClr val="lt1"/>
                </a:solidFill>
                <a:latin typeface="Libre Franklin"/>
                <a:ea typeface="Libre Franklin"/>
                <a:cs typeface="Libre Franklin"/>
                <a:sym typeface="Libre Franklin"/>
              </a:rPr>
              <a:t>Makarin</a:t>
            </a:r>
            <a:r>
              <a:rPr lang="en-US" sz="600" b="0" i="0" u="none" strike="noStrike" cap="none">
                <a:solidFill>
                  <a:schemeClr val="lt1"/>
                </a:solidFill>
                <a:latin typeface="Libre Franklin"/>
                <a:ea typeface="Libre Franklin"/>
                <a:cs typeface="Libre Franklin"/>
                <a:sym typeface="Libre Franklin"/>
              </a:rPr>
              <a:t>, A. (2016-2017). Can Online On-the-Shelf Lessons Improve Student</a:t>
            </a:r>
            <a:r>
              <a:rPr lang="en-US" sz="600">
                <a:solidFill>
                  <a:schemeClr val="lt1"/>
                </a:solidFill>
                <a:latin typeface="Libre Franklin"/>
                <a:ea typeface="Libre Franklin"/>
                <a:cs typeface="Libre Franklin"/>
                <a:sym typeface="Libre Franklin"/>
              </a:rPr>
              <a:t> </a:t>
            </a:r>
            <a:r>
              <a:rPr lang="en-US" sz="600" b="0" i="0" u="none" strike="noStrike" cap="none">
                <a:solidFill>
                  <a:schemeClr val="lt1"/>
                </a:solidFill>
                <a:latin typeface="Libre Franklin"/>
                <a:ea typeface="Libre Franklin"/>
                <a:cs typeface="Libre Franklin"/>
                <a:sym typeface="Libre Franklin"/>
              </a:rPr>
              <a:t>Outcomes? Evidence from a Field Experiment. American Economic Journal: Economic Policy,</a:t>
            </a:r>
            <a:r>
              <a:rPr lang="en-US" sz="600">
                <a:solidFill>
                  <a:schemeClr val="lt1"/>
                </a:solidFill>
                <a:latin typeface="Libre Franklin"/>
                <a:ea typeface="Libre Franklin"/>
                <a:cs typeface="Libre Franklin"/>
                <a:sym typeface="Libre Franklin"/>
              </a:rPr>
              <a:t> </a:t>
            </a:r>
            <a:r>
              <a:rPr lang="en-US" sz="600" b="0" i="0" u="none" strike="noStrike" cap="none">
                <a:solidFill>
                  <a:schemeClr val="lt1"/>
                </a:solidFill>
                <a:latin typeface="Libre Franklin"/>
                <a:ea typeface="Libre Franklin"/>
                <a:cs typeface="Libre Franklin"/>
                <a:sym typeface="Libre Franklin"/>
              </a:rPr>
              <a:t>Vol 10 (3), pages 226-254. </a:t>
            </a:r>
            <a:r>
              <a:rPr lang="en-US" sz="600" b="0" i="0" u="sng" strike="noStrike" cap="none">
                <a:solidFill>
                  <a:schemeClr val="lt1"/>
                </a:solid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Retrieved from: https://www.nber.org/papers/w22398</a:t>
            </a:r>
            <a:endParaRPr lang="en-US" sz="600" b="0" i="0" u="sng" strike="noStrike" cap="none">
              <a:solidFill>
                <a:schemeClr val="lt1"/>
              </a:solidFill>
              <a:latin typeface="Libre Franklin"/>
              <a:ea typeface="Libre Franklin"/>
              <a:cs typeface="Libre Franklin"/>
              <a:sym typeface="Libre Franklin"/>
            </a:endParaRPr>
          </a:p>
          <a:p>
            <a:pPr marL="0" marR="0" lvl="0" indent="0" algn="l" rtl="0">
              <a:spcBef>
                <a:spcPts val="0"/>
              </a:spcBef>
              <a:spcAft>
                <a:spcPts val="0"/>
              </a:spcAft>
              <a:buClr>
                <a:schemeClr val="lt1"/>
              </a:buClr>
              <a:buSzPts val="800"/>
              <a:buFont typeface="Libre Franklin"/>
              <a:buNone/>
            </a:pPr>
            <a:endParaRPr lang="en-US" sz="600" u="sng">
              <a:solidFill>
                <a:schemeClr val="lt1"/>
              </a:solidFill>
              <a:latin typeface="Libre Franklin"/>
              <a:ea typeface="Libre Franklin"/>
              <a:cs typeface="Libre Franklin"/>
              <a:sym typeface="Libre Franklin"/>
            </a:endParaRPr>
          </a:p>
          <a:p>
            <a:pPr marL="0" marR="0" lvl="0" indent="0" algn="l" rtl="0">
              <a:spcBef>
                <a:spcPts val="0"/>
              </a:spcBef>
              <a:spcAft>
                <a:spcPts val="0"/>
              </a:spcAft>
              <a:buClr>
                <a:schemeClr val="lt1"/>
              </a:buClr>
              <a:buSzPts val="800"/>
              <a:buFont typeface="Libre Franklin"/>
              <a:buNone/>
            </a:pPr>
            <a:r>
              <a:rPr lang="en-US" sz="600">
                <a:solidFill>
                  <a:schemeClr val="lt1"/>
                </a:solidFill>
                <a:latin typeface="Libre Franklin"/>
                <a:ea typeface="Libre Franklin"/>
                <a:cs typeface="Libre Franklin"/>
                <a:sym typeface="Libre Franklin"/>
              </a:rPr>
              <a:t>Southern Regional Education Board (SREB). (2017). Alignment of Instructional Materials Trends in State Efforts. Retrieved from: </a:t>
            </a:r>
            <a:r>
              <a:rPr lang="en-US" sz="600">
                <a:solidFill>
                  <a:schemeClr val="bg1"/>
                </a:solidFill>
                <a:latin typeface="Libre Franklin"/>
                <a:ea typeface="Libre Franklin"/>
                <a:cs typeface="Libre Franklin"/>
                <a:sym typeface="Libre Franklin"/>
                <a:hlinkClick r:id="rId5">
                  <a:extLst>
                    <a:ext uri="{A12FA001-AC4F-418D-AE19-62706E023703}">
                      <ahyp:hlinkClr xmlns:ahyp="http://schemas.microsoft.com/office/drawing/2018/hyperlinkcolor" val="tx"/>
                    </a:ext>
                  </a:extLst>
                </a:hlinkClick>
              </a:rPr>
              <a:t>https://insights.sreb.org/reports/instructionalmaterials.pdf</a:t>
            </a:r>
            <a:r>
              <a:rPr lang="en-US" sz="600">
                <a:solidFill>
                  <a:schemeClr val="bg1"/>
                </a:solidFill>
                <a:latin typeface="Libre Franklin"/>
                <a:ea typeface="Libre Franklin"/>
                <a:cs typeface="Libre Franklin"/>
                <a:sym typeface="Libre Franklin"/>
              </a:rPr>
              <a:t>  </a:t>
            </a:r>
            <a:endParaRPr sz="600" b="0" i="0" strike="noStrike" cap="none">
              <a:solidFill>
                <a:schemeClr val="bg1"/>
              </a:solidFill>
              <a:latin typeface="Libre Franklin"/>
              <a:ea typeface="Libre Franklin"/>
              <a:cs typeface="Libre Franklin"/>
              <a:sym typeface="Libre Franklin"/>
            </a:endParaRPr>
          </a:p>
          <a:p>
            <a:pPr marL="0" marR="0" lvl="0" indent="0" algn="l" rtl="0">
              <a:spcBef>
                <a:spcPts val="0"/>
              </a:spcBef>
              <a:spcAft>
                <a:spcPts val="0"/>
              </a:spcAft>
              <a:buClr>
                <a:schemeClr val="dk1"/>
              </a:buClr>
              <a:buSzPts val="800"/>
              <a:buFont typeface="Libre Franklin"/>
              <a:buNone/>
            </a:pPr>
            <a:endParaRPr lang="en-US" sz="600" b="0" i="0" u="none" strike="noStrike" cap="none">
              <a:solidFill>
                <a:schemeClr val="lt1"/>
              </a:solidFill>
              <a:latin typeface="Libre Franklin"/>
              <a:ea typeface="Libre Franklin"/>
              <a:cs typeface="Libre Franklin"/>
              <a:sym typeface="Libre Franklin"/>
            </a:endParaRPr>
          </a:p>
          <a:p>
            <a:pPr marL="0" marR="0" lvl="0" indent="0" algn="l" rtl="0">
              <a:spcBef>
                <a:spcPts val="0"/>
              </a:spcBef>
              <a:spcAft>
                <a:spcPts val="0"/>
              </a:spcAft>
              <a:buClr>
                <a:schemeClr val="dk1"/>
              </a:buClr>
              <a:buSzPts val="800"/>
              <a:buFont typeface="Libre Franklin"/>
              <a:buNone/>
            </a:pPr>
            <a:r>
              <a:rPr lang="en-US" sz="600">
                <a:solidFill>
                  <a:schemeClr val="lt1"/>
                </a:solidFill>
                <a:latin typeface="Libre Franklin"/>
                <a:ea typeface="Libre Franklin"/>
                <a:cs typeface="Libre Franklin"/>
                <a:sym typeface="Libre Franklin"/>
              </a:rPr>
              <a:t>Steiner, D., Magee, J., and Jensen, B. What we teach matters how quality curriculum improves student outcomes. Johns Hopkins Institute for Education Policy. Retrieved from: </a:t>
            </a:r>
            <a:r>
              <a:rPr lang="en-US" sz="600">
                <a:solidFill>
                  <a:schemeClr val="bg1"/>
                </a:solidFill>
                <a:latin typeface="Libre Franklin"/>
                <a:ea typeface="Libre Franklin"/>
                <a:cs typeface="Libre Franklin"/>
                <a:sym typeface="Libre Franklin"/>
                <a:hlinkClick r:id="rId6">
                  <a:extLst>
                    <a:ext uri="{A12FA001-AC4F-418D-AE19-62706E023703}">
                      <ahyp:hlinkClr xmlns:ahyp="http://schemas.microsoft.com/office/drawing/2018/hyperlinkcolor" val="tx"/>
                    </a:ext>
                  </a:extLst>
                </a:hlinkClick>
              </a:rPr>
              <a:t>https://jscholarship.library.jhu.edu/server/api/core/bitstreams/050bc165-4c10-4808-8959-e4e29f6c8880/content</a:t>
            </a:r>
            <a:r>
              <a:rPr lang="en-US" sz="600">
                <a:solidFill>
                  <a:schemeClr val="bg1"/>
                </a:solidFill>
                <a:latin typeface="Libre Franklin"/>
                <a:ea typeface="Libre Franklin"/>
                <a:cs typeface="Libre Franklin"/>
                <a:sym typeface="Libre Franklin"/>
              </a:rPr>
              <a:t> </a:t>
            </a:r>
            <a:endParaRPr lang="en-US" sz="600" b="0" i="0" u="none" strike="noStrike" cap="none">
              <a:solidFill>
                <a:schemeClr val="bg1"/>
              </a:solidFill>
              <a:latin typeface="Libre Franklin"/>
              <a:ea typeface="Libre Franklin"/>
              <a:cs typeface="Libre Franklin"/>
              <a:sym typeface="Libre Franklin"/>
            </a:endParaRPr>
          </a:p>
          <a:p>
            <a:pPr marL="0" marR="0" lvl="0" indent="0" algn="l" rtl="0">
              <a:spcBef>
                <a:spcPts val="0"/>
              </a:spcBef>
              <a:spcAft>
                <a:spcPts val="0"/>
              </a:spcAft>
              <a:buClr>
                <a:schemeClr val="dk1"/>
              </a:buClr>
              <a:buSzPts val="800"/>
              <a:buFont typeface="Libre Franklin"/>
              <a:buNone/>
            </a:pPr>
            <a:endParaRPr sz="400" b="0" i="0" u="none" strike="noStrike" cap="none">
              <a:solidFill>
                <a:schemeClr val="lt1"/>
              </a:solidFill>
              <a:latin typeface="Libre Franklin"/>
              <a:ea typeface="Libre Franklin"/>
              <a:cs typeface="Libre Franklin"/>
              <a:sym typeface="Libre Franklin"/>
            </a:endParaRPr>
          </a:p>
        </p:txBody>
      </p:sp>
      <p:pic>
        <p:nvPicPr>
          <p:cNvPr id="3" name="Picture 2">
            <a:extLst>
              <a:ext uri="{FF2B5EF4-FFF2-40B4-BE49-F238E27FC236}">
                <a16:creationId xmlns:a16="http://schemas.microsoft.com/office/drawing/2014/main" id="{73E2610B-3A7F-C9F8-CC6F-572BE33F79B9}"/>
              </a:ext>
            </a:extLst>
          </p:cNvPr>
          <p:cNvPicPr>
            <a:picLocks noChangeAspect="1"/>
          </p:cNvPicPr>
          <p:nvPr/>
        </p:nvPicPr>
        <p:blipFill rotWithShape="1">
          <a:blip r:embed="rId7"/>
          <a:srcRect t="-1018"/>
          <a:stretch/>
        </p:blipFill>
        <p:spPr>
          <a:xfrm>
            <a:off x="7423237" y="55039"/>
            <a:ext cx="4527669" cy="5781257"/>
          </a:xfrm>
          <a:prstGeom prst="rect">
            <a:avLst/>
          </a:prstGeom>
        </p:spPr>
      </p:pic>
    </p:spTree>
    <p:extLst>
      <p:ext uri="{BB962C8B-B14F-4D97-AF65-F5344CB8AC3E}">
        <p14:creationId xmlns:p14="http://schemas.microsoft.com/office/powerpoint/2010/main" val="162343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2FE0B2-5388-9D3A-842B-86D9BF2C8329}"/>
              </a:ext>
            </a:extLst>
          </p:cNvPr>
          <p:cNvSpPr>
            <a:spLocks noGrp="1"/>
          </p:cNvSpPr>
          <p:nvPr>
            <p:ph type="ctrTitle"/>
          </p:nvPr>
        </p:nvSpPr>
        <p:spPr>
          <a:xfrm>
            <a:off x="1371600" y="1635760"/>
            <a:ext cx="11003280" cy="2387600"/>
          </a:xfrm>
        </p:spPr>
        <p:txBody>
          <a:bodyPr>
            <a:noAutofit/>
          </a:bodyPr>
          <a:lstStyle/>
          <a:p>
            <a:r>
              <a:rPr lang="en-US" sz="4200">
                <a:solidFill>
                  <a:srgbClr val="007780"/>
                </a:solidFill>
              </a:rPr>
              <a:t>KDE Actions and Recommendations </a:t>
            </a:r>
            <a:br>
              <a:rPr lang="en-US" sz="4200">
                <a:solidFill>
                  <a:srgbClr val="007780"/>
                </a:solidFill>
              </a:rPr>
            </a:br>
            <a:r>
              <a:rPr lang="en-US" sz="4200">
                <a:solidFill>
                  <a:srgbClr val="007780"/>
                </a:solidFill>
              </a:rPr>
              <a:t>to Support HQIR</a:t>
            </a:r>
            <a:br>
              <a:rPr lang="en-US" sz="4200">
                <a:solidFill>
                  <a:srgbClr val="007780"/>
                </a:solidFill>
              </a:rPr>
            </a:br>
            <a:r>
              <a:rPr lang="en-US" sz="4200">
                <a:solidFill>
                  <a:srgbClr val="007780"/>
                </a:solidFill>
              </a:rPr>
              <a:t> Selection</a:t>
            </a:r>
            <a:r>
              <a:rPr lang="en-US" sz="4200">
                <a:solidFill>
                  <a:srgbClr val="007780"/>
                </a:solidFill>
                <a:latin typeface="Franklin Gothic Medium"/>
                <a:cs typeface="Times New Roman"/>
              </a:rPr>
              <a:t> </a:t>
            </a:r>
            <a:r>
              <a:rPr lang="en-US" sz="4200">
                <a:solidFill>
                  <a:srgbClr val="007780"/>
                </a:solidFill>
              </a:rPr>
              <a:t>and Implementation </a:t>
            </a:r>
            <a:br>
              <a:rPr lang="en-US" sz="4200">
                <a:solidFill>
                  <a:srgbClr val="007780"/>
                </a:solidFill>
              </a:rPr>
            </a:br>
            <a:endParaRPr lang="en-US" sz="4200">
              <a:solidFill>
                <a:srgbClr val="007780"/>
              </a:solidFill>
            </a:endParaRPr>
          </a:p>
        </p:txBody>
      </p:sp>
    </p:spTree>
    <p:extLst>
      <p:ext uri="{BB962C8B-B14F-4D97-AF65-F5344CB8AC3E}">
        <p14:creationId xmlns:p14="http://schemas.microsoft.com/office/powerpoint/2010/main" val="3938769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21"/>
          <p:cNvSpPr txBox="1">
            <a:spLocks noGrp="1"/>
          </p:cNvSpPr>
          <p:nvPr>
            <p:ph type="body" idx="1"/>
          </p:nvPr>
        </p:nvSpPr>
        <p:spPr>
          <a:xfrm>
            <a:off x="202919" y="1072710"/>
            <a:ext cx="5328203" cy="4351338"/>
          </a:xfrm>
          <a:prstGeom prst="rect">
            <a:avLst/>
          </a:prstGeom>
        </p:spPr>
        <p:txBody>
          <a:bodyPr spcFirstLastPara="1" wrap="square" lIns="91425" tIns="45700" rIns="91425" bIns="45700" anchor="t" anchorCtr="0">
            <a:noAutofit/>
          </a:bodyPr>
          <a:lstStyle/>
          <a:p>
            <a:pPr marL="76200" indent="0">
              <a:lnSpc>
                <a:spcPct val="100000"/>
              </a:lnSpc>
              <a:spcBef>
                <a:spcPts val="0"/>
              </a:spcBef>
              <a:buClr>
                <a:srgbClr val="002060"/>
              </a:buClr>
              <a:buSzPts val="2400"/>
              <a:buNone/>
            </a:pPr>
            <a:r>
              <a:rPr lang="en-US" sz="2000" b="1">
                <a:solidFill>
                  <a:srgbClr val="002060"/>
                </a:solidFill>
                <a:latin typeface="Franklin Gothic Book" panose="020B0503020102020204" pitchFamily="34" charset="0"/>
                <a:ea typeface="Calibri"/>
                <a:cs typeface="Times New Roman"/>
              </a:rPr>
              <a:t>Quality Curriculum Taskforce (QCT):</a:t>
            </a:r>
          </a:p>
          <a:p>
            <a:pPr marL="419100">
              <a:lnSpc>
                <a:spcPct val="100000"/>
              </a:lnSpc>
              <a:spcBef>
                <a:spcPts val="0"/>
              </a:spcBef>
              <a:buClr>
                <a:srgbClr val="002060"/>
              </a:buClr>
              <a:buSzPts val="2400"/>
            </a:pPr>
            <a:r>
              <a:rPr lang="en-US" sz="1800">
                <a:solidFill>
                  <a:srgbClr val="002060"/>
                </a:solidFill>
                <a:latin typeface="Franklin Gothic Book" panose="020B0503020102020204" pitchFamily="34" charset="0"/>
                <a:ea typeface="Calibri"/>
                <a:cs typeface="Times New Roman"/>
              </a:rPr>
              <a:t>21 members composed of district leaders, </a:t>
            </a:r>
            <a:r>
              <a:rPr lang="en-US" sz="1800">
                <a:solidFill>
                  <a:srgbClr val="002060"/>
                </a:solidFill>
                <a:effectLst/>
                <a:latin typeface="Franklin Gothic Book" panose="020B0503020102020204" pitchFamily="34" charset="0"/>
                <a:ea typeface="Times New Roman" panose="02020603050405020304" pitchFamily="18" charset="0"/>
              </a:rPr>
              <a:t>teachers, library specialists, educational cooperative representatives, and university faculty</a:t>
            </a:r>
          </a:p>
          <a:p>
            <a:pPr marL="419100">
              <a:lnSpc>
                <a:spcPct val="100000"/>
              </a:lnSpc>
              <a:spcBef>
                <a:spcPts val="0"/>
              </a:spcBef>
              <a:buClr>
                <a:srgbClr val="002060"/>
              </a:buClr>
              <a:buSzPts val="2400"/>
            </a:pPr>
            <a:r>
              <a:rPr lang="en-US" sz="1800">
                <a:solidFill>
                  <a:srgbClr val="002060"/>
                </a:solidFill>
                <a:latin typeface="Franklin Gothic Book" panose="020B0503020102020204" pitchFamily="34" charset="0"/>
                <a:ea typeface="Times New Roman" panose="02020603050405020304" pitchFamily="18" charset="0"/>
              </a:rPr>
              <a:t>R</a:t>
            </a:r>
            <a:r>
              <a:rPr lang="en-US" sz="1800">
                <a:solidFill>
                  <a:srgbClr val="002060"/>
                </a:solidFill>
                <a:effectLst/>
                <a:latin typeface="Franklin Gothic Book" panose="020B0503020102020204" pitchFamily="34" charset="0"/>
                <a:ea typeface="Times New Roman" panose="02020603050405020304" pitchFamily="18" charset="0"/>
              </a:rPr>
              <a:t>eview</a:t>
            </a:r>
            <a:r>
              <a:rPr lang="en-US" sz="1800" spc="-3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guidance and provide feedback on the tools and resources needed for local HQIR evaluation and selection</a:t>
            </a:r>
            <a:endParaRPr lang="en-US" sz="1800">
              <a:solidFill>
                <a:srgbClr val="002060"/>
              </a:solidFill>
              <a:latin typeface="Franklin Gothic Book" panose="020B0503020102020204" pitchFamily="34" charset="0"/>
              <a:ea typeface="Times New Roman" panose="02020603050405020304" pitchFamily="18" charset="0"/>
            </a:endParaRPr>
          </a:p>
          <a:p>
            <a:pPr marL="76200" indent="0">
              <a:lnSpc>
                <a:spcPct val="100000"/>
              </a:lnSpc>
              <a:spcBef>
                <a:spcPts val="300"/>
              </a:spcBef>
              <a:buClr>
                <a:srgbClr val="002060"/>
              </a:buClr>
              <a:buSzPts val="2400"/>
              <a:buNone/>
            </a:pPr>
            <a:r>
              <a:rPr lang="en-US" sz="2000" b="1">
                <a:solidFill>
                  <a:srgbClr val="002060"/>
                </a:solidFill>
                <a:effectLst/>
                <a:latin typeface="Franklin Gothic Book" panose="020B0503020102020204" pitchFamily="34" charset="0"/>
                <a:ea typeface="Times New Roman" panose="02020603050405020304" pitchFamily="18" charset="0"/>
              </a:rPr>
              <a:t>Kentucky Academic Standards (KAS) Advisory Panels and Review Committee:</a:t>
            </a:r>
          </a:p>
          <a:p>
            <a:pPr marL="419100">
              <a:lnSpc>
                <a:spcPct val="100000"/>
              </a:lnSpc>
              <a:spcBef>
                <a:spcPts val="0"/>
              </a:spcBef>
              <a:buClr>
                <a:srgbClr val="002060"/>
              </a:buClr>
              <a:buSzPts val="2400"/>
            </a:pPr>
            <a:r>
              <a:rPr lang="en-US" sz="1800" spc="-55">
                <a:solidFill>
                  <a:srgbClr val="002060"/>
                </a:solidFill>
                <a:latin typeface="Franklin Gothic Book" panose="020B0503020102020204" pitchFamily="34" charset="0"/>
                <a:ea typeface="Times New Roman" panose="02020603050405020304" pitchFamily="18" charset="0"/>
              </a:rPr>
              <a:t>Members serve as instructional resource reviewers </a:t>
            </a:r>
          </a:p>
          <a:p>
            <a:pPr marL="419100">
              <a:lnSpc>
                <a:spcPct val="100000"/>
              </a:lnSpc>
              <a:spcBef>
                <a:spcPts val="0"/>
              </a:spcBef>
              <a:buClr>
                <a:srgbClr val="002060"/>
              </a:buClr>
              <a:buSzPts val="2400"/>
            </a:pPr>
            <a:r>
              <a:rPr lang="en-US" sz="1800" spc="-55">
                <a:solidFill>
                  <a:srgbClr val="002060"/>
                </a:solidFill>
                <a:latin typeface="Franklin Gothic Book" panose="020B0503020102020204" pitchFamily="34" charset="0"/>
                <a:ea typeface="Times New Roman" panose="02020603050405020304" pitchFamily="18" charset="0"/>
              </a:rPr>
              <a:t>Advise on the markers of HQIRs by content area</a:t>
            </a:r>
            <a:endParaRPr lang="en-US" sz="1800" spc="-55">
              <a:solidFill>
                <a:srgbClr val="002060"/>
              </a:solidFill>
              <a:effectLst/>
              <a:latin typeface="Franklin Gothic Book" panose="020B0503020102020204" pitchFamily="34" charset="0"/>
              <a:ea typeface="Times New Roman" panose="02020603050405020304" pitchFamily="18" charset="0"/>
            </a:endParaRPr>
          </a:p>
          <a:p>
            <a:pPr marL="419100">
              <a:lnSpc>
                <a:spcPct val="100000"/>
              </a:lnSpc>
              <a:spcBef>
                <a:spcPts val="0"/>
              </a:spcBef>
              <a:buClr>
                <a:srgbClr val="002060"/>
              </a:buClr>
              <a:buSzPts val="2400"/>
            </a:pPr>
            <a:r>
              <a:rPr lang="en-US" sz="1800" spc="-55">
                <a:solidFill>
                  <a:srgbClr val="002060"/>
                </a:solidFill>
                <a:effectLst/>
                <a:latin typeface="Franklin Gothic Book" panose="020B0503020102020204" pitchFamily="34" charset="0"/>
                <a:ea typeface="Times New Roman" panose="02020603050405020304" pitchFamily="18" charset="0"/>
              </a:rPr>
              <a:t>Provide </a:t>
            </a:r>
            <a:r>
              <a:rPr lang="en-US" sz="1800">
                <a:solidFill>
                  <a:srgbClr val="002060"/>
                </a:solidFill>
                <a:effectLst/>
                <a:latin typeface="Franklin Gothic Book" panose="020B0503020102020204" pitchFamily="34" charset="0"/>
                <a:ea typeface="Times New Roman" panose="02020603050405020304" pitchFamily="18" charset="0"/>
              </a:rPr>
              <a:t>feedback</a:t>
            </a:r>
            <a:r>
              <a:rPr lang="en-US" sz="1800" spc="-3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on</a:t>
            </a:r>
            <a:r>
              <a:rPr lang="en-US" sz="1800" spc="-50">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the</a:t>
            </a:r>
            <a:r>
              <a:rPr lang="en-US" sz="1800" spc="-2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alignment</a:t>
            </a:r>
            <a:r>
              <a:rPr lang="en-US" sz="1800" spc="-35">
                <a:solidFill>
                  <a:srgbClr val="002060"/>
                </a:solidFill>
                <a:effectLst/>
                <a:latin typeface="Franklin Gothic Book" panose="020B0503020102020204" pitchFamily="34" charset="0"/>
                <a:ea typeface="Times New Roman" panose="02020603050405020304" pitchFamily="18" charset="0"/>
              </a:rPr>
              <a:t> </a:t>
            </a:r>
            <a:r>
              <a:rPr lang="en-US" sz="1800" spc="-35">
                <a:solidFill>
                  <a:srgbClr val="002060"/>
                </a:solidFill>
                <a:latin typeface="Franklin Gothic Book" panose="020B0503020102020204" pitchFamily="34" charset="0"/>
                <a:ea typeface="Times New Roman" panose="02020603050405020304" pitchFamily="18" charset="0"/>
              </a:rPr>
              <a:t>of</a:t>
            </a:r>
            <a:r>
              <a:rPr lang="en-US" sz="1800" spc="-50">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the </a:t>
            </a:r>
            <a:r>
              <a:rPr lang="en-US" sz="1800" i="1">
                <a:solidFill>
                  <a:srgbClr val="002060"/>
                </a:solidFill>
                <a:effectLst/>
                <a:latin typeface="Franklin Gothic Book" panose="020B0503020102020204" pitchFamily="34" charset="0"/>
                <a:ea typeface="Times New Roman" panose="02020603050405020304" pitchFamily="18" charset="0"/>
              </a:rPr>
              <a:t>KAS</a:t>
            </a:r>
            <a:r>
              <a:rPr lang="en-US" sz="1800">
                <a:solidFill>
                  <a:srgbClr val="002060"/>
                </a:solidFill>
                <a:effectLst/>
                <a:latin typeface="Franklin Gothic Book" panose="020B0503020102020204" pitchFamily="34" charset="0"/>
                <a:ea typeface="Times New Roman" panose="02020603050405020304" pitchFamily="18" charset="0"/>
              </a:rPr>
              <a:t> to instructional resources</a:t>
            </a:r>
            <a:endParaRPr lang="en-US" sz="1800">
              <a:solidFill>
                <a:srgbClr val="002060"/>
              </a:solidFill>
              <a:latin typeface="Franklin Gothic Book" panose="020B0503020102020204" pitchFamily="34" charset="0"/>
              <a:ea typeface="Calibri"/>
              <a:cs typeface="Times New Roman"/>
            </a:endParaRPr>
          </a:p>
        </p:txBody>
      </p:sp>
      <p:sp>
        <p:nvSpPr>
          <p:cNvPr id="2" name="Text Placeholder 1">
            <a:extLst>
              <a:ext uri="{FF2B5EF4-FFF2-40B4-BE49-F238E27FC236}">
                <a16:creationId xmlns:a16="http://schemas.microsoft.com/office/drawing/2014/main" id="{EE00BA00-A900-22F1-0CBE-65CAC6F29A96}"/>
              </a:ext>
            </a:extLst>
          </p:cNvPr>
          <p:cNvSpPr>
            <a:spLocks noGrp="1"/>
          </p:cNvSpPr>
          <p:nvPr>
            <p:ph type="body" idx="2"/>
          </p:nvPr>
        </p:nvSpPr>
        <p:spPr>
          <a:xfrm>
            <a:off x="6662530" y="1072710"/>
            <a:ext cx="5038315" cy="4351338"/>
          </a:xfrm>
        </p:spPr>
        <p:txBody>
          <a:bodyPr>
            <a:normAutofit/>
          </a:bodyPr>
          <a:lstStyle/>
          <a:p>
            <a:pPr marL="76200" indent="0">
              <a:lnSpc>
                <a:spcPct val="100000"/>
              </a:lnSpc>
              <a:spcBef>
                <a:spcPts val="0"/>
              </a:spcBef>
              <a:spcAft>
                <a:spcPts val="300"/>
              </a:spcAft>
              <a:buClr>
                <a:schemeClr val="dk1"/>
              </a:buClr>
              <a:buSzPts val="2400"/>
              <a:buNone/>
            </a:pPr>
            <a:r>
              <a:rPr lang="en-US" sz="2000" b="1">
                <a:solidFill>
                  <a:srgbClr val="002060"/>
                </a:solidFill>
                <a:effectLst/>
                <a:latin typeface="Franklin Gothic Book" panose="020B0503020102020204" pitchFamily="34" charset="0"/>
                <a:ea typeface="Times New Roman" panose="02020603050405020304" pitchFamily="18" charset="0"/>
              </a:rPr>
              <a:t>Local HQIR</a:t>
            </a:r>
            <a:r>
              <a:rPr lang="en-US" sz="2000" b="1" spc="-25">
                <a:solidFill>
                  <a:srgbClr val="002060"/>
                </a:solidFill>
                <a:effectLst/>
                <a:latin typeface="Franklin Gothic Book" panose="020B0503020102020204" pitchFamily="34" charset="0"/>
                <a:ea typeface="Times New Roman" panose="02020603050405020304" pitchFamily="18" charset="0"/>
              </a:rPr>
              <a:t> C</a:t>
            </a:r>
            <a:r>
              <a:rPr lang="en-US" sz="2000" b="1">
                <a:solidFill>
                  <a:srgbClr val="002060"/>
                </a:solidFill>
                <a:effectLst/>
                <a:latin typeface="Franklin Gothic Book" panose="020B0503020102020204" pitchFamily="34" charset="0"/>
                <a:ea typeface="Times New Roman" panose="02020603050405020304" pitchFamily="18" charset="0"/>
              </a:rPr>
              <a:t>oordinators</a:t>
            </a:r>
            <a:r>
              <a:rPr lang="en-US" sz="2000" b="1" spc="-50">
                <a:solidFill>
                  <a:srgbClr val="002060"/>
                </a:solidFill>
                <a:effectLst/>
                <a:latin typeface="Franklin Gothic Book" panose="020B0503020102020204" pitchFamily="34" charset="0"/>
                <a:ea typeface="Times New Roman" panose="02020603050405020304" pitchFamily="18" charset="0"/>
              </a:rPr>
              <a:t> </a:t>
            </a:r>
          </a:p>
          <a:p>
            <a:pPr marL="76200" indent="0">
              <a:lnSpc>
                <a:spcPct val="100000"/>
              </a:lnSpc>
              <a:spcBef>
                <a:spcPts val="300"/>
              </a:spcBef>
              <a:buClr>
                <a:schemeClr val="dk1"/>
              </a:buClr>
              <a:buSzPts val="2400"/>
              <a:buNone/>
            </a:pPr>
            <a:r>
              <a:rPr lang="en-US" sz="2000" b="1" i="1">
                <a:solidFill>
                  <a:srgbClr val="002060"/>
                </a:solidFill>
                <a:latin typeface="Franklin Gothic Book" panose="020B0503020102020204" pitchFamily="34" charset="0"/>
                <a:ea typeface="Times New Roman" panose="02020603050405020304" pitchFamily="18" charset="0"/>
              </a:rPr>
              <a:t>Model</a:t>
            </a:r>
            <a:r>
              <a:rPr lang="en-US" sz="2000" b="1" i="1">
                <a:solidFill>
                  <a:srgbClr val="002060"/>
                </a:solidFill>
                <a:effectLst/>
                <a:latin typeface="Franklin Gothic Book" panose="020B0503020102020204" pitchFamily="34" charset="0"/>
                <a:ea typeface="Times New Roman" panose="02020603050405020304" pitchFamily="18" charset="0"/>
              </a:rPr>
              <a:t> Curriculum Framework</a:t>
            </a:r>
          </a:p>
          <a:p>
            <a:pPr marL="419100">
              <a:lnSpc>
                <a:spcPct val="100000"/>
              </a:lnSpc>
              <a:spcBef>
                <a:spcPts val="0"/>
              </a:spcBef>
              <a:buClr>
                <a:schemeClr val="dk1"/>
              </a:buClr>
              <a:buSzPts val="2400"/>
            </a:pPr>
            <a:r>
              <a:rPr lang="en-US" sz="1800">
                <a:solidFill>
                  <a:srgbClr val="002060"/>
                </a:solidFill>
                <a:latin typeface="Franklin Gothic Book" panose="020B0503020102020204" pitchFamily="34" charset="0"/>
                <a:ea typeface="Times New Roman" panose="02020603050405020304" pitchFamily="18" charset="0"/>
              </a:rPr>
              <a:t>E</a:t>
            </a:r>
            <a:r>
              <a:rPr lang="en-US" sz="1800">
                <a:solidFill>
                  <a:srgbClr val="002060"/>
                </a:solidFill>
                <a:effectLst/>
                <a:latin typeface="Franklin Gothic Book" panose="020B0503020102020204" pitchFamily="34" charset="0"/>
                <a:ea typeface="Times New Roman" panose="02020603050405020304" pitchFamily="18" charset="0"/>
              </a:rPr>
              <a:t>stablishes</a:t>
            </a:r>
            <a:r>
              <a:rPr lang="en-US" sz="1800" spc="-2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a</a:t>
            </a:r>
            <a:r>
              <a:rPr lang="en-US" sz="1800" spc="-1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curriculum development</a:t>
            </a:r>
            <a:r>
              <a:rPr lang="en-US" sz="1800" spc="-1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process,</a:t>
            </a:r>
            <a:r>
              <a:rPr lang="en-US" sz="1800" spc="-1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including</a:t>
            </a:r>
            <a:r>
              <a:rPr lang="en-US" sz="1800" spc="-1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the</a:t>
            </a:r>
            <a:r>
              <a:rPr lang="en-US" sz="1800" spc="-2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selection</a:t>
            </a:r>
            <a:r>
              <a:rPr lang="en-US" sz="1800" spc="-1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of</a:t>
            </a:r>
            <a:r>
              <a:rPr lang="en-US" sz="1800" spc="-1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HQIRs</a:t>
            </a:r>
          </a:p>
          <a:p>
            <a:pPr marL="76200" indent="0">
              <a:lnSpc>
                <a:spcPct val="100000"/>
              </a:lnSpc>
              <a:spcBef>
                <a:spcPts val="300"/>
              </a:spcBef>
              <a:spcAft>
                <a:spcPts val="300"/>
              </a:spcAft>
              <a:buClr>
                <a:schemeClr val="dk1"/>
              </a:buClr>
              <a:buSzPts val="2400"/>
              <a:buNone/>
            </a:pPr>
            <a:r>
              <a:rPr lang="en-US" sz="2000" b="1">
                <a:solidFill>
                  <a:srgbClr val="002060"/>
                </a:solidFill>
                <a:latin typeface="Franklin Gothic Book" panose="020B0503020102020204" pitchFamily="34" charset="0"/>
                <a:ea typeface="Calibri"/>
                <a:cs typeface="Times New Roman"/>
              </a:rPr>
              <a:t>Consumer Guides</a:t>
            </a:r>
          </a:p>
          <a:p>
            <a:pPr marL="419100">
              <a:lnSpc>
                <a:spcPct val="100000"/>
              </a:lnSpc>
              <a:spcBef>
                <a:spcPts val="0"/>
              </a:spcBef>
              <a:buClr>
                <a:schemeClr val="dk1"/>
              </a:buClr>
              <a:buSzPts val="2400"/>
            </a:pPr>
            <a:r>
              <a:rPr lang="en-US" sz="1800">
                <a:solidFill>
                  <a:srgbClr val="002060"/>
                </a:solidFill>
                <a:effectLst/>
                <a:latin typeface="Franklin Gothic Book" panose="020B0503020102020204" pitchFamily="34" charset="0"/>
                <a:ea typeface="Times New Roman" panose="02020603050405020304" pitchFamily="18" charset="0"/>
              </a:rPr>
              <a:t>Reading and Writing</a:t>
            </a:r>
          </a:p>
          <a:p>
            <a:pPr marL="419100">
              <a:lnSpc>
                <a:spcPct val="100000"/>
              </a:lnSpc>
              <a:spcBef>
                <a:spcPts val="0"/>
              </a:spcBef>
              <a:buClr>
                <a:schemeClr val="dk1"/>
              </a:buClr>
              <a:buSzPts val="2400"/>
            </a:pPr>
            <a:r>
              <a:rPr lang="en-US" sz="1800">
                <a:solidFill>
                  <a:srgbClr val="002060"/>
                </a:solidFill>
                <a:latin typeface="Franklin Gothic Book" panose="020B0503020102020204" pitchFamily="34" charset="0"/>
                <a:ea typeface="Times New Roman" panose="02020603050405020304" pitchFamily="18" charset="0"/>
              </a:rPr>
              <a:t>M</a:t>
            </a:r>
            <a:r>
              <a:rPr lang="en-US" sz="1800">
                <a:solidFill>
                  <a:srgbClr val="002060"/>
                </a:solidFill>
                <a:effectLst/>
                <a:latin typeface="Franklin Gothic Book" panose="020B0503020102020204" pitchFamily="34" charset="0"/>
                <a:ea typeface="Times New Roman" panose="02020603050405020304" pitchFamily="18" charset="0"/>
              </a:rPr>
              <a:t>athematics</a:t>
            </a:r>
          </a:p>
          <a:p>
            <a:pPr marL="419100">
              <a:lnSpc>
                <a:spcPct val="100000"/>
              </a:lnSpc>
              <a:spcBef>
                <a:spcPts val="0"/>
              </a:spcBef>
              <a:buClr>
                <a:schemeClr val="dk1"/>
              </a:buClr>
              <a:buSzPts val="2400"/>
            </a:pPr>
            <a:r>
              <a:rPr lang="en-US" sz="1800">
                <a:solidFill>
                  <a:srgbClr val="002060"/>
                </a:solidFill>
                <a:latin typeface="Franklin Gothic Book" panose="020B0503020102020204" pitchFamily="34" charset="0"/>
                <a:ea typeface="Times New Roman" panose="02020603050405020304" pitchFamily="18" charset="0"/>
              </a:rPr>
              <a:t>S</a:t>
            </a:r>
            <a:r>
              <a:rPr lang="en-US" sz="1800">
                <a:solidFill>
                  <a:srgbClr val="002060"/>
                </a:solidFill>
                <a:effectLst/>
                <a:latin typeface="Franklin Gothic Book" panose="020B0503020102020204" pitchFamily="34" charset="0"/>
                <a:ea typeface="Times New Roman" panose="02020603050405020304" pitchFamily="18" charset="0"/>
              </a:rPr>
              <a:t>cience</a:t>
            </a:r>
            <a:endParaRPr lang="en-US" sz="1800">
              <a:solidFill>
                <a:srgbClr val="002060"/>
              </a:solidFill>
              <a:latin typeface="Franklin Gothic Book" panose="020B0503020102020204" pitchFamily="34" charset="0"/>
              <a:ea typeface="Times New Roman" panose="02020603050405020304" pitchFamily="18" charset="0"/>
            </a:endParaRPr>
          </a:p>
          <a:p>
            <a:pPr marL="76200" indent="0">
              <a:lnSpc>
                <a:spcPct val="100000"/>
              </a:lnSpc>
              <a:spcBef>
                <a:spcPts val="300"/>
              </a:spcBef>
              <a:buClr>
                <a:schemeClr val="dk1"/>
              </a:buClr>
              <a:buSzPts val="2400"/>
              <a:buNone/>
            </a:pPr>
            <a:r>
              <a:rPr lang="en-US" sz="2000" b="1">
                <a:solidFill>
                  <a:srgbClr val="002060"/>
                </a:solidFill>
                <a:latin typeface="Franklin Gothic Book" panose="020B0503020102020204" pitchFamily="34" charset="0"/>
                <a:ea typeface="Calibri"/>
                <a:cs typeface="Times New Roman"/>
              </a:rPr>
              <a:t>Instructional R</a:t>
            </a:r>
            <a:r>
              <a:rPr lang="en-US" sz="2000" b="1">
                <a:solidFill>
                  <a:srgbClr val="002060"/>
                </a:solidFill>
                <a:effectLst/>
                <a:latin typeface="Franklin Gothic Book" panose="020B0503020102020204" pitchFamily="34" charset="0"/>
                <a:ea typeface="Times New Roman" panose="02020603050405020304" pitchFamily="18" charset="0"/>
              </a:rPr>
              <a:t>esource </a:t>
            </a:r>
            <a:r>
              <a:rPr lang="en-US" sz="2000" b="1">
                <a:solidFill>
                  <a:srgbClr val="002060"/>
                </a:solidFill>
                <a:latin typeface="Franklin Gothic Book" panose="020B0503020102020204" pitchFamily="34" charset="0"/>
                <a:ea typeface="Times New Roman" panose="02020603050405020304" pitchFamily="18" charset="0"/>
              </a:rPr>
              <a:t>A</a:t>
            </a:r>
            <a:r>
              <a:rPr lang="en-US" sz="2000" b="1">
                <a:solidFill>
                  <a:srgbClr val="002060"/>
                </a:solidFill>
                <a:effectLst/>
                <a:latin typeface="Franklin Gothic Book" panose="020B0503020102020204" pitchFamily="34" charset="0"/>
                <a:ea typeface="Times New Roman" panose="02020603050405020304" pitchFamily="18" charset="0"/>
              </a:rPr>
              <a:t>lignment </a:t>
            </a:r>
            <a:r>
              <a:rPr lang="en-US" sz="2000" b="1">
                <a:solidFill>
                  <a:srgbClr val="002060"/>
                </a:solidFill>
                <a:latin typeface="Franklin Gothic Book" panose="020B0503020102020204" pitchFamily="34" charset="0"/>
                <a:ea typeface="Times New Roman" panose="02020603050405020304" pitchFamily="18" charset="0"/>
              </a:rPr>
              <a:t>R</a:t>
            </a:r>
            <a:r>
              <a:rPr lang="en-US" sz="2000" b="1">
                <a:solidFill>
                  <a:srgbClr val="002060"/>
                </a:solidFill>
                <a:effectLst/>
                <a:latin typeface="Franklin Gothic Book" panose="020B0503020102020204" pitchFamily="34" charset="0"/>
                <a:ea typeface="Times New Roman" panose="02020603050405020304" pitchFamily="18" charset="0"/>
              </a:rPr>
              <a:t>ubrics</a:t>
            </a:r>
          </a:p>
          <a:p>
            <a:pPr marL="419100">
              <a:lnSpc>
                <a:spcPct val="100000"/>
              </a:lnSpc>
              <a:spcBef>
                <a:spcPts val="0"/>
              </a:spcBef>
              <a:buClr>
                <a:schemeClr val="dk1"/>
              </a:buClr>
              <a:buSzPts val="2400"/>
            </a:pPr>
            <a:r>
              <a:rPr lang="en-US" sz="1800">
                <a:solidFill>
                  <a:srgbClr val="002060"/>
                </a:solidFill>
                <a:effectLst/>
                <a:latin typeface="Franklin Gothic Book" panose="020B0503020102020204" pitchFamily="34" charset="0"/>
                <a:ea typeface="Times New Roman" panose="02020603050405020304" pitchFamily="18" charset="0"/>
              </a:rPr>
              <a:t>Reading and Writing</a:t>
            </a:r>
          </a:p>
          <a:p>
            <a:pPr marL="419100">
              <a:lnSpc>
                <a:spcPct val="100000"/>
              </a:lnSpc>
              <a:spcBef>
                <a:spcPts val="0"/>
              </a:spcBef>
              <a:buClr>
                <a:schemeClr val="dk1"/>
              </a:buClr>
              <a:buSzPts val="2400"/>
            </a:pPr>
            <a:r>
              <a:rPr lang="en-US" sz="1800">
                <a:solidFill>
                  <a:srgbClr val="002060"/>
                </a:solidFill>
                <a:latin typeface="Franklin Gothic Book" panose="020B0503020102020204" pitchFamily="34" charset="0"/>
                <a:ea typeface="Times New Roman" panose="02020603050405020304" pitchFamily="18" charset="0"/>
              </a:rPr>
              <a:t>M</a:t>
            </a:r>
            <a:r>
              <a:rPr lang="en-US" sz="1800">
                <a:solidFill>
                  <a:srgbClr val="002060"/>
                </a:solidFill>
                <a:effectLst/>
                <a:latin typeface="Franklin Gothic Book" panose="020B0503020102020204" pitchFamily="34" charset="0"/>
                <a:ea typeface="Times New Roman" panose="02020603050405020304" pitchFamily="18" charset="0"/>
              </a:rPr>
              <a:t>athematics</a:t>
            </a:r>
          </a:p>
          <a:p>
            <a:pPr marL="419100">
              <a:lnSpc>
                <a:spcPct val="100000"/>
              </a:lnSpc>
              <a:spcBef>
                <a:spcPts val="0"/>
              </a:spcBef>
              <a:buClr>
                <a:schemeClr val="dk1"/>
              </a:buClr>
              <a:buSzPts val="2400"/>
            </a:pPr>
            <a:r>
              <a:rPr lang="en-US" sz="1800">
                <a:solidFill>
                  <a:srgbClr val="002060"/>
                </a:solidFill>
                <a:latin typeface="Franklin Gothic Book" panose="020B0503020102020204" pitchFamily="34" charset="0"/>
                <a:ea typeface="Times New Roman" panose="02020603050405020304" pitchFamily="18" charset="0"/>
              </a:rPr>
              <a:t>S</a:t>
            </a:r>
            <a:r>
              <a:rPr lang="en-US" sz="1800">
                <a:solidFill>
                  <a:srgbClr val="002060"/>
                </a:solidFill>
                <a:effectLst/>
                <a:latin typeface="Franklin Gothic Book" panose="020B0503020102020204" pitchFamily="34" charset="0"/>
                <a:ea typeface="Times New Roman" panose="02020603050405020304" pitchFamily="18" charset="0"/>
              </a:rPr>
              <a:t>cience</a:t>
            </a:r>
          </a:p>
          <a:p>
            <a:pPr marL="419100">
              <a:lnSpc>
                <a:spcPct val="100000"/>
              </a:lnSpc>
              <a:spcBef>
                <a:spcPts val="0"/>
              </a:spcBef>
              <a:buClr>
                <a:srgbClr val="002060"/>
              </a:buClr>
              <a:buSzPts val="2400"/>
            </a:pPr>
            <a:r>
              <a:rPr lang="en-US" sz="1800">
                <a:solidFill>
                  <a:srgbClr val="002060"/>
                </a:solidFill>
                <a:latin typeface="Franklin Gothic Book" panose="020B0503020102020204" pitchFamily="34" charset="0"/>
                <a:ea typeface="Times New Roman" panose="02020603050405020304" pitchFamily="18" charset="0"/>
              </a:rPr>
              <a:t>S</a:t>
            </a:r>
            <a:r>
              <a:rPr lang="en-US" sz="1800">
                <a:solidFill>
                  <a:srgbClr val="002060"/>
                </a:solidFill>
                <a:effectLst/>
                <a:latin typeface="Franklin Gothic Book" panose="020B0503020102020204" pitchFamily="34" charset="0"/>
                <a:ea typeface="Times New Roman" panose="02020603050405020304" pitchFamily="18" charset="0"/>
              </a:rPr>
              <a:t>ocial </a:t>
            </a:r>
            <a:r>
              <a:rPr lang="en-US" sz="1800">
                <a:solidFill>
                  <a:srgbClr val="002060"/>
                </a:solidFill>
                <a:latin typeface="Franklin Gothic Book" panose="020B0503020102020204" pitchFamily="34" charset="0"/>
                <a:ea typeface="Times New Roman" panose="02020603050405020304" pitchFamily="18" charset="0"/>
              </a:rPr>
              <a:t>S</a:t>
            </a:r>
            <a:r>
              <a:rPr lang="en-US" sz="1800">
                <a:solidFill>
                  <a:srgbClr val="002060"/>
                </a:solidFill>
                <a:effectLst/>
                <a:latin typeface="Franklin Gothic Book" panose="020B0503020102020204" pitchFamily="34" charset="0"/>
                <a:ea typeface="Times New Roman" panose="02020603050405020304" pitchFamily="18" charset="0"/>
              </a:rPr>
              <a:t>tudies</a:t>
            </a:r>
          </a:p>
          <a:p>
            <a:pPr marL="114300" indent="0">
              <a:buNone/>
            </a:pPr>
            <a:endParaRPr lang="en-US"/>
          </a:p>
        </p:txBody>
      </p:sp>
      <p:sp>
        <p:nvSpPr>
          <p:cNvPr id="4" name="Title 3">
            <a:extLst>
              <a:ext uri="{FF2B5EF4-FFF2-40B4-BE49-F238E27FC236}">
                <a16:creationId xmlns:a16="http://schemas.microsoft.com/office/drawing/2014/main" id="{B47B0782-BB67-16FF-15BF-D663B2FB079A}"/>
              </a:ext>
            </a:extLst>
          </p:cNvPr>
          <p:cNvSpPr>
            <a:spLocks noGrp="1"/>
          </p:cNvSpPr>
          <p:nvPr>
            <p:ph type="title"/>
          </p:nvPr>
        </p:nvSpPr>
        <p:spPr>
          <a:xfrm>
            <a:off x="202919" y="409928"/>
            <a:ext cx="4140644" cy="662782"/>
          </a:xfrm>
        </p:spPr>
        <p:txBody>
          <a:bodyPr>
            <a:normAutofit/>
          </a:bodyPr>
          <a:lstStyle/>
          <a:p>
            <a:pPr algn="ctr"/>
            <a:r>
              <a:rPr lang="en-US" sz="3400" b="1" u="sng">
                <a:latin typeface="Franklin Gothic Book" panose="020B0503020102020204" pitchFamily="34" charset="0"/>
              </a:rPr>
              <a:t>Review and Selection</a:t>
            </a:r>
          </a:p>
        </p:txBody>
      </p:sp>
      <p:sp>
        <p:nvSpPr>
          <p:cNvPr id="5" name="Title 3">
            <a:extLst>
              <a:ext uri="{FF2B5EF4-FFF2-40B4-BE49-F238E27FC236}">
                <a16:creationId xmlns:a16="http://schemas.microsoft.com/office/drawing/2014/main" id="{2DE18B59-0F9D-C596-496D-A5A795E0DD2B}"/>
              </a:ext>
            </a:extLst>
          </p:cNvPr>
          <p:cNvSpPr txBox="1">
            <a:spLocks/>
          </p:cNvSpPr>
          <p:nvPr/>
        </p:nvSpPr>
        <p:spPr>
          <a:xfrm>
            <a:off x="6372641" y="409927"/>
            <a:ext cx="5074754" cy="6627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7780"/>
              </a:buClr>
              <a:buSzPts val="18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400" b="1" u="sng">
                <a:latin typeface="Franklin Gothic Book" panose="020B0503020102020204" pitchFamily="34" charset="0"/>
              </a:rPr>
              <a:t>Guidance and Resources</a:t>
            </a:r>
          </a:p>
        </p:txBody>
      </p:sp>
      <p:cxnSp>
        <p:nvCxnSpPr>
          <p:cNvPr id="7" name="Straight Connector 6">
            <a:extLst>
              <a:ext uri="{FF2B5EF4-FFF2-40B4-BE49-F238E27FC236}">
                <a16:creationId xmlns:a16="http://schemas.microsoft.com/office/drawing/2014/main" id="{A1EBBE15-2541-1F88-F5BF-BE69CEB83405}"/>
              </a:ext>
            </a:extLst>
          </p:cNvPr>
          <p:cNvCxnSpPr/>
          <p:nvPr/>
        </p:nvCxnSpPr>
        <p:spPr>
          <a:xfrm>
            <a:off x="5912076" y="297471"/>
            <a:ext cx="0" cy="5126577"/>
          </a:xfrm>
          <a:prstGeom prst="line">
            <a:avLst/>
          </a:prstGeom>
          <a:ln w="38100">
            <a:solidFill>
              <a:srgbClr val="0077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25300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499E3BB3B60849978215939D188812" ma:contentTypeVersion="18" ma:contentTypeDescription="Create a new document." ma:contentTypeScope="" ma:versionID="55a78882ee32fc24a5bd7f93d6a10b6f">
  <xsd:schema xmlns:xsd="http://www.w3.org/2001/XMLSchema" xmlns:xs="http://www.w3.org/2001/XMLSchema" xmlns:p="http://schemas.microsoft.com/office/2006/metadata/properties" xmlns:ns3="1b0e958b-ac44-4242-b830-bacd0389dc37" xmlns:ns4="e47f608e-148e-45b6-9272-a7bdb85be6ed" targetNamespace="http://schemas.microsoft.com/office/2006/metadata/properties" ma:root="true" ma:fieldsID="1134f7a5ae6bc47e7425007a518fb046" ns3:_="" ns4:_="">
    <xsd:import namespace="1b0e958b-ac44-4242-b830-bacd0389dc37"/>
    <xsd:import namespace="e47f608e-148e-45b6-9272-a7bdb85be6e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element ref="ns4:MediaServiceLocation"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e958b-ac44-4242-b830-bacd0389dc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f608e-148e-45b6-9272-a7bdb85be6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b0e958b-ac44-4242-b830-bacd0389dc37">
      <UserInfo>
        <DisplayName>Peace, Sarah - Office of Teaching and Learning</DisplayName>
        <AccountId>33</AccountId>
        <AccountType/>
      </UserInfo>
      <UserInfo>
        <DisplayName>Ray, Micki - Office of Teaching and Learning</DisplayName>
        <AccountId>17</AccountId>
        <AccountType/>
      </UserInfo>
      <UserInfo>
        <DisplayName>Clouse, Thomas - Division of Academic Program Standards</DisplayName>
        <AccountId>18</AccountId>
        <AccountType/>
      </UserInfo>
      <UserInfo>
        <DisplayName>Rowland, Chrystal - KDE Division Director</DisplayName>
        <AccountId>9</AccountId>
        <AccountType/>
      </UserInfo>
      <UserInfo>
        <DisplayName>Greene, Jessica - Division of Academic Program Standards</DisplayName>
        <AccountId>36</AccountId>
        <AccountType/>
      </UserInfo>
    </SharedWithUsers>
    <_activity xmlns="e47f608e-148e-45b6-9272-a7bdb85be6ed" xsi:nil="true"/>
  </documentManagement>
</p:properties>
</file>

<file path=customXml/itemProps1.xml><?xml version="1.0" encoding="utf-8"?>
<ds:datastoreItem xmlns:ds="http://schemas.openxmlformats.org/officeDocument/2006/customXml" ds:itemID="{EC8E3E2A-E750-4583-83D2-6BA3D169CD5A}">
  <ds:schemaRefs>
    <ds:schemaRef ds:uri="http://schemas.microsoft.com/sharepoint/v3/contenttype/forms"/>
  </ds:schemaRefs>
</ds:datastoreItem>
</file>

<file path=customXml/itemProps2.xml><?xml version="1.0" encoding="utf-8"?>
<ds:datastoreItem xmlns:ds="http://schemas.openxmlformats.org/officeDocument/2006/customXml" ds:itemID="{0478E248-79A9-4657-86DE-E8A7C20E3ABD}">
  <ds:schemaRefs>
    <ds:schemaRef ds:uri="1b0e958b-ac44-4242-b830-bacd0389dc37"/>
    <ds:schemaRef ds:uri="e47f608e-148e-45b6-9272-a7bdb85be6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2FAC7B-7828-4BC6-8DBE-1B1551680663}">
  <ds:schemaRefs>
    <ds:schemaRef ds:uri="1b0e958b-ac44-4242-b830-bacd0389dc37"/>
    <ds:schemaRef ds:uri="e47f608e-148e-45b6-9272-a7bdb85be6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TotalTime>
  <Words>929</Words>
  <Application>Microsoft Office PowerPoint</Application>
  <PresentationFormat>Widescreen</PresentationFormat>
  <Paragraphs>82</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Libre Franklin</vt:lpstr>
      <vt:lpstr>Franklin Gothic Medium</vt:lpstr>
      <vt:lpstr>Franklin Gothic Book</vt:lpstr>
      <vt:lpstr>Libre Franklin Medium</vt:lpstr>
      <vt:lpstr>Calibri</vt:lpstr>
      <vt:lpstr>Arial</vt:lpstr>
      <vt:lpstr>Office Theme</vt:lpstr>
      <vt:lpstr> Instructional Resource  Adoption and Implementation     </vt:lpstr>
      <vt:lpstr>Statutory Basis KRS 156.405  </vt:lpstr>
      <vt:lpstr>Overview of Statutory Responsibilities Per KRS 156.405</vt:lpstr>
      <vt:lpstr>Changing Landscape of Instructional Resources </vt:lpstr>
      <vt:lpstr>PowerPoint Presentation</vt:lpstr>
      <vt:lpstr>High-Quality Instructional Resources (HQIRs)</vt:lpstr>
      <vt:lpstr>Positive Impacts of HQIRs</vt:lpstr>
      <vt:lpstr>KDE Actions and Recommendations  to Support HQIR  Selection and Implementation  </vt:lpstr>
      <vt:lpstr>Review and Selection</vt:lpstr>
      <vt:lpstr>Overview of KDE Recommendations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Academic Standards for Science and Alignment of Assessment Blueprint</dc:title>
  <dc:creator>Paulson, Douglas</dc:creator>
  <cp:lastModifiedBy>Peace, Sarah - Office of Teaching and Learning</cp:lastModifiedBy>
  <cp:revision>2</cp:revision>
  <cp:lastPrinted>2024-05-24T16:11:47Z</cp:lastPrinted>
  <dcterms:modified xsi:type="dcterms:W3CDTF">2024-05-29T20:22:20Z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0x010100F7499E3BB3B60849978215939D188812</vt:lpwstr>
  </property>
  <property fmtid="{D5CDD505-2E9C-101B-9397-08002B2CF9AE}" pid="3" name="MediaServiceImageTags">
    <vt:lpwstr/>
  </property>
</Properties>
</file>