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6"/>
  </p:notesMasterIdLst>
  <p:sldIdLst>
    <p:sldId id="256" r:id="rId5"/>
    <p:sldId id="277" r:id="rId6"/>
    <p:sldId id="263" r:id="rId7"/>
    <p:sldId id="307" r:id="rId8"/>
    <p:sldId id="316" r:id="rId9"/>
    <p:sldId id="290" r:id="rId10"/>
    <p:sldId id="317" r:id="rId11"/>
    <p:sldId id="333" r:id="rId12"/>
    <p:sldId id="318" r:id="rId13"/>
    <p:sldId id="319" r:id="rId14"/>
    <p:sldId id="336" r:id="rId15"/>
    <p:sldId id="337" r:id="rId16"/>
    <p:sldId id="340" r:id="rId17"/>
    <p:sldId id="323" r:id="rId18"/>
    <p:sldId id="339" r:id="rId19"/>
    <p:sldId id="341" r:id="rId20"/>
    <p:sldId id="342" r:id="rId21"/>
    <p:sldId id="261" r:id="rId22"/>
    <p:sldId id="324" r:id="rId23"/>
    <p:sldId id="338" r:id="rId24"/>
    <p:sldId id="278" r:id="rId25"/>
  </p:sldIdLst>
  <p:sldSz cx="12192000" cy="6858000"/>
  <p:notesSz cx="7023100" cy="9309100"/>
  <p:embeddedFontLst>
    <p:embeddedFont>
      <p:font typeface="Arial Nova" panose="020B050402020202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Franklin Gothic Medium Cond" panose="020B0606030402020204" pitchFamily="34" charset="0"/>
      <p:regular r:id="rId37"/>
    </p:embeddedFont>
    <p:embeddedFont>
      <p:font typeface="Roboto" panose="02000000000000000000" pitchFamily="2" charset="0"/>
      <p:regular r:id="rId38"/>
      <p:bold r:id="rId39"/>
      <p:italic r:id="rId40"/>
      <p:boldItalic r:id="rId41"/>
    </p:embeddedFont>
    <p:embeddedFont>
      <p:font typeface="Segoe UI Black" panose="020B0A02040204020203" pitchFamily="34" charset="0"/>
      <p:bold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5A9933-3BBC-2A4A-97AD-634FBB468C32}" name="Gregory, John C (ELC)" initials="GJC(" userId="S::john.gregory@ky.gov::8c78c4cd-b026-44db-97e8-3bb38ed007bc" providerId="AD"/>
  <p188:author id="{9B753274-9D3B-EFFE-97A4-818AB13354CD}" name="Jones, Jorden M (ELC)" initials="JJM(" userId="S::jorden.jones@ky.gov::f34adaf2-ca15-48d0-a0ae-29e638f5b4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93B60"/>
    <a:srgbClr val="5EB3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57" autoAdjust="0"/>
  </p:normalViewPr>
  <p:slideViewPr>
    <p:cSldViewPr snapToGrid="0">
      <p:cViewPr varScale="1">
        <p:scale>
          <a:sx n="93" d="100"/>
          <a:sy n="93" d="100"/>
        </p:scale>
        <p:origin x="378" y="7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976CC-9764-4248-9089-F5BCE1749815}" type="doc">
      <dgm:prSet loTypeId="urn:microsoft.com/office/officeart/2005/8/layout/hierarchy1" loCatId="hierarchy" qsTypeId="urn:microsoft.com/office/officeart/2005/8/quickstyle/simple2" qsCatId="simple" csTypeId="urn:microsoft.com/office/officeart/2005/8/colors/colorful1" csCatId="colorful" phldr="1"/>
      <dgm:spPr/>
      <dgm:t>
        <a:bodyPr/>
        <a:lstStyle/>
        <a:p>
          <a:endParaRPr lang="en-US"/>
        </a:p>
      </dgm:t>
    </dgm:pt>
    <dgm:pt modelId="{80173C21-C9CF-4739-A338-0FBE3BBEB452}">
      <dgm:prSet phldrT="[Text]" custT="1"/>
      <dgm:spPr>
        <a:xfrm>
          <a:off x="2562597" y="98600"/>
          <a:ext cx="920706" cy="584648"/>
        </a:xfrm>
        <a:prstGeom prst="roundRect">
          <a:avLst>
            <a:gd name="adj" fmla="val 10000"/>
          </a:avLst>
        </a:prstGeom>
      </dgm:spPr>
      <dgm:t>
        <a:bodyPr/>
        <a:lstStyle/>
        <a:p>
          <a:pPr>
            <a:buNone/>
          </a:pPr>
          <a:r>
            <a:rPr lang="en-US" sz="2400" b="0" dirty="0">
              <a:latin typeface="Franklin Gothic Medium Cond" panose="020B0606030402020204" pitchFamily="34" charset="0"/>
              <a:ea typeface="+mn-ea"/>
              <a:cs typeface="+mn-cs"/>
            </a:rPr>
            <a:t>Measurable Skill Gains</a:t>
          </a:r>
        </a:p>
      </dgm:t>
    </dgm:pt>
    <dgm:pt modelId="{D7151709-3B6E-4F23-9E0D-5C5459ACF7E5}" type="parTrans" cxnId="{51A30C90-4D7D-44C1-833B-6E69E5E91BAE}">
      <dgm:prSet/>
      <dgm:spPr/>
      <dgm:t>
        <a:bodyPr/>
        <a:lstStyle/>
        <a:p>
          <a:endParaRPr lang="en-US"/>
        </a:p>
      </dgm:t>
    </dgm:pt>
    <dgm:pt modelId="{EB033CCB-2C88-4919-957E-EAA359F75F49}" type="sibTrans" cxnId="{51A30C90-4D7D-44C1-833B-6E69E5E91BAE}">
      <dgm:prSet/>
      <dgm:spPr/>
      <dgm:t>
        <a:bodyPr/>
        <a:lstStyle/>
        <a:p>
          <a:endParaRPr lang="en-US"/>
        </a:p>
      </dgm:t>
    </dgm:pt>
    <dgm:pt modelId="{61B430A5-42CC-4B1C-B9C9-F6024E79EDE2}">
      <dgm:prSet phldrT="[Text]" custT="1"/>
      <dgm:spPr>
        <a:xfrm>
          <a:off x="311980" y="951021"/>
          <a:ext cx="920706" cy="584648"/>
        </a:xfrm>
        <a:prstGeom prst="roundRect">
          <a:avLst>
            <a:gd name="adj" fmla="val 10000"/>
          </a:avLst>
        </a:prstGeom>
      </dgm:spPr>
      <dgm:t>
        <a:bodyPr/>
        <a:lstStyle/>
        <a:p>
          <a:pPr>
            <a:buNone/>
          </a:pPr>
          <a:r>
            <a:rPr lang="en-US" sz="2000">
              <a:latin typeface="Franklin Gothic Medium Cond" panose="020B0606030402020204" pitchFamily="34" charset="0"/>
              <a:ea typeface="+mn-ea"/>
              <a:cs typeface="+mn-cs"/>
            </a:rPr>
            <a:t>Secondary Diploma/ Equivalent</a:t>
          </a:r>
          <a:endParaRPr lang="en-US" sz="2000" dirty="0">
            <a:latin typeface="Franklin Gothic Medium Cond" panose="020B0606030402020204" pitchFamily="34" charset="0"/>
            <a:ea typeface="+mn-ea"/>
            <a:cs typeface="+mn-cs"/>
          </a:endParaRPr>
        </a:p>
      </dgm:t>
    </dgm:pt>
    <dgm:pt modelId="{394ADB66-0C48-45D3-8D4B-9085F863D203}" type="parTrans" cxnId="{6BD1FD4D-48D7-4B73-8D46-E3DB5EA2DE65}">
      <dgm:prSet/>
      <dgm:spPr>
        <a:xfrm>
          <a:off x="670033" y="586063"/>
          <a:ext cx="2250616" cy="267772"/>
        </a:xfrm>
        <a:custGeom>
          <a:avLst/>
          <a:gdLst/>
          <a:ahLst/>
          <a:cxnLst/>
          <a:rect l="0" t="0" r="0" b="0"/>
          <a:pathLst>
            <a:path>
              <a:moveTo>
                <a:pt x="2250616" y="0"/>
              </a:moveTo>
              <a:lnTo>
                <a:pt x="2250616" y="182478"/>
              </a:lnTo>
              <a:lnTo>
                <a:pt x="0" y="182478"/>
              </a:lnTo>
              <a:lnTo>
                <a:pt x="0" y="267772"/>
              </a:lnTo>
            </a:path>
          </a:pathLst>
        </a:custGeom>
      </dgm:spPr>
      <dgm:t>
        <a:bodyPr/>
        <a:lstStyle/>
        <a:p>
          <a:endParaRPr lang="en-US"/>
        </a:p>
      </dgm:t>
    </dgm:pt>
    <dgm:pt modelId="{E02D4830-6B56-49E5-B305-4097C494889F}" type="sibTrans" cxnId="{6BD1FD4D-48D7-4B73-8D46-E3DB5EA2DE65}">
      <dgm:prSet/>
      <dgm:spPr/>
      <dgm:t>
        <a:bodyPr/>
        <a:lstStyle/>
        <a:p>
          <a:endParaRPr lang="en-US"/>
        </a:p>
      </dgm:t>
    </dgm:pt>
    <dgm:pt modelId="{BD87748F-46F9-4B4B-B055-4A3F8A5D016F}">
      <dgm:prSet phldrT="[Text]" custT="1"/>
      <dgm:spPr>
        <a:xfrm>
          <a:off x="3687905" y="951021"/>
          <a:ext cx="920706" cy="584648"/>
        </a:xfrm>
        <a:prstGeom prst="roundRect">
          <a:avLst>
            <a:gd name="adj" fmla="val 10000"/>
          </a:avLst>
        </a:prstGeom>
      </dgm:spPr>
      <dgm:t>
        <a:bodyPr/>
        <a:lstStyle/>
        <a:p>
          <a:pPr>
            <a:buNone/>
          </a:pPr>
          <a:r>
            <a:rPr lang="en-US" sz="2000" dirty="0">
              <a:latin typeface="Franklin Gothic Medium Cond" panose="020B0606030402020204" pitchFamily="34" charset="0"/>
              <a:ea typeface="+mn-ea"/>
              <a:cs typeface="+mn-cs"/>
            </a:rPr>
            <a:t>Progress Toward Milestones</a:t>
          </a:r>
        </a:p>
      </dgm:t>
    </dgm:pt>
    <dgm:pt modelId="{B6D09951-2EB9-4CBC-8250-1125C84DBAE0}" type="parTrans" cxnId="{35FBDBA1-F360-49FE-A28C-03860E54F17C}">
      <dgm:prSet/>
      <dgm:spPr>
        <a:xfrm>
          <a:off x="2920649" y="586063"/>
          <a:ext cx="1125308" cy="267772"/>
        </a:xfrm>
        <a:custGeom>
          <a:avLst/>
          <a:gdLst/>
          <a:ahLst/>
          <a:cxnLst/>
          <a:rect l="0" t="0" r="0" b="0"/>
          <a:pathLst>
            <a:path>
              <a:moveTo>
                <a:pt x="0" y="0"/>
              </a:moveTo>
              <a:lnTo>
                <a:pt x="0" y="182478"/>
              </a:lnTo>
              <a:lnTo>
                <a:pt x="1125308" y="182478"/>
              </a:lnTo>
              <a:lnTo>
                <a:pt x="1125308" y="267772"/>
              </a:lnTo>
            </a:path>
          </a:pathLst>
        </a:custGeom>
      </dgm:spPr>
      <dgm:t>
        <a:bodyPr/>
        <a:lstStyle/>
        <a:p>
          <a:endParaRPr lang="en-US"/>
        </a:p>
      </dgm:t>
    </dgm:pt>
    <dgm:pt modelId="{DC922754-8B47-4253-8364-45421E6858A3}" type="sibTrans" cxnId="{35FBDBA1-F360-49FE-A28C-03860E54F17C}">
      <dgm:prSet/>
      <dgm:spPr/>
      <dgm:t>
        <a:bodyPr/>
        <a:lstStyle/>
        <a:p>
          <a:endParaRPr lang="en-US"/>
        </a:p>
      </dgm:t>
    </dgm:pt>
    <dgm:pt modelId="{3778D2DE-8334-43A1-B3F5-708F50454AF9}">
      <dgm:prSet phldrT="[Text]" custT="1"/>
      <dgm:spPr>
        <a:xfrm>
          <a:off x="1437289" y="951021"/>
          <a:ext cx="920706" cy="584648"/>
        </a:xfrm>
        <a:prstGeom prst="roundRect">
          <a:avLst>
            <a:gd name="adj" fmla="val 10000"/>
          </a:avLst>
        </a:prstGeom>
      </dgm:spPr>
      <dgm:t>
        <a:bodyPr/>
        <a:lstStyle/>
        <a:p>
          <a:pPr>
            <a:buNone/>
          </a:pPr>
          <a:r>
            <a:rPr lang="en-US" sz="2000">
              <a:latin typeface="Franklin Gothic Medium Cond" panose="020B0606030402020204" pitchFamily="34" charset="0"/>
              <a:ea typeface="+mn-ea"/>
              <a:cs typeface="+mn-cs"/>
            </a:rPr>
            <a:t>Secondary or Postsecondary Transcript</a:t>
          </a:r>
          <a:endParaRPr lang="en-US" sz="2000" dirty="0">
            <a:latin typeface="Franklin Gothic Medium Cond" panose="020B0606030402020204" pitchFamily="34" charset="0"/>
            <a:ea typeface="+mn-ea"/>
            <a:cs typeface="+mn-cs"/>
          </a:endParaRPr>
        </a:p>
      </dgm:t>
    </dgm:pt>
    <dgm:pt modelId="{FC1DA52B-F44A-4FF7-803E-19BB16884347}" type="parTrans" cxnId="{02260DAC-E530-47FF-8E2A-13DBC2310617}">
      <dgm:prSet/>
      <dgm:spPr>
        <a:xfrm>
          <a:off x="1795341" y="586063"/>
          <a:ext cx="1125308" cy="267772"/>
        </a:xfrm>
        <a:custGeom>
          <a:avLst/>
          <a:gdLst/>
          <a:ahLst/>
          <a:cxnLst/>
          <a:rect l="0" t="0" r="0" b="0"/>
          <a:pathLst>
            <a:path>
              <a:moveTo>
                <a:pt x="1125308" y="0"/>
              </a:moveTo>
              <a:lnTo>
                <a:pt x="1125308" y="182478"/>
              </a:lnTo>
              <a:lnTo>
                <a:pt x="0" y="182478"/>
              </a:lnTo>
              <a:lnTo>
                <a:pt x="0" y="267772"/>
              </a:lnTo>
            </a:path>
          </a:pathLst>
        </a:custGeom>
      </dgm:spPr>
      <dgm:t>
        <a:bodyPr/>
        <a:lstStyle/>
        <a:p>
          <a:endParaRPr lang="en-US"/>
        </a:p>
      </dgm:t>
    </dgm:pt>
    <dgm:pt modelId="{6F39ADE9-E3A6-4DBD-91FB-ECAF37C7E758}" type="sibTrans" cxnId="{02260DAC-E530-47FF-8E2A-13DBC2310617}">
      <dgm:prSet/>
      <dgm:spPr/>
      <dgm:t>
        <a:bodyPr/>
        <a:lstStyle/>
        <a:p>
          <a:endParaRPr lang="en-US"/>
        </a:p>
      </dgm:t>
    </dgm:pt>
    <dgm:pt modelId="{7FC96466-3930-4ED9-BCC3-FB6AFD4F9A8A}">
      <dgm:prSet phldrT="[Text]" custT="1"/>
      <dgm:spPr>
        <a:xfrm>
          <a:off x="3687905" y="1803441"/>
          <a:ext cx="920706" cy="584648"/>
        </a:xfrm>
        <a:prstGeom prst="roundRect">
          <a:avLst>
            <a:gd name="adj" fmla="val 10000"/>
          </a:avLst>
        </a:prstGeom>
      </dgm:spPr>
      <dgm:t>
        <a:bodyPr/>
        <a:lstStyle/>
        <a:p>
          <a:pPr>
            <a:buNone/>
          </a:pPr>
          <a:r>
            <a:rPr lang="en-US" sz="2000" dirty="0">
              <a:latin typeface="Franklin Gothic Medium Cond" panose="020B0606030402020204" pitchFamily="34" charset="0"/>
              <a:ea typeface="+mn-ea"/>
              <a:cs typeface="+mn-cs"/>
            </a:rPr>
            <a:t>Program Exit + Entry Into Postsecondary Education</a:t>
          </a:r>
        </a:p>
      </dgm:t>
    </dgm:pt>
    <dgm:pt modelId="{032D3722-0BAE-4877-A13C-12AD8AD85307}" type="parTrans" cxnId="{6A411F87-0878-48DB-BEBD-DDB64684938F}">
      <dgm:prSet/>
      <dgm:spPr>
        <a:xfrm>
          <a:off x="2920649" y="1438483"/>
          <a:ext cx="1125308" cy="267772"/>
        </a:xfrm>
        <a:custGeom>
          <a:avLst/>
          <a:gdLst/>
          <a:ahLst/>
          <a:cxnLst/>
          <a:rect l="0" t="0" r="0" b="0"/>
          <a:pathLst>
            <a:path>
              <a:moveTo>
                <a:pt x="0" y="0"/>
              </a:moveTo>
              <a:lnTo>
                <a:pt x="0" y="182478"/>
              </a:lnTo>
              <a:lnTo>
                <a:pt x="1125308" y="182478"/>
              </a:lnTo>
              <a:lnTo>
                <a:pt x="1125308" y="267772"/>
              </a:lnTo>
            </a:path>
          </a:pathLst>
        </a:custGeom>
      </dgm:spPr>
      <dgm:t>
        <a:bodyPr/>
        <a:lstStyle/>
        <a:p>
          <a:endParaRPr lang="en-US"/>
        </a:p>
      </dgm:t>
    </dgm:pt>
    <dgm:pt modelId="{15030053-1D1D-4669-8768-48F7C6197C32}" type="sibTrans" cxnId="{6A411F87-0878-48DB-BEBD-DDB64684938F}">
      <dgm:prSet/>
      <dgm:spPr/>
      <dgm:t>
        <a:bodyPr/>
        <a:lstStyle/>
        <a:p>
          <a:endParaRPr lang="en-US"/>
        </a:p>
      </dgm:t>
    </dgm:pt>
    <dgm:pt modelId="{EF2FCCF4-25AC-4FEE-8B34-09C3B02B484C}">
      <dgm:prSet phldrT="[Text]" custT="1"/>
      <dgm:spPr>
        <a:xfrm>
          <a:off x="2562597" y="951021"/>
          <a:ext cx="920706" cy="584648"/>
        </a:xfrm>
        <a:prstGeom prst="roundRect">
          <a:avLst>
            <a:gd name="adj" fmla="val 10000"/>
          </a:avLst>
        </a:prstGeom>
      </dgm:spPr>
      <dgm:t>
        <a:bodyPr/>
        <a:lstStyle/>
        <a:p>
          <a:pPr>
            <a:buNone/>
          </a:pPr>
          <a:r>
            <a:rPr lang="en-US" sz="2000" dirty="0">
              <a:latin typeface="Franklin Gothic Medium Cond" panose="020B0606030402020204" pitchFamily="34" charset="0"/>
              <a:ea typeface="+mn-ea"/>
              <a:cs typeface="+mn-cs"/>
            </a:rPr>
            <a:t>Educational Functioning Level Gain</a:t>
          </a:r>
        </a:p>
      </dgm:t>
    </dgm:pt>
    <dgm:pt modelId="{12332612-0C3C-4F7A-9721-82B6FCC69EF3}" type="parTrans" cxnId="{C7D0EEC6-E1FD-46DC-8563-C794D42FE757}">
      <dgm:prSet/>
      <dgm:spPr>
        <a:xfrm>
          <a:off x="2874929" y="586063"/>
          <a:ext cx="91440" cy="267772"/>
        </a:xfrm>
        <a:custGeom>
          <a:avLst/>
          <a:gdLst/>
          <a:ahLst/>
          <a:cxnLst/>
          <a:rect l="0" t="0" r="0" b="0"/>
          <a:pathLst>
            <a:path>
              <a:moveTo>
                <a:pt x="45720" y="0"/>
              </a:moveTo>
              <a:lnTo>
                <a:pt x="45720" y="267772"/>
              </a:lnTo>
            </a:path>
          </a:pathLst>
        </a:custGeom>
      </dgm:spPr>
      <dgm:t>
        <a:bodyPr/>
        <a:lstStyle/>
        <a:p>
          <a:endParaRPr lang="en-US"/>
        </a:p>
      </dgm:t>
    </dgm:pt>
    <dgm:pt modelId="{243D00F6-1026-469F-9DFA-110520AE8603}" type="sibTrans" cxnId="{C7D0EEC6-E1FD-46DC-8563-C794D42FE757}">
      <dgm:prSet/>
      <dgm:spPr/>
      <dgm:t>
        <a:bodyPr/>
        <a:lstStyle/>
        <a:p>
          <a:endParaRPr lang="en-US"/>
        </a:p>
      </dgm:t>
    </dgm:pt>
    <dgm:pt modelId="{08F07569-7C04-473C-BFFB-E5884E2E5B40}">
      <dgm:prSet phldrT="[Text]" custT="1"/>
      <dgm:spPr>
        <a:xfrm>
          <a:off x="1437289" y="1803441"/>
          <a:ext cx="920706" cy="584648"/>
        </a:xfrm>
        <a:prstGeom prst="roundRect">
          <a:avLst>
            <a:gd name="adj" fmla="val 10000"/>
          </a:avLst>
        </a:prstGeom>
      </dgm:spPr>
      <dgm:t>
        <a:bodyPr/>
        <a:lstStyle/>
        <a:p>
          <a:pPr>
            <a:buNone/>
          </a:pPr>
          <a:r>
            <a:rPr lang="en-US" sz="2000" dirty="0">
              <a:latin typeface="Franklin Gothic Medium Cond" panose="020B0606030402020204" pitchFamily="34" charset="0"/>
              <a:ea typeface="+mn-ea"/>
              <a:cs typeface="+mn-cs"/>
            </a:rPr>
            <a:t>Pre-Post Test</a:t>
          </a:r>
        </a:p>
      </dgm:t>
    </dgm:pt>
    <dgm:pt modelId="{65DF3A74-DB32-4183-9B21-D380F5229B63}" type="parTrans" cxnId="{CB160BDD-E642-4437-9DD7-E1FE6695605B}">
      <dgm:prSet/>
      <dgm:spPr>
        <a:xfrm>
          <a:off x="1795341" y="1438483"/>
          <a:ext cx="1125308" cy="267772"/>
        </a:xfrm>
        <a:custGeom>
          <a:avLst/>
          <a:gdLst/>
          <a:ahLst/>
          <a:cxnLst/>
          <a:rect l="0" t="0" r="0" b="0"/>
          <a:pathLst>
            <a:path>
              <a:moveTo>
                <a:pt x="1125308" y="0"/>
              </a:moveTo>
              <a:lnTo>
                <a:pt x="1125308" y="182478"/>
              </a:lnTo>
              <a:lnTo>
                <a:pt x="0" y="182478"/>
              </a:lnTo>
              <a:lnTo>
                <a:pt x="0" y="267772"/>
              </a:lnTo>
            </a:path>
          </a:pathLst>
        </a:custGeom>
      </dgm:spPr>
      <dgm:t>
        <a:bodyPr/>
        <a:lstStyle/>
        <a:p>
          <a:endParaRPr lang="en-US"/>
        </a:p>
      </dgm:t>
    </dgm:pt>
    <dgm:pt modelId="{6E90EC16-641A-495F-A943-6B068EB6C361}" type="sibTrans" cxnId="{CB160BDD-E642-4437-9DD7-E1FE6695605B}">
      <dgm:prSet/>
      <dgm:spPr/>
      <dgm:t>
        <a:bodyPr/>
        <a:lstStyle/>
        <a:p>
          <a:endParaRPr lang="en-US"/>
        </a:p>
      </dgm:t>
    </dgm:pt>
    <dgm:pt modelId="{6B9CFBE6-E3D4-4268-A2C0-A0EDDFF534BF}">
      <dgm:prSet phldrT="[Text]" custT="1"/>
      <dgm:spPr>
        <a:xfrm>
          <a:off x="2562597" y="1803441"/>
          <a:ext cx="920706" cy="584648"/>
        </a:xfrm>
        <a:prstGeom prst="roundRect">
          <a:avLst>
            <a:gd name="adj" fmla="val 10000"/>
          </a:avLst>
        </a:prstGeom>
      </dgm:spPr>
      <dgm:t>
        <a:bodyPr/>
        <a:lstStyle/>
        <a:p>
          <a:pPr>
            <a:buNone/>
          </a:pPr>
          <a:r>
            <a:rPr lang="en-US" sz="2000" dirty="0">
              <a:latin typeface="Franklin Gothic Medium Cond" panose="020B0606030402020204" pitchFamily="34" charset="0"/>
              <a:ea typeface="+mn-ea"/>
              <a:cs typeface="+mn-cs"/>
            </a:rPr>
            <a:t>Completion of Carnegie Units</a:t>
          </a:r>
        </a:p>
      </dgm:t>
    </dgm:pt>
    <dgm:pt modelId="{C18A4081-F5AA-4463-B717-EF16C5518638}" type="parTrans" cxnId="{9C7FA981-5C76-484F-85CB-509EB90B6303}">
      <dgm:prSet/>
      <dgm:spPr>
        <a:xfrm>
          <a:off x="2874929" y="1438483"/>
          <a:ext cx="91440" cy="267772"/>
        </a:xfrm>
        <a:custGeom>
          <a:avLst/>
          <a:gdLst/>
          <a:ahLst/>
          <a:cxnLst/>
          <a:rect l="0" t="0" r="0" b="0"/>
          <a:pathLst>
            <a:path>
              <a:moveTo>
                <a:pt x="45720" y="0"/>
              </a:moveTo>
              <a:lnTo>
                <a:pt x="45720" y="267772"/>
              </a:lnTo>
            </a:path>
          </a:pathLst>
        </a:custGeom>
      </dgm:spPr>
      <dgm:t>
        <a:bodyPr/>
        <a:lstStyle/>
        <a:p>
          <a:endParaRPr lang="en-US"/>
        </a:p>
      </dgm:t>
    </dgm:pt>
    <dgm:pt modelId="{80742E2A-2545-49A6-BA48-5A20AC637E54}" type="sibTrans" cxnId="{9C7FA981-5C76-484F-85CB-509EB90B6303}">
      <dgm:prSet/>
      <dgm:spPr/>
      <dgm:t>
        <a:bodyPr/>
        <a:lstStyle/>
        <a:p>
          <a:endParaRPr lang="en-US"/>
        </a:p>
      </dgm:t>
    </dgm:pt>
    <dgm:pt modelId="{8C9158C6-8BFE-4B0A-87A7-945F6C5EEE07}">
      <dgm:prSet phldrT="[Text]" custT="1"/>
      <dgm:spPr>
        <a:xfrm>
          <a:off x="4813213" y="951021"/>
          <a:ext cx="920706" cy="584648"/>
        </a:xfrm>
        <a:prstGeom prst="roundRect">
          <a:avLst>
            <a:gd name="adj" fmla="val 10000"/>
          </a:avLst>
        </a:prstGeom>
      </dgm:spPr>
      <dgm:t>
        <a:bodyPr/>
        <a:lstStyle/>
        <a:p>
          <a:pPr>
            <a:buNone/>
          </a:pPr>
          <a:r>
            <a:rPr lang="en-US" sz="1700" dirty="0">
              <a:latin typeface="Franklin Gothic Medium Cond" panose="020B0606030402020204" pitchFamily="34" charset="0"/>
              <a:ea typeface="+mn-ea"/>
              <a:cs typeface="+mn-cs"/>
            </a:rPr>
            <a:t>Passing Technical/</a:t>
          </a:r>
          <a:br>
            <a:rPr lang="en-US" sz="1700" dirty="0">
              <a:latin typeface="Franklin Gothic Medium Cond" panose="020B0606030402020204" pitchFamily="34" charset="0"/>
              <a:ea typeface="+mn-ea"/>
              <a:cs typeface="+mn-cs"/>
            </a:rPr>
          </a:br>
          <a:r>
            <a:rPr lang="en-US" sz="1700" dirty="0">
              <a:latin typeface="Franklin Gothic Medium Cond" panose="020B0606030402020204" pitchFamily="34" charset="0"/>
              <a:ea typeface="+mn-ea"/>
              <a:cs typeface="+mn-cs"/>
            </a:rPr>
            <a:t>Occupational Knowledge-Based Exam </a:t>
          </a:r>
        </a:p>
      </dgm:t>
    </dgm:pt>
    <dgm:pt modelId="{FDC9130A-4E2B-4E4A-BDAC-35896393D7E5}" type="sibTrans" cxnId="{826FF78B-807A-49CF-B423-0CAF70C1B75B}">
      <dgm:prSet/>
      <dgm:spPr/>
      <dgm:t>
        <a:bodyPr/>
        <a:lstStyle/>
        <a:p>
          <a:endParaRPr lang="en-US"/>
        </a:p>
      </dgm:t>
    </dgm:pt>
    <dgm:pt modelId="{93B0F586-6D2C-4075-9A8D-25F8B5F6CDA1}" type="parTrans" cxnId="{826FF78B-807A-49CF-B423-0CAF70C1B75B}">
      <dgm:prSet/>
      <dgm:spPr>
        <a:xfrm>
          <a:off x="2920649" y="586063"/>
          <a:ext cx="2250616" cy="267772"/>
        </a:xfrm>
        <a:custGeom>
          <a:avLst/>
          <a:gdLst/>
          <a:ahLst/>
          <a:cxnLst/>
          <a:rect l="0" t="0" r="0" b="0"/>
          <a:pathLst>
            <a:path>
              <a:moveTo>
                <a:pt x="0" y="0"/>
              </a:moveTo>
              <a:lnTo>
                <a:pt x="0" y="182478"/>
              </a:lnTo>
              <a:lnTo>
                <a:pt x="2250616" y="182478"/>
              </a:lnTo>
              <a:lnTo>
                <a:pt x="2250616" y="267772"/>
              </a:lnTo>
            </a:path>
          </a:pathLst>
        </a:custGeom>
      </dgm:spPr>
      <dgm:t>
        <a:bodyPr/>
        <a:lstStyle/>
        <a:p>
          <a:endParaRPr lang="en-US"/>
        </a:p>
      </dgm:t>
    </dgm:pt>
    <dgm:pt modelId="{72CAF259-D878-48D3-A44A-F9E39B213344}" type="pres">
      <dgm:prSet presAssocID="{453976CC-9764-4248-9089-F5BCE1749815}" presName="hierChild1" presStyleCnt="0">
        <dgm:presLayoutVars>
          <dgm:chPref val="1"/>
          <dgm:dir/>
          <dgm:animOne val="branch"/>
          <dgm:animLvl val="lvl"/>
          <dgm:resizeHandles/>
        </dgm:presLayoutVars>
      </dgm:prSet>
      <dgm:spPr/>
    </dgm:pt>
    <dgm:pt modelId="{F45E8420-866A-405B-9D1B-1263B57C0A38}" type="pres">
      <dgm:prSet presAssocID="{80173C21-C9CF-4739-A338-0FBE3BBEB452}" presName="hierRoot1" presStyleCnt="0"/>
      <dgm:spPr/>
    </dgm:pt>
    <dgm:pt modelId="{31CDD361-E455-440D-AB4D-7E7FC72E90D7}" type="pres">
      <dgm:prSet presAssocID="{80173C21-C9CF-4739-A338-0FBE3BBEB452}" presName="composite" presStyleCnt="0"/>
      <dgm:spPr/>
    </dgm:pt>
    <dgm:pt modelId="{F0E7BE8B-8451-4A15-A170-6FEBE37A1952}" type="pres">
      <dgm:prSet presAssocID="{80173C21-C9CF-4739-A338-0FBE3BBEB452}" presName="background" presStyleLbl="node0" presStyleIdx="0" presStyleCnt="1"/>
      <dgm:spPr>
        <a:xfrm>
          <a:off x="2460296" y="1414"/>
          <a:ext cx="920706" cy="584648"/>
        </a:xfrm>
        <a:prstGeom prst="roundRect">
          <a:avLst>
            <a:gd name="adj" fmla="val 10000"/>
          </a:avLst>
        </a:prstGeom>
      </dgm:spPr>
    </dgm:pt>
    <dgm:pt modelId="{A8932CD3-C990-41C8-BD0B-FD43ECF1E110}" type="pres">
      <dgm:prSet presAssocID="{80173C21-C9CF-4739-A338-0FBE3BBEB452}" presName="text" presStyleLbl="fgAcc0" presStyleIdx="0" presStyleCnt="1">
        <dgm:presLayoutVars>
          <dgm:chPref val="3"/>
        </dgm:presLayoutVars>
      </dgm:prSet>
      <dgm:spPr/>
    </dgm:pt>
    <dgm:pt modelId="{04C0477A-ABAF-4416-B4D1-7F65921DC30D}" type="pres">
      <dgm:prSet presAssocID="{80173C21-C9CF-4739-A338-0FBE3BBEB452}" presName="hierChild2" presStyleCnt="0"/>
      <dgm:spPr/>
    </dgm:pt>
    <dgm:pt modelId="{B1C7AD33-B3F0-4C88-8C81-668E32744C91}" type="pres">
      <dgm:prSet presAssocID="{394ADB66-0C48-45D3-8D4B-9085F863D203}" presName="Name10" presStyleLbl="parChTrans1D2" presStyleIdx="0" presStyleCnt="5"/>
      <dgm:spPr/>
    </dgm:pt>
    <dgm:pt modelId="{97DFC8F6-42EC-4811-84A0-970A00A97D52}" type="pres">
      <dgm:prSet presAssocID="{61B430A5-42CC-4B1C-B9C9-F6024E79EDE2}" presName="hierRoot2" presStyleCnt="0"/>
      <dgm:spPr/>
    </dgm:pt>
    <dgm:pt modelId="{C671051B-C80B-4534-9E57-D24805BDC686}" type="pres">
      <dgm:prSet presAssocID="{61B430A5-42CC-4B1C-B9C9-F6024E79EDE2}" presName="composite2" presStyleCnt="0"/>
      <dgm:spPr/>
    </dgm:pt>
    <dgm:pt modelId="{30D9B907-CD95-464F-B15F-1F30D3663BB6}" type="pres">
      <dgm:prSet presAssocID="{61B430A5-42CC-4B1C-B9C9-F6024E79EDE2}" presName="background2" presStyleLbl="node2" presStyleIdx="0" presStyleCnt="5"/>
      <dgm:spPr>
        <a:xfrm>
          <a:off x="209680" y="853835"/>
          <a:ext cx="920706" cy="584648"/>
        </a:xfrm>
        <a:prstGeom prst="roundRect">
          <a:avLst>
            <a:gd name="adj" fmla="val 10000"/>
          </a:avLst>
        </a:prstGeom>
      </dgm:spPr>
    </dgm:pt>
    <dgm:pt modelId="{82F2EB95-B8C8-43A0-93D9-B6B8001C032D}" type="pres">
      <dgm:prSet presAssocID="{61B430A5-42CC-4B1C-B9C9-F6024E79EDE2}" presName="text2" presStyleLbl="fgAcc2" presStyleIdx="0" presStyleCnt="5">
        <dgm:presLayoutVars>
          <dgm:chPref val="3"/>
        </dgm:presLayoutVars>
      </dgm:prSet>
      <dgm:spPr/>
    </dgm:pt>
    <dgm:pt modelId="{9EE4132B-1218-4599-80CF-2AB65AAAD7B2}" type="pres">
      <dgm:prSet presAssocID="{61B430A5-42CC-4B1C-B9C9-F6024E79EDE2}" presName="hierChild3" presStyleCnt="0"/>
      <dgm:spPr/>
    </dgm:pt>
    <dgm:pt modelId="{834E69E9-8C59-4123-9FE4-C1FFE21FC748}" type="pres">
      <dgm:prSet presAssocID="{FC1DA52B-F44A-4FF7-803E-19BB16884347}" presName="Name10" presStyleLbl="parChTrans1D2" presStyleIdx="1" presStyleCnt="5"/>
      <dgm:spPr/>
    </dgm:pt>
    <dgm:pt modelId="{FD38F103-77BF-494A-A443-6150AA057750}" type="pres">
      <dgm:prSet presAssocID="{3778D2DE-8334-43A1-B3F5-708F50454AF9}" presName="hierRoot2" presStyleCnt="0"/>
      <dgm:spPr/>
    </dgm:pt>
    <dgm:pt modelId="{27119E2A-B421-475F-AF94-DA0B51E3E078}" type="pres">
      <dgm:prSet presAssocID="{3778D2DE-8334-43A1-B3F5-708F50454AF9}" presName="composite2" presStyleCnt="0"/>
      <dgm:spPr/>
    </dgm:pt>
    <dgm:pt modelId="{B9EFCAE7-ADA7-45C7-91A2-1B2F162D430D}" type="pres">
      <dgm:prSet presAssocID="{3778D2DE-8334-43A1-B3F5-708F50454AF9}" presName="background2" presStyleLbl="node2" presStyleIdx="1" presStyleCnt="5"/>
      <dgm:spPr>
        <a:xfrm>
          <a:off x="1334988" y="853835"/>
          <a:ext cx="920706" cy="584648"/>
        </a:xfrm>
        <a:prstGeom prst="roundRect">
          <a:avLst>
            <a:gd name="adj" fmla="val 10000"/>
          </a:avLst>
        </a:prstGeom>
      </dgm:spPr>
    </dgm:pt>
    <dgm:pt modelId="{38FD5CC0-7C6F-4BF3-AFA7-B52E421C4356}" type="pres">
      <dgm:prSet presAssocID="{3778D2DE-8334-43A1-B3F5-708F50454AF9}" presName="text2" presStyleLbl="fgAcc2" presStyleIdx="1" presStyleCnt="5">
        <dgm:presLayoutVars>
          <dgm:chPref val="3"/>
        </dgm:presLayoutVars>
      </dgm:prSet>
      <dgm:spPr/>
    </dgm:pt>
    <dgm:pt modelId="{3B509DD0-668F-4B46-873B-07C1B1FA7A80}" type="pres">
      <dgm:prSet presAssocID="{3778D2DE-8334-43A1-B3F5-708F50454AF9}" presName="hierChild3" presStyleCnt="0"/>
      <dgm:spPr/>
    </dgm:pt>
    <dgm:pt modelId="{28801B3C-4A60-49F8-A92C-D57373E5FF4E}" type="pres">
      <dgm:prSet presAssocID="{12332612-0C3C-4F7A-9721-82B6FCC69EF3}" presName="Name10" presStyleLbl="parChTrans1D2" presStyleIdx="2" presStyleCnt="5"/>
      <dgm:spPr/>
    </dgm:pt>
    <dgm:pt modelId="{52C6A826-E6CD-4D3D-8B69-5F0DA9352DE5}" type="pres">
      <dgm:prSet presAssocID="{EF2FCCF4-25AC-4FEE-8B34-09C3B02B484C}" presName="hierRoot2" presStyleCnt="0"/>
      <dgm:spPr/>
    </dgm:pt>
    <dgm:pt modelId="{6A227CD7-8B13-44B9-8B7A-DA8200521510}" type="pres">
      <dgm:prSet presAssocID="{EF2FCCF4-25AC-4FEE-8B34-09C3B02B484C}" presName="composite2" presStyleCnt="0"/>
      <dgm:spPr/>
    </dgm:pt>
    <dgm:pt modelId="{8EC33199-A51E-46D3-8123-D518AB41CEAC}" type="pres">
      <dgm:prSet presAssocID="{EF2FCCF4-25AC-4FEE-8B34-09C3B02B484C}" presName="background2" presStyleLbl="node2" presStyleIdx="2" presStyleCnt="5"/>
      <dgm:spPr>
        <a:xfrm>
          <a:off x="2460296" y="853835"/>
          <a:ext cx="920706" cy="584648"/>
        </a:xfrm>
        <a:prstGeom prst="roundRect">
          <a:avLst>
            <a:gd name="adj" fmla="val 10000"/>
          </a:avLst>
        </a:prstGeom>
      </dgm:spPr>
    </dgm:pt>
    <dgm:pt modelId="{EE98BC8A-0D3E-4230-8D97-BAF94A90E1D3}" type="pres">
      <dgm:prSet presAssocID="{EF2FCCF4-25AC-4FEE-8B34-09C3B02B484C}" presName="text2" presStyleLbl="fgAcc2" presStyleIdx="2" presStyleCnt="5">
        <dgm:presLayoutVars>
          <dgm:chPref val="3"/>
        </dgm:presLayoutVars>
      </dgm:prSet>
      <dgm:spPr/>
    </dgm:pt>
    <dgm:pt modelId="{D3519484-8418-4681-B0CB-1B07F5BF0617}" type="pres">
      <dgm:prSet presAssocID="{EF2FCCF4-25AC-4FEE-8B34-09C3B02B484C}" presName="hierChild3" presStyleCnt="0"/>
      <dgm:spPr/>
    </dgm:pt>
    <dgm:pt modelId="{2C60A9C4-2666-4ECB-B921-BEFC3A58B9FC}" type="pres">
      <dgm:prSet presAssocID="{65DF3A74-DB32-4183-9B21-D380F5229B63}" presName="Name17" presStyleLbl="parChTrans1D3" presStyleIdx="0" presStyleCnt="3"/>
      <dgm:spPr/>
    </dgm:pt>
    <dgm:pt modelId="{3E3E2D9A-153E-4CA0-A1D2-C85E2BF64382}" type="pres">
      <dgm:prSet presAssocID="{08F07569-7C04-473C-BFFB-E5884E2E5B40}" presName="hierRoot3" presStyleCnt="0"/>
      <dgm:spPr/>
    </dgm:pt>
    <dgm:pt modelId="{2B3AD8F6-48F2-4135-BA91-03D2186B5592}" type="pres">
      <dgm:prSet presAssocID="{08F07569-7C04-473C-BFFB-E5884E2E5B40}" presName="composite3" presStyleCnt="0"/>
      <dgm:spPr/>
    </dgm:pt>
    <dgm:pt modelId="{D1075DE7-C98B-43C2-9C4B-472D4D5C39CC}" type="pres">
      <dgm:prSet presAssocID="{08F07569-7C04-473C-BFFB-E5884E2E5B40}" presName="background3" presStyleLbl="node3" presStyleIdx="0" presStyleCnt="3"/>
      <dgm:spPr>
        <a:xfrm>
          <a:off x="1334988" y="1706256"/>
          <a:ext cx="920706" cy="584648"/>
        </a:xfrm>
        <a:prstGeom prst="roundRect">
          <a:avLst>
            <a:gd name="adj" fmla="val 10000"/>
          </a:avLst>
        </a:prstGeom>
      </dgm:spPr>
    </dgm:pt>
    <dgm:pt modelId="{71C7353B-9A2B-4A80-BEAE-110B4EA16BEF}" type="pres">
      <dgm:prSet presAssocID="{08F07569-7C04-473C-BFFB-E5884E2E5B40}" presName="text3" presStyleLbl="fgAcc3" presStyleIdx="0" presStyleCnt="3">
        <dgm:presLayoutVars>
          <dgm:chPref val="3"/>
        </dgm:presLayoutVars>
      </dgm:prSet>
      <dgm:spPr/>
    </dgm:pt>
    <dgm:pt modelId="{E97BA19B-DBF7-45FA-ADD8-81D94422FED6}" type="pres">
      <dgm:prSet presAssocID="{08F07569-7C04-473C-BFFB-E5884E2E5B40}" presName="hierChild4" presStyleCnt="0"/>
      <dgm:spPr/>
    </dgm:pt>
    <dgm:pt modelId="{D3D6274E-7A53-4535-8DDB-6FEFD9595D6A}" type="pres">
      <dgm:prSet presAssocID="{C18A4081-F5AA-4463-B717-EF16C5518638}" presName="Name17" presStyleLbl="parChTrans1D3" presStyleIdx="1" presStyleCnt="3"/>
      <dgm:spPr/>
    </dgm:pt>
    <dgm:pt modelId="{A3DB5066-E0CB-40CC-9F6E-BEA2AFBEBE0E}" type="pres">
      <dgm:prSet presAssocID="{6B9CFBE6-E3D4-4268-A2C0-A0EDDFF534BF}" presName="hierRoot3" presStyleCnt="0"/>
      <dgm:spPr/>
    </dgm:pt>
    <dgm:pt modelId="{7139797D-92E8-4916-9845-E0AFD1AD1044}" type="pres">
      <dgm:prSet presAssocID="{6B9CFBE6-E3D4-4268-A2C0-A0EDDFF534BF}" presName="composite3" presStyleCnt="0"/>
      <dgm:spPr/>
    </dgm:pt>
    <dgm:pt modelId="{7EA3BF8F-283A-4488-9B12-4C5EBBB54C94}" type="pres">
      <dgm:prSet presAssocID="{6B9CFBE6-E3D4-4268-A2C0-A0EDDFF534BF}" presName="background3" presStyleLbl="node3" presStyleIdx="1" presStyleCnt="3"/>
      <dgm:spPr>
        <a:xfrm>
          <a:off x="2460296" y="1706256"/>
          <a:ext cx="920706" cy="584648"/>
        </a:xfrm>
        <a:prstGeom prst="roundRect">
          <a:avLst>
            <a:gd name="adj" fmla="val 10000"/>
          </a:avLst>
        </a:prstGeom>
      </dgm:spPr>
    </dgm:pt>
    <dgm:pt modelId="{059DC607-FBE6-41B2-9D16-71536358F980}" type="pres">
      <dgm:prSet presAssocID="{6B9CFBE6-E3D4-4268-A2C0-A0EDDFF534BF}" presName="text3" presStyleLbl="fgAcc3" presStyleIdx="1" presStyleCnt="3">
        <dgm:presLayoutVars>
          <dgm:chPref val="3"/>
        </dgm:presLayoutVars>
      </dgm:prSet>
      <dgm:spPr/>
    </dgm:pt>
    <dgm:pt modelId="{79A9525B-8E91-491C-B758-C33D27C4ECA6}" type="pres">
      <dgm:prSet presAssocID="{6B9CFBE6-E3D4-4268-A2C0-A0EDDFF534BF}" presName="hierChild4" presStyleCnt="0"/>
      <dgm:spPr/>
    </dgm:pt>
    <dgm:pt modelId="{06BAE34E-7767-4414-951F-4910FB40E198}" type="pres">
      <dgm:prSet presAssocID="{032D3722-0BAE-4877-A13C-12AD8AD85307}" presName="Name17" presStyleLbl="parChTrans1D3" presStyleIdx="2" presStyleCnt="3"/>
      <dgm:spPr/>
    </dgm:pt>
    <dgm:pt modelId="{E88A685A-1A53-4BBB-8D90-9EA5B28AC334}" type="pres">
      <dgm:prSet presAssocID="{7FC96466-3930-4ED9-BCC3-FB6AFD4F9A8A}" presName="hierRoot3" presStyleCnt="0"/>
      <dgm:spPr/>
    </dgm:pt>
    <dgm:pt modelId="{D8721F69-A605-4786-8403-041A1ED081CA}" type="pres">
      <dgm:prSet presAssocID="{7FC96466-3930-4ED9-BCC3-FB6AFD4F9A8A}" presName="composite3" presStyleCnt="0"/>
      <dgm:spPr/>
    </dgm:pt>
    <dgm:pt modelId="{16079577-A354-4200-BFC0-0317D576280B}" type="pres">
      <dgm:prSet presAssocID="{7FC96466-3930-4ED9-BCC3-FB6AFD4F9A8A}" presName="background3" presStyleLbl="node3" presStyleIdx="2" presStyleCnt="3"/>
      <dgm:spPr>
        <a:xfrm>
          <a:off x="3585604" y="1706256"/>
          <a:ext cx="920706" cy="584648"/>
        </a:xfrm>
        <a:prstGeom prst="roundRect">
          <a:avLst>
            <a:gd name="adj" fmla="val 10000"/>
          </a:avLst>
        </a:prstGeom>
      </dgm:spPr>
    </dgm:pt>
    <dgm:pt modelId="{86B1EE9E-8E57-4BDB-A5A1-8424B8033CE1}" type="pres">
      <dgm:prSet presAssocID="{7FC96466-3930-4ED9-BCC3-FB6AFD4F9A8A}" presName="text3" presStyleLbl="fgAcc3" presStyleIdx="2" presStyleCnt="3">
        <dgm:presLayoutVars>
          <dgm:chPref val="3"/>
        </dgm:presLayoutVars>
      </dgm:prSet>
      <dgm:spPr/>
    </dgm:pt>
    <dgm:pt modelId="{592322CD-DD10-4E04-93CB-DA384A03E959}" type="pres">
      <dgm:prSet presAssocID="{7FC96466-3930-4ED9-BCC3-FB6AFD4F9A8A}" presName="hierChild4" presStyleCnt="0"/>
      <dgm:spPr/>
    </dgm:pt>
    <dgm:pt modelId="{4FF74024-DA40-494B-9CFD-200A9FB8E043}" type="pres">
      <dgm:prSet presAssocID="{B6D09951-2EB9-4CBC-8250-1125C84DBAE0}" presName="Name10" presStyleLbl="parChTrans1D2" presStyleIdx="3" presStyleCnt="5"/>
      <dgm:spPr/>
    </dgm:pt>
    <dgm:pt modelId="{ADA35E1C-7524-4E04-A3C8-D503EDB753D3}" type="pres">
      <dgm:prSet presAssocID="{BD87748F-46F9-4B4B-B055-4A3F8A5D016F}" presName="hierRoot2" presStyleCnt="0"/>
      <dgm:spPr/>
    </dgm:pt>
    <dgm:pt modelId="{8B434672-55CF-4B57-AA07-56B1BAC61F2E}" type="pres">
      <dgm:prSet presAssocID="{BD87748F-46F9-4B4B-B055-4A3F8A5D016F}" presName="composite2" presStyleCnt="0"/>
      <dgm:spPr/>
    </dgm:pt>
    <dgm:pt modelId="{75D79646-877D-43FA-A157-0A998AF49372}" type="pres">
      <dgm:prSet presAssocID="{BD87748F-46F9-4B4B-B055-4A3F8A5D016F}" presName="background2" presStyleLbl="node2" presStyleIdx="3" presStyleCnt="5"/>
      <dgm:spPr>
        <a:xfrm>
          <a:off x="3585604" y="853835"/>
          <a:ext cx="920706" cy="584648"/>
        </a:xfrm>
        <a:prstGeom prst="roundRect">
          <a:avLst>
            <a:gd name="adj" fmla="val 10000"/>
          </a:avLst>
        </a:prstGeom>
      </dgm:spPr>
    </dgm:pt>
    <dgm:pt modelId="{93DDCB5F-BDD2-45D4-95F1-590D049E368D}" type="pres">
      <dgm:prSet presAssocID="{BD87748F-46F9-4B4B-B055-4A3F8A5D016F}" presName="text2" presStyleLbl="fgAcc2" presStyleIdx="3" presStyleCnt="5">
        <dgm:presLayoutVars>
          <dgm:chPref val="3"/>
        </dgm:presLayoutVars>
      </dgm:prSet>
      <dgm:spPr/>
    </dgm:pt>
    <dgm:pt modelId="{296D4B3A-3B85-4CEB-B0E9-E65AD886F895}" type="pres">
      <dgm:prSet presAssocID="{BD87748F-46F9-4B4B-B055-4A3F8A5D016F}" presName="hierChild3" presStyleCnt="0"/>
      <dgm:spPr/>
    </dgm:pt>
    <dgm:pt modelId="{711B840A-28E7-4B19-8C7A-EA2EE309CC55}" type="pres">
      <dgm:prSet presAssocID="{93B0F586-6D2C-4075-9A8D-25F8B5F6CDA1}" presName="Name10" presStyleLbl="parChTrans1D2" presStyleIdx="4" presStyleCnt="5"/>
      <dgm:spPr/>
    </dgm:pt>
    <dgm:pt modelId="{C6B22E3B-8CBA-4A2C-ABE1-AB5E93EF623D}" type="pres">
      <dgm:prSet presAssocID="{8C9158C6-8BFE-4B0A-87A7-945F6C5EEE07}" presName="hierRoot2" presStyleCnt="0"/>
      <dgm:spPr/>
    </dgm:pt>
    <dgm:pt modelId="{BCAD81D9-F644-4E62-9063-A99291ED8500}" type="pres">
      <dgm:prSet presAssocID="{8C9158C6-8BFE-4B0A-87A7-945F6C5EEE07}" presName="composite2" presStyleCnt="0"/>
      <dgm:spPr/>
    </dgm:pt>
    <dgm:pt modelId="{67CA624D-23AF-4922-BB7F-B642E0F7379A}" type="pres">
      <dgm:prSet presAssocID="{8C9158C6-8BFE-4B0A-87A7-945F6C5EEE07}" presName="background2" presStyleLbl="node2" presStyleIdx="4" presStyleCnt="5"/>
      <dgm:spPr>
        <a:xfrm>
          <a:off x="4710912" y="853835"/>
          <a:ext cx="920706" cy="584648"/>
        </a:xfrm>
        <a:prstGeom prst="roundRect">
          <a:avLst>
            <a:gd name="adj" fmla="val 10000"/>
          </a:avLst>
        </a:prstGeom>
      </dgm:spPr>
    </dgm:pt>
    <dgm:pt modelId="{FBFD6B33-F6DD-427F-AA45-5017AB5BE034}" type="pres">
      <dgm:prSet presAssocID="{8C9158C6-8BFE-4B0A-87A7-945F6C5EEE07}" presName="text2" presStyleLbl="fgAcc2" presStyleIdx="4" presStyleCnt="5">
        <dgm:presLayoutVars>
          <dgm:chPref val="3"/>
        </dgm:presLayoutVars>
      </dgm:prSet>
      <dgm:spPr/>
    </dgm:pt>
    <dgm:pt modelId="{5659157A-C42F-4AE9-8471-6FB9DBDC127F}" type="pres">
      <dgm:prSet presAssocID="{8C9158C6-8BFE-4B0A-87A7-945F6C5EEE07}" presName="hierChild3" presStyleCnt="0"/>
      <dgm:spPr/>
    </dgm:pt>
  </dgm:ptLst>
  <dgm:cxnLst>
    <dgm:cxn modelId="{A5AC3A05-F617-4D66-9AF9-EDF88434A94F}" type="presOf" srcId="{032D3722-0BAE-4877-A13C-12AD8AD85307}" destId="{06BAE34E-7767-4414-951F-4910FB40E198}" srcOrd="0" destOrd="0" presId="urn:microsoft.com/office/officeart/2005/8/layout/hierarchy1"/>
    <dgm:cxn modelId="{217C150D-7E72-41B6-95BC-FC36C421EAF2}" type="presOf" srcId="{12332612-0C3C-4F7A-9721-82B6FCC69EF3}" destId="{28801B3C-4A60-49F8-A92C-D57373E5FF4E}" srcOrd="0" destOrd="0" presId="urn:microsoft.com/office/officeart/2005/8/layout/hierarchy1"/>
    <dgm:cxn modelId="{C78F180E-3F42-4273-93B1-94DBAEB1F9DD}" type="presOf" srcId="{B6D09951-2EB9-4CBC-8250-1125C84DBAE0}" destId="{4FF74024-DA40-494B-9CFD-200A9FB8E043}" srcOrd="0" destOrd="0" presId="urn:microsoft.com/office/officeart/2005/8/layout/hierarchy1"/>
    <dgm:cxn modelId="{71D48133-BDE1-438C-97A6-2CFA7B846348}" type="presOf" srcId="{394ADB66-0C48-45D3-8D4B-9085F863D203}" destId="{B1C7AD33-B3F0-4C88-8C81-668E32744C91}" srcOrd="0" destOrd="0" presId="urn:microsoft.com/office/officeart/2005/8/layout/hierarchy1"/>
    <dgm:cxn modelId="{3AAFE937-EE1E-445B-ABE5-D06C8B739228}" type="presOf" srcId="{FC1DA52B-F44A-4FF7-803E-19BB16884347}" destId="{834E69E9-8C59-4123-9FE4-C1FFE21FC748}" srcOrd="0" destOrd="0" presId="urn:microsoft.com/office/officeart/2005/8/layout/hierarchy1"/>
    <dgm:cxn modelId="{E309C95D-F9BE-4159-9479-CA3632E0B551}" type="presOf" srcId="{7FC96466-3930-4ED9-BCC3-FB6AFD4F9A8A}" destId="{86B1EE9E-8E57-4BDB-A5A1-8424B8033CE1}" srcOrd="0" destOrd="0" presId="urn:microsoft.com/office/officeart/2005/8/layout/hierarchy1"/>
    <dgm:cxn modelId="{80C0355F-7DCC-47AE-BCD4-316439F895A3}" type="presOf" srcId="{93B0F586-6D2C-4075-9A8D-25F8B5F6CDA1}" destId="{711B840A-28E7-4B19-8C7A-EA2EE309CC55}" srcOrd="0" destOrd="0" presId="urn:microsoft.com/office/officeart/2005/8/layout/hierarchy1"/>
    <dgm:cxn modelId="{99B44060-332A-4B5E-AF08-853F3DF2F1A3}" type="presOf" srcId="{BD87748F-46F9-4B4B-B055-4A3F8A5D016F}" destId="{93DDCB5F-BDD2-45D4-95F1-590D049E368D}" srcOrd="0" destOrd="0" presId="urn:microsoft.com/office/officeart/2005/8/layout/hierarchy1"/>
    <dgm:cxn modelId="{51705841-CD3E-4078-8E7B-8271207FE076}" type="presOf" srcId="{08F07569-7C04-473C-BFFB-E5884E2E5B40}" destId="{71C7353B-9A2B-4A80-BEAE-110B4EA16BEF}" srcOrd="0" destOrd="0" presId="urn:microsoft.com/office/officeart/2005/8/layout/hierarchy1"/>
    <dgm:cxn modelId="{F4EE3345-8720-4403-A420-64514A2431F3}" type="presOf" srcId="{EF2FCCF4-25AC-4FEE-8B34-09C3B02B484C}" destId="{EE98BC8A-0D3E-4230-8D97-BAF94A90E1D3}" srcOrd="0" destOrd="0" presId="urn:microsoft.com/office/officeart/2005/8/layout/hierarchy1"/>
    <dgm:cxn modelId="{6BD1FD4D-48D7-4B73-8D46-E3DB5EA2DE65}" srcId="{80173C21-C9CF-4739-A338-0FBE3BBEB452}" destId="{61B430A5-42CC-4B1C-B9C9-F6024E79EDE2}" srcOrd="0" destOrd="0" parTransId="{394ADB66-0C48-45D3-8D4B-9085F863D203}" sibTransId="{E02D4830-6B56-49E5-B305-4097C494889F}"/>
    <dgm:cxn modelId="{9C7FA981-5C76-484F-85CB-509EB90B6303}" srcId="{EF2FCCF4-25AC-4FEE-8B34-09C3B02B484C}" destId="{6B9CFBE6-E3D4-4268-A2C0-A0EDDFF534BF}" srcOrd="1" destOrd="0" parTransId="{C18A4081-F5AA-4463-B717-EF16C5518638}" sibTransId="{80742E2A-2545-49A6-BA48-5A20AC637E54}"/>
    <dgm:cxn modelId="{6A411F87-0878-48DB-BEBD-DDB64684938F}" srcId="{EF2FCCF4-25AC-4FEE-8B34-09C3B02B484C}" destId="{7FC96466-3930-4ED9-BCC3-FB6AFD4F9A8A}" srcOrd="2" destOrd="0" parTransId="{032D3722-0BAE-4877-A13C-12AD8AD85307}" sibTransId="{15030053-1D1D-4669-8768-48F7C6197C32}"/>
    <dgm:cxn modelId="{826FF78B-807A-49CF-B423-0CAF70C1B75B}" srcId="{80173C21-C9CF-4739-A338-0FBE3BBEB452}" destId="{8C9158C6-8BFE-4B0A-87A7-945F6C5EEE07}" srcOrd="4" destOrd="0" parTransId="{93B0F586-6D2C-4075-9A8D-25F8B5F6CDA1}" sibTransId="{FDC9130A-4E2B-4E4A-BDAC-35896393D7E5}"/>
    <dgm:cxn modelId="{51A30C90-4D7D-44C1-833B-6E69E5E91BAE}" srcId="{453976CC-9764-4248-9089-F5BCE1749815}" destId="{80173C21-C9CF-4739-A338-0FBE3BBEB452}" srcOrd="0" destOrd="0" parTransId="{D7151709-3B6E-4F23-9E0D-5C5459ACF7E5}" sibTransId="{EB033CCB-2C88-4919-957E-EAA359F75F49}"/>
    <dgm:cxn modelId="{06E7E89A-AE4B-446B-94F5-DDD421618E66}" type="presOf" srcId="{3778D2DE-8334-43A1-B3F5-708F50454AF9}" destId="{38FD5CC0-7C6F-4BF3-AFA7-B52E421C4356}" srcOrd="0" destOrd="0" presId="urn:microsoft.com/office/officeart/2005/8/layout/hierarchy1"/>
    <dgm:cxn modelId="{35FBDBA1-F360-49FE-A28C-03860E54F17C}" srcId="{80173C21-C9CF-4739-A338-0FBE3BBEB452}" destId="{BD87748F-46F9-4B4B-B055-4A3F8A5D016F}" srcOrd="3" destOrd="0" parTransId="{B6D09951-2EB9-4CBC-8250-1125C84DBAE0}" sibTransId="{DC922754-8B47-4253-8364-45421E6858A3}"/>
    <dgm:cxn modelId="{02260DAC-E530-47FF-8E2A-13DBC2310617}" srcId="{80173C21-C9CF-4739-A338-0FBE3BBEB452}" destId="{3778D2DE-8334-43A1-B3F5-708F50454AF9}" srcOrd="1" destOrd="0" parTransId="{FC1DA52B-F44A-4FF7-803E-19BB16884347}" sibTransId="{6F39ADE9-E3A6-4DBD-91FB-ECAF37C7E758}"/>
    <dgm:cxn modelId="{34B3C5AD-ADD6-48B9-A0F5-D69579C0A839}" type="presOf" srcId="{80173C21-C9CF-4739-A338-0FBE3BBEB452}" destId="{A8932CD3-C990-41C8-BD0B-FD43ECF1E110}" srcOrd="0" destOrd="0" presId="urn:microsoft.com/office/officeart/2005/8/layout/hierarchy1"/>
    <dgm:cxn modelId="{99FE89B7-EDE3-4D3F-867B-3289F6B2EFD5}" type="presOf" srcId="{453976CC-9764-4248-9089-F5BCE1749815}" destId="{72CAF259-D878-48D3-A44A-F9E39B213344}" srcOrd="0" destOrd="0" presId="urn:microsoft.com/office/officeart/2005/8/layout/hierarchy1"/>
    <dgm:cxn modelId="{BAEE71BF-8B33-463E-A140-EBE12E4FA310}" type="presOf" srcId="{6B9CFBE6-E3D4-4268-A2C0-A0EDDFF534BF}" destId="{059DC607-FBE6-41B2-9D16-71536358F980}" srcOrd="0" destOrd="0" presId="urn:microsoft.com/office/officeart/2005/8/layout/hierarchy1"/>
    <dgm:cxn modelId="{C7D0EEC6-E1FD-46DC-8563-C794D42FE757}" srcId="{80173C21-C9CF-4739-A338-0FBE3BBEB452}" destId="{EF2FCCF4-25AC-4FEE-8B34-09C3B02B484C}" srcOrd="2" destOrd="0" parTransId="{12332612-0C3C-4F7A-9721-82B6FCC69EF3}" sibTransId="{243D00F6-1026-469F-9DFA-110520AE8603}"/>
    <dgm:cxn modelId="{C60351D3-D587-4312-832E-0600CC2AE385}" type="presOf" srcId="{65DF3A74-DB32-4183-9B21-D380F5229B63}" destId="{2C60A9C4-2666-4ECB-B921-BEFC3A58B9FC}" srcOrd="0" destOrd="0" presId="urn:microsoft.com/office/officeart/2005/8/layout/hierarchy1"/>
    <dgm:cxn modelId="{CB160BDD-E642-4437-9DD7-E1FE6695605B}" srcId="{EF2FCCF4-25AC-4FEE-8B34-09C3B02B484C}" destId="{08F07569-7C04-473C-BFFB-E5884E2E5B40}" srcOrd="0" destOrd="0" parTransId="{65DF3A74-DB32-4183-9B21-D380F5229B63}" sibTransId="{6E90EC16-641A-495F-A943-6B068EB6C361}"/>
    <dgm:cxn modelId="{A65064EA-66C7-4B02-9BF7-B9AE8F1D2F3F}" type="presOf" srcId="{8C9158C6-8BFE-4B0A-87A7-945F6C5EEE07}" destId="{FBFD6B33-F6DD-427F-AA45-5017AB5BE034}" srcOrd="0" destOrd="0" presId="urn:microsoft.com/office/officeart/2005/8/layout/hierarchy1"/>
    <dgm:cxn modelId="{EF5F26EF-073C-4E8F-A0AD-9C9D3C921790}" type="presOf" srcId="{C18A4081-F5AA-4463-B717-EF16C5518638}" destId="{D3D6274E-7A53-4535-8DDB-6FEFD9595D6A}" srcOrd="0" destOrd="0" presId="urn:microsoft.com/office/officeart/2005/8/layout/hierarchy1"/>
    <dgm:cxn modelId="{B322BDFF-ED01-463D-9186-E042DF790A0B}" type="presOf" srcId="{61B430A5-42CC-4B1C-B9C9-F6024E79EDE2}" destId="{82F2EB95-B8C8-43A0-93D9-B6B8001C032D}" srcOrd="0" destOrd="0" presId="urn:microsoft.com/office/officeart/2005/8/layout/hierarchy1"/>
    <dgm:cxn modelId="{BBE05F42-2BAF-49B0-B43C-BD29366B3350}" type="presParOf" srcId="{72CAF259-D878-48D3-A44A-F9E39B213344}" destId="{F45E8420-866A-405B-9D1B-1263B57C0A38}" srcOrd="0" destOrd="0" presId="urn:microsoft.com/office/officeart/2005/8/layout/hierarchy1"/>
    <dgm:cxn modelId="{39732789-B094-41B1-9E5E-CA5DA2E2C76D}" type="presParOf" srcId="{F45E8420-866A-405B-9D1B-1263B57C0A38}" destId="{31CDD361-E455-440D-AB4D-7E7FC72E90D7}" srcOrd="0" destOrd="0" presId="urn:microsoft.com/office/officeart/2005/8/layout/hierarchy1"/>
    <dgm:cxn modelId="{AF093D6B-C3BE-410B-A399-86BBE3A5308D}" type="presParOf" srcId="{31CDD361-E455-440D-AB4D-7E7FC72E90D7}" destId="{F0E7BE8B-8451-4A15-A170-6FEBE37A1952}" srcOrd="0" destOrd="0" presId="urn:microsoft.com/office/officeart/2005/8/layout/hierarchy1"/>
    <dgm:cxn modelId="{31E8A5D0-348D-46F1-83AC-610DDD3AC692}" type="presParOf" srcId="{31CDD361-E455-440D-AB4D-7E7FC72E90D7}" destId="{A8932CD3-C990-41C8-BD0B-FD43ECF1E110}" srcOrd="1" destOrd="0" presId="urn:microsoft.com/office/officeart/2005/8/layout/hierarchy1"/>
    <dgm:cxn modelId="{C8DE24DD-47FF-4491-9853-926B63C4C2C9}" type="presParOf" srcId="{F45E8420-866A-405B-9D1B-1263B57C0A38}" destId="{04C0477A-ABAF-4416-B4D1-7F65921DC30D}" srcOrd="1" destOrd="0" presId="urn:microsoft.com/office/officeart/2005/8/layout/hierarchy1"/>
    <dgm:cxn modelId="{0097BE84-DCF8-49F3-A5FD-F4C159946B9E}" type="presParOf" srcId="{04C0477A-ABAF-4416-B4D1-7F65921DC30D}" destId="{B1C7AD33-B3F0-4C88-8C81-668E32744C91}" srcOrd="0" destOrd="0" presId="urn:microsoft.com/office/officeart/2005/8/layout/hierarchy1"/>
    <dgm:cxn modelId="{CA81243B-4988-43CA-A029-11ABBACFCFAB}" type="presParOf" srcId="{04C0477A-ABAF-4416-B4D1-7F65921DC30D}" destId="{97DFC8F6-42EC-4811-84A0-970A00A97D52}" srcOrd="1" destOrd="0" presId="urn:microsoft.com/office/officeart/2005/8/layout/hierarchy1"/>
    <dgm:cxn modelId="{B243F333-02EC-4AA8-8796-6A9B389A5F3D}" type="presParOf" srcId="{97DFC8F6-42EC-4811-84A0-970A00A97D52}" destId="{C671051B-C80B-4534-9E57-D24805BDC686}" srcOrd="0" destOrd="0" presId="urn:microsoft.com/office/officeart/2005/8/layout/hierarchy1"/>
    <dgm:cxn modelId="{847E6BF6-94DD-4166-BED1-545A317B42D6}" type="presParOf" srcId="{C671051B-C80B-4534-9E57-D24805BDC686}" destId="{30D9B907-CD95-464F-B15F-1F30D3663BB6}" srcOrd="0" destOrd="0" presId="urn:microsoft.com/office/officeart/2005/8/layout/hierarchy1"/>
    <dgm:cxn modelId="{3CB3DDB3-9961-43C0-B049-5076BC02EEE8}" type="presParOf" srcId="{C671051B-C80B-4534-9E57-D24805BDC686}" destId="{82F2EB95-B8C8-43A0-93D9-B6B8001C032D}" srcOrd="1" destOrd="0" presId="urn:microsoft.com/office/officeart/2005/8/layout/hierarchy1"/>
    <dgm:cxn modelId="{64A27EA3-39E9-4339-94EF-FAC8D560D5BC}" type="presParOf" srcId="{97DFC8F6-42EC-4811-84A0-970A00A97D52}" destId="{9EE4132B-1218-4599-80CF-2AB65AAAD7B2}" srcOrd="1" destOrd="0" presId="urn:microsoft.com/office/officeart/2005/8/layout/hierarchy1"/>
    <dgm:cxn modelId="{24CF0B8E-18FC-4C77-9916-CA4CC88B9F3C}" type="presParOf" srcId="{04C0477A-ABAF-4416-B4D1-7F65921DC30D}" destId="{834E69E9-8C59-4123-9FE4-C1FFE21FC748}" srcOrd="2" destOrd="0" presId="urn:microsoft.com/office/officeart/2005/8/layout/hierarchy1"/>
    <dgm:cxn modelId="{EB2DC504-5C8B-4FCB-81BB-1DA290CC4136}" type="presParOf" srcId="{04C0477A-ABAF-4416-B4D1-7F65921DC30D}" destId="{FD38F103-77BF-494A-A443-6150AA057750}" srcOrd="3" destOrd="0" presId="urn:microsoft.com/office/officeart/2005/8/layout/hierarchy1"/>
    <dgm:cxn modelId="{64657499-4D85-4A29-BDC0-B3698124C74C}" type="presParOf" srcId="{FD38F103-77BF-494A-A443-6150AA057750}" destId="{27119E2A-B421-475F-AF94-DA0B51E3E078}" srcOrd="0" destOrd="0" presId="urn:microsoft.com/office/officeart/2005/8/layout/hierarchy1"/>
    <dgm:cxn modelId="{39AA5971-CA92-49A2-8E08-C68F810FB081}" type="presParOf" srcId="{27119E2A-B421-475F-AF94-DA0B51E3E078}" destId="{B9EFCAE7-ADA7-45C7-91A2-1B2F162D430D}" srcOrd="0" destOrd="0" presId="urn:microsoft.com/office/officeart/2005/8/layout/hierarchy1"/>
    <dgm:cxn modelId="{E214E887-D9CE-4A1A-8254-D6D785D5DAF0}" type="presParOf" srcId="{27119E2A-B421-475F-AF94-DA0B51E3E078}" destId="{38FD5CC0-7C6F-4BF3-AFA7-B52E421C4356}" srcOrd="1" destOrd="0" presId="urn:microsoft.com/office/officeart/2005/8/layout/hierarchy1"/>
    <dgm:cxn modelId="{DBE30C7B-709F-48B4-A1E8-AB0A125DE06B}" type="presParOf" srcId="{FD38F103-77BF-494A-A443-6150AA057750}" destId="{3B509DD0-668F-4B46-873B-07C1B1FA7A80}" srcOrd="1" destOrd="0" presId="urn:microsoft.com/office/officeart/2005/8/layout/hierarchy1"/>
    <dgm:cxn modelId="{38AB3D9D-96F8-428F-82EA-C02A204E20F1}" type="presParOf" srcId="{04C0477A-ABAF-4416-B4D1-7F65921DC30D}" destId="{28801B3C-4A60-49F8-A92C-D57373E5FF4E}" srcOrd="4" destOrd="0" presId="urn:microsoft.com/office/officeart/2005/8/layout/hierarchy1"/>
    <dgm:cxn modelId="{E395DCD4-C7EC-46B1-9E44-9918787C4859}" type="presParOf" srcId="{04C0477A-ABAF-4416-B4D1-7F65921DC30D}" destId="{52C6A826-E6CD-4D3D-8B69-5F0DA9352DE5}" srcOrd="5" destOrd="0" presId="urn:microsoft.com/office/officeart/2005/8/layout/hierarchy1"/>
    <dgm:cxn modelId="{45D6EB7C-1BF1-497A-B80F-04001A2D53B6}" type="presParOf" srcId="{52C6A826-E6CD-4D3D-8B69-5F0DA9352DE5}" destId="{6A227CD7-8B13-44B9-8B7A-DA8200521510}" srcOrd="0" destOrd="0" presId="urn:microsoft.com/office/officeart/2005/8/layout/hierarchy1"/>
    <dgm:cxn modelId="{7E3B0031-FE57-44A6-8D55-FB74F1E1C307}" type="presParOf" srcId="{6A227CD7-8B13-44B9-8B7A-DA8200521510}" destId="{8EC33199-A51E-46D3-8123-D518AB41CEAC}" srcOrd="0" destOrd="0" presId="urn:microsoft.com/office/officeart/2005/8/layout/hierarchy1"/>
    <dgm:cxn modelId="{D6E183E0-AC2A-4E18-AEEC-277CBE720F1A}" type="presParOf" srcId="{6A227CD7-8B13-44B9-8B7A-DA8200521510}" destId="{EE98BC8A-0D3E-4230-8D97-BAF94A90E1D3}" srcOrd="1" destOrd="0" presId="urn:microsoft.com/office/officeart/2005/8/layout/hierarchy1"/>
    <dgm:cxn modelId="{A1CB372B-4FD9-4FE8-8BCE-D3C3A1BAA324}" type="presParOf" srcId="{52C6A826-E6CD-4D3D-8B69-5F0DA9352DE5}" destId="{D3519484-8418-4681-B0CB-1B07F5BF0617}" srcOrd="1" destOrd="0" presId="urn:microsoft.com/office/officeart/2005/8/layout/hierarchy1"/>
    <dgm:cxn modelId="{E31BFFAC-8BFB-43D3-B4FD-BD409F2D7050}" type="presParOf" srcId="{D3519484-8418-4681-B0CB-1B07F5BF0617}" destId="{2C60A9C4-2666-4ECB-B921-BEFC3A58B9FC}" srcOrd="0" destOrd="0" presId="urn:microsoft.com/office/officeart/2005/8/layout/hierarchy1"/>
    <dgm:cxn modelId="{FB3813E3-B86E-43CF-ACF8-EE24F477C540}" type="presParOf" srcId="{D3519484-8418-4681-B0CB-1B07F5BF0617}" destId="{3E3E2D9A-153E-4CA0-A1D2-C85E2BF64382}" srcOrd="1" destOrd="0" presId="urn:microsoft.com/office/officeart/2005/8/layout/hierarchy1"/>
    <dgm:cxn modelId="{F96FD2BC-E330-40C9-BF7D-1E37747116D8}" type="presParOf" srcId="{3E3E2D9A-153E-4CA0-A1D2-C85E2BF64382}" destId="{2B3AD8F6-48F2-4135-BA91-03D2186B5592}" srcOrd="0" destOrd="0" presId="urn:microsoft.com/office/officeart/2005/8/layout/hierarchy1"/>
    <dgm:cxn modelId="{7B3EF2BD-C1E0-48A5-9CBF-A693A73BBEF0}" type="presParOf" srcId="{2B3AD8F6-48F2-4135-BA91-03D2186B5592}" destId="{D1075DE7-C98B-43C2-9C4B-472D4D5C39CC}" srcOrd="0" destOrd="0" presId="urn:microsoft.com/office/officeart/2005/8/layout/hierarchy1"/>
    <dgm:cxn modelId="{27CACCEB-830E-41B7-9B82-FBF78E362F90}" type="presParOf" srcId="{2B3AD8F6-48F2-4135-BA91-03D2186B5592}" destId="{71C7353B-9A2B-4A80-BEAE-110B4EA16BEF}" srcOrd="1" destOrd="0" presId="urn:microsoft.com/office/officeart/2005/8/layout/hierarchy1"/>
    <dgm:cxn modelId="{CC64FF2C-02B5-448C-A4BC-E69EFE3BFC50}" type="presParOf" srcId="{3E3E2D9A-153E-4CA0-A1D2-C85E2BF64382}" destId="{E97BA19B-DBF7-45FA-ADD8-81D94422FED6}" srcOrd="1" destOrd="0" presId="urn:microsoft.com/office/officeart/2005/8/layout/hierarchy1"/>
    <dgm:cxn modelId="{F02BE4BA-2EAC-46D4-AD1E-3DF986B774F5}" type="presParOf" srcId="{D3519484-8418-4681-B0CB-1B07F5BF0617}" destId="{D3D6274E-7A53-4535-8DDB-6FEFD9595D6A}" srcOrd="2" destOrd="0" presId="urn:microsoft.com/office/officeart/2005/8/layout/hierarchy1"/>
    <dgm:cxn modelId="{5469166A-487D-45E3-95B4-0F86224E454F}" type="presParOf" srcId="{D3519484-8418-4681-B0CB-1B07F5BF0617}" destId="{A3DB5066-E0CB-40CC-9F6E-BEA2AFBEBE0E}" srcOrd="3" destOrd="0" presId="urn:microsoft.com/office/officeart/2005/8/layout/hierarchy1"/>
    <dgm:cxn modelId="{61231E1E-4133-47A8-BBEF-A2CF7344B3DA}" type="presParOf" srcId="{A3DB5066-E0CB-40CC-9F6E-BEA2AFBEBE0E}" destId="{7139797D-92E8-4916-9845-E0AFD1AD1044}" srcOrd="0" destOrd="0" presId="urn:microsoft.com/office/officeart/2005/8/layout/hierarchy1"/>
    <dgm:cxn modelId="{ED5113A2-391A-47BB-B723-7FCCCC76FA0F}" type="presParOf" srcId="{7139797D-92E8-4916-9845-E0AFD1AD1044}" destId="{7EA3BF8F-283A-4488-9B12-4C5EBBB54C94}" srcOrd="0" destOrd="0" presId="urn:microsoft.com/office/officeart/2005/8/layout/hierarchy1"/>
    <dgm:cxn modelId="{17C2AFD7-B951-4582-BD9E-BE2C7B27C96E}" type="presParOf" srcId="{7139797D-92E8-4916-9845-E0AFD1AD1044}" destId="{059DC607-FBE6-41B2-9D16-71536358F980}" srcOrd="1" destOrd="0" presId="urn:microsoft.com/office/officeart/2005/8/layout/hierarchy1"/>
    <dgm:cxn modelId="{EB12C881-9F75-4700-ACB6-21887698DA2E}" type="presParOf" srcId="{A3DB5066-E0CB-40CC-9F6E-BEA2AFBEBE0E}" destId="{79A9525B-8E91-491C-B758-C33D27C4ECA6}" srcOrd="1" destOrd="0" presId="urn:microsoft.com/office/officeart/2005/8/layout/hierarchy1"/>
    <dgm:cxn modelId="{9803C642-A39E-4966-8C08-98D061BE8959}" type="presParOf" srcId="{D3519484-8418-4681-B0CB-1B07F5BF0617}" destId="{06BAE34E-7767-4414-951F-4910FB40E198}" srcOrd="4" destOrd="0" presId="urn:microsoft.com/office/officeart/2005/8/layout/hierarchy1"/>
    <dgm:cxn modelId="{E33D6227-401B-4B25-A8D3-E8139A3F5348}" type="presParOf" srcId="{D3519484-8418-4681-B0CB-1B07F5BF0617}" destId="{E88A685A-1A53-4BBB-8D90-9EA5B28AC334}" srcOrd="5" destOrd="0" presId="urn:microsoft.com/office/officeart/2005/8/layout/hierarchy1"/>
    <dgm:cxn modelId="{F4E25726-1021-45F6-8430-6F0607C76D1E}" type="presParOf" srcId="{E88A685A-1A53-4BBB-8D90-9EA5B28AC334}" destId="{D8721F69-A605-4786-8403-041A1ED081CA}" srcOrd="0" destOrd="0" presId="urn:microsoft.com/office/officeart/2005/8/layout/hierarchy1"/>
    <dgm:cxn modelId="{A3561F3C-447A-4C3F-8161-3A2E0006584D}" type="presParOf" srcId="{D8721F69-A605-4786-8403-041A1ED081CA}" destId="{16079577-A354-4200-BFC0-0317D576280B}" srcOrd="0" destOrd="0" presId="urn:microsoft.com/office/officeart/2005/8/layout/hierarchy1"/>
    <dgm:cxn modelId="{9F647D10-5665-42D9-925E-3B499B16CF5E}" type="presParOf" srcId="{D8721F69-A605-4786-8403-041A1ED081CA}" destId="{86B1EE9E-8E57-4BDB-A5A1-8424B8033CE1}" srcOrd="1" destOrd="0" presId="urn:microsoft.com/office/officeart/2005/8/layout/hierarchy1"/>
    <dgm:cxn modelId="{802F035A-56EE-49C1-B18F-F8B55F7AA2D0}" type="presParOf" srcId="{E88A685A-1A53-4BBB-8D90-9EA5B28AC334}" destId="{592322CD-DD10-4E04-93CB-DA384A03E959}" srcOrd="1" destOrd="0" presId="urn:microsoft.com/office/officeart/2005/8/layout/hierarchy1"/>
    <dgm:cxn modelId="{13848622-642B-4642-8FC1-F7B8559A6D02}" type="presParOf" srcId="{04C0477A-ABAF-4416-B4D1-7F65921DC30D}" destId="{4FF74024-DA40-494B-9CFD-200A9FB8E043}" srcOrd="6" destOrd="0" presId="urn:microsoft.com/office/officeart/2005/8/layout/hierarchy1"/>
    <dgm:cxn modelId="{7B04608D-7065-4C7E-8D8D-4234C0095F02}" type="presParOf" srcId="{04C0477A-ABAF-4416-B4D1-7F65921DC30D}" destId="{ADA35E1C-7524-4E04-A3C8-D503EDB753D3}" srcOrd="7" destOrd="0" presId="urn:microsoft.com/office/officeart/2005/8/layout/hierarchy1"/>
    <dgm:cxn modelId="{2EECBEAF-3BDD-4444-8062-21CFDC231E12}" type="presParOf" srcId="{ADA35E1C-7524-4E04-A3C8-D503EDB753D3}" destId="{8B434672-55CF-4B57-AA07-56B1BAC61F2E}" srcOrd="0" destOrd="0" presId="urn:microsoft.com/office/officeart/2005/8/layout/hierarchy1"/>
    <dgm:cxn modelId="{D894BB8C-CEDF-434A-80C8-74B797F53733}" type="presParOf" srcId="{8B434672-55CF-4B57-AA07-56B1BAC61F2E}" destId="{75D79646-877D-43FA-A157-0A998AF49372}" srcOrd="0" destOrd="0" presId="urn:microsoft.com/office/officeart/2005/8/layout/hierarchy1"/>
    <dgm:cxn modelId="{9826F180-C2F6-49FF-87C5-7CD9E79A510F}" type="presParOf" srcId="{8B434672-55CF-4B57-AA07-56B1BAC61F2E}" destId="{93DDCB5F-BDD2-45D4-95F1-590D049E368D}" srcOrd="1" destOrd="0" presId="urn:microsoft.com/office/officeart/2005/8/layout/hierarchy1"/>
    <dgm:cxn modelId="{9902A96F-C152-4FAD-BC21-A22BD72CE5F2}" type="presParOf" srcId="{ADA35E1C-7524-4E04-A3C8-D503EDB753D3}" destId="{296D4B3A-3B85-4CEB-B0E9-E65AD886F895}" srcOrd="1" destOrd="0" presId="urn:microsoft.com/office/officeart/2005/8/layout/hierarchy1"/>
    <dgm:cxn modelId="{C305504F-91B6-4875-A910-0E47C7403AC3}" type="presParOf" srcId="{04C0477A-ABAF-4416-B4D1-7F65921DC30D}" destId="{711B840A-28E7-4B19-8C7A-EA2EE309CC55}" srcOrd="8" destOrd="0" presId="urn:microsoft.com/office/officeart/2005/8/layout/hierarchy1"/>
    <dgm:cxn modelId="{1C26FAED-911B-47EB-A813-41935E5A8843}" type="presParOf" srcId="{04C0477A-ABAF-4416-B4D1-7F65921DC30D}" destId="{C6B22E3B-8CBA-4A2C-ABE1-AB5E93EF623D}" srcOrd="9" destOrd="0" presId="urn:microsoft.com/office/officeart/2005/8/layout/hierarchy1"/>
    <dgm:cxn modelId="{A0413366-6162-49EE-BECE-D0309442CC8D}" type="presParOf" srcId="{C6B22E3B-8CBA-4A2C-ABE1-AB5E93EF623D}" destId="{BCAD81D9-F644-4E62-9063-A99291ED8500}" srcOrd="0" destOrd="0" presId="urn:microsoft.com/office/officeart/2005/8/layout/hierarchy1"/>
    <dgm:cxn modelId="{5D18A1BE-BC6A-491F-AB8B-0D4FF892644F}" type="presParOf" srcId="{BCAD81D9-F644-4E62-9063-A99291ED8500}" destId="{67CA624D-23AF-4922-BB7F-B642E0F7379A}" srcOrd="0" destOrd="0" presId="urn:microsoft.com/office/officeart/2005/8/layout/hierarchy1"/>
    <dgm:cxn modelId="{3F57B727-1BE7-4E41-98B7-0C72A4BAE946}" type="presParOf" srcId="{BCAD81D9-F644-4E62-9063-A99291ED8500}" destId="{FBFD6B33-F6DD-427F-AA45-5017AB5BE034}" srcOrd="1" destOrd="0" presId="urn:microsoft.com/office/officeart/2005/8/layout/hierarchy1"/>
    <dgm:cxn modelId="{7F58A9BE-5E69-49B9-9AC2-4C767F47CD0B}" type="presParOf" srcId="{C6B22E3B-8CBA-4A2C-ABE1-AB5E93EF623D}" destId="{5659157A-C42F-4AE9-8471-6FB9DBDC12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B840A-28E7-4B19-8C7A-EA2EE309CC55}">
      <dsp:nvSpPr>
        <dsp:cNvPr id="0" name=""/>
        <dsp:cNvSpPr/>
      </dsp:nvSpPr>
      <dsp:spPr>
        <a:xfrm>
          <a:off x="5031350" y="1940240"/>
          <a:ext cx="4174061" cy="496618"/>
        </a:xfrm>
        <a:custGeom>
          <a:avLst/>
          <a:gdLst/>
          <a:ahLst/>
          <a:cxnLst/>
          <a:rect l="0" t="0" r="0" b="0"/>
          <a:pathLst>
            <a:path>
              <a:moveTo>
                <a:pt x="0" y="0"/>
              </a:moveTo>
              <a:lnTo>
                <a:pt x="0" y="182478"/>
              </a:lnTo>
              <a:lnTo>
                <a:pt x="2250616" y="182478"/>
              </a:lnTo>
              <a:lnTo>
                <a:pt x="2250616" y="26777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F74024-DA40-494B-9CFD-200A9FB8E043}">
      <dsp:nvSpPr>
        <dsp:cNvPr id="0" name=""/>
        <dsp:cNvSpPr/>
      </dsp:nvSpPr>
      <dsp:spPr>
        <a:xfrm>
          <a:off x="5031350" y="1940240"/>
          <a:ext cx="2087030" cy="496618"/>
        </a:xfrm>
        <a:custGeom>
          <a:avLst/>
          <a:gdLst/>
          <a:ahLst/>
          <a:cxnLst/>
          <a:rect l="0" t="0" r="0" b="0"/>
          <a:pathLst>
            <a:path>
              <a:moveTo>
                <a:pt x="0" y="0"/>
              </a:moveTo>
              <a:lnTo>
                <a:pt x="0" y="182478"/>
              </a:lnTo>
              <a:lnTo>
                <a:pt x="1125308" y="182478"/>
              </a:lnTo>
              <a:lnTo>
                <a:pt x="1125308" y="26777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BAE34E-7767-4414-951F-4910FB40E198}">
      <dsp:nvSpPr>
        <dsp:cNvPr id="0" name=""/>
        <dsp:cNvSpPr/>
      </dsp:nvSpPr>
      <dsp:spPr>
        <a:xfrm>
          <a:off x="5031350" y="3521165"/>
          <a:ext cx="2087030" cy="496618"/>
        </a:xfrm>
        <a:custGeom>
          <a:avLst/>
          <a:gdLst/>
          <a:ahLst/>
          <a:cxnLst/>
          <a:rect l="0" t="0" r="0" b="0"/>
          <a:pathLst>
            <a:path>
              <a:moveTo>
                <a:pt x="0" y="0"/>
              </a:moveTo>
              <a:lnTo>
                <a:pt x="0" y="182478"/>
              </a:lnTo>
              <a:lnTo>
                <a:pt x="1125308" y="182478"/>
              </a:lnTo>
              <a:lnTo>
                <a:pt x="1125308" y="26777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D6274E-7A53-4535-8DDB-6FEFD9595D6A}">
      <dsp:nvSpPr>
        <dsp:cNvPr id="0" name=""/>
        <dsp:cNvSpPr/>
      </dsp:nvSpPr>
      <dsp:spPr>
        <a:xfrm>
          <a:off x="4985630" y="3521165"/>
          <a:ext cx="91440" cy="496618"/>
        </a:xfrm>
        <a:custGeom>
          <a:avLst/>
          <a:gdLst/>
          <a:ahLst/>
          <a:cxnLst/>
          <a:rect l="0" t="0" r="0" b="0"/>
          <a:pathLst>
            <a:path>
              <a:moveTo>
                <a:pt x="45720" y="0"/>
              </a:moveTo>
              <a:lnTo>
                <a:pt x="45720" y="26777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60A9C4-2666-4ECB-B921-BEFC3A58B9FC}">
      <dsp:nvSpPr>
        <dsp:cNvPr id="0" name=""/>
        <dsp:cNvSpPr/>
      </dsp:nvSpPr>
      <dsp:spPr>
        <a:xfrm>
          <a:off x="2944319" y="3521165"/>
          <a:ext cx="2087030" cy="496618"/>
        </a:xfrm>
        <a:custGeom>
          <a:avLst/>
          <a:gdLst/>
          <a:ahLst/>
          <a:cxnLst/>
          <a:rect l="0" t="0" r="0" b="0"/>
          <a:pathLst>
            <a:path>
              <a:moveTo>
                <a:pt x="1125308" y="0"/>
              </a:moveTo>
              <a:lnTo>
                <a:pt x="1125308" y="182478"/>
              </a:lnTo>
              <a:lnTo>
                <a:pt x="0" y="182478"/>
              </a:lnTo>
              <a:lnTo>
                <a:pt x="0" y="26777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801B3C-4A60-49F8-A92C-D57373E5FF4E}">
      <dsp:nvSpPr>
        <dsp:cNvPr id="0" name=""/>
        <dsp:cNvSpPr/>
      </dsp:nvSpPr>
      <dsp:spPr>
        <a:xfrm>
          <a:off x="4985630" y="1940240"/>
          <a:ext cx="91440" cy="496618"/>
        </a:xfrm>
        <a:custGeom>
          <a:avLst/>
          <a:gdLst/>
          <a:ahLst/>
          <a:cxnLst/>
          <a:rect l="0" t="0" r="0" b="0"/>
          <a:pathLst>
            <a:path>
              <a:moveTo>
                <a:pt x="45720" y="0"/>
              </a:moveTo>
              <a:lnTo>
                <a:pt x="45720" y="26777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4E69E9-8C59-4123-9FE4-C1FFE21FC748}">
      <dsp:nvSpPr>
        <dsp:cNvPr id="0" name=""/>
        <dsp:cNvSpPr/>
      </dsp:nvSpPr>
      <dsp:spPr>
        <a:xfrm>
          <a:off x="2944319" y="1940240"/>
          <a:ext cx="2087030" cy="496618"/>
        </a:xfrm>
        <a:custGeom>
          <a:avLst/>
          <a:gdLst/>
          <a:ahLst/>
          <a:cxnLst/>
          <a:rect l="0" t="0" r="0" b="0"/>
          <a:pathLst>
            <a:path>
              <a:moveTo>
                <a:pt x="1125308" y="0"/>
              </a:moveTo>
              <a:lnTo>
                <a:pt x="1125308" y="182478"/>
              </a:lnTo>
              <a:lnTo>
                <a:pt x="0" y="182478"/>
              </a:lnTo>
              <a:lnTo>
                <a:pt x="0" y="26777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C7AD33-B3F0-4C88-8C81-668E32744C91}">
      <dsp:nvSpPr>
        <dsp:cNvPr id="0" name=""/>
        <dsp:cNvSpPr/>
      </dsp:nvSpPr>
      <dsp:spPr>
        <a:xfrm>
          <a:off x="857289" y="1940240"/>
          <a:ext cx="4174061" cy="496618"/>
        </a:xfrm>
        <a:custGeom>
          <a:avLst/>
          <a:gdLst/>
          <a:ahLst/>
          <a:cxnLst/>
          <a:rect l="0" t="0" r="0" b="0"/>
          <a:pathLst>
            <a:path>
              <a:moveTo>
                <a:pt x="2250616" y="0"/>
              </a:moveTo>
              <a:lnTo>
                <a:pt x="2250616" y="182478"/>
              </a:lnTo>
              <a:lnTo>
                <a:pt x="0" y="182478"/>
              </a:lnTo>
              <a:lnTo>
                <a:pt x="0" y="26777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E7BE8B-8451-4A15-A170-6FEBE37A1952}">
      <dsp:nvSpPr>
        <dsp:cNvPr id="0" name=""/>
        <dsp:cNvSpPr/>
      </dsp:nvSpPr>
      <dsp:spPr>
        <a:xfrm>
          <a:off x="4177565" y="855933"/>
          <a:ext cx="1707570" cy="10843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8932CD3-C990-41C8-BD0B-FD43ECF1E110}">
      <dsp:nvSpPr>
        <dsp:cNvPr id="0" name=""/>
        <dsp:cNvSpPr/>
      </dsp:nvSpPr>
      <dsp:spPr>
        <a:xfrm>
          <a:off x="4367295" y="1036176"/>
          <a:ext cx="1707570" cy="108430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latin typeface="Franklin Gothic Medium Cond" panose="020B0606030402020204" pitchFamily="34" charset="0"/>
              <a:ea typeface="+mn-ea"/>
              <a:cs typeface="+mn-cs"/>
            </a:rPr>
            <a:t>Measurable Skill Gains</a:t>
          </a:r>
        </a:p>
      </dsp:txBody>
      <dsp:txXfrm>
        <a:off x="4399053" y="1067934"/>
        <a:ext cx="1644054" cy="1020791"/>
      </dsp:txXfrm>
    </dsp:sp>
    <dsp:sp modelId="{30D9B907-CD95-464F-B15F-1F30D3663BB6}">
      <dsp:nvSpPr>
        <dsp:cNvPr id="0" name=""/>
        <dsp:cNvSpPr/>
      </dsp:nvSpPr>
      <dsp:spPr>
        <a:xfrm>
          <a:off x="3504" y="2436858"/>
          <a:ext cx="1707570" cy="108430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2F2EB95-B8C8-43A0-93D9-B6B8001C032D}">
      <dsp:nvSpPr>
        <dsp:cNvPr id="0" name=""/>
        <dsp:cNvSpPr/>
      </dsp:nvSpPr>
      <dsp:spPr>
        <a:xfrm>
          <a:off x="193234" y="2617102"/>
          <a:ext cx="1707570" cy="10843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Franklin Gothic Medium Cond" panose="020B0606030402020204" pitchFamily="34" charset="0"/>
              <a:ea typeface="+mn-ea"/>
              <a:cs typeface="+mn-cs"/>
            </a:rPr>
            <a:t>Secondary Diploma/ Equivalent</a:t>
          </a:r>
          <a:endParaRPr lang="en-US" sz="2000" kern="1200" dirty="0">
            <a:latin typeface="Franklin Gothic Medium Cond" panose="020B0606030402020204" pitchFamily="34" charset="0"/>
            <a:ea typeface="+mn-ea"/>
            <a:cs typeface="+mn-cs"/>
          </a:endParaRPr>
        </a:p>
      </dsp:txBody>
      <dsp:txXfrm>
        <a:off x="224992" y="2648860"/>
        <a:ext cx="1644054" cy="1020791"/>
      </dsp:txXfrm>
    </dsp:sp>
    <dsp:sp modelId="{B9EFCAE7-ADA7-45C7-91A2-1B2F162D430D}">
      <dsp:nvSpPr>
        <dsp:cNvPr id="0" name=""/>
        <dsp:cNvSpPr/>
      </dsp:nvSpPr>
      <dsp:spPr>
        <a:xfrm>
          <a:off x="2090534" y="2436858"/>
          <a:ext cx="1707570" cy="108430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8FD5CC0-7C6F-4BF3-AFA7-B52E421C4356}">
      <dsp:nvSpPr>
        <dsp:cNvPr id="0" name=""/>
        <dsp:cNvSpPr/>
      </dsp:nvSpPr>
      <dsp:spPr>
        <a:xfrm>
          <a:off x="2280264" y="2617102"/>
          <a:ext cx="1707570" cy="10843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Franklin Gothic Medium Cond" panose="020B0606030402020204" pitchFamily="34" charset="0"/>
              <a:ea typeface="+mn-ea"/>
              <a:cs typeface="+mn-cs"/>
            </a:rPr>
            <a:t>Secondary or Postsecondary Transcript</a:t>
          </a:r>
          <a:endParaRPr lang="en-US" sz="2000" kern="1200" dirty="0">
            <a:latin typeface="Franklin Gothic Medium Cond" panose="020B0606030402020204" pitchFamily="34" charset="0"/>
            <a:ea typeface="+mn-ea"/>
            <a:cs typeface="+mn-cs"/>
          </a:endParaRPr>
        </a:p>
      </dsp:txBody>
      <dsp:txXfrm>
        <a:off x="2312022" y="2648860"/>
        <a:ext cx="1644054" cy="1020791"/>
      </dsp:txXfrm>
    </dsp:sp>
    <dsp:sp modelId="{8EC33199-A51E-46D3-8123-D518AB41CEAC}">
      <dsp:nvSpPr>
        <dsp:cNvPr id="0" name=""/>
        <dsp:cNvSpPr/>
      </dsp:nvSpPr>
      <dsp:spPr>
        <a:xfrm>
          <a:off x="4177565" y="2436858"/>
          <a:ext cx="1707570" cy="108430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E98BC8A-0D3E-4230-8D97-BAF94A90E1D3}">
      <dsp:nvSpPr>
        <dsp:cNvPr id="0" name=""/>
        <dsp:cNvSpPr/>
      </dsp:nvSpPr>
      <dsp:spPr>
        <a:xfrm>
          <a:off x="4367295" y="2617102"/>
          <a:ext cx="1707570" cy="10843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ranklin Gothic Medium Cond" panose="020B0606030402020204" pitchFamily="34" charset="0"/>
              <a:ea typeface="+mn-ea"/>
              <a:cs typeface="+mn-cs"/>
            </a:rPr>
            <a:t>Educational Functioning Level Gain</a:t>
          </a:r>
        </a:p>
      </dsp:txBody>
      <dsp:txXfrm>
        <a:off x="4399053" y="2648860"/>
        <a:ext cx="1644054" cy="1020791"/>
      </dsp:txXfrm>
    </dsp:sp>
    <dsp:sp modelId="{D1075DE7-C98B-43C2-9C4B-472D4D5C39CC}">
      <dsp:nvSpPr>
        <dsp:cNvPr id="0" name=""/>
        <dsp:cNvSpPr/>
      </dsp:nvSpPr>
      <dsp:spPr>
        <a:xfrm>
          <a:off x="2090534" y="4017784"/>
          <a:ext cx="1707570" cy="108430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1C7353B-9A2B-4A80-BEAE-110B4EA16BEF}">
      <dsp:nvSpPr>
        <dsp:cNvPr id="0" name=""/>
        <dsp:cNvSpPr/>
      </dsp:nvSpPr>
      <dsp:spPr>
        <a:xfrm>
          <a:off x="2280264" y="4198027"/>
          <a:ext cx="1707570" cy="108430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ranklin Gothic Medium Cond" panose="020B0606030402020204" pitchFamily="34" charset="0"/>
              <a:ea typeface="+mn-ea"/>
              <a:cs typeface="+mn-cs"/>
            </a:rPr>
            <a:t>Pre-Post Test</a:t>
          </a:r>
        </a:p>
      </dsp:txBody>
      <dsp:txXfrm>
        <a:off x="2312022" y="4229785"/>
        <a:ext cx="1644054" cy="1020791"/>
      </dsp:txXfrm>
    </dsp:sp>
    <dsp:sp modelId="{7EA3BF8F-283A-4488-9B12-4C5EBBB54C94}">
      <dsp:nvSpPr>
        <dsp:cNvPr id="0" name=""/>
        <dsp:cNvSpPr/>
      </dsp:nvSpPr>
      <dsp:spPr>
        <a:xfrm>
          <a:off x="4177565" y="4017784"/>
          <a:ext cx="1707570" cy="108430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59DC607-FBE6-41B2-9D16-71536358F980}">
      <dsp:nvSpPr>
        <dsp:cNvPr id="0" name=""/>
        <dsp:cNvSpPr/>
      </dsp:nvSpPr>
      <dsp:spPr>
        <a:xfrm>
          <a:off x="4367295" y="4198027"/>
          <a:ext cx="1707570" cy="108430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ranklin Gothic Medium Cond" panose="020B0606030402020204" pitchFamily="34" charset="0"/>
              <a:ea typeface="+mn-ea"/>
              <a:cs typeface="+mn-cs"/>
            </a:rPr>
            <a:t>Completion of Carnegie Units</a:t>
          </a:r>
        </a:p>
      </dsp:txBody>
      <dsp:txXfrm>
        <a:off x="4399053" y="4229785"/>
        <a:ext cx="1644054" cy="1020791"/>
      </dsp:txXfrm>
    </dsp:sp>
    <dsp:sp modelId="{16079577-A354-4200-BFC0-0317D576280B}">
      <dsp:nvSpPr>
        <dsp:cNvPr id="0" name=""/>
        <dsp:cNvSpPr/>
      </dsp:nvSpPr>
      <dsp:spPr>
        <a:xfrm>
          <a:off x="6264595" y="4017784"/>
          <a:ext cx="1707570" cy="1084307"/>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6B1EE9E-8E57-4BDB-A5A1-8424B8033CE1}">
      <dsp:nvSpPr>
        <dsp:cNvPr id="0" name=""/>
        <dsp:cNvSpPr/>
      </dsp:nvSpPr>
      <dsp:spPr>
        <a:xfrm>
          <a:off x="6454325" y="4198027"/>
          <a:ext cx="1707570" cy="108430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ranklin Gothic Medium Cond" panose="020B0606030402020204" pitchFamily="34" charset="0"/>
              <a:ea typeface="+mn-ea"/>
              <a:cs typeface="+mn-cs"/>
            </a:rPr>
            <a:t>Program Exit + Entry Into Postsecondary Education</a:t>
          </a:r>
        </a:p>
      </dsp:txBody>
      <dsp:txXfrm>
        <a:off x="6486083" y="4229785"/>
        <a:ext cx="1644054" cy="1020791"/>
      </dsp:txXfrm>
    </dsp:sp>
    <dsp:sp modelId="{75D79646-877D-43FA-A157-0A998AF49372}">
      <dsp:nvSpPr>
        <dsp:cNvPr id="0" name=""/>
        <dsp:cNvSpPr/>
      </dsp:nvSpPr>
      <dsp:spPr>
        <a:xfrm>
          <a:off x="6264595" y="2436858"/>
          <a:ext cx="1707570" cy="108430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3DDCB5F-BDD2-45D4-95F1-590D049E368D}">
      <dsp:nvSpPr>
        <dsp:cNvPr id="0" name=""/>
        <dsp:cNvSpPr/>
      </dsp:nvSpPr>
      <dsp:spPr>
        <a:xfrm>
          <a:off x="6454325" y="2617102"/>
          <a:ext cx="1707570" cy="10843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Franklin Gothic Medium Cond" panose="020B0606030402020204" pitchFamily="34" charset="0"/>
              <a:ea typeface="+mn-ea"/>
              <a:cs typeface="+mn-cs"/>
            </a:rPr>
            <a:t>Progress Toward Milestones</a:t>
          </a:r>
        </a:p>
      </dsp:txBody>
      <dsp:txXfrm>
        <a:off x="6486083" y="2648860"/>
        <a:ext cx="1644054" cy="1020791"/>
      </dsp:txXfrm>
    </dsp:sp>
    <dsp:sp modelId="{67CA624D-23AF-4922-BB7F-B642E0F7379A}">
      <dsp:nvSpPr>
        <dsp:cNvPr id="0" name=""/>
        <dsp:cNvSpPr/>
      </dsp:nvSpPr>
      <dsp:spPr>
        <a:xfrm>
          <a:off x="8351626" y="2436858"/>
          <a:ext cx="1707570" cy="108430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BFD6B33-F6DD-427F-AA45-5017AB5BE034}">
      <dsp:nvSpPr>
        <dsp:cNvPr id="0" name=""/>
        <dsp:cNvSpPr/>
      </dsp:nvSpPr>
      <dsp:spPr>
        <a:xfrm>
          <a:off x="8541356" y="2617102"/>
          <a:ext cx="1707570" cy="10843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Franklin Gothic Medium Cond" panose="020B0606030402020204" pitchFamily="34" charset="0"/>
              <a:ea typeface="+mn-ea"/>
              <a:cs typeface="+mn-cs"/>
            </a:rPr>
            <a:t>Passing Technical/</a:t>
          </a:r>
          <a:br>
            <a:rPr lang="en-US" sz="1700" kern="1200" dirty="0">
              <a:latin typeface="Franklin Gothic Medium Cond" panose="020B0606030402020204" pitchFamily="34" charset="0"/>
              <a:ea typeface="+mn-ea"/>
              <a:cs typeface="+mn-cs"/>
            </a:rPr>
          </a:br>
          <a:r>
            <a:rPr lang="en-US" sz="1700" kern="1200" dirty="0">
              <a:latin typeface="Franklin Gothic Medium Cond" panose="020B0606030402020204" pitchFamily="34" charset="0"/>
              <a:ea typeface="+mn-ea"/>
              <a:cs typeface="+mn-cs"/>
            </a:rPr>
            <a:t>Occupational Knowledge-Based Exam </a:t>
          </a:r>
        </a:p>
      </dsp:txBody>
      <dsp:txXfrm>
        <a:off x="8573114" y="2648860"/>
        <a:ext cx="1644054" cy="10207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E562BE4D-30CB-438D-8687-7CAA67CBCBD2}" type="datetimeFigureOut">
              <a:rPr lang="en-US" smtClean="0"/>
              <a:t>6/3/2024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0F8523C7-6524-4346-871C-D6468AB2E556}" type="slidenum">
              <a:rPr lang="en-US" smtClean="0"/>
              <a:t>‹#›</a:t>
            </a:fld>
            <a:endParaRPr lang="en-US"/>
          </a:p>
        </p:txBody>
      </p:sp>
    </p:spTree>
    <p:extLst>
      <p:ext uri="{BB962C8B-B14F-4D97-AF65-F5344CB8AC3E}">
        <p14:creationId xmlns:p14="http://schemas.microsoft.com/office/powerpoint/2010/main" val="127520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a:t>
            </a:fld>
            <a:endParaRPr lang="en-US"/>
          </a:p>
        </p:txBody>
      </p:sp>
    </p:spTree>
    <p:extLst>
      <p:ext uri="{BB962C8B-B14F-4D97-AF65-F5344CB8AC3E}">
        <p14:creationId xmlns:p14="http://schemas.microsoft.com/office/powerpoint/2010/main" val="80929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11</a:t>
            </a:fld>
            <a:endParaRPr lang="en-US"/>
          </a:p>
        </p:txBody>
      </p:sp>
    </p:spTree>
    <p:extLst>
      <p:ext uri="{BB962C8B-B14F-4D97-AF65-F5344CB8AC3E}">
        <p14:creationId xmlns:p14="http://schemas.microsoft.com/office/powerpoint/2010/main" val="4004390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12</a:t>
            </a:fld>
            <a:endParaRPr lang="en-US"/>
          </a:p>
        </p:txBody>
      </p:sp>
    </p:spTree>
    <p:extLst>
      <p:ext uri="{BB962C8B-B14F-4D97-AF65-F5344CB8AC3E}">
        <p14:creationId xmlns:p14="http://schemas.microsoft.com/office/powerpoint/2010/main" val="61829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13</a:t>
            </a:fld>
            <a:endParaRPr lang="en-US"/>
          </a:p>
        </p:txBody>
      </p:sp>
    </p:spTree>
    <p:extLst>
      <p:ext uri="{BB962C8B-B14F-4D97-AF65-F5344CB8AC3E}">
        <p14:creationId xmlns:p14="http://schemas.microsoft.com/office/powerpoint/2010/main" val="3816458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444444"/>
                </a:solidFill>
                <a:effectLst/>
                <a:latin typeface="Teko"/>
              </a:rPr>
              <a:t>Maria Hill</a:t>
            </a:r>
          </a:p>
          <a:p>
            <a:pPr algn="l"/>
            <a:r>
              <a:rPr lang="en-US" b="0" i="0" dirty="0">
                <a:solidFill>
                  <a:srgbClr val="4F5B67"/>
                </a:solidFill>
                <a:effectLst/>
                <a:latin typeface="Roboto" panose="02000000000000000000" pitchFamily="2" charset="0"/>
              </a:rPr>
              <a:t>Bullying kept Maria from finishing high school and getting her diploma. But thanks to Kentucky Adult Education, she was able to get her G.E.D. in just three months. “After I got my GED, I cried,“ says Maria. “I was just ecstatic. I have officially conquered something that I thought that I was a failure at.” Maria is currently working on her Master’s degree and looking forward to reaching her life and career goals.</a:t>
            </a:r>
          </a:p>
          <a:p>
            <a:pPr algn="l"/>
            <a:endParaRPr lang="en-US" b="1" i="0" dirty="0">
              <a:solidFill>
                <a:srgbClr val="444444"/>
              </a:solidFill>
              <a:effectLst/>
              <a:latin typeface="Teko"/>
            </a:endParaRPr>
          </a:p>
          <a:p>
            <a:pPr algn="l"/>
            <a:r>
              <a:rPr lang="en-US" b="1" i="0" dirty="0" err="1">
                <a:solidFill>
                  <a:srgbClr val="444444"/>
                </a:solidFill>
                <a:effectLst/>
                <a:latin typeface="Teko"/>
              </a:rPr>
              <a:t>Danielo</a:t>
            </a:r>
            <a:r>
              <a:rPr lang="en-US" b="1" i="0" dirty="0">
                <a:solidFill>
                  <a:srgbClr val="444444"/>
                </a:solidFill>
                <a:effectLst/>
                <a:latin typeface="Teko"/>
              </a:rPr>
              <a:t> Pickett</a:t>
            </a:r>
          </a:p>
          <a:p>
            <a:pPr algn="l"/>
            <a:r>
              <a:rPr lang="en-US" b="0" i="0" dirty="0" err="1">
                <a:solidFill>
                  <a:srgbClr val="4F5B67"/>
                </a:solidFill>
                <a:effectLst/>
                <a:latin typeface="Roboto" panose="02000000000000000000" pitchFamily="2" charset="0"/>
              </a:rPr>
              <a:t>Danielo</a:t>
            </a:r>
            <a:r>
              <a:rPr lang="en-US" b="0" i="0" dirty="0">
                <a:solidFill>
                  <a:srgbClr val="4F5B67"/>
                </a:solidFill>
                <a:effectLst/>
                <a:latin typeface="Roboto" panose="02000000000000000000" pitchFamily="2" charset="0"/>
              </a:rPr>
              <a:t> Pickett came to Bowling Green from his native Haiti, where he was just one month away from graduating high school when a devastating earthquake struck. After relocating to Kentucky, </a:t>
            </a:r>
            <a:r>
              <a:rPr lang="en-US" b="0" i="0" dirty="0" err="1">
                <a:solidFill>
                  <a:srgbClr val="4F5B67"/>
                </a:solidFill>
                <a:effectLst/>
                <a:latin typeface="Roboto" panose="02000000000000000000" pitchFamily="2" charset="0"/>
              </a:rPr>
              <a:t>Danielo</a:t>
            </a:r>
            <a:r>
              <a:rPr lang="en-US" b="0" i="0" dirty="0">
                <a:solidFill>
                  <a:srgbClr val="4F5B67"/>
                </a:solidFill>
                <a:effectLst/>
                <a:latin typeface="Roboto" panose="02000000000000000000" pitchFamily="2" charset="0"/>
              </a:rPr>
              <a:t> earned his G.E.D. through Kentucky Adult Education. “If you have the GED, it opens many doors to help you get further where you want to go,” says </a:t>
            </a:r>
            <a:r>
              <a:rPr lang="en-US" b="0" i="0" dirty="0" err="1">
                <a:solidFill>
                  <a:srgbClr val="4F5B67"/>
                </a:solidFill>
                <a:effectLst/>
                <a:latin typeface="Roboto" panose="02000000000000000000" pitchFamily="2" charset="0"/>
              </a:rPr>
              <a:t>Danielo</a:t>
            </a:r>
            <a:r>
              <a:rPr lang="en-US" b="0" i="0" dirty="0">
                <a:solidFill>
                  <a:srgbClr val="4F5B67"/>
                </a:solidFill>
                <a:effectLst/>
                <a:latin typeface="Roboto" panose="02000000000000000000" pitchFamily="2" charset="0"/>
              </a:rPr>
              <a:t>. Today he is a welder, and is on track to become a process engineer.</a:t>
            </a:r>
          </a:p>
          <a:p>
            <a:endParaRPr lang="en-US" dirty="0"/>
          </a:p>
          <a:p>
            <a:pPr algn="l"/>
            <a:r>
              <a:rPr lang="en-US" b="1" i="0" dirty="0">
                <a:solidFill>
                  <a:srgbClr val="444444"/>
                </a:solidFill>
                <a:effectLst/>
                <a:latin typeface="Teko"/>
              </a:rPr>
              <a:t>Sheng Xia Ding</a:t>
            </a:r>
          </a:p>
          <a:p>
            <a:pPr algn="l"/>
            <a:r>
              <a:rPr lang="en-US" b="0" i="0" dirty="0">
                <a:solidFill>
                  <a:srgbClr val="4F5B67"/>
                </a:solidFill>
                <a:effectLst/>
                <a:latin typeface="Roboto" panose="02000000000000000000" pitchFamily="2" charset="0"/>
              </a:rPr>
              <a:t>When Sheng Xia Ding came to Kentucky from China, she couldn’t speak English. Now she can, after completing an English as a Second Language program and getting her G.E.D. through Kentucky Adult Education. “The GED can give me a better future and a better life, and I can be a role model for my kids.”</a:t>
            </a:r>
          </a:p>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14</a:t>
            </a:fld>
            <a:endParaRPr lang="en-US"/>
          </a:p>
        </p:txBody>
      </p:sp>
    </p:spTree>
    <p:extLst>
      <p:ext uri="{BB962C8B-B14F-4D97-AF65-F5344CB8AC3E}">
        <p14:creationId xmlns:p14="http://schemas.microsoft.com/office/powerpoint/2010/main" val="898378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 Branch was referred a Juvenile young man by the Russell County Attorney in District court. This individual was just released from 6 months in the Regional Juvenile Detention Center and is continuing to serve a sentence under house arrest. The County Attorney requested a career plan, employment, and the completion of his HSE. This young man comes from a generational cycle of poverty, substance abuse, and incarceration. The County Attorney has enough trust in the Reentry and Employment Service Branch to allow us to help in changing the mindset and life of this juvenile, and we were asked to assist in a job and education. RES immediately contacted our local Adult Education office, and they promptly assisted the school system with all the paperwork they needed for the juvenile to start the process of obtaining his GED. The District Judge and County Attorney are both agreeable to allow this individual release from his home incarceration to go in person to work on his GED. Upon speaking with our local Adult Education office, we agreed that we should make his schedule as structured as possible. It is very important to note that this juvenile will turn 18 in October, so there is little time to make a huge impact and difference in the changing the trajectory of his life. This young man is currently working towards his HSE, is completing the proper steps to obtain employment while having the support of the Local Adult Education Office and the Reentry and Employment Services Branch. This is also a prime example of the level of trust that has been established with the Judicial System. </a:t>
            </a:r>
          </a:p>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15</a:t>
            </a:fld>
            <a:endParaRPr lang="en-US"/>
          </a:p>
        </p:txBody>
      </p:sp>
    </p:spTree>
    <p:extLst>
      <p:ext uri="{BB962C8B-B14F-4D97-AF65-F5344CB8AC3E}">
        <p14:creationId xmlns:p14="http://schemas.microsoft.com/office/powerpoint/2010/main" val="2685487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 Branch was referred a Juvenile young man by the Russell County Attorney in District court. This individual was just released from 6 months in the Regional Juvenile Detention Center and is continuing to serve a sentence under house arrest. The County Attorney requested a career plan, employment, and the completion of his HSE. This young man comes from a generational cycle of poverty, substance abuse, and incarceration. The County Attorney has enough trust in the Reentry and Employment Service Branch to allow us to help in changing the mindset and life of this juvenile, and we were asked to assist in a job and education. RES immediately contacted our local Adult Education office, and they promptly assisted the school system with all the paperwork they needed for the juvenile to start the process of obtaining his GED. The District Judge and County Attorney are both agreeable to allow this individual release from his home incarceration to go in person to work on his GED. Upon speaking with our local Adult Education office, we agreed that we should make his schedule as structured as possible. It is very important to note that this juvenile will turn 18 in October, so there is little time to make a huge impact and difference in the changing the trajectory of his life. This young man is currently working towards his HSE, is completing the proper steps to obtain employment while having the support of the Local Adult Education Office and the Reentry and Employment Services Branch. This is also a prime example of the level of trust that has been established with the Judicial System. </a:t>
            </a:r>
          </a:p>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16</a:t>
            </a:fld>
            <a:endParaRPr lang="en-US"/>
          </a:p>
        </p:txBody>
      </p:sp>
    </p:spTree>
    <p:extLst>
      <p:ext uri="{BB962C8B-B14F-4D97-AF65-F5344CB8AC3E}">
        <p14:creationId xmlns:p14="http://schemas.microsoft.com/office/powerpoint/2010/main" val="3597019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 Branch was referred a Juvenile young man by the Russell County Attorney in District court. This individual was just released from 6 months in the Regional Juvenile Detention Center and is continuing to serve a sentence under house arrest. The County Attorney requested a career plan, employment, and the completion of his HSE. This young man comes from a generational cycle of poverty, substance abuse, and incarceration. The County Attorney has enough trust in the Reentry and Employment Service Branch to allow us to help in changing the mindset and life of this juvenile, and we were asked to assist in a job and education. RES immediately contacted our local Adult Education office, and they promptly assisted the school system with all the paperwork they needed for the juvenile to start the process of obtaining his GED. The District Judge and County Attorney are both agreeable to allow this individual release from his home incarceration to go in person to work on his GED. Upon speaking with our local Adult Education office, we agreed that we should make his schedule as structured as possible. It is very important to note that this juvenile will turn 18 in October, so there is little time to make a huge impact and difference in the changing the trajectory of his life. This young man is currently working towards his HSE, is completing the proper steps to obtain employment while having the support of the Local Adult Education Office and the Reentry and Employment Services Branch. This is also a prime example of the level of trust that has been established with the Judicial System. </a:t>
            </a:r>
          </a:p>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17</a:t>
            </a:fld>
            <a:endParaRPr lang="en-US"/>
          </a:p>
        </p:txBody>
      </p:sp>
    </p:spTree>
    <p:extLst>
      <p:ext uri="{BB962C8B-B14F-4D97-AF65-F5344CB8AC3E}">
        <p14:creationId xmlns:p14="http://schemas.microsoft.com/office/powerpoint/2010/main" val="131806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FF1D56-2B01-422B-92F6-275CD4235F62}" type="slidenum">
              <a:rPr lang="en-US" smtClean="0"/>
              <a:t>18</a:t>
            </a:fld>
            <a:endParaRPr lang="en-US"/>
          </a:p>
        </p:txBody>
      </p:sp>
    </p:spTree>
    <p:extLst>
      <p:ext uri="{BB962C8B-B14F-4D97-AF65-F5344CB8AC3E}">
        <p14:creationId xmlns:p14="http://schemas.microsoft.com/office/powerpoint/2010/main" val="4147682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19</a:t>
            </a:fld>
            <a:endParaRPr lang="en-US"/>
          </a:p>
        </p:txBody>
      </p:sp>
    </p:spTree>
    <p:extLst>
      <p:ext uri="{BB962C8B-B14F-4D97-AF65-F5344CB8AC3E}">
        <p14:creationId xmlns:p14="http://schemas.microsoft.com/office/powerpoint/2010/main" val="2999324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20</a:t>
            </a:fld>
            <a:endParaRPr lang="en-US"/>
          </a:p>
        </p:txBody>
      </p:sp>
    </p:spTree>
    <p:extLst>
      <p:ext uri="{BB962C8B-B14F-4D97-AF65-F5344CB8AC3E}">
        <p14:creationId xmlns:p14="http://schemas.microsoft.com/office/powerpoint/2010/main" val="3408970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523C7-6524-4346-871C-D6468AB2E556}" type="slidenum">
              <a:rPr lang="en-US" smtClean="0"/>
              <a:t>2</a:t>
            </a:fld>
            <a:endParaRPr lang="en-US"/>
          </a:p>
        </p:txBody>
      </p:sp>
    </p:spTree>
    <p:extLst>
      <p:ext uri="{BB962C8B-B14F-4D97-AF65-F5344CB8AC3E}">
        <p14:creationId xmlns:p14="http://schemas.microsoft.com/office/powerpoint/2010/main" val="3755831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8523C7-6524-4346-871C-D6468AB2E556}" type="slidenum">
              <a:rPr lang="en-US" smtClean="0"/>
              <a:t>21</a:t>
            </a:fld>
            <a:endParaRPr lang="en-US"/>
          </a:p>
        </p:txBody>
      </p:sp>
    </p:spTree>
    <p:extLst>
      <p:ext uri="{BB962C8B-B14F-4D97-AF65-F5344CB8AC3E}">
        <p14:creationId xmlns:p14="http://schemas.microsoft.com/office/powerpoint/2010/main" val="9324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3</a:t>
            </a:fld>
            <a:endParaRPr lang="en-US"/>
          </a:p>
        </p:txBody>
      </p:sp>
    </p:spTree>
    <p:extLst>
      <p:ext uri="{BB962C8B-B14F-4D97-AF65-F5344CB8AC3E}">
        <p14:creationId xmlns:p14="http://schemas.microsoft.com/office/powerpoint/2010/main" val="1181328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4</a:t>
            </a:fld>
            <a:endParaRPr lang="en-US"/>
          </a:p>
        </p:txBody>
      </p:sp>
    </p:spTree>
    <p:extLst>
      <p:ext uri="{BB962C8B-B14F-4D97-AF65-F5344CB8AC3E}">
        <p14:creationId xmlns:p14="http://schemas.microsoft.com/office/powerpoint/2010/main" val="326365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5</a:t>
            </a:fld>
            <a:endParaRPr lang="en-US"/>
          </a:p>
        </p:txBody>
      </p:sp>
    </p:spTree>
    <p:extLst>
      <p:ext uri="{BB962C8B-B14F-4D97-AF65-F5344CB8AC3E}">
        <p14:creationId xmlns:p14="http://schemas.microsoft.com/office/powerpoint/2010/main" val="330406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KCTCS</a:t>
            </a:r>
          </a:p>
          <a:p>
            <a:r>
              <a:rPr lang="en-US" dirty="0"/>
              <a:t>Non-profit – 1</a:t>
            </a:r>
          </a:p>
          <a:p>
            <a:r>
              <a:rPr lang="en-US" dirty="0"/>
              <a:t>Board of Education</a:t>
            </a:r>
          </a:p>
          <a:p>
            <a:r>
              <a:rPr lang="en-US" dirty="0"/>
              <a:t>Consortiums </a:t>
            </a:r>
          </a:p>
          <a:p>
            <a:r>
              <a:rPr lang="en-US" dirty="0"/>
              <a:t>University</a:t>
            </a:r>
          </a:p>
          <a:p>
            <a:endParaRPr lang="en-US" dirty="0"/>
          </a:p>
        </p:txBody>
      </p:sp>
      <p:sp>
        <p:nvSpPr>
          <p:cNvPr id="4" name="Slide Number Placeholder 3"/>
          <p:cNvSpPr>
            <a:spLocks noGrp="1"/>
          </p:cNvSpPr>
          <p:nvPr>
            <p:ph type="sldNum" sz="quarter" idx="5"/>
          </p:nvPr>
        </p:nvSpPr>
        <p:spPr/>
        <p:txBody>
          <a:bodyPr/>
          <a:lstStyle/>
          <a:p>
            <a:fld id="{DDFF1D56-2B01-422B-92F6-275CD4235F62}" type="slidenum">
              <a:rPr lang="en-US" smtClean="0"/>
              <a:t>6</a:t>
            </a:fld>
            <a:endParaRPr lang="en-US"/>
          </a:p>
        </p:txBody>
      </p:sp>
    </p:spTree>
    <p:extLst>
      <p:ext uri="{BB962C8B-B14F-4D97-AF65-F5344CB8AC3E}">
        <p14:creationId xmlns:p14="http://schemas.microsoft.com/office/powerpoint/2010/main" val="2282084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7</a:t>
            </a:fld>
            <a:endParaRPr lang="en-US"/>
          </a:p>
        </p:txBody>
      </p:sp>
    </p:spTree>
    <p:extLst>
      <p:ext uri="{BB962C8B-B14F-4D97-AF65-F5344CB8AC3E}">
        <p14:creationId xmlns:p14="http://schemas.microsoft.com/office/powerpoint/2010/main" val="1957984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9</a:t>
            </a:fld>
            <a:endParaRPr lang="en-US"/>
          </a:p>
        </p:txBody>
      </p:sp>
    </p:spTree>
    <p:extLst>
      <p:ext uri="{BB962C8B-B14F-4D97-AF65-F5344CB8AC3E}">
        <p14:creationId xmlns:p14="http://schemas.microsoft.com/office/powerpoint/2010/main" val="3955002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523C7-6524-4346-871C-D6468AB2E556}" type="slidenum">
              <a:rPr lang="en-US" smtClean="0"/>
              <a:t>10</a:t>
            </a:fld>
            <a:endParaRPr lang="en-US"/>
          </a:p>
        </p:txBody>
      </p:sp>
    </p:spTree>
    <p:extLst>
      <p:ext uri="{BB962C8B-B14F-4D97-AF65-F5344CB8AC3E}">
        <p14:creationId xmlns:p14="http://schemas.microsoft.com/office/powerpoint/2010/main" val="4004390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344384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314426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605344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p:cNvSpPr/>
          <p:nvPr userDrawn="1"/>
        </p:nvSpPr>
        <p:spPr>
          <a:xfrm>
            <a:off x="1" y="0"/>
            <a:ext cx="10187708"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E798A99C-9485-48F0-8E1E-227AD1348A45}"/>
              </a:ext>
            </a:extLst>
          </p:cNvPr>
          <p:cNvSpPr>
            <a:spLocks noGrp="1"/>
          </p:cNvSpPr>
          <p:nvPr>
            <p:ph type="sldNum" sz="quarter" idx="11"/>
          </p:nvPr>
        </p:nvSpPr>
        <p:spPr/>
        <p:txBody>
          <a:bodyPr/>
          <a:lstStyle/>
          <a:p>
            <a:fld id="{19B51A1E-902D-48AF-9020-955120F399B6}" type="slidenum">
              <a:rPr lang="en-US" noProof="0" smtClean="0"/>
              <a:pPr/>
              <a:t>‹#›</a:t>
            </a:fld>
            <a:endParaRPr lang="en-US" noProof="0" dirty="0"/>
          </a:p>
        </p:txBody>
      </p:sp>
      <p:grpSp>
        <p:nvGrpSpPr>
          <p:cNvPr id="13" name="Group 12"/>
          <p:cNvGrpSpPr/>
          <p:nvPr userDrawn="1"/>
        </p:nvGrpSpPr>
        <p:grpSpPr>
          <a:xfrm>
            <a:off x="175490" y="173424"/>
            <a:ext cx="9804985" cy="6502650"/>
            <a:chOff x="0" y="0"/>
            <a:chExt cx="9980476" cy="6858001"/>
          </a:xfrm>
        </p:grpSpPr>
        <p:sp>
          <p:nvSpPr>
            <p:cNvPr id="14" name="Rectangle 13">
              <a:extLst>
                <a:ext uri="{FF2B5EF4-FFF2-40B4-BE49-F238E27FC236}">
                  <a16:creationId xmlns:a16="http://schemas.microsoft.com/office/drawing/2014/main" id="{756F2950-BBCB-4A53-9EAC-D714777B8FA2}"/>
                </a:ext>
              </a:extLst>
            </p:cNvPr>
            <p:cNvSpPr/>
            <p:nvPr userDrawn="1"/>
          </p:nvSpPr>
          <p:spPr>
            <a:xfrm>
              <a:off x="0" y="6794309"/>
              <a:ext cx="9980476" cy="63691"/>
            </a:xfrm>
            <a:prstGeom prst="rect">
              <a:avLst/>
            </a:prstGeom>
            <a:solidFill>
              <a:srgbClr val="233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D5253865-24CF-4EF5-92A5-F64EB9ABC8B7}"/>
                </a:ext>
              </a:extLst>
            </p:cNvPr>
            <p:cNvSpPr/>
            <p:nvPr userDrawn="1"/>
          </p:nvSpPr>
          <p:spPr>
            <a:xfrm>
              <a:off x="0" y="0"/>
              <a:ext cx="9980476" cy="63691"/>
            </a:xfrm>
            <a:prstGeom prst="rect">
              <a:avLst/>
            </a:prstGeom>
            <a:solidFill>
              <a:srgbClr val="233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BE19773-9B6A-4A2C-95A5-69A3788C2D94}"/>
                </a:ext>
              </a:extLst>
            </p:cNvPr>
            <p:cNvSpPr/>
            <p:nvPr userDrawn="1"/>
          </p:nvSpPr>
          <p:spPr>
            <a:xfrm rot="5400000">
              <a:off x="-3378441" y="3410285"/>
              <a:ext cx="6826157" cy="69275"/>
            </a:xfrm>
            <a:prstGeom prst="rect">
              <a:avLst/>
            </a:prstGeom>
            <a:solidFill>
              <a:srgbClr val="233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220521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421009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4203478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3259956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3630252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3221494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3821671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3302053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64E5732-1E89-4774-91C8-1E9A27DB9E00}"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924242-804F-43A7-BBD0-98AD85BE8DC9}" type="slidenum">
              <a:rPr lang="en-US" smtClean="0"/>
              <a:t>‹#›</a:t>
            </a:fld>
            <a:endParaRPr lang="en-US" dirty="0"/>
          </a:p>
        </p:txBody>
      </p:sp>
    </p:spTree>
    <p:extLst>
      <p:ext uri="{BB962C8B-B14F-4D97-AF65-F5344CB8AC3E}">
        <p14:creationId xmlns:p14="http://schemas.microsoft.com/office/powerpoint/2010/main" val="318431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E5732-1E89-4774-91C8-1E9A27DB9E00}" type="datetimeFigureOut">
              <a:rPr lang="en-US" smtClean="0"/>
              <a:t>6/3/2024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24242-804F-43A7-BBD0-98AD85BE8DC9}" type="slidenum">
              <a:rPr lang="en-US" smtClean="0"/>
              <a:t>‹#›</a:t>
            </a:fld>
            <a:endParaRPr lang="en-US" dirty="0"/>
          </a:p>
        </p:txBody>
      </p:sp>
    </p:spTree>
    <p:extLst>
      <p:ext uri="{BB962C8B-B14F-4D97-AF65-F5344CB8AC3E}">
        <p14:creationId xmlns:p14="http://schemas.microsoft.com/office/powerpoint/2010/main" val="483534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6382" y="831305"/>
            <a:ext cx="4959235" cy="2597695"/>
          </a:xfrm>
          <a:prstGeom prst="rect">
            <a:avLst/>
          </a:prstGeom>
        </p:spPr>
      </p:pic>
      <p:grpSp>
        <p:nvGrpSpPr>
          <p:cNvPr id="15" name="Group 14"/>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0" y="3816222"/>
            <a:ext cx="12192000" cy="553998"/>
          </a:xfrm>
          <a:prstGeom prst="rect">
            <a:avLst/>
          </a:prstGeom>
          <a:noFill/>
        </p:spPr>
        <p:txBody>
          <a:bodyPr wrap="square" rtlCol="0">
            <a:spAutoFit/>
          </a:bodyPr>
          <a:lstStyle/>
          <a:p>
            <a:pPr algn="ctr"/>
            <a:r>
              <a:rPr lang="en-US" sz="3000" b="1" dirty="0">
                <a:solidFill>
                  <a:srgbClr val="093B60"/>
                </a:solidFill>
                <a:latin typeface="Arial" panose="020B0604020202020204" pitchFamily="34" charset="0"/>
                <a:cs typeface="Arial" panose="020B0604020202020204" pitchFamily="34" charset="0"/>
              </a:rPr>
              <a:t>Kentucky Office of Adult Education</a:t>
            </a:r>
          </a:p>
        </p:txBody>
      </p:sp>
      <p:sp>
        <p:nvSpPr>
          <p:cNvPr id="12" name="TextBox 11"/>
          <p:cNvSpPr txBox="1"/>
          <p:nvPr/>
        </p:nvSpPr>
        <p:spPr>
          <a:xfrm>
            <a:off x="0" y="4741966"/>
            <a:ext cx="12192000" cy="830997"/>
          </a:xfrm>
          <a:prstGeom prst="rect">
            <a:avLst/>
          </a:prstGeom>
          <a:noFill/>
        </p:spPr>
        <p:txBody>
          <a:bodyPr wrap="square" rtlCol="0">
            <a:spAutoFit/>
          </a:bodyPr>
          <a:lstStyle/>
          <a:p>
            <a:pPr algn="ctr"/>
            <a:r>
              <a:rPr lang="en-US" sz="2400" b="1" dirty="0">
                <a:solidFill>
                  <a:srgbClr val="5EB3E4"/>
                </a:solidFill>
                <a:latin typeface="Arial" panose="020B0604020202020204" pitchFamily="34" charset="0"/>
                <a:cs typeface="Arial" panose="020B0604020202020204" pitchFamily="34" charset="0"/>
              </a:rPr>
              <a:t>Interim Joint Committee on Education</a:t>
            </a:r>
          </a:p>
          <a:p>
            <a:pPr algn="ctr"/>
            <a:r>
              <a:rPr lang="en-US" sz="2400" b="1" dirty="0">
                <a:solidFill>
                  <a:srgbClr val="5EB3E4"/>
                </a:solidFill>
                <a:latin typeface="Arial" panose="020B0604020202020204" pitchFamily="34" charset="0"/>
                <a:cs typeface="Arial" panose="020B0604020202020204" pitchFamily="34" charset="0"/>
              </a:rPr>
              <a:t>June 4</a:t>
            </a:r>
            <a:r>
              <a:rPr lang="en-US" sz="2400" b="1" baseline="30000" dirty="0">
                <a:solidFill>
                  <a:srgbClr val="5EB3E4"/>
                </a:solidFill>
                <a:latin typeface="Arial" panose="020B0604020202020204" pitchFamily="34" charset="0"/>
                <a:cs typeface="Arial" panose="020B0604020202020204" pitchFamily="34" charset="0"/>
              </a:rPr>
              <a:t>th</a:t>
            </a:r>
            <a:r>
              <a:rPr lang="en-US" sz="2400" b="1" dirty="0">
                <a:solidFill>
                  <a:srgbClr val="5EB3E4"/>
                </a:solidFill>
                <a:latin typeface="Arial" panose="020B0604020202020204" pitchFamily="34" charset="0"/>
                <a:cs typeface="Arial" panose="020B0604020202020204" pitchFamily="34" charset="0"/>
              </a:rPr>
              <a:t>, 2024</a:t>
            </a:r>
          </a:p>
        </p:txBody>
      </p:sp>
    </p:spTree>
    <p:extLst>
      <p:ext uri="{BB962C8B-B14F-4D97-AF65-F5344CB8AC3E}">
        <p14:creationId xmlns:p14="http://schemas.microsoft.com/office/powerpoint/2010/main" val="1368021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3" name="Content Placeholder 12">
            <a:extLst>
              <a:ext uri="{FF2B5EF4-FFF2-40B4-BE49-F238E27FC236}">
                <a16:creationId xmlns:a16="http://schemas.microsoft.com/office/drawing/2014/main" id="{25598ECA-3428-C7B5-6356-2DD5266A7CE8}"/>
              </a:ext>
            </a:extLst>
          </p:cNvPr>
          <p:cNvSpPr>
            <a:spLocks noGrp="1"/>
          </p:cNvSpPr>
          <p:nvPr>
            <p:ph idx="1"/>
          </p:nvPr>
        </p:nvSpPr>
        <p:spPr>
          <a:xfrm>
            <a:off x="462455" y="1186703"/>
            <a:ext cx="11098924" cy="4617980"/>
          </a:xfrm>
        </p:spPr>
        <p:txBody>
          <a:bodyPr>
            <a:normAutofit/>
          </a:bodyPr>
          <a:lstStyle/>
          <a:p>
            <a:pPr lvl="1">
              <a:lnSpc>
                <a:spcPct val="150000"/>
              </a:lnSpc>
            </a:pPr>
            <a:endParaRPr lang="en-US" dirty="0">
              <a:latin typeface="Arial" panose="020B0604020202020204" pitchFamily="34" charset="0"/>
              <a:cs typeface="Arial" panose="020B0604020202020204" pitchFamily="34" charset="0"/>
            </a:endParaRPr>
          </a:p>
          <a:p>
            <a:pPr lvl="1">
              <a:lnSpc>
                <a:spcPct val="150000"/>
              </a:lnSpc>
            </a:pPr>
            <a:r>
              <a:rPr lang="en-US" dirty="0">
                <a:latin typeface="Arial" panose="020B0604020202020204" pitchFamily="34" charset="0"/>
                <a:cs typeface="Arial" panose="020B0604020202020204" pitchFamily="34" charset="0"/>
              </a:rPr>
              <a:t>As of May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2024: </a:t>
            </a:r>
          </a:p>
        </p:txBody>
      </p:sp>
      <p:sp>
        <p:nvSpPr>
          <p:cNvPr id="11" name="TextBox 10"/>
          <p:cNvSpPr txBox="1"/>
          <p:nvPr/>
        </p:nvSpPr>
        <p:spPr>
          <a:xfrm>
            <a:off x="213360" y="646041"/>
            <a:ext cx="11755120" cy="820674"/>
          </a:xfrm>
          <a:prstGeom prst="rect">
            <a:avLst/>
          </a:prstGeom>
          <a:noFill/>
        </p:spPr>
        <p:txBody>
          <a:bodyPr wrap="square" rtlCol="0">
            <a:spAutoFit/>
          </a:bodyPr>
          <a:lstStyle/>
          <a:p>
            <a:pPr marL="0" indent="0">
              <a:lnSpc>
                <a:spcPct val="150000"/>
              </a:lnSpc>
              <a:buNone/>
            </a:pPr>
            <a:r>
              <a:rPr lang="en-US" sz="3600" b="1" dirty="0">
                <a:solidFill>
                  <a:srgbClr val="5EB3E4"/>
                </a:solidFill>
                <a:latin typeface="Arial" panose="020B0604020202020204" pitchFamily="34" charset="0"/>
                <a:cs typeface="Arial" panose="020B0604020202020204" pitchFamily="34" charset="0"/>
              </a:rPr>
              <a:t>Data (State &amp; Federal Goals)</a:t>
            </a:r>
          </a:p>
        </p:txBody>
      </p:sp>
      <p:graphicFrame>
        <p:nvGraphicFramePr>
          <p:cNvPr id="3" name="Table 4">
            <a:extLst>
              <a:ext uri="{FF2B5EF4-FFF2-40B4-BE49-F238E27FC236}">
                <a16:creationId xmlns:a16="http://schemas.microsoft.com/office/drawing/2014/main" id="{010B9880-A6B8-F2DC-33E7-4A4E605599B6}"/>
              </a:ext>
            </a:extLst>
          </p:cNvPr>
          <p:cNvGraphicFramePr>
            <a:graphicFrameLocks noGrp="1"/>
          </p:cNvGraphicFramePr>
          <p:nvPr>
            <p:extLst>
              <p:ext uri="{D42A27DB-BD31-4B8C-83A1-F6EECF244321}">
                <p14:modId xmlns:p14="http://schemas.microsoft.com/office/powerpoint/2010/main" val="3551155217"/>
              </p:ext>
            </p:extLst>
          </p:nvPr>
        </p:nvGraphicFramePr>
        <p:xfrm>
          <a:off x="2026919" y="3211631"/>
          <a:ext cx="8128002" cy="148336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3320854484"/>
                    </a:ext>
                  </a:extLst>
                </a:gridCol>
                <a:gridCol w="1354667">
                  <a:extLst>
                    <a:ext uri="{9D8B030D-6E8A-4147-A177-3AD203B41FA5}">
                      <a16:colId xmlns:a16="http://schemas.microsoft.com/office/drawing/2014/main" val="352870619"/>
                    </a:ext>
                  </a:extLst>
                </a:gridCol>
                <a:gridCol w="1354667">
                  <a:extLst>
                    <a:ext uri="{9D8B030D-6E8A-4147-A177-3AD203B41FA5}">
                      <a16:colId xmlns:a16="http://schemas.microsoft.com/office/drawing/2014/main" val="2530042946"/>
                    </a:ext>
                  </a:extLst>
                </a:gridCol>
                <a:gridCol w="1354667">
                  <a:extLst>
                    <a:ext uri="{9D8B030D-6E8A-4147-A177-3AD203B41FA5}">
                      <a16:colId xmlns:a16="http://schemas.microsoft.com/office/drawing/2014/main" val="1196038041"/>
                    </a:ext>
                  </a:extLst>
                </a:gridCol>
                <a:gridCol w="1354667">
                  <a:extLst>
                    <a:ext uri="{9D8B030D-6E8A-4147-A177-3AD203B41FA5}">
                      <a16:colId xmlns:a16="http://schemas.microsoft.com/office/drawing/2014/main" val="736664402"/>
                    </a:ext>
                  </a:extLst>
                </a:gridCol>
                <a:gridCol w="1354667">
                  <a:extLst>
                    <a:ext uri="{9D8B030D-6E8A-4147-A177-3AD203B41FA5}">
                      <a16:colId xmlns:a16="http://schemas.microsoft.com/office/drawing/2014/main" val="2772556657"/>
                    </a:ext>
                  </a:extLst>
                </a:gridCol>
              </a:tblGrid>
              <a:tr h="370840">
                <a:tc>
                  <a:txBody>
                    <a:bodyPr/>
                    <a:lstStyle/>
                    <a:p>
                      <a:r>
                        <a:rPr lang="en-US" dirty="0"/>
                        <a:t>GOAL </a:t>
                      </a:r>
                    </a:p>
                  </a:txBody>
                  <a:tcPr/>
                </a:tc>
                <a:tc>
                  <a:txBody>
                    <a:bodyPr/>
                    <a:lstStyle/>
                    <a:p>
                      <a:r>
                        <a:rPr lang="en-US" dirty="0"/>
                        <a:t>FY 24</a:t>
                      </a:r>
                    </a:p>
                  </a:txBody>
                  <a:tcPr/>
                </a:tc>
                <a:tc>
                  <a:txBody>
                    <a:bodyPr/>
                    <a:lstStyle/>
                    <a:p>
                      <a:r>
                        <a:rPr lang="en-US" dirty="0"/>
                        <a:t>FY 23</a:t>
                      </a:r>
                    </a:p>
                  </a:txBody>
                  <a:tcPr/>
                </a:tc>
                <a:tc>
                  <a:txBody>
                    <a:bodyPr/>
                    <a:lstStyle/>
                    <a:p>
                      <a:r>
                        <a:rPr lang="en-US" dirty="0"/>
                        <a:t>% Change </a:t>
                      </a:r>
                    </a:p>
                  </a:txBody>
                  <a:tcPr/>
                </a:tc>
                <a:tc>
                  <a:txBody>
                    <a:bodyPr/>
                    <a:lstStyle/>
                    <a:p>
                      <a:r>
                        <a:rPr lang="en-US" dirty="0"/>
                        <a:t>FY 24 GOAL</a:t>
                      </a:r>
                    </a:p>
                  </a:txBody>
                  <a:tcPr/>
                </a:tc>
                <a:tc>
                  <a:txBody>
                    <a:bodyPr/>
                    <a:lstStyle/>
                    <a:p>
                      <a:r>
                        <a:rPr lang="en-US" dirty="0"/>
                        <a:t>% of GOAL</a:t>
                      </a:r>
                    </a:p>
                  </a:txBody>
                  <a:tcPr/>
                </a:tc>
                <a:extLst>
                  <a:ext uri="{0D108BD9-81ED-4DB2-BD59-A6C34878D82A}">
                    <a16:rowId xmlns:a16="http://schemas.microsoft.com/office/drawing/2014/main" val="1926486616"/>
                  </a:ext>
                </a:extLst>
              </a:tr>
              <a:tr h="370840">
                <a:tc>
                  <a:txBody>
                    <a:bodyPr/>
                    <a:lstStyle/>
                    <a:p>
                      <a:r>
                        <a:rPr lang="en-US" dirty="0"/>
                        <a:t>Enrollment </a:t>
                      </a:r>
                    </a:p>
                  </a:txBody>
                  <a:tcPr/>
                </a:tc>
                <a:tc>
                  <a:txBody>
                    <a:bodyPr/>
                    <a:lstStyle/>
                    <a:p>
                      <a:r>
                        <a:rPr lang="en-US" dirty="0"/>
                        <a:t>12,656</a:t>
                      </a:r>
                    </a:p>
                  </a:txBody>
                  <a:tcPr/>
                </a:tc>
                <a:tc>
                  <a:txBody>
                    <a:bodyPr/>
                    <a:lstStyle/>
                    <a:p>
                      <a:r>
                        <a:rPr lang="en-US" dirty="0"/>
                        <a:t>11,284</a:t>
                      </a:r>
                    </a:p>
                  </a:txBody>
                  <a:tcPr/>
                </a:tc>
                <a:tc>
                  <a:txBody>
                    <a:bodyPr/>
                    <a:lstStyle/>
                    <a:p>
                      <a:r>
                        <a:rPr lang="en-US" dirty="0"/>
                        <a:t>12%</a:t>
                      </a:r>
                    </a:p>
                  </a:txBody>
                  <a:tcPr/>
                </a:tc>
                <a:tc>
                  <a:txBody>
                    <a:bodyPr/>
                    <a:lstStyle/>
                    <a:p>
                      <a:r>
                        <a:rPr lang="en-US" dirty="0"/>
                        <a:t>16,000</a:t>
                      </a:r>
                    </a:p>
                  </a:txBody>
                  <a:tcPr/>
                </a:tc>
                <a:tc>
                  <a:txBody>
                    <a:bodyPr/>
                    <a:lstStyle/>
                    <a:p>
                      <a:r>
                        <a:rPr lang="en-US" dirty="0"/>
                        <a:t>79.1%</a:t>
                      </a:r>
                    </a:p>
                  </a:txBody>
                  <a:tcPr/>
                </a:tc>
                <a:extLst>
                  <a:ext uri="{0D108BD9-81ED-4DB2-BD59-A6C34878D82A}">
                    <a16:rowId xmlns:a16="http://schemas.microsoft.com/office/drawing/2014/main" val="1030932299"/>
                  </a:ext>
                </a:extLst>
              </a:tr>
              <a:tr h="370840">
                <a:tc>
                  <a:txBody>
                    <a:bodyPr/>
                    <a:lstStyle/>
                    <a:p>
                      <a:r>
                        <a:rPr lang="en-US" dirty="0"/>
                        <a:t>MSG</a:t>
                      </a:r>
                    </a:p>
                  </a:txBody>
                  <a:tcPr/>
                </a:tc>
                <a:tc>
                  <a:txBody>
                    <a:bodyPr/>
                    <a:lstStyle/>
                    <a:p>
                      <a:r>
                        <a:rPr lang="en-US" dirty="0"/>
                        <a:t>47%</a:t>
                      </a:r>
                    </a:p>
                  </a:txBody>
                  <a:tcPr/>
                </a:tc>
                <a:tc>
                  <a:txBody>
                    <a:bodyPr/>
                    <a:lstStyle/>
                    <a:p>
                      <a:r>
                        <a:rPr lang="en-US" dirty="0"/>
                        <a:t>46%</a:t>
                      </a:r>
                    </a:p>
                  </a:txBody>
                  <a:tcPr/>
                </a:tc>
                <a:tc>
                  <a:txBody>
                    <a:bodyPr/>
                    <a:lstStyle/>
                    <a:p>
                      <a:r>
                        <a:rPr lang="en-US" dirty="0"/>
                        <a:t>1%</a:t>
                      </a:r>
                    </a:p>
                  </a:txBody>
                  <a:tcPr/>
                </a:tc>
                <a:tc>
                  <a:txBody>
                    <a:bodyPr/>
                    <a:lstStyle/>
                    <a:p>
                      <a:r>
                        <a:rPr lang="en-US" dirty="0"/>
                        <a:t>46.20%</a:t>
                      </a:r>
                    </a:p>
                  </a:txBody>
                  <a:tcPr/>
                </a:tc>
                <a:tc>
                  <a:txBody>
                    <a:bodyPr/>
                    <a:lstStyle/>
                    <a:p>
                      <a:r>
                        <a:rPr lang="en-US" dirty="0"/>
                        <a:t>101.7%</a:t>
                      </a:r>
                    </a:p>
                  </a:txBody>
                  <a:tcPr/>
                </a:tc>
                <a:extLst>
                  <a:ext uri="{0D108BD9-81ED-4DB2-BD59-A6C34878D82A}">
                    <a16:rowId xmlns:a16="http://schemas.microsoft.com/office/drawing/2014/main" val="3073162520"/>
                  </a:ext>
                </a:extLst>
              </a:tr>
              <a:tr h="370840">
                <a:tc>
                  <a:txBody>
                    <a:bodyPr/>
                    <a:lstStyle/>
                    <a:p>
                      <a:r>
                        <a:rPr lang="en-US" dirty="0"/>
                        <a:t>GED</a:t>
                      </a:r>
                    </a:p>
                  </a:txBody>
                  <a:tcPr/>
                </a:tc>
                <a:tc>
                  <a:txBody>
                    <a:bodyPr/>
                    <a:lstStyle/>
                    <a:p>
                      <a:r>
                        <a:rPr lang="en-US" dirty="0"/>
                        <a:t>2,602</a:t>
                      </a:r>
                    </a:p>
                  </a:txBody>
                  <a:tcPr/>
                </a:tc>
                <a:tc>
                  <a:txBody>
                    <a:bodyPr/>
                    <a:lstStyle/>
                    <a:p>
                      <a:r>
                        <a:rPr lang="en-US" dirty="0"/>
                        <a:t>2,553</a:t>
                      </a:r>
                    </a:p>
                  </a:txBody>
                  <a:tcPr/>
                </a:tc>
                <a:tc>
                  <a:txBody>
                    <a:bodyPr/>
                    <a:lstStyle/>
                    <a:p>
                      <a:r>
                        <a:rPr lang="en-US" dirty="0"/>
                        <a:t>2%</a:t>
                      </a:r>
                    </a:p>
                  </a:txBody>
                  <a:tcPr/>
                </a:tc>
                <a:tc>
                  <a:txBody>
                    <a:bodyPr/>
                    <a:lstStyle/>
                    <a:p>
                      <a:r>
                        <a:rPr lang="en-US" dirty="0"/>
                        <a:t>3,600</a:t>
                      </a:r>
                    </a:p>
                  </a:txBody>
                  <a:tcPr/>
                </a:tc>
                <a:tc>
                  <a:txBody>
                    <a:bodyPr/>
                    <a:lstStyle/>
                    <a:p>
                      <a:r>
                        <a:rPr lang="en-US" dirty="0"/>
                        <a:t>72.3%</a:t>
                      </a:r>
                    </a:p>
                  </a:txBody>
                  <a:tcPr/>
                </a:tc>
                <a:extLst>
                  <a:ext uri="{0D108BD9-81ED-4DB2-BD59-A6C34878D82A}">
                    <a16:rowId xmlns:a16="http://schemas.microsoft.com/office/drawing/2014/main" val="218484125"/>
                  </a:ext>
                </a:extLst>
              </a:tr>
            </a:tbl>
          </a:graphicData>
        </a:graphic>
      </p:graphicFrame>
    </p:spTree>
    <p:extLst>
      <p:ext uri="{BB962C8B-B14F-4D97-AF65-F5344CB8AC3E}">
        <p14:creationId xmlns:p14="http://schemas.microsoft.com/office/powerpoint/2010/main" val="2871935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3" name="Content Placeholder 12">
            <a:extLst>
              <a:ext uri="{FF2B5EF4-FFF2-40B4-BE49-F238E27FC236}">
                <a16:creationId xmlns:a16="http://schemas.microsoft.com/office/drawing/2014/main" id="{25598ECA-3428-C7B5-6356-2DD5266A7CE8}"/>
              </a:ext>
            </a:extLst>
          </p:cNvPr>
          <p:cNvSpPr>
            <a:spLocks noGrp="1"/>
          </p:cNvSpPr>
          <p:nvPr>
            <p:ph idx="1"/>
          </p:nvPr>
        </p:nvSpPr>
        <p:spPr>
          <a:xfrm>
            <a:off x="462454" y="1403279"/>
            <a:ext cx="4226991" cy="4617980"/>
          </a:xfrm>
        </p:spPr>
        <p:txBody>
          <a:bodyPr>
            <a:normAutofit/>
          </a:bodyPr>
          <a:lstStyle/>
          <a:p>
            <a:pPr lvl="1">
              <a:lnSpc>
                <a:spcPct val="150000"/>
              </a:lnSpc>
            </a:pPr>
            <a:endParaRPr lang="en-US" sz="2000" dirty="0">
              <a:latin typeface="Arial" panose="020B0604020202020204" pitchFamily="34" charset="0"/>
              <a:cs typeface="Arial" panose="020B0604020202020204" pitchFamily="34" charset="0"/>
            </a:endParaRPr>
          </a:p>
          <a:p>
            <a:pPr lvl="1">
              <a:lnSpc>
                <a:spcPct val="150000"/>
              </a:lnSpc>
            </a:pPr>
            <a:r>
              <a:rPr lang="en-US" sz="2000" dirty="0">
                <a:latin typeface="Arial" panose="020B0604020202020204" pitchFamily="34" charset="0"/>
                <a:cs typeface="Arial" panose="020B0604020202020204" pitchFamily="34" charset="0"/>
              </a:rPr>
              <a:t>FY 24 (As of 20 May)</a:t>
            </a:r>
          </a:p>
          <a:p>
            <a:pPr lvl="1">
              <a:lnSpc>
                <a:spcPct val="150000"/>
              </a:lnSpc>
            </a:pPr>
            <a:endParaRPr lang="en-US" sz="2000" dirty="0">
              <a:latin typeface="Arial" panose="020B0604020202020204" pitchFamily="34" charset="0"/>
              <a:cs typeface="Arial" panose="020B0604020202020204" pitchFamily="34" charset="0"/>
            </a:endParaRPr>
          </a:p>
          <a:p>
            <a:pPr lvl="1">
              <a:lnSpc>
                <a:spcPct val="150000"/>
              </a:lnSpc>
            </a:pPr>
            <a:r>
              <a:rPr lang="en-US" sz="2000" dirty="0">
                <a:latin typeface="Arial" panose="020B0604020202020204" pitchFamily="34" charset="0"/>
                <a:cs typeface="Arial" panose="020B0604020202020204" pitchFamily="34" charset="0"/>
              </a:rPr>
              <a:t>FY 21 (Pandemic)</a:t>
            </a:r>
          </a:p>
          <a:p>
            <a:pPr lvl="1">
              <a:lnSpc>
                <a:spcPct val="150000"/>
              </a:lnSpc>
            </a:pPr>
            <a:endParaRPr lang="en-US" sz="2000" dirty="0">
              <a:latin typeface="Arial" panose="020B0604020202020204" pitchFamily="34" charset="0"/>
              <a:cs typeface="Arial" panose="020B0604020202020204" pitchFamily="34" charset="0"/>
            </a:endParaRPr>
          </a:p>
          <a:p>
            <a:pPr lvl="1">
              <a:lnSpc>
                <a:spcPct val="150000"/>
              </a:lnSpc>
            </a:pPr>
            <a:r>
              <a:rPr lang="en-US" sz="2000" dirty="0">
                <a:latin typeface="Arial" panose="020B0604020202020204" pitchFamily="34" charset="0"/>
                <a:cs typeface="Arial" panose="020B0604020202020204" pitchFamily="34" charset="0"/>
              </a:rPr>
              <a:t>141 Test Centers</a:t>
            </a:r>
          </a:p>
          <a:p>
            <a:pPr lvl="1">
              <a:lnSpc>
                <a:spcPct val="150000"/>
              </a:lnSpc>
            </a:pPr>
            <a:endParaRPr lang="en-US" sz="2000" dirty="0">
              <a:latin typeface="Arial" panose="020B0604020202020204" pitchFamily="34" charset="0"/>
              <a:cs typeface="Arial" panose="020B0604020202020204" pitchFamily="34" charset="0"/>
            </a:endParaRPr>
          </a:p>
          <a:p>
            <a:pPr lvl="1">
              <a:lnSpc>
                <a:spcPct val="150000"/>
              </a:lnSpc>
            </a:pPr>
            <a:r>
              <a:rPr lang="en-US" sz="2000" dirty="0">
                <a:latin typeface="Arial" panose="020B0604020202020204" pitchFamily="34" charset="0"/>
                <a:cs typeface="Arial" panose="020B0604020202020204" pitchFamily="34" charset="0"/>
              </a:rPr>
              <a:t>Natl Pass Rate: 75%</a:t>
            </a:r>
          </a:p>
        </p:txBody>
      </p:sp>
      <p:sp>
        <p:nvSpPr>
          <p:cNvPr id="11" name="TextBox 10"/>
          <p:cNvSpPr txBox="1"/>
          <p:nvPr/>
        </p:nvSpPr>
        <p:spPr>
          <a:xfrm>
            <a:off x="213360" y="646041"/>
            <a:ext cx="11755120" cy="820674"/>
          </a:xfrm>
          <a:prstGeom prst="rect">
            <a:avLst/>
          </a:prstGeom>
          <a:noFill/>
        </p:spPr>
        <p:txBody>
          <a:bodyPr wrap="square" rtlCol="0">
            <a:spAutoFit/>
          </a:bodyPr>
          <a:lstStyle/>
          <a:p>
            <a:pPr marL="0" indent="0">
              <a:lnSpc>
                <a:spcPct val="150000"/>
              </a:lnSpc>
              <a:buNone/>
            </a:pPr>
            <a:r>
              <a:rPr lang="en-US" sz="3600" b="1" dirty="0">
                <a:solidFill>
                  <a:srgbClr val="5EB3E4"/>
                </a:solidFill>
                <a:latin typeface="Arial" panose="020B0604020202020204" pitchFamily="34" charset="0"/>
                <a:cs typeface="Arial" panose="020B0604020202020204" pitchFamily="34" charset="0"/>
              </a:rPr>
              <a:t>Data (GED-Related)</a:t>
            </a:r>
          </a:p>
        </p:txBody>
      </p:sp>
      <p:graphicFrame>
        <p:nvGraphicFramePr>
          <p:cNvPr id="3" name="Table 4">
            <a:extLst>
              <a:ext uri="{FF2B5EF4-FFF2-40B4-BE49-F238E27FC236}">
                <a16:creationId xmlns:a16="http://schemas.microsoft.com/office/drawing/2014/main" id="{573A7CAC-E4C3-59EE-B72B-6B576EC7F8F4}"/>
              </a:ext>
            </a:extLst>
          </p:cNvPr>
          <p:cNvGraphicFramePr>
            <a:graphicFrameLocks noGrp="1"/>
          </p:cNvGraphicFramePr>
          <p:nvPr>
            <p:extLst>
              <p:ext uri="{D42A27DB-BD31-4B8C-83A1-F6EECF244321}">
                <p14:modId xmlns:p14="http://schemas.microsoft.com/office/powerpoint/2010/main" val="3567604733"/>
              </p:ext>
            </p:extLst>
          </p:nvPr>
        </p:nvGraphicFramePr>
        <p:xfrm>
          <a:off x="3945023" y="2343922"/>
          <a:ext cx="8128001" cy="2667000"/>
        </p:xfrm>
        <a:graphic>
          <a:graphicData uri="http://schemas.openxmlformats.org/drawingml/2006/table">
            <a:tbl>
              <a:tblPr firstRow="1" bandRow="1">
                <a:tableStyleId>{5C22544A-7EE6-4342-B048-85BDC9FD1C3A}</a:tableStyleId>
              </a:tblPr>
              <a:tblGrid>
                <a:gridCol w="1348872">
                  <a:extLst>
                    <a:ext uri="{9D8B030D-6E8A-4147-A177-3AD203B41FA5}">
                      <a16:colId xmlns:a16="http://schemas.microsoft.com/office/drawing/2014/main" val="57039416"/>
                    </a:ext>
                  </a:extLst>
                </a:gridCol>
                <a:gridCol w="973414">
                  <a:extLst>
                    <a:ext uri="{9D8B030D-6E8A-4147-A177-3AD203B41FA5}">
                      <a16:colId xmlns:a16="http://schemas.microsoft.com/office/drawing/2014/main" val="3587008839"/>
                    </a:ext>
                  </a:extLst>
                </a:gridCol>
                <a:gridCol w="1161143">
                  <a:extLst>
                    <a:ext uri="{9D8B030D-6E8A-4147-A177-3AD203B41FA5}">
                      <a16:colId xmlns:a16="http://schemas.microsoft.com/office/drawing/2014/main" val="2039821913"/>
                    </a:ext>
                  </a:extLst>
                </a:gridCol>
                <a:gridCol w="1161143">
                  <a:extLst>
                    <a:ext uri="{9D8B030D-6E8A-4147-A177-3AD203B41FA5}">
                      <a16:colId xmlns:a16="http://schemas.microsoft.com/office/drawing/2014/main" val="596663767"/>
                    </a:ext>
                  </a:extLst>
                </a:gridCol>
                <a:gridCol w="1161143">
                  <a:extLst>
                    <a:ext uri="{9D8B030D-6E8A-4147-A177-3AD203B41FA5}">
                      <a16:colId xmlns:a16="http://schemas.microsoft.com/office/drawing/2014/main" val="1435076324"/>
                    </a:ext>
                  </a:extLst>
                </a:gridCol>
                <a:gridCol w="1161143">
                  <a:extLst>
                    <a:ext uri="{9D8B030D-6E8A-4147-A177-3AD203B41FA5}">
                      <a16:colId xmlns:a16="http://schemas.microsoft.com/office/drawing/2014/main" val="1237842409"/>
                    </a:ext>
                  </a:extLst>
                </a:gridCol>
                <a:gridCol w="1161143">
                  <a:extLst>
                    <a:ext uri="{9D8B030D-6E8A-4147-A177-3AD203B41FA5}">
                      <a16:colId xmlns:a16="http://schemas.microsoft.com/office/drawing/2014/main" val="2099189450"/>
                    </a:ext>
                  </a:extLst>
                </a:gridCol>
              </a:tblGrid>
              <a:tr h="370840">
                <a:tc>
                  <a:txBody>
                    <a:bodyPr/>
                    <a:lstStyle/>
                    <a:p>
                      <a:r>
                        <a:rPr lang="en-US" dirty="0"/>
                        <a:t>KENTUCKY</a:t>
                      </a:r>
                    </a:p>
                  </a:txBody>
                  <a:tcPr/>
                </a:tc>
                <a:tc>
                  <a:txBody>
                    <a:bodyPr/>
                    <a:lstStyle/>
                    <a:p>
                      <a:r>
                        <a:rPr lang="en-US" dirty="0"/>
                        <a:t>FY 19</a:t>
                      </a:r>
                    </a:p>
                  </a:txBody>
                  <a:tcPr/>
                </a:tc>
                <a:tc>
                  <a:txBody>
                    <a:bodyPr/>
                    <a:lstStyle/>
                    <a:p>
                      <a:r>
                        <a:rPr lang="en-US" dirty="0"/>
                        <a:t>FY 20 </a:t>
                      </a:r>
                    </a:p>
                  </a:txBody>
                  <a:tcPr/>
                </a:tc>
                <a:tc>
                  <a:txBody>
                    <a:bodyPr/>
                    <a:lstStyle/>
                    <a:p>
                      <a:r>
                        <a:rPr lang="en-US" dirty="0"/>
                        <a:t>FY 21</a:t>
                      </a:r>
                    </a:p>
                  </a:txBody>
                  <a:tcPr/>
                </a:tc>
                <a:tc>
                  <a:txBody>
                    <a:bodyPr/>
                    <a:lstStyle/>
                    <a:p>
                      <a:r>
                        <a:rPr lang="en-US" dirty="0"/>
                        <a:t>FY 22</a:t>
                      </a:r>
                    </a:p>
                  </a:txBody>
                  <a:tcPr/>
                </a:tc>
                <a:tc>
                  <a:txBody>
                    <a:bodyPr/>
                    <a:lstStyle/>
                    <a:p>
                      <a:r>
                        <a:rPr lang="en-US" dirty="0"/>
                        <a:t>FY 23</a:t>
                      </a:r>
                    </a:p>
                  </a:txBody>
                  <a:tcPr/>
                </a:tc>
                <a:tc>
                  <a:txBody>
                    <a:bodyPr/>
                    <a:lstStyle/>
                    <a:p>
                      <a:r>
                        <a:rPr lang="en-US" dirty="0"/>
                        <a:t>FY 24</a:t>
                      </a:r>
                    </a:p>
                  </a:txBody>
                  <a:tcPr/>
                </a:tc>
                <a:extLst>
                  <a:ext uri="{0D108BD9-81ED-4DB2-BD59-A6C34878D82A}">
                    <a16:rowId xmlns:a16="http://schemas.microsoft.com/office/drawing/2014/main" val="3649177328"/>
                  </a:ext>
                </a:extLst>
              </a:tr>
              <a:tr h="370840">
                <a:tc>
                  <a:txBody>
                    <a:bodyPr/>
                    <a:lstStyle/>
                    <a:p>
                      <a:r>
                        <a:rPr lang="en-US" dirty="0"/>
                        <a:t>Pass Rate</a:t>
                      </a:r>
                    </a:p>
                  </a:txBody>
                  <a:tcPr/>
                </a:tc>
                <a:tc>
                  <a:txBody>
                    <a:bodyPr/>
                    <a:lstStyle/>
                    <a:p>
                      <a:r>
                        <a:rPr lang="en-US" dirty="0"/>
                        <a:t>84%</a:t>
                      </a:r>
                    </a:p>
                  </a:txBody>
                  <a:tcPr/>
                </a:tc>
                <a:tc>
                  <a:txBody>
                    <a:bodyPr/>
                    <a:lstStyle/>
                    <a:p>
                      <a:r>
                        <a:rPr lang="en-US" dirty="0"/>
                        <a:t>80%</a:t>
                      </a:r>
                    </a:p>
                  </a:txBody>
                  <a:tcPr/>
                </a:tc>
                <a:tc>
                  <a:txBody>
                    <a:bodyPr/>
                    <a:lstStyle/>
                    <a:p>
                      <a:r>
                        <a:rPr lang="en-US" dirty="0"/>
                        <a:t>78%</a:t>
                      </a:r>
                    </a:p>
                  </a:txBody>
                  <a:tcPr/>
                </a:tc>
                <a:tc>
                  <a:txBody>
                    <a:bodyPr/>
                    <a:lstStyle/>
                    <a:p>
                      <a:r>
                        <a:rPr lang="en-US" dirty="0"/>
                        <a:t>80%</a:t>
                      </a:r>
                    </a:p>
                  </a:txBody>
                  <a:tcPr/>
                </a:tc>
                <a:tc>
                  <a:txBody>
                    <a:bodyPr/>
                    <a:lstStyle/>
                    <a:p>
                      <a:r>
                        <a:rPr lang="en-US" dirty="0"/>
                        <a:t>79%</a:t>
                      </a:r>
                    </a:p>
                  </a:txBody>
                  <a:tcPr/>
                </a:tc>
                <a:tc>
                  <a:txBody>
                    <a:bodyPr/>
                    <a:lstStyle/>
                    <a:p>
                      <a:endParaRPr lang="en-US"/>
                    </a:p>
                  </a:txBody>
                  <a:tcPr/>
                </a:tc>
                <a:extLst>
                  <a:ext uri="{0D108BD9-81ED-4DB2-BD59-A6C34878D82A}">
                    <a16:rowId xmlns:a16="http://schemas.microsoft.com/office/drawing/2014/main" val="4134658290"/>
                  </a:ext>
                </a:extLst>
              </a:tr>
              <a:tr h="370840">
                <a:tc>
                  <a:txBody>
                    <a:bodyPr/>
                    <a:lstStyle/>
                    <a:p>
                      <a:r>
                        <a:rPr lang="en-US" dirty="0">
                          <a:highlight>
                            <a:srgbClr val="FFFF00"/>
                          </a:highlight>
                        </a:rPr>
                        <a:t>Passers</a:t>
                      </a:r>
                    </a:p>
                    <a:p>
                      <a:r>
                        <a:rPr lang="en-US" dirty="0">
                          <a:highlight>
                            <a:srgbClr val="FFFF00"/>
                          </a:highlight>
                        </a:rPr>
                        <a:t>(GED Attainment)</a:t>
                      </a:r>
                    </a:p>
                  </a:txBody>
                  <a:tcPr/>
                </a:tc>
                <a:tc>
                  <a:txBody>
                    <a:bodyPr/>
                    <a:lstStyle/>
                    <a:p>
                      <a:r>
                        <a:rPr lang="en-US" dirty="0">
                          <a:highlight>
                            <a:srgbClr val="FFFF00"/>
                          </a:highlight>
                        </a:rPr>
                        <a:t>3,332</a:t>
                      </a:r>
                    </a:p>
                  </a:txBody>
                  <a:tcPr/>
                </a:tc>
                <a:tc>
                  <a:txBody>
                    <a:bodyPr/>
                    <a:lstStyle/>
                    <a:p>
                      <a:r>
                        <a:rPr lang="en-US" dirty="0">
                          <a:highlight>
                            <a:srgbClr val="FFFF00"/>
                          </a:highlight>
                        </a:rPr>
                        <a:t>2,843</a:t>
                      </a:r>
                    </a:p>
                  </a:txBody>
                  <a:tcPr/>
                </a:tc>
                <a:tc>
                  <a:txBody>
                    <a:bodyPr/>
                    <a:lstStyle/>
                    <a:p>
                      <a:r>
                        <a:rPr lang="en-US" dirty="0">
                          <a:highlight>
                            <a:srgbClr val="FFFF00"/>
                          </a:highlight>
                        </a:rPr>
                        <a:t>2,081</a:t>
                      </a:r>
                    </a:p>
                  </a:txBody>
                  <a:tcPr/>
                </a:tc>
                <a:tc>
                  <a:txBody>
                    <a:bodyPr/>
                    <a:lstStyle/>
                    <a:p>
                      <a:r>
                        <a:rPr lang="en-US" dirty="0">
                          <a:highlight>
                            <a:srgbClr val="FFFF00"/>
                          </a:highlight>
                        </a:rPr>
                        <a:t>2,679</a:t>
                      </a:r>
                    </a:p>
                  </a:txBody>
                  <a:tcPr/>
                </a:tc>
                <a:tc>
                  <a:txBody>
                    <a:bodyPr/>
                    <a:lstStyle/>
                    <a:p>
                      <a:r>
                        <a:rPr lang="en-US" dirty="0">
                          <a:highlight>
                            <a:srgbClr val="FFFF00"/>
                          </a:highlight>
                        </a:rPr>
                        <a:t>2,961</a:t>
                      </a:r>
                    </a:p>
                  </a:txBody>
                  <a:tcPr/>
                </a:tc>
                <a:tc>
                  <a:txBody>
                    <a:bodyPr/>
                    <a:lstStyle/>
                    <a:p>
                      <a:r>
                        <a:rPr lang="en-US" dirty="0">
                          <a:highlight>
                            <a:srgbClr val="FFFF00"/>
                          </a:highlight>
                        </a:rPr>
                        <a:t>2,602</a:t>
                      </a:r>
                    </a:p>
                  </a:txBody>
                  <a:tcPr/>
                </a:tc>
                <a:extLst>
                  <a:ext uri="{0D108BD9-81ED-4DB2-BD59-A6C34878D82A}">
                    <a16:rowId xmlns:a16="http://schemas.microsoft.com/office/drawing/2014/main" val="1014581015"/>
                  </a:ext>
                </a:extLst>
              </a:tr>
              <a:tr h="370840">
                <a:tc>
                  <a:txBody>
                    <a:bodyPr/>
                    <a:lstStyle/>
                    <a:p>
                      <a:r>
                        <a:rPr lang="en-US" dirty="0"/>
                        <a:t>Completers</a:t>
                      </a:r>
                    </a:p>
                    <a:p>
                      <a:r>
                        <a:rPr lang="en-US" dirty="0"/>
                        <a:t>(All 4 Tests)</a:t>
                      </a:r>
                    </a:p>
                  </a:txBody>
                  <a:tcPr/>
                </a:tc>
                <a:tc>
                  <a:txBody>
                    <a:bodyPr/>
                    <a:lstStyle/>
                    <a:p>
                      <a:r>
                        <a:rPr lang="en-US" dirty="0"/>
                        <a:t>3,949</a:t>
                      </a:r>
                    </a:p>
                  </a:txBody>
                  <a:tcPr/>
                </a:tc>
                <a:tc>
                  <a:txBody>
                    <a:bodyPr/>
                    <a:lstStyle/>
                    <a:p>
                      <a:r>
                        <a:rPr lang="en-US" dirty="0"/>
                        <a:t>3,564</a:t>
                      </a:r>
                    </a:p>
                  </a:txBody>
                  <a:tcPr/>
                </a:tc>
                <a:tc>
                  <a:txBody>
                    <a:bodyPr/>
                    <a:lstStyle/>
                    <a:p>
                      <a:r>
                        <a:rPr lang="en-US" dirty="0"/>
                        <a:t>2,659</a:t>
                      </a:r>
                    </a:p>
                  </a:txBody>
                  <a:tcPr/>
                </a:tc>
                <a:tc>
                  <a:txBody>
                    <a:bodyPr/>
                    <a:lstStyle/>
                    <a:p>
                      <a:r>
                        <a:rPr lang="en-US" dirty="0"/>
                        <a:t>3,362</a:t>
                      </a:r>
                    </a:p>
                  </a:txBody>
                  <a:tcPr/>
                </a:tc>
                <a:tc>
                  <a:txBody>
                    <a:bodyPr/>
                    <a:lstStyle/>
                    <a:p>
                      <a:r>
                        <a:rPr lang="en-US" dirty="0"/>
                        <a:t>3,729</a:t>
                      </a:r>
                    </a:p>
                  </a:txBody>
                  <a:tcPr/>
                </a:tc>
                <a:tc>
                  <a:txBody>
                    <a:bodyPr/>
                    <a:lstStyle/>
                    <a:p>
                      <a:r>
                        <a:rPr lang="en-US" dirty="0"/>
                        <a:t>3,178</a:t>
                      </a:r>
                    </a:p>
                  </a:txBody>
                  <a:tcPr/>
                </a:tc>
                <a:extLst>
                  <a:ext uri="{0D108BD9-81ED-4DB2-BD59-A6C34878D82A}">
                    <a16:rowId xmlns:a16="http://schemas.microsoft.com/office/drawing/2014/main" val="2543845257"/>
                  </a:ext>
                </a:extLst>
              </a:tr>
              <a:tr h="370840">
                <a:tc>
                  <a:txBody>
                    <a:bodyPr/>
                    <a:lstStyle/>
                    <a:p>
                      <a:r>
                        <a:rPr lang="en-US" dirty="0"/>
                        <a:t>Test Takers</a:t>
                      </a:r>
                    </a:p>
                  </a:txBody>
                  <a:tcPr/>
                </a:tc>
                <a:tc>
                  <a:txBody>
                    <a:bodyPr/>
                    <a:lstStyle/>
                    <a:p>
                      <a:r>
                        <a:rPr lang="en-US" dirty="0"/>
                        <a:t>5,990</a:t>
                      </a:r>
                    </a:p>
                  </a:txBody>
                  <a:tcPr/>
                </a:tc>
                <a:tc>
                  <a:txBody>
                    <a:bodyPr/>
                    <a:lstStyle/>
                    <a:p>
                      <a:r>
                        <a:rPr lang="en-US" dirty="0"/>
                        <a:t>6,165</a:t>
                      </a:r>
                    </a:p>
                  </a:txBody>
                  <a:tcPr/>
                </a:tc>
                <a:tc>
                  <a:txBody>
                    <a:bodyPr/>
                    <a:lstStyle/>
                    <a:p>
                      <a:r>
                        <a:rPr lang="en-US" dirty="0"/>
                        <a:t>4,494</a:t>
                      </a:r>
                    </a:p>
                  </a:txBody>
                  <a:tcPr/>
                </a:tc>
                <a:tc>
                  <a:txBody>
                    <a:bodyPr/>
                    <a:lstStyle/>
                    <a:p>
                      <a:r>
                        <a:rPr lang="en-US" dirty="0"/>
                        <a:t>5,852</a:t>
                      </a:r>
                    </a:p>
                  </a:txBody>
                  <a:tcPr/>
                </a:tc>
                <a:tc>
                  <a:txBody>
                    <a:bodyPr/>
                    <a:lstStyle/>
                    <a:p>
                      <a:r>
                        <a:rPr lang="en-US" dirty="0"/>
                        <a:t>6,539</a:t>
                      </a:r>
                    </a:p>
                  </a:txBody>
                  <a:tcPr/>
                </a:tc>
                <a:tc>
                  <a:txBody>
                    <a:bodyPr/>
                    <a:lstStyle/>
                    <a:p>
                      <a:r>
                        <a:rPr lang="en-US" dirty="0"/>
                        <a:t>5,862</a:t>
                      </a:r>
                    </a:p>
                  </a:txBody>
                  <a:tcPr/>
                </a:tc>
                <a:extLst>
                  <a:ext uri="{0D108BD9-81ED-4DB2-BD59-A6C34878D82A}">
                    <a16:rowId xmlns:a16="http://schemas.microsoft.com/office/drawing/2014/main" val="1911443992"/>
                  </a:ext>
                </a:extLst>
              </a:tr>
            </a:tbl>
          </a:graphicData>
        </a:graphic>
      </p:graphicFrame>
    </p:spTree>
    <p:extLst>
      <p:ext uri="{BB962C8B-B14F-4D97-AF65-F5344CB8AC3E}">
        <p14:creationId xmlns:p14="http://schemas.microsoft.com/office/powerpoint/2010/main" val="3552342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3" name="Content Placeholder 12">
            <a:extLst>
              <a:ext uri="{FF2B5EF4-FFF2-40B4-BE49-F238E27FC236}">
                <a16:creationId xmlns:a16="http://schemas.microsoft.com/office/drawing/2014/main" id="{25598ECA-3428-C7B5-6356-2DD5266A7CE8}"/>
              </a:ext>
            </a:extLst>
          </p:cNvPr>
          <p:cNvSpPr>
            <a:spLocks noGrp="1"/>
          </p:cNvSpPr>
          <p:nvPr>
            <p:ph idx="1"/>
          </p:nvPr>
        </p:nvSpPr>
        <p:spPr>
          <a:xfrm>
            <a:off x="462455" y="1292372"/>
            <a:ext cx="11311624" cy="4728887"/>
          </a:xfrm>
        </p:spPr>
        <p:txBody>
          <a:bodyPr>
            <a:normAutofit fontScale="92500" lnSpcReduction="10000"/>
          </a:bodyPr>
          <a:lstStyle/>
          <a:p>
            <a:pPr lvl="1">
              <a:lnSpc>
                <a:spcPct val="100000"/>
              </a:lnSpc>
            </a:pPr>
            <a:endParaRPr lang="en-US" dirty="0">
              <a:latin typeface="Arial" panose="020B0604020202020204" pitchFamily="34" charset="0"/>
              <a:cs typeface="Arial" panose="020B0604020202020204" pitchFamily="34" charset="0"/>
            </a:endParaRPr>
          </a:p>
          <a:p>
            <a:pPr lvl="1">
              <a:lnSpc>
                <a:spcPct val="100000"/>
              </a:lnSpc>
            </a:pPr>
            <a:r>
              <a:rPr lang="en-US" dirty="0">
                <a:latin typeface="Arial" panose="020B0604020202020204" pitchFamily="34" charset="0"/>
                <a:cs typeface="Arial" panose="020B0604020202020204" pitchFamily="34" charset="0"/>
              </a:rPr>
              <a:t>Historic high for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IET and WPL MSGs</a:t>
            </a:r>
          </a:p>
          <a:p>
            <a:pPr lvl="1">
              <a:lnSpc>
                <a:spcPct val="100000"/>
              </a:lnSpc>
            </a:pPr>
            <a:endParaRPr lang="en-US" dirty="0">
              <a:latin typeface="Arial" panose="020B0604020202020204" pitchFamily="34" charset="0"/>
              <a:cs typeface="Arial" panose="020B0604020202020204" pitchFamily="34" charset="0"/>
            </a:endParaRPr>
          </a:p>
          <a:p>
            <a:pPr lvl="1">
              <a:lnSpc>
                <a:spcPct val="100000"/>
              </a:lnSpc>
            </a:pPr>
            <a:r>
              <a:rPr lang="en-US" dirty="0">
                <a:latin typeface="Arial" panose="020B0604020202020204" pitchFamily="34" charset="0"/>
                <a:cs typeface="Arial" panose="020B0604020202020204" pitchFamily="34" charset="0"/>
              </a:rPr>
              <a:t>FY 21 = 0 compared to FY 23 = 519)</a:t>
            </a:r>
          </a:p>
          <a:p>
            <a:pPr lvl="1">
              <a:lnSpc>
                <a:spcPct val="100000"/>
              </a:lnSpc>
            </a:pPr>
            <a:endParaRPr lang="en-US" dirty="0">
              <a:latin typeface="Arial" panose="020B0604020202020204" pitchFamily="34" charset="0"/>
              <a:cs typeface="Arial" panose="020B0604020202020204" pitchFamily="34" charset="0"/>
            </a:endParaRPr>
          </a:p>
          <a:p>
            <a:pPr lvl="1">
              <a:lnSpc>
                <a:spcPct val="100000"/>
              </a:lnSpc>
            </a:pPr>
            <a:r>
              <a:rPr lang="en-US" b="1" dirty="0">
                <a:latin typeface="Arial" panose="020B0604020202020204" pitchFamily="34" charset="0"/>
                <a:cs typeface="Arial" panose="020B0604020202020204" pitchFamily="34" charset="0"/>
              </a:rPr>
              <a:t>Integrated Education &amp; Training (IET): </a:t>
            </a:r>
            <a:r>
              <a:rPr lang="en-US" dirty="0">
                <a:latin typeface="Arial" panose="020B0604020202020204" pitchFamily="34" charset="0"/>
                <a:cs typeface="Arial" panose="020B0604020202020204" pitchFamily="34" charset="0"/>
              </a:rPr>
              <a:t>Literacy activities/instruction concurrently and contextually with workforce preparation activities/training for a specific occupation for Education/Career Advancement </a:t>
            </a:r>
          </a:p>
          <a:p>
            <a:pPr lvl="1">
              <a:lnSpc>
                <a:spcPct val="100000"/>
              </a:lnSpc>
            </a:pPr>
            <a:endParaRPr lang="en-US" dirty="0">
              <a:latin typeface="Arial" panose="020B0604020202020204" pitchFamily="34" charset="0"/>
              <a:cs typeface="Arial" panose="020B0604020202020204" pitchFamily="34" charset="0"/>
            </a:endParaRPr>
          </a:p>
          <a:p>
            <a:pPr lvl="1">
              <a:lnSpc>
                <a:spcPct val="100000"/>
              </a:lnSpc>
            </a:pPr>
            <a:r>
              <a:rPr lang="en-US" b="1" dirty="0">
                <a:latin typeface="Arial" panose="020B0604020202020204" pitchFamily="34" charset="0"/>
                <a:cs typeface="Arial" panose="020B0604020202020204" pitchFamily="34" charset="0"/>
              </a:rPr>
              <a:t>Workplace Literacy (WPL): </a:t>
            </a:r>
            <a:r>
              <a:rPr lang="en-US" dirty="0">
                <a:latin typeface="Arial" panose="020B0604020202020204" pitchFamily="34" charset="0"/>
                <a:cs typeface="Arial" panose="020B0604020202020204" pitchFamily="34" charset="0"/>
              </a:rPr>
              <a:t>Adult Education activities in collaboration with an employer at a workplace/off-site that is designed to improve the productivity in the workplace</a:t>
            </a:r>
          </a:p>
        </p:txBody>
      </p:sp>
      <p:sp>
        <p:nvSpPr>
          <p:cNvPr id="11" name="TextBox 10"/>
          <p:cNvSpPr txBox="1"/>
          <p:nvPr/>
        </p:nvSpPr>
        <p:spPr>
          <a:xfrm>
            <a:off x="213360" y="646041"/>
            <a:ext cx="11755120" cy="820674"/>
          </a:xfrm>
          <a:prstGeom prst="rect">
            <a:avLst/>
          </a:prstGeom>
          <a:noFill/>
        </p:spPr>
        <p:txBody>
          <a:bodyPr wrap="square" rtlCol="0">
            <a:spAutoFit/>
          </a:bodyPr>
          <a:lstStyle/>
          <a:p>
            <a:pPr marL="0" indent="0">
              <a:lnSpc>
                <a:spcPct val="150000"/>
              </a:lnSpc>
              <a:buNone/>
            </a:pPr>
            <a:r>
              <a:rPr lang="en-US" sz="3600" b="1" dirty="0">
                <a:solidFill>
                  <a:srgbClr val="5EB3E4"/>
                </a:solidFill>
                <a:latin typeface="Arial" panose="020B0604020202020204" pitchFamily="34" charset="0"/>
                <a:cs typeface="Arial" panose="020B0604020202020204" pitchFamily="34" charset="0"/>
              </a:rPr>
              <a:t>Data (MSG-Related)</a:t>
            </a:r>
          </a:p>
        </p:txBody>
      </p:sp>
      <p:graphicFrame>
        <p:nvGraphicFramePr>
          <p:cNvPr id="3" name="Table 4">
            <a:extLst>
              <a:ext uri="{FF2B5EF4-FFF2-40B4-BE49-F238E27FC236}">
                <a16:creationId xmlns:a16="http://schemas.microsoft.com/office/drawing/2014/main" id="{573A7CAC-E4C3-59EE-B72B-6B576EC7F8F4}"/>
              </a:ext>
            </a:extLst>
          </p:cNvPr>
          <p:cNvGraphicFramePr>
            <a:graphicFrameLocks noGrp="1"/>
          </p:cNvGraphicFramePr>
          <p:nvPr>
            <p:extLst>
              <p:ext uri="{D42A27DB-BD31-4B8C-83A1-F6EECF244321}">
                <p14:modId xmlns:p14="http://schemas.microsoft.com/office/powerpoint/2010/main" val="107824750"/>
              </p:ext>
            </p:extLst>
          </p:nvPr>
        </p:nvGraphicFramePr>
        <p:xfrm>
          <a:off x="6090920" y="624860"/>
          <a:ext cx="5780317" cy="2672080"/>
        </p:xfrm>
        <a:graphic>
          <a:graphicData uri="http://schemas.openxmlformats.org/drawingml/2006/table">
            <a:tbl>
              <a:tblPr firstRow="1" bandRow="1">
                <a:tableStyleId>{5C22544A-7EE6-4342-B048-85BDC9FD1C3A}</a:tableStyleId>
              </a:tblPr>
              <a:tblGrid>
                <a:gridCol w="1323474">
                  <a:extLst>
                    <a:ext uri="{9D8B030D-6E8A-4147-A177-3AD203B41FA5}">
                      <a16:colId xmlns:a16="http://schemas.microsoft.com/office/drawing/2014/main" val="57039416"/>
                    </a:ext>
                  </a:extLst>
                </a:gridCol>
                <a:gridCol w="973414">
                  <a:extLst>
                    <a:ext uri="{9D8B030D-6E8A-4147-A177-3AD203B41FA5}">
                      <a16:colId xmlns:a16="http://schemas.microsoft.com/office/drawing/2014/main" val="3587008839"/>
                    </a:ext>
                  </a:extLst>
                </a:gridCol>
                <a:gridCol w="1161143">
                  <a:extLst>
                    <a:ext uri="{9D8B030D-6E8A-4147-A177-3AD203B41FA5}">
                      <a16:colId xmlns:a16="http://schemas.microsoft.com/office/drawing/2014/main" val="2039821913"/>
                    </a:ext>
                  </a:extLst>
                </a:gridCol>
                <a:gridCol w="1161143">
                  <a:extLst>
                    <a:ext uri="{9D8B030D-6E8A-4147-A177-3AD203B41FA5}">
                      <a16:colId xmlns:a16="http://schemas.microsoft.com/office/drawing/2014/main" val="596663767"/>
                    </a:ext>
                  </a:extLst>
                </a:gridCol>
                <a:gridCol w="1161143">
                  <a:extLst>
                    <a:ext uri="{9D8B030D-6E8A-4147-A177-3AD203B41FA5}">
                      <a16:colId xmlns:a16="http://schemas.microsoft.com/office/drawing/2014/main" val="1435076324"/>
                    </a:ext>
                  </a:extLst>
                </a:gridCol>
              </a:tblGrid>
              <a:tr h="370840">
                <a:tc>
                  <a:txBody>
                    <a:bodyPr/>
                    <a:lstStyle/>
                    <a:p>
                      <a:r>
                        <a:rPr lang="en-US" dirty="0"/>
                        <a:t>KENTUCKY</a:t>
                      </a:r>
                    </a:p>
                  </a:txBody>
                  <a:tcPr/>
                </a:tc>
                <a:tc>
                  <a:txBody>
                    <a:bodyPr/>
                    <a:lstStyle/>
                    <a:p>
                      <a:r>
                        <a:rPr lang="en-US" dirty="0"/>
                        <a:t>FY 21</a:t>
                      </a:r>
                    </a:p>
                  </a:txBody>
                  <a:tcPr/>
                </a:tc>
                <a:tc>
                  <a:txBody>
                    <a:bodyPr/>
                    <a:lstStyle/>
                    <a:p>
                      <a:r>
                        <a:rPr lang="en-US" dirty="0"/>
                        <a:t>FY 22 </a:t>
                      </a:r>
                    </a:p>
                  </a:txBody>
                  <a:tcPr/>
                </a:tc>
                <a:tc>
                  <a:txBody>
                    <a:bodyPr/>
                    <a:lstStyle/>
                    <a:p>
                      <a:r>
                        <a:rPr lang="en-US" dirty="0"/>
                        <a:t>FY 23</a:t>
                      </a:r>
                    </a:p>
                  </a:txBody>
                  <a:tcPr/>
                </a:tc>
                <a:tc>
                  <a:txBody>
                    <a:bodyPr/>
                    <a:lstStyle/>
                    <a:p>
                      <a:r>
                        <a:rPr lang="en-US" dirty="0"/>
                        <a:t>FY 24</a:t>
                      </a:r>
                    </a:p>
                  </a:txBody>
                  <a:tcPr/>
                </a:tc>
                <a:extLst>
                  <a:ext uri="{0D108BD9-81ED-4DB2-BD59-A6C34878D82A}">
                    <a16:rowId xmlns:a16="http://schemas.microsoft.com/office/drawing/2014/main" val="3649177328"/>
                  </a:ext>
                </a:extLst>
              </a:tr>
              <a:tr h="370840">
                <a:tc>
                  <a:txBody>
                    <a:bodyPr/>
                    <a:lstStyle/>
                    <a:p>
                      <a:r>
                        <a:rPr lang="en-US" dirty="0"/>
                        <a:t>Education Functional Level</a:t>
                      </a:r>
                    </a:p>
                    <a:p>
                      <a:r>
                        <a:rPr lang="en-US" dirty="0"/>
                        <a:t>(ED Level +)</a:t>
                      </a:r>
                    </a:p>
                  </a:txBody>
                  <a:tcPr/>
                </a:tc>
                <a:tc>
                  <a:txBody>
                    <a:bodyPr/>
                    <a:lstStyle/>
                    <a:p>
                      <a:r>
                        <a:rPr lang="en-US" dirty="0"/>
                        <a:t>1,494</a:t>
                      </a:r>
                    </a:p>
                  </a:txBody>
                  <a:tcPr/>
                </a:tc>
                <a:tc>
                  <a:txBody>
                    <a:bodyPr/>
                    <a:lstStyle/>
                    <a:p>
                      <a:r>
                        <a:rPr lang="en-US" dirty="0"/>
                        <a:t>2,433</a:t>
                      </a:r>
                    </a:p>
                  </a:txBody>
                  <a:tcPr/>
                </a:tc>
                <a:tc>
                  <a:txBody>
                    <a:bodyPr/>
                    <a:lstStyle/>
                    <a:p>
                      <a:r>
                        <a:rPr lang="en-US" dirty="0"/>
                        <a:t>3,951</a:t>
                      </a:r>
                    </a:p>
                  </a:txBody>
                  <a:tcPr/>
                </a:tc>
                <a:tc>
                  <a:txBody>
                    <a:bodyPr/>
                    <a:lstStyle/>
                    <a:p>
                      <a:endParaRPr lang="en-US" dirty="0"/>
                    </a:p>
                  </a:txBody>
                  <a:tcPr/>
                </a:tc>
                <a:extLst>
                  <a:ext uri="{0D108BD9-81ED-4DB2-BD59-A6C34878D82A}">
                    <a16:rowId xmlns:a16="http://schemas.microsoft.com/office/drawing/2014/main" val="4134658290"/>
                  </a:ext>
                </a:extLst>
              </a:tr>
              <a:tr h="370840">
                <a:tc>
                  <a:txBody>
                    <a:bodyPr/>
                    <a:lstStyle/>
                    <a:p>
                      <a:r>
                        <a:rPr lang="en-US" dirty="0"/>
                        <a:t>GED </a:t>
                      </a:r>
                    </a:p>
                  </a:txBody>
                  <a:tcPr/>
                </a:tc>
                <a:tc>
                  <a:txBody>
                    <a:bodyPr/>
                    <a:lstStyle/>
                    <a:p>
                      <a:r>
                        <a:rPr lang="en-US" dirty="0"/>
                        <a:t>1,128</a:t>
                      </a:r>
                    </a:p>
                  </a:txBody>
                  <a:tcPr/>
                </a:tc>
                <a:tc>
                  <a:txBody>
                    <a:bodyPr/>
                    <a:lstStyle/>
                    <a:p>
                      <a:r>
                        <a:rPr lang="en-US" dirty="0"/>
                        <a:t>1.767</a:t>
                      </a:r>
                    </a:p>
                  </a:txBody>
                  <a:tcPr/>
                </a:tc>
                <a:tc>
                  <a:txBody>
                    <a:bodyPr/>
                    <a:lstStyle/>
                    <a:p>
                      <a:r>
                        <a:rPr lang="en-US" dirty="0"/>
                        <a:t>2,256</a:t>
                      </a:r>
                    </a:p>
                  </a:txBody>
                  <a:tcPr/>
                </a:tc>
                <a:tc>
                  <a:txBody>
                    <a:bodyPr/>
                    <a:lstStyle/>
                    <a:p>
                      <a:endParaRPr lang="en-US" dirty="0">
                        <a:highlight>
                          <a:srgbClr val="FFFF00"/>
                        </a:highlight>
                      </a:endParaRPr>
                    </a:p>
                  </a:txBody>
                  <a:tcPr/>
                </a:tc>
                <a:extLst>
                  <a:ext uri="{0D108BD9-81ED-4DB2-BD59-A6C34878D82A}">
                    <a16:rowId xmlns:a16="http://schemas.microsoft.com/office/drawing/2014/main" val="1014581015"/>
                  </a:ext>
                </a:extLst>
              </a:tr>
              <a:tr h="370840">
                <a:tc>
                  <a:txBody>
                    <a:bodyPr/>
                    <a:lstStyle/>
                    <a:p>
                      <a:r>
                        <a:rPr lang="en-US" dirty="0"/>
                        <a:t>IET/WPL</a:t>
                      </a:r>
                    </a:p>
                  </a:txBody>
                  <a:tcPr/>
                </a:tc>
                <a:tc>
                  <a:txBody>
                    <a:bodyPr/>
                    <a:lstStyle/>
                    <a:p>
                      <a:r>
                        <a:rPr lang="en-US" dirty="0"/>
                        <a:t>0</a:t>
                      </a:r>
                    </a:p>
                  </a:txBody>
                  <a:tcPr/>
                </a:tc>
                <a:tc>
                  <a:txBody>
                    <a:bodyPr/>
                    <a:lstStyle/>
                    <a:p>
                      <a:r>
                        <a:rPr lang="en-US" dirty="0"/>
                        <a:t>291</a:t>
                      </a:r>
                    </a:p>
                  </a:txBody>
                  <a:tcPr/>
                </a:tc>
                <a:tc>
                  <a:txBody>
                    <a:bodyPr/>
                    <a:lstStyle/>
                    <a:p>
                      <a:r>
                        <a:rPr lang="en-US" dirty="0"/>
                        <a:t>519</a:t>
                      </a:r>
                    </a:p>
                  </a:txBody>
                  <a:tcPr/>
                </a:tc>
                <a:tc>
                  <a:txBody>
                    <a:bodyPr/>
                    <a:lstStyle/>
                    <a:p>
                      <a:endParaRPr lang="en-US" dirty="0"/>
                    </a:p>
                  </a:txBody>
                  <a:tcPr/>
                </a:tc>
                <a:extLst>
                  <a:ext uri="{0D108BD9-81ED-4DB2-BD59-A6C34878D82A}">
                    <a16:rowId xmlns:a16="http://schemas.microsoft.com/office/drawing/2014/main" val="2543845257"/>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911443992"/>
                  </a:ext>
                </a:extLst>
              </a:tr>
            </a:tbl>
          </a:graphicData>
        </a:graphic>
      </p:graphicFrame>
    </p:spTree>
    <p:extLst>
      <p:ext uri="{BB962C8B-B14F-4D97-AF65-F5344CB8AC3E}">
        <p14:creationId xmlns:p14="http://schemas.microsoft.com/office/powerpoint/2010/main" val="4135516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1" name="TextBox 10"/>
          <p:cNvSpPr txBox="1"/>
          <p:nvPr/>
        </p:nvSpPr>
        <p:spPr>
          <a:xfrm>
            <a:off x="323274" y="595049"/>
            <a:ext cx="11755120" cy="646331"/>
          </a:xfrm>
          <a:prstGeom prst="rect">
            <a:avLst/>
          </a:prstGeom>
          <a:noFill/>
        </p:spPr>
        <p:txBody>
          <a:bodyPr wrap="square" rtlCol="0">
            <a:spAutoFit/>
          </a:bodyPr>
          <a:lstStyle/>
          <a:p>
            <a:r>
              <a:rPr lang="en-US" sz="3600" b="1" dirty="0">
                <a:solidFill>
                  <a:srgbClr val="5EB3E4"/>
                </a:solidFill>
                <a:latin typeface="Arial" panose="020B0604020202020204" pitchFamily="34" charset="0"/>
                <a:cs typeface="Arial" panose="020B0604020202020204" pitchFamily="34" charset="0"/>
              </a:rPr>
              <a:t>Testimonials &amp; Success Stories </a:t>
            </a:r>
          </a:p>
        </p:txBody>
      </p:sp>
      <p:sp>
        <p:nvSpPr>
          <p:cNvPr id="5" name="Content Placeholder 4">
            <a:extLst>
              <a:ext uri="{FF2B5EF4-FFF2-40B4-BE49-F238E27FC236}">
                <a16:creationId xmlns:a16="http://schemas.microsoft.com/office/drawing/2014/main" id="{98919CBB-8FA2-B919-D128-25FADBD9D69B}"/>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Education and training that have led to employment and conditions for economic self-sufficiency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Putting Kentuckians First (PKF) success stories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Emerging trends in Putting Kentuckians First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Partnerships</a:t>
            </a:r>
          </a:p>
        </p:txBody>
      </p:sp>
    </p:spTree>
    <p:extLst>
      <p:ext uri="{BB962C8B-B14F-4D97-AF65-F5344CB8AC3E}">
        <p14:creationId xmlns:p14="http://schemas.microsoft.com/office/powerpoint/2010/main" val="2950581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804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pic>
        <p:nvPicPr>
          <p:cNvPr id="14" name="Picture 13">
            <a:extLst>
              <a:ext uri="{FF2B5EF4-FFF2-40B4-BE49-F238E27FC236}">
                <a16:creationId xmlns:a16="http://schemas.microsoft.com/office/drawing/2014/main" id="{86F0E52C-8F85-4C49-CDF4-BE81EFD296E1}"/>
              </a:ext>
            </a:extLst>
          </p:cNvPr>
          <p:cNvPicPr>
            <a:picLocks noChangeAspect="1"/>
          </p:cNvPicPr>
          <p:nvPr/>
        </p:nvPicPr>
        <p:blipFill>
          <a:blip r:embed="rId4"/>
          <a:stretch>
            <a:fillRect/>
          </a:stretch>
        </p:blipFill>
        <p:spPr>
          <a:xfrm>
            <a:off x="7248035" y="507056"/>
            <a:ext cx="2058380" cy="5557048"/>
          </a:xfrm>
          <a:prstGeom prst="rect">
            <a:avLst/>
          </a:prstGeom>
        </p:spPr>
      </p:pic>
      <p:pic>
        <p:nvPicPr>
          <p:cNvPr id="16" name="Picture 15">
            <a:extLst>
              <a:ext uri="{FF2B5EF4-FFF2-40B4-BE49-F238E27FC236}">
                <a16:creationId xmlns:a16="http://schemas.microsoft.com/office/drawing/2014/main" id="{128DE23C-45EB-0252-72A4-F2DA9055BE01}"/>
              </a:ext>
            </a:extLst>
          </p:cNvPr>
          <p:cNvPicPr>
            <a:picLocks noChangeAspect="1"/>
          </p:cNvPicPr>
          <p:nvPr/>
        </p:nvPicPr>
        <p:blipFill>
          <a:blip r:embed="rId5"/>
          <a:stretch>
            <a:fillRect/>
          </a:stretch>
        </p:blipFill>
        <p:spPr>
          <a:xfrm>
            <a:off x="4694037" y="516968"/>
            <a:ext cx="2002850" cy="5539918"/>
          </a:xfrm>
          <a:prstGeom prst="rect">
            <a:avLst/>
          </a:prstGeom>
        </p:spPr>
      </p:pic>
      <p:pic>
        <p:nvPicPr>
          <p:cNvPr id="18" name="Picture 17">
            <a:extLst>
              <a:ext uri="{FF2B5EF4-FFF2-40B4-BE49-F238E27FC236}">
                <a16:creationId xmlns:a16="http://schemas.microsoft.com/office/drawing/2014/main" id="{F534A1F9-0703-E0A8-E1FB-9FAF67F5288C}"/>
              </a:ext>
            </a:extLst>
          </p:cNvPr>
          <p:cNvPicPr>
            <a:picLocks noChangeAspect="1"/>
          </p:cNvPicPr>
          <p:nvPr/>
        </p:nvPicPr>
        <p:blipFill>
          <a:blip r:embed="rId6"/>
          <a:stretch>
            <a:fillRect/>
          </a:stretch>
        </p:blipFill>
        <p:spPr>
          <a:xfrm>
            <a:off x="2150078" y="488006"/>
            <a:ext cx="2039754" cy="5576098"/>
          </a:xfrm>
          <a:prstGeom prst="rect">
            <a:avLst/>
          </a:prstGeom>
        </p:spPr>
      </p:pic>
    </p:spTree>
    <p:extLst>
      <p:ext uri="{BB962C8B-B14F-4D97-AF65-F5344CB8AC3E}">
        <p14:creationId xmlns:p14="http://schemas.microsoft.com/office/powerpoint/2010/main" val="1617174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E5BD94B-92E2-9A24-AB1C-07F5E1DA4A25}"/>
              </a:ext>
            </a:extLst>
          </p:cNvPr>
          <p:cNvPicPr>
            <a:picLocks noChangeAspect="1"/>
          </p:cNvPicPr>
          <p:nvPr/>
        </p:nvPicPr>
        <p:blipFill rotWithShape="1">
          <a:blip r:embed="rId3"/>
          <a:srcRect l="3321" r="21246" b="1"/>
          <a:stretch/>
        </p:blipFill>
        <p:spPr>
          <a:xfrm>
            <a:off x="724729" y="1487393"/>
            <a:ext cx="5700799" cy="4043171"/>
          </a:xfrm>
          <a:prstGeom prst="rect">
            <a:avLst/>
          </a:prstGeom>
        </p:spPr>
      </p:pic>
      <p:sp>
        <p:nvSpPr>
          <p:cNvPr id="5" name="TextBox 4">
            <a:extLst>
              <a:ext uri="{FF2B5EF4-FFF2-40B4-BE49-F238E27FC236}">
                <a16:creationId xmlns:a16="http://schemas.microsoft.com/office/drawing/2014/main" id="{A8D6DF0A-2A59-AA5A-5D54-89ED03D091A3}"/>
              </a:ext>
            </a:extLst>
          </p:cNvPr>
          <p:cNvSpPr txBox="1"/>
          <p:nvPr/>
        </p:nvSpPr>
        <p:spPr>
          <a:xfrm>
            <a:off x="6839385" y="1487393"/>
            <a:ext cx="4972314" cy="4556819"/>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00" dirty="0">
                <a:latin typeface="Arial" panose="020B0604020202020204" pitchFamily="34" charset="0"/>
                <a:ea typeface="Calibri" panose="020F0502020204030204" pitchFamily="34" charset="0"/>
                <a:cs typeface="Arial" panose="020B0604020202020204" pitchFamily="34" charset="0"/>
              </a:rPr>
              <a:t>A juvenile was referred</a:t>
            </a:r>
            <a:r>
              <a:rPr lang="en-US" sz="1600" kern="100" dirty="0">
                <a:effectLst/>
                <a:latin typeface="Arial" panose="020B0604020202020204" pitchFamily="34" charset="0"/>
                <a:ea typeface="Calibri" panose="020F0502020204030204" pitchFamily="34" charset="0"/>
                <a:cs typeface="Arial" panose="020B0604020202020204" pitchFamily="34" charset="0"/>
              </a:rPr>
              <a:t> to the Reentry and Employment Services Branch upon his release, under house arrest.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00" dirty="0">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00" dirty="0">
                <a:effectLst/>
                <a:latin typeface="Arial" panose="020B0604020202020204" pitchFamily="34" charset="0"/>
                <a:ea typeface="Calibri" panose="020F0502020204030204" pitchFamily="34" charset="0"/>
                <a:cs typeface="Arial" panose="020B0604020202020204" pitchFamily="34" charset="0"/>
              </a:rPr>
              <a:t>The county </a:t>
            </a:r>
            <a:r>
              <a:rPr lang="en-US" sz="1600" kern="100" dirty="0">
                <a:latin typeface="Arial" panose="020B0604020202020204" pitchFamily="34" charset="0"/>
                <a:ea typeface="Calibri" panose="020F0502020204030204" pitchFamily="34" charset="0"/>
                <a:cs typeface="Arial" panose="020B0604020202020204" pitchFamily="34" charset="0"/>
              </a:rPr>
              <a:t>a</a:t>
            </a:r>
            <a:r>
              <a:rPr lang="en-US" sz="1600" kern="100" dirty="0">
                <a:effectLst/>
                <a:latin typeface="Arial" panose="020B0604020202020204" pitchFamily="34" charset="0"/>
                <a:ea typeface="Calibri" panose="020F0502020204030204" pitchFamily="34" charset="0"/>
                <a:cs typeface="Arial" panose="020B0604020202020204" pitchFamily="34" charset="0"/>
              </a:rPr>
              <a:t>ttorney requested a career plan, employment, and GED attainment as terms for release. </a:t>
            </a:r>
            <a:r>
              <a:rPr lang="en-US" sz="1600" kern="100" dirty="0">
                <a:latin typeface="Arial" panose="020B0604020202020204" pitchFamily="34" charset="0"/>
                <a:ea typeface="Calibri" panose="020F0502020204030204" pitchFamily="34" charset="0"/>
                <a:cs typeface="Arial" panose="020B0604020202020204" pitchFamily="34" charset="0"/>
              </a:rPr>
              <a:t>The reentry services coordinator</a:t>
            </a:r>
            <a:r>
              <a:rPr lang="en-US" sz="1600" kern="100" dirty="0">
                <a:effectLst/>
                <a:latin typeface="Arial" panose="020B0604020202020204" pitchFamily="34" charset="0"/>
                <a:ea typeface="Calibri" panose="020F0502020204030204" pitchFamily="34" charset="0"/>
                <a:cs typeface="Arial" panose="020B0604020202020204" pitchFamily="34" charset="0"/>
              </a:rPr>
              <a:t> immediately contacted the local adult education center, </a:t>
            </a:r>
            <a:r>
              <a:rPr lang="en-US" sz="1600" kern="100" dirty="0">
                <a:latin typeface="Arial" panose="020B0604020202020204" pitchFamily="34" charset="0"/>
                <a:ea typeface="Calibri" panose="020F0502020204030204" pitchFamily="34" charset="0"/>
                <a:cs typeface="Arial" panose="020B0604020202020204" pitchFamily="34" charset="0"/>
              </a:rPr>
              <a:t>who </a:t>
            </a:r>
            <a:r>
              <a:rPr lang="en-US" sz="1600" kern="100" dirty="0">
                <a:effectLst/>
                <a:latin typeface="Arial" panose="020B0604020202020204" pitchFamily="34" charset="0"/>
                <a:ea typeface="Calibri" panose="020F0502020204030204" pitchFamily="34" charset="0"/>
                <a:cs typeface="Arial" panose="020B0604020202020204" pitchFamily="34" charset="0"/>
              </a:rPr>
              <a:t>promptly assisted the school system with documentation needed to get the juvenile started with the process of obtaining his GED.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100" dirty="0">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00" dirty="0">
                <a:effectLst/>
                <a:latin typeface="Arial" panose="020B0604020202020204" pitchFamily="34" charset="0"/>
                <a:ea typeface="Calibri" panose="020F0502020204030204" pitchFamily="34" charset="0"/>
                <a:cs typeface="Arial" panose="020B0604020202020204" pitchFamily="34" charset="0"/>
              </a:rPr>
              <a:t>This juvenile is currently working toward earning his GED</a:t>
            </a:r>
            <a:r>
              <a:rPr lang="en-US" sz="1600" kern="100" dirty="0">
                <a:latin typeface="Arial" panose="020B0604020202020204" pitchFamily="34" charset="0"/>
                <a:ea typeface="Calibri" panose="020F0502020204030204" pitchFamily="34" charset="0"/>
                <a:cs typeface="Arial" panose="020B0604020202020204" pitchFamily="34" charset="0"/>
              </a:rPr>
              <a:t> and</a:t>
            </a:r>
            <a:r>
              <a:rPr lang="en-US" sz="1600" kern="100" dirty="0">
                <a:effectLst/>
                <a:latin typeface="Arial" panose="020B0604020202020204" pitchFamily="34" charset="0"/>
                <a:ea typeface="Calibri" panose="020F0502020204030204" pitchFamily="34" charset="0"/>
                <a:cs typeface="Arial" panose="020B0604020202020204" pitchFamily="34" charset="0"/>
              </a:rPr>
              <a:t> obtaining employment while having the support of the local </a:t>
            </a:r>
            <a:r>
              <a:rPr lang="en-US" sz="1600" kern="100" dirty="0">
                <a:latin typeface="Arial" panose="020B0604020202020204" pitchFamily="34" charset="0"/>
                <a:ea typeface="Calibri" panose="020F0502020204030204" pitchFamily="34" charset="0"/>
                <a:cs typeface="Arial" panose="020B0604020202020204" pitchFamily="34" charset="0"/>
              </a:rPr>
              <a:t>a</a:t>
            </a:r>
            <a:r>
              <a:rPr lang="en-US" sz="1600" kern="100" dirty="0">
                <a:effectLst/>
                <a:latin typeface="Arial" panose="020B0604020202020204" pitchFamily="34" charset="0"/>
                <a:ea typeface="Calibri" panose="020F0502020204030204" pitchFamily="34" charset="0"/>
                <a:cs typeface="Arial" panose="020B0604020202020204" pitchFamily="34" charset="0"/>
              </a:rPr>
              <a:t>dult </a:t>
            </a:r>
            <a:r>
              <a:rPr lang="en-US" sz="1600" kern="100" dirty="0">
                <a:latin typeface="Arial" panose="020B0604020202020204" pitchFamily="34" charset="0"/>
                <a:ea typeface="Calibri" panose="020F0502020204030204" pitchFamily="34" charset="0"/>
                <a:cs typeface="Arial" panose="020B0604020202020204" pitchFamily="34" charset="0"/>
              </a:rPr>
              <a:t>e</a:t>
            </a:r>
            <a:r>
              <a:rPr lang="en-US" sz="1600" kern="100" dirty="0">
                <a:effectLst/>
                <a:latin typeface="Arial" panose="020B0604020202020204" pitchFamily="34" charset="0"/>
                <a:ea typeface="Calibri" panose="020F0502020204030204" pitchFamily="34" charset="0"/>
                <a:cs typeface="Arial" panose="020B0604020202020204" pitchFamily="34" charset="0"/>
              </a:rPr>
              <a:t>ducation </a:t>
            </a:r>
            <a:r>
              <a:rPr lang="en-US" sz="1600" kern="100" dirty="0">
                <a:latin typeface="Arial" panose="020B0604020202020204" pitchFamily="34" charset="0"/>
                <a:ea typeface="Calibri" panose="020F0502020204030204" pitchFamily="34" charset="0"/>
                <a:cs typeface="Arial" panose="020B0604020202020204" pitchFamily="34" charset="0"/>
              </a:rPr>
              <a:t>center, and</a:t>
            </a:r>
            <a:r>
              <a:rPr lang="en-US" sz="1600" kern="100" dirty="0">
                <a:effectLst/>
                <a:latin typeface="Arial" panose="020B0604020202020204" pitchFamily="34" charset="0"/>
                <a:ea typeface="Calibri" panose="020F0502020204030204" pitchFamily="34" charset="0"/>
                <a:cs typeface="Arial" panose="020B0604020202020204" pitchFamily="34" charset="0"/>
              </a:rPr>
              <a:t> and the Reentry and Employment Services Branch.</a:t>
            </a:r>
          </a:p>
        </p:txBody>
      </p:sp>
      <p:grpSp>
        <p:nvGrpSpPr>
          <p:cNvPr id="21" name="Group 20">
            <a:extLst>
              <a:ext uri="{FF2B5EF4-FFF2-40B4-BE49-F238E27FC236}">
                <a16:creationId xmlns:a16="http://schemas.microsoft.com/office/drawing/2014/main" id="{E69DE827-7654-C570-482D-30B2D34A6622}"/>
              </a:ext>
            </a:extLst>
          </p:cNvPr>
          <p:cNvGrpSpPr/>
          <p:nvPr/>
        </p:nvGrpSpPr>
        <p:grpSpPr>
          <a:xfrm>
            <a:off x="0" y="6198076"/>
            <a:ext cx="12192000" cy="759315"/>
            <a:chOff x="0" y="6098685"/>
            <a:chExt cx="12192000" cy="759315"/>
          </a:xfrm>
        </p:grpSpPr>
        <p:sp>
          <p:nvSpPr>
            <p:cNvPr id="23" name="Rectangle 22">
              <a:extLst>
                <a:ext uri="{FF2B5EF4-FFF2-40B4-BE49-F238E27FC236}">
                  <a16:creationId xmlns:a16="http://schemas.microsoft.com/office/drawing/2014/main" id="{EFC0045B-5879-06D6-C5CE-DB07739FBA42}"/>
                </a:ext>
              </a:extLst>
            </p:cNvPr>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8169DC1-47CF-43D3-A7A1-8BC924EFC893}"/>
                </a:ext>
              </a:extLst>
            </p:cNvPr>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6BF01347-9E09-E817-F150-90B42CF1C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grpSp>
        <p:nvGrpSpPr>
          <p:cNvPr id="26" name="Group 25">
            <a:extLst>
              <a:ext uri="{FF2B5EF4-FFF2-40B4-BE49-F238E27FC236}">
                <a16:creationId xmlns:a16="http://schemas.microsoft.com/office/drawing/2014/main" id="{CBA11434-72D4-F75C-D407-98ED9F26CBBB}"/>
              </a:ext>
            </a:extLst>
          </p:cNvPr>
          <p:cNvGrpSpPr/>
          <p:nvPr/>
        </p:nvGrpSpPr>
        <p:grpSpPr>
          <a:xfrm>
            <a:off x="0" y="-235730"/>
            <a:ext cx="12192000" cy="471460"/>
            <a:chOff x="0" y="-13752"/>
            <a:chExt cx="12192000" cy="471460"/>
          </a:xfrm>
        </p:grpSpPr>
        <p:sp>
          <p:nvSpPr>
            <p:cNvPr id="28" name="Rectangle 27">
              <a:extLst>
                <a:ext uri="{FF2B5EF4-FFF2-40B4-BE49-F238E27FC236}">
                  <a16:creationId xmlns:a16="http://schemas.microsoft.com/office/drawing/2014/main" id="{7331DF34-A4FB-BA52-4634-4E7FED5130FE}"/>
                </a:ext>
              </a:extLst>
            </p:cNvPr>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6923E662-10E7-2F10-5CFC-A6A3021433A7}"/>
                </a:ext>
              </a:extLst>
            </p:cNvPr>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0D4381AD-2E9A-4FEB-11D3-519CC57988E6}"/>
              </a:ext>
            </a:extLst>
          </p:cNvPr>
          <p:cNvSpPr txBox="1"/>
          <p:nvPr/>
        </p:nvSpPr>
        <p:spPr>
          <a:xfrm>
            <a:off x="568354" y="521460"/>
            <a:ext cx="11510039"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kern="100" dirty="0">
                <a:solidFill>
                  <a:srgbClr val="5EB3E4"/>
                </a:solidFill>
                <a:latin typeface="Arial" panose="020B0604020202020204" pitchFamily="34" charset="0"/>
                <a:ea typeface="Calibri" panose="020F0502020204030204" pitchFamily="34" charset="0"/>
                <a:cs typeface="Arial" panose="020B0604020202020204" pitchFamily="34" charset="0"/>
              </a:rPr>
              <a:t>Putting Kentuckians First (PKF)</a:t>
            </a:r>
          </a:p>
        </p:txBody>
      </p:sp>
    </p:spTree>
    <p:extLst>
      <p:ext uri="{BB962C8B-B14F-4D97-AF65-F5344CB8AC3E}">
        <p14:creationId xmlns:p14="http://schemas.microsoft.com/office/powerpoint/2010/main" val="2975938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D6DF0A-2A59-AA5A-5D54-89ED03D091A3}"/>
              </a:ext>
            </a:extLst>
          </p:cNvPr>
          <p:cNvSpPr txBox="1"/>
          <p:nvPr/>
        </p:nvSpPr>
        <p:spPr>
          <a:xfrm>
            <a:off x="389212" y="4647790"/>
            <a:ext cx="11689181" cy="4431007"/>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E69DE827-7654-C570-482D-30B2D34A6622}"/>
              </a:ext>
            </a:extLst>
          </p:cNvPr>
          <p:cNvGrpSpPr/>
          <p:nvPr/>
        </p:nvGrpSpPr>
        <p:grpSpPr>
          <a:xfrm>
            <a:off x="0" y="6198076"/>
            <a:ext cx="12192000" cy="759315"/>
            <a:chOff x="0" y="6098685"/>
            <a:chExt cx="12192000" cy="759315"/>
          </a:xfrm>
        </p:grpSpPr>
        <p:sp>
          <p:nvSpPr>
            <p:cNvPr id="23" name="Rectangle 22">
              <a:extLst>
                <a:ext uri="{FF2B5EF4-FFF2-40B4-BE49-F238E27FC236}">
                  <a16:creationId xmlns:a16="http://schemas.microsoft.com/office/drawing/2014/main" id="{EFC0045B-5879-06D6-C5CE-DB07739FBA42}"/>
                </a:ext>
              </a:extLst>
            </p:cNvPr>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8169DC1-47CF-43D3-A7A1-8BC924EFC893}"/>
                </a:ext>
              </a:extLst>
            </p:cNvPr>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6BF01347-9E09-E817-F150-90B42CF1C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grpSp>
        <p:nvGrpSpPr>
          <p:cNvPr id="26" name="Group 25">
            <a:extLst>
              <a:ext uri="{FF2B5EF4-FFF2-40B4-BE49-F238E27FC236}">
                <a16:creationId xmlns:a16="http://schemas.microsoft.com/office/drawing/2014/main" id="{CBA11434-72D4-F75C-D407-98ED9F26CBBB}"/>
              </a:ext>
            </a:extLst>
          </p:cNvPr>
          <p:cNvGrpSpPr/>
          <p:nvPr/>
        </p:nvGrpSpPr>
        <p:grpSpPr>
          <a:xfrm>
            <a:off x="0" y="-235730"/>
            <a:ext cx="12192000" cy="471460"/>
            <a:chOff x="0" y="-13752"/>
            <a:chExt cx="12192000" cy="471460"/>
          </a:xfrm>
        </p:grpSpPr>
        <p:sp>
          <p:nvSpPr>
            <p:cNvPr id="28" name="Rectangle 27">
              <a:extLst>
                <a:ext uri="{FF2B5EF4-FFF2-40B4-BE49-F238E27FC236}">
                  <a16:creationId xmlns:a16="http://schemas.microsoft.com/office/drawing/2014/main" id="{7331DF34-A4FB-BA52-4634-4E7FED5130FE}"/>
                </a:ext>
              </a:extLst>
            </p:cNvPr>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6923E662-10E7-2F10-5CFC-A6A3021433A7}"/>
                </a:ext>
              </a:extLst>
            </p:cNvPr>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0D4381AD-2E9A-4FEB-11D3-519CC57988E6}"/>
              </a:ext>
            </a:extLst>
          </p:cNvPr>
          <p:cNvSpPr txBox="1"/>
          <p:nvPr/>
        </p:nvSpPr>
        <p:spPr>
          <a:xfrm>
            <a:off x="568354" y="521460"/>
            <a:ext cx="11510039"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kern="100" dirty="0">
                <a:solidFill>
                  <a:srgbClr val="5EB3E4"/>
                </a:solidFill>
                <a:latin typeface="Arial" panose="020B0604020202020204" pitchFamily="34" charset="0"/>
                <a:ea typeface="Calibri" panose="020F0502020204030204" pitchFamily="34" charset="0"/>
                <a:cs typeface="Arial" panose="020B0604020202020204" pitchFamily="34" charset="0"/>
              </a:rPr>
              <a:t>Putting Kentuckians First (PKF)</a:t>
            </a:r>
          </a:p>
        </p:txBody>
      </p:sp>
      <p:pic>
        <p:nvPicPr>
          <p:cNvPr id="2" name="Picture 1">
            <a:extLst>
              <a:ext uri="{FF2B5EF4-FFF2-40B4-BE49-F238E27FC236}">
                <a16:creationId xmlns:a16="http://schemas.microsoft.com/office/drawing/2014/main" id="{A6BFE11A-BE69-A058-A20C-6291A708B8D5}"/>
              </a:ext>
            </a:extLst>
          </p:cNvPr>
          <p:cNvPicPr>
            <a:picLocks noChangeAspect="1"/>
          </p:cNvPicPr>
          <p:nvPr/>
        </p:nvPicPr>
        <p:blipFill rotWithShape="1">
          <a:blip r:embed="rId4"/>
          <a:srcRect t="19369" b="15607"/>
          <a:stretch/>
        </p:blipFill>
        <p:spPr>
          <a:xfrm>
            <a:off x="848661" y="1453521"/>
            <a:ext cx="10494678" cy="3923822"/>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Tree>
    <p:extLst>
      <p:ext uri="{BB962C8B-B14F-4D97-AF65-F5344CB8AC3E}">
        <p14:creationId xmlns:p14="http://schemas.microsoft.com/office/powerpoint/2010/main" val="190264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D6DF0A-2A59-AA5A-5D54-89ED03D091A3}"/>
              </a:ext>
            </a:extLst>
          </p:cNvPr>
          <p:cNvSpPr txBox="1"/>
          <p:nvPr/>
        </p:nvSpPr>
        <p:spPr>
          <a:xfrm>
            <a:off x="389212" y="4647790"/>
            <a:ext cx="11689181" cy="4431007"/>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E69DE827-7654-C570-482D-30B2D34A6622}"/>
              </a:ext>
            </a:extLst>
          </p:cNvPr>
          <p:cNvGrpSpPr/>
          <p:nvPr/>
        </p:nvGrpSpPr>
        <p:grpSpPr>
          <a:xfrm>
            <a:off x="0" y="6198076"/>
            <a:ext cx="12192000" cy="759315"/>
            <a:chOff x="0" y="6098685"/>
            <a:chExt cx="12192000" cy="759315"/>
          </a:xfrm>
        </p:grpSpPr>
        <p:sp>
          <p:nvSpPr>
            <p:cNvPr id="23" name="Rectangle 22">
              <a:extLst>
                <a:ext uri="{FF2B5EF4-FFF2-40B4-BE49-F238E27FC236}">
                  <a16:creationId xmlns:a16="http://schemas.microsoft.com/office/drawing/2014/main" id="{EFC0045B-5879-06D6-C5CE-DB07739FBA42}"/>
                </a:ext>
              </a:extLst>
            </p:cNvPr>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8169DC1-47CF-43D3-A7A1-8BC924EFC893}"/>
                </a:ext>
              </a:extLst>
            </p:cNvPr>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6BF01347-9E09-E817-F150-90B42CF1C8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grpSp>
        <p:nvGrpSpPr>
          <p:cNvPr id="26" name="Group 25">
            <a:extLst>
              <a:ext uri="{FF2B5EF4-FFF2-40B4-BE49-F238E27FC236}">
                <a16:creationId xmlns:a16="http://schemas.microsoft.com/office/drawing/2014/main" id="{CBA11434-72D4-F75C-D407-98ED9F26CBBB}"/>
              </a:ext>
            </a:extLst>
          </p:cNvPr>
          <p:cNvGrpSpPr/>
          <p:nvPr/>
        </p:nvGrpSpPr>
        <p:grpSpPr>
          <a:xfrm>
            <a:off x="0" y="-235730"/>
            <a:ext cx="12192000" cy="471460"/>
            <a:chOff x="0" y="-13752"/>
            <a:chExt cx="12192000" cy="471460"/>
          </a:xfrm>
        </p:grpSpPr>
        <p:sp>
          <p:nvSpPr>
            <p:cNvPr id="28" name="Rectangle 27">
              <a:extLst>
                <a:ext uri="{FF2B5EF4-FFF2-40B4-BE49-F238E27FC236}">
                  <a16:creationId xmlns:a16="http://schemas.microsoft.com/office/drawing/2014/main" id="{7331DF34-A4FB-BA52-4634-4E7FED5130FE}"/>
                </a:ext>
              </a:extLst>
            </p:cNvPr>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6923E662-10E7-2F10-5CFC-A6A3021433A7}"/>
                </a:ext>
              </a:extLst>
            </p:cNvPr>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0D4381AD-2E9A-4FEB-11D3-519CC57988E6}"/>
              </a:ext>
            </a:extLst>
          </p:cNvPr>
          <p:cNvSpPr txBox="1"/>
          <p:nvPr/>
        </p:nvSpPr>
        <p:spPr>
          <a:xfrm>
            <a:off x="568354" y="521460"/>
            <a:ext cx="11510039"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kern="100" dirty="0">
                <a:solidFill>
                  <a:srgbClr val="5EB3E4"/>
                </a:solidFill>
                <a:latin typeface="Arial" panose="020B0604020202020204" pitchFamily="34" charset="0"/>
                <a:ea typeface="Calibri" panose="020F0502020204030204" pitchFamily="34" charset="0"/>
                <a:cs typeface="Arial" panose="020B0604020202020204" pitchFamily="34" charset="0"/>
              </a:rPr>
              <a:t>Putting Kentuckians First (PKF)</a:t>
            </a:r>
          </a:p>
        </p:txBody>
      </p:sp>
      <p:pic>
        <p:nvPicPr>
          <p:cNvPr id="3" name="Picture 2">
            <a:extLst>
              <a:ext uri="{FF2B5EF4-FFF2-40B4-BE49-F238E27FC236}">
                <a16:creationId xmlns:a16="http://schemas.microsoft.com/office/drawing/2014/main" id="{21A44DEC-EA92-A4E0-A4B3-BD9C79C23B80}"/>
              </a:ext>
            </a:extLst>
          </p:cNvPr>
          <p:cNvPicPr>
            <a:picLocks noChangeAspect="1"/>
          </p:cNvPicPr>
          <p:nvPr/>
        </p:nvPicPr>
        <p:blipFill rotWithShape="1">
          <a:blip r:embed="rId4"/>
          <a:srcRect b="21196"/>
          <a:stretch/>
        </p:blipFill>
        <p:spPr>
          <a:xfrm>
            <a:off x="659084" y="1650669"/>
            <a:ext cx="6018554" cy="4268533"/>
          </a:xfrm>
          <a:prstGeom prst="rect">
            <a:avLst/>
          </a:prstGeom>
        </p:spPr>
      </p:pic>
      <p:sp>
        <p:nvSpPr>
          <p:cNvPr id="7" name="TextBox 6">
            <a:extLst>
              <a:ext uri="{FF2B5EF4-FFF2-40B4-BE49-F238E27FC236}">
                <a16:creationId xmlns:a16="http://schemas.microsoft.com/office/drawing/2014/main" id="{AB430575-11C0-A5E4-C0E4-710322909980}"/>
              </a:ext>
            </a:extLst>
          </p:cNvPr>
          <p:cNvSpPr txBox="1"/>
          <p:nvPr/>
        </p:nvSpPr>
        <p:spPr>
          <a:xfrm>
            <a:off x="7155809" y="1793142"/>
            <a:ext cx="4202886" cy="3785652"/>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Nelson County Detention Center has</a:t>
            </a:r>
            <a:r>
              <a:rPr lang="en-US" sz="1600" dirty="0">
                <a:effectLst/>
                <a:latin typeface="Arial" panose="020B0604020202020204" pitchFamily="34" charset="0"/>
                <a:ea typeface="Calibri" panose="020F0502020204030204" pitchFamily="34" charset="0"/>
                <a:cs typeface="Arial" panose="020B0604020202020204" pitchFamily="34" charset="0"/>
              </a:rPr>
              <a:t> initiated several programs to help inmates secure jobs to stop the revolving door of incarceration. </a:t>
            </a:r>
          </a:p>
          <a:p>
            <a:pPr marL="285750" marR="0" indent="-285750">
              <a:spcBef>
                <a:spcPts val="0"/>
              </a:spcBef>
              <a:spcAft>
                <a:spcPts val="0"/>
              </a:spcAft>
              <a:buFont typeface="Arial" panose="020B0604020202020204" pitchFamily="34" charset="0"/>
              <a:buChar char="•"/>
            </a:pPr>
            <a:endParaRPr lang="en-US" sz="1600" dirty="0">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Nelson County Adult Education in partnership with the Welding Institute of Bardstown affords inmates the opportunity to be certified welders with guaranteed employment upon their release. </a:t>
            </a:r>
          </a:p>
          <a:p>
            <a:pPr marL="285750" marR="0" indent="-285750">
              <a:spcBef>
                <a:spcPts val="0"/>
              </a:spcBef>
              <a:spcAft>
                <a:spcPts val="0"/>
              </a:spcAft>
              <a:buFont typeface="Arial" panose="020B0604020202020204" pitchFamily="34" charset="0"/>
              <a:buChar char="•"/>
            </a:pPr>
            <a:endParaRPr lang="en-US" sz="1600" dirty="0">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This is a significant milestone in providing employment opportunities and helping inmates break the cycle of incarceration.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094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0CFCC63E-F97A-5B46-2062-648463D78D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736" t="-20" r="13057" b="22639"/>
          <a:stretch/>
        </p:blipFill>
        <p:spPr>
          <a:xfrm>
            <a:off x="5669943" y="2569029"/>
            <a:ext cx="6143671" cy="4060372"/>
          </a:xfrm>
          <a:prstGeom prst="rect">
            <a:avLst/>
          </a:prstGeom>
          <a:ln>
            <a:noFill/>
          </a:ln>
          <a:effectLst>
            <a:outerShdw blurRad="292100" dist="139700" dir="2700000" algn="tl" rotWithShape="0">
              <a:srgbClr val="333333">
                <a:alpha val="65000"/>
              </a:srgbClr>
            </a:outerShdw>
          </a:effectLst>
        </p:spPr>
      </p:pic>
      <p:pic>
        <p:nvPicPr>
          <p:cNvPr id="4" name="Picture 3" descr="A group of people standing at a podium with microphones and a flag behind them&#10;&#10;Description automatically generated with low confidence">
            <a:extLst>
              <a:ext uri="{FF2B5EF4-FFF2-40B4-BE49-F238E27FC236}">
                <a16:creationId xmlns:a16="http://schemas.microsoft.com/office/drawing/2014/main" id="{ABBF7D96-1317-B817-420D-3E5C30C801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82"/>
          <a:stretch/>
        </p:blipFill>
        <p:spPr>
          <a:xfrm>
            <a:off x="407152" y="2389982"/>
            <a:ext cx="4886172" cy="423941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788DFBC-6885-0F8B-4E09-0DFF041617D3}"/>
              </a:ext>
            </a:extLst>
          </p:cNvPr>
          <p:cNvSpPr txBox="1"/>
          <p:nvPr/>
        </p:nvSpPr>
        <p:spPr>
          <a:xfrm>
            <a:off x="157018" y="228599"/>
            <a:ext cx="11877964" cy="1200329"/>
          </a:xfrm>
          <a:prstGeom prst="rect">
            <a:avLst/>
          </a:prstGeom>
          <a:noFill/>
        </p:spPr>
        <p:txBody>
          <a:bodyPr wrap="square" rtlCol="0">
            <a:spAutoFit/>
          </a:bodyPr>
          <a:lstStyle/>
          <a:p>
            <a:r>
              <a:rPr lang="en-US" sz="3600" cap="all" dirty="0">
                <a:solidFill>
                  <a:srgbClr val="093B60"/>
                </a:solidFill>
                <a:latin typeface="Arial" panose="020B0604020202020204" pitchFamily="34" charset="0"/>
                <a:ea typeface="Segoe UI Black" panose="020B0A02040204020203" pitchFamily="34" charset="0"/>
                <a:cs typeface="Arial" panose="020B0604020202020204" pitchFamily="34" charset="0"/>
              </a:rPr>
              <a:t>Partnership Spotlight</a:t>
            </a:r>
          </a:p>
          <a:p>
            <a:endParaRPr lang="en-US" sz="3600" cap="all" dirty="0">
              <a:solidFill>
                <a:srgbClr val="FF0000"/>
              </a:solidFill>
              <a:latin typeface="Segoe UI Black" panose="020B0A02040204020203" pitchFamily="34" charset="0"/>
              <a:ea typeface="Segoe UI Black" panose="020B0A02040204020203" pitchFamily="34" charset="0"/>
            </a:endParaRPr>
          </a:p>
        </p:txBody>
      </p:sp>
      <p:pic>
        <p:nvPicPr>
          <p:cNvPr id="12" name="Picture 11" descr="A group of people posing for a photo&#10;&#10;Description automatically generated">
            <a:extLst>
              <a:ext uri="{FF2B5EF4-FFF2-40B4-BE49-F238E27FC236}">
                <a16:creationId xmlns:a16="http://schemas.microsoft.com/office/drawing/2014/main" id="{27B413F8-7971-6D40-7F1B-55A450C0F0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838"/>
          <a:stretch/>
        </p:blipFill>
        <p:spPr>
          <a:xfrm>
            <a:off x="6725770" y="667512"/>
            <a:ext cx="4171843" cy="2319347"/>
          </a:xfrm>
          <a:prstGeom prst="rect">
            <a:avLst/>
          </a:prstGeom>
          <a:ln>
            <a:noFill/>
          </a:ln>
          <a:effectLst>
            <a:outerShdw blurRad="292100" dist="139700" dir="2700000" algn="tl" rotWithShape="0">
              <a:srgbClr val="333333">
                <a:alpha val="65000"/>
              </a:srgbClr>
            </a:outerShdw>
          </a:effectLst>
        </p:spPr>
      </p:pic>
      <p:pic>
        <p:nvPicPr>
          <p:cNvPr id="1026" name="Picture 2" descr="KCC COMPANIES Logo">
            <a:extLst>
              <a:ext uri="{FF2B5EF4-FFF2-40B4-BE49-F238E27FC236}">
                <a16:creationId xmlns:a16="http://schemas.microsoft.com/office/drawing/2014/main" id="{B6DD1813-6870-1DA2-41C8-0ACE9DD86A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517" y="1053654"/>
            <a:ext cx="3566536" cy="102936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1B04352-1D02-1916-AB52-27FCE564810C}"/>
              </a:ext>
            </a:extLst>
          </p:cNvPr>
          <p:cNvGrpSpPr/>
          <p:nvPr/>
        </p:nvGrpSpPr>
        <p:grpSpPr>
          <a:xfrm>
            <a:off x="0" y="-280452"/>
            <a:ext cx="12192000" cy="471460"/>
            <a:chOff x="0" y="-13752"/>
            <a:chExt cx="12192000" cy="471460"/>
          </a:xfrm>
        </p:grpSpPr>
        <p:sp>
          <p:nvSpPr>
            <p:cNvPr id="5" name="Rectangle 4">
              <a:extLst>
                <a:ext uri="{FF2B5EF4-FFF2-40B4-BE49-F238E27FC236}">
                  <a16:creationId xmlns:a16="http://schemas.microsoft.com/office/drawing/2014/main" id="{E25CBD7A-DEA3-C1C9-0803-F8A926B729DD}"/>
                </a:ext>
              </a:extLst>
            </p:cNvPr>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21346F4-4AE8-625E-1B4F-71C05D969BBD}"/>
                </a:ext>
              </a:extLst>
            </p:cNvPr>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F54A282F-9869-0113-533D-D82D1AECF679}"/>
              </a:ext>
            </a:extLst>
          </p:cNvPr>
          <p:cNvGrpSpPr/>
          <p:nvPr/>
        </p:nvGrpSpPr>
        <p:grpSpPr>
          <a:xfrm>
            <a:off x="0" y="6098685"/>
            <a:ext cx="12192000" cy="759315"/>
            <a:chOff x="0" y="6098685"/>
            <a:chExt cx="12192000" cy="759315"/>
          </a:xfrm>
        </p:grpSpPr>
        <p:sp>
          <p:nvSpPr>
            <p:cNvPr id="9" name="Rectangle 8">
              <a:extLst>
                <a:ext uri="{FF2B5EF4-FFF2-40B4-BE49-F238E27FC236}">
                  <a16:creationId xmlns:a16="http://schemas.microsoft.com/office/drawing/2014/main" id="{1BF38AF3-E29C-E1F4-A380-FD6790B4898D}"/>
                </a:ext>
              </a:extLst>
            </p:cNvPr>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A1F3488-027C-2937-EE67-D471B82676D8}"/>
                </a:ext>
              </a:extLst>
            </p:cNvPr>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353D549-372A-6984-B7B0-54C7AD9EA3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Tree>
    <p:extLst>
      <p:ext uri="{BB962C8B-B14F-4D97-AF65-F5344CB8AC3E}">
        <p14:creationId xmlns:p14="http://schemas.microsoft.com/office/powerpoint/2010/main" val="153380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1" name="TextBox 10"/>
          <p:cNvSpPr txBox="1"/>
          <p:nvPr/>
        </p:nvSpPr>
        <p:spPr>
          <a:xfrm>
            <a:off x="218440" y="637134"/>
            <a:ext cx="11755120" cy="646331"/>
          </a:xfrm>
          <a:prstGeom prst="rect">
            <a:avLst/>
          </a:prstGeom>
          <a:noFill/>
        </p:spPr>
        <p:txBody>
          <a:bodyPr wrap="square" rtlCol="0">
            <a:spAutoFit/>
          </a:bodyPr>
          <a:lstStyle/>
          <a:p>
            <a:r>
              <a:rPr lang="en-US" sz="3600" b="1" dirty="0">
                <a:solidFill>
                  <a:srgbClr val="5EB3E4"/>
                </a:solidFill>
                <a:latin typeface="Arial" panose="020B0604020202020204" pitchFamily="34" charset="0"/>
                <a:cs typeface="Arial" panose="020B0604020202020204" pitchFamily="34" charset="0"/>
              </a:rPr>
              <a:t>FY 2024 Budget</a:t>
            </a:r>
          </a:p>
        </p:txBody>
      </p:sp>
      <p:pic>
        <p:nvPicPr>
          <p:cNvPr id="17" name="Picture 16" descr="Chart, pie chart&#10;&#10;Description automatically generated">
            <a:extLst>
              <a:ext uri="{FF2B5EF4-FFF2-40B4-BE49-F238E27FC236}">
                <a16:creationId xmlns:a16="http://schemas.microsoft.com/office/drawing/2014/main" id="{72E38603-74F1-C309-1F05-617B12839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2855" y="1503864"/>
            <a:ext cx="5651748" cy="3850272"/>
          </a:xfrm>
          <a:prstGeom prst="rect">
            <a:avLst/>
          </a:prstGeom>
        </p:spPr>
      </p:pic>
      <p:sp>
        <p:nvSpPr>
          <p:cNvPr id="5" name="Content Placeholder 4">
            <a:extLst>
              <a:ext uri="{FF2B5EF4-FFF2-40B4-BE49-F238E27FC236}">
                <a16:creationId xmlns:a16="http://schemas.microsoft.com/office/drawing/2014/main" id="{49A39BBB-3E8A-3514-FA06-1D26018BD8F2}"/>
              </a:ext>
            </a:extLst>
          </p:cNvPr>
          <p:cNvSpPr>
            <a:spLocks noGrp="1"/>
          </p:cNvSpPr>
          <p:nvPr>
            <p:ph idx="1"/>
          </p:nvPr>
        </p:nvSpPr>
        <p:spPr>
          <a:xfrm>
            <a:off x="298270" y="1887523"/>
            <a:ext cx="5501640" cy="3990763"/>
          </a:xfrm>
        </p:spPr>
        <p:txBody>
          <a:bodyPr>
            <a:normAutofit/>
          </a:bodyPr>
          <a:lstStyle/>
          <a:p>
            <a:r>
              <a:rPr lang="en-US" dirty="0">
                <a:latin typeface="Arial" panose="020B0604020202020204" pitchFamily="34" charset="0"/>
                <a:cs typeface="Arial" panose="020B0604020202020204" pitchFamily="34" charset="0"/>
              </a:rPr>
              <a:t>63% (General Fund –State)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37% (WIOA: AEFLA – Federal)</a:t>
            </a:r>
          </a:p>
          <a:p>
            <a:endParaRPr lang="en-US"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Planning, programming, budgeting, and executing for WIOA co-enrollment services and activities in support the Kentucky Career Center system </a:t>
            </a:r>
          </a:p>
        </p:txBody>
      </p:sp>
    </p:spTree>
    <p:extLst>
      <p:ext uri="{BB962C8B-B14F-4D97-AF65-F5344CB8AC3E}">
        <p14:creationId xmlns:p14="http://schemas.microsoft.com/office/powerpoint/2010/main" val="527290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4" name="TextBox 13"/>
          <p:cNvSpPr txBox="1"/>
          <p:nvPr/>
        </p:nvSpPr>
        <p:spPr>
          <a:xfrm>
            <a:off x="213360" y="646041"/>
            <a:ext cx="11755120" cy="646331"/>
          </a:xfrm>
          <a:prstGeom prst="rect">
            <a:avLst/>
          </a:prstGeom>
          <a:noFill/>
        </p:spPr>
        <p:txBody>
          <a:bodyPr wrap="square" rtlCol="0">
            <a:spAutoFit/>
          </a:bodyPr>
          <a:lstStyle/>
          <a:p>
            <a:r>
              <a:rPr lang="en-US" sz="3600" b="1" dirty="0">
                <a:solidFill>
                  <a:srgbClr val="093B60"/>
                </a:solidFill>
                <a:latin typeface="Arial" panose="020B0604020202020204" pitchFamily="34" charset="0"/>
                <a:cs typeface="Arial" panose="020B0604020202020204" pitchFamily="34" charset="0"/>
              </a:rPr>
              <a:t>Presenter</a:t>
            </a:r>
          </a:p>
        </p:txBody>
      </p:sp>
      <p:sp>
        <p:nvSpPr>
          <p:cNvPr id="12" name="TextBox 11">
            <a:extLst>
              <a:ext uri="{FF2B5EF4-FFF2-40B4-BE49-F238E27FC236}">
                <a16:creationId xmlns:a16="http://schemas.microsoft.com/office/drawing/2014/main" id="{C886C30A-4241-49BF-9C9B-2D512ED6D19B}"/>
              </a:ext>
            </a:extLst>
          </p:cNvPr>
          <p:cNvSpPr txBox="1"/>
          <p:nvPr/>
        </p:nvSpPr>
        <p:spPr>
          <a:xfrm>
            <a:off x="770021" y="1384175"/>
            <a:ext cx="11421977" cy="2308324"/>
          </a:xfrm>
          <a:prstGeom prst="rect">
            <a:avLst/>
          </a:prstGeom>
          <a:noFill/>
        </p:spPr>
        <p:txBody>
          <a:bodyPr wrap="square">
            <a:spAutoFit/>
          </a:bodyPr>
          <a:lstStyle/>
          <a:p>
            <a:pPr marL="285750" indent="-285750">
              <a:buFont typeface="Arial" panose="020B0604020202020204" pitchFamily="34" charset="0"/>
              <a:buChar char="•"/>
            </a:pPr>
            <a:endParaRPr lang="en-US" sz="2600" b="1" dirty="0">
              <a:solidFill>
                <a:srgbClr val="093B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600" b="1" dirty="0">
                <a:solidFill>
                  <a:srgbClr val="093B60"/>
                </a:solidFill>
                <a:latin typeface="Arial" panose="020B0604020202020204" pitchFamily="34" charset="0"/>
                <a:cs typeface="Arial" panose="020B0604020202020204" pitchFamily="34" charset="0"/>
              </a:rPr>
              <a:t>Dr. John Gregory</a:t>
            </a:r>
            <a:r>
              <a:rPr lang="en-US" sz="2600" dirty="0">
                <a:solidFill>
                  <a:srgbClr val="093B60"/>
                </a:solidFill>
                <a:latin typeface="Arial" panose="020B0604020202020204" pitchFamily="34" charset="0"/>
                <a:cs typeface="Arial" panose="020B0604020202020204" pitchFamily="34" charset="0"/>
              </a:rPr>
              <a:t>, Executive Director, Office of Adult Education</a:t>
            </a:r>
          </a:p>
          <a:p>
            <a:pPr marL="285750" indent="-285750">
              <a:buFont typeface="Arial" panose="020B0604020202020204" pitchFamily="34" charset="0"/>
              <a:buChar char="•"/>
            </a:pPr>
            <a:endParaRPr lang="en-US" sz="2300" dirty="0">
              <a:solidFill>
                <a:srgbClr val="093B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300" dirty="0">
              <a:solidFill>
                <a:srgbClr val="093B60"/>
              </a:solidFill>
              <a:latin typeface="Arial" panose="020B0604020202020204" pitchFamily="34" charset="0"/>
              <a:cs typeface="Arial" panose="020B0604020202020204" pitchFamily="34" charset="0"/>
            </a:endParaRPr>
          </a:p>
          <a:p>
            <a:endParaRPr lang="en-US" sz="2300" dirty="0">
              <a:solidFill>
                <a:srgbClr val="093B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300" dirty="0">
              <a:solidFill>
                <a:srgbClr val="093B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654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3" name="Content Placeholder 12">
            <a:extLst>
              <a:ext uri="{FF2B5EF4-FFF2-40B4-BE49-F238E27FC236}">
                <a16:creationId xmlns:a16="http://schemas.microsoft.com/office/drawing/2014/main" id="{25598ECA-3428-C7B5-6356-2DD5266A7CE8}"/>
              </a:ext>
            </a:extLst>
          </p:cNvPr>
          <p:cNvSpPr>
            <a:spLocks noGrp="1"/>
          </p:cNvSpPr>
          <p:nvPr>
            <p:ph idx="1"/>
          </p:nvPr>
        </p:nvSpPr>
        <p:spPr>
          <a:xfrm>
            <a:off x="462455" y="1820411"/>
            <a:ext cx="11098924" cy="4200848"/>
          </a:xfrm>
        </p:spPr>
        <p:txBody>
          <a:bodyPr>
            <a:normAutofit fontScale="85000" lnSpcReduction="20000"/>
          </a:bodyPr>
          <a:lstStyle/>
          <a:p>
            <a:pPr lvl="1">
              <a:lnSpc>
                <a:spcPct val="100000"/>
              </a:lnSpc>
            </a:pPr>
            <a:r>
              <a:rPr lang="en-US" sz="2800" dirty="0">
                <a:latin typeface="Arial" panose="020B0604020202020204" pitchFamily="34" charset="0"/>
                <a:cs typeface="Arial" panose="020B0604020202020204" pitchFamily="34" charset="0"/>
              </a:rPr>
              <a:t>Maximize MSG growth &amp; expand partnerships to improve workforce participation &amp; career advancement</a:t>
            </a:r>
          </a:p>
          <a:p>
            <a:pPr lvl="1">
              <a:lnSpc>
                <a:spcPct val="100000"/>
              </a:lnSpc>
            </a:pPr>
            <a:endParaRPr lang="en-US" sz="2800" dirty="0">
              <a:latin typeface="Arial" panose="020B0604020202020204" pitchFamily="34" charset="0"/>
              <a:cs typeface="Arial" panose="020B0604020202020204" pitchFamily="34" charset="0"/>
            </a:endParaRPr>
          </a:p>
          <a:p>
            <a:pPr lvl="1">
              <a:lnSpc>
                <a:spcPct val="110000"/>
              </a:lnSpc>
            </a:pPr>
            <a:r>
              <a:rPr lang="en-US" sz="2800" dirty="0">
                <a:latin typeface="Arial" panose="020B0604020202020204" pitchFamily="34" charset="0"/>
                <a:cs typeface="Arial" panose="020B0604020202020204" pitchFamily="34" charset="0"/>
              </a:rPr>
              <a:t>Expand family literacy activities in support of lifelong learning and economic self-sufficiency </a:t>
            </a:r>
            <a:r>
              <a:rPr lang="en-US" sz="2800" u="sng" dirty="0">
                <a:latin typeface="Arial" panose="020B0604020202020204" pitchFamily="34" charset="0"/>
                <a:cs typeface="Arial" panose="020B0604020202020204" pitchFamily="34" charset="0"/>
              </a:rPr>
              <a:t> </a:t>
            </a:r>
          </a:p>
          <a:p>
            <a:pPr lvl="1">
              <a:lnSpc>
                <a:spcPct val="110000"/>
              </a:lnSpc>
            </a:pPr>
            <a:endParaRPr lang="en-US" sz="2800" u="sng" dirty="0">
              <a:latin typeface="Arial" panose="020B0604020202020204" pitchFamily="34" charset="0"/>
              <a:cs typeface="Arial" panose="020B0604020202020204" pitchFamily="34" charset="0"/>
            </a:endParaRPr>
          </a:p>
          <a:p>
            <a:pPr lvl="1">
              <a:lnSpc>
                <a:spcPct val="110000"/>
              </a:lnSpc>
            </a:pPr>
            <a:r>
              <a:rPr lang="en-US" sz="2800" dirty="0">
                <a:latin typeface="Arial" panose="020B0604020202020204" pitchFamily="34" charset="0"/>
                <a:cs typeface="Arial" panose="020B0604020202020204" pitchFamily="34" charset="0"/>
              </a:rPr>
              <a:t>Improve HSE/GED pass rate to a minimum of 85%</a:t>
            </a:r>
          </a:p>
          <a:p>
            <a:pPr lvl="1">
              <a:lnSpc>
                <a:spcPct val="110000"/>
              </a:lnSpc>
            </a:pPr>
            <a:endParaRPr lang="en-US" sz="2800" dirty="0">
              <a:latin typeface="Arial" panose="020B0604020202020204" pitchFamily="34" charset="0"/>
              <a:cs typeface="Arial" panose="020B0604020202020204" pitchFamily="34" charset="0"/>
            </a:endParaRPr>
          </a:p>
          <a:p>
            <a:pPr lvl="1">
              <a:lnSpc>
                <a:spcPct val="110000"/>
              </a:lnSpc>
            </a:pPr>
            <a:r>
              <a:rPr lang="en-US" sz="2800" dirty="0">
                <a:latin typeface="Arial" panose="020B0604020202020204" pitchFamily="34" charset="0"/>
                <a:cs typeface="Arial" panose="020B0604020202020204" pitchFamily="34" charset="0"/>
              </a:rPr>
              <a:t>Expand scope and efforts for the Jobs on Day 1 Initiative </a:t>
            </a:r>
          </a:p>
          <a:p>
            <a:pPr lvl="1">
              <a:lnSpc>
                <a:spcPct val="110000"/>
              </a:lnSpc>
            </a:pPr>
            <a:endParaRPr lang="en-US" sz="2800" dirty="0">
              <a:latin typeface="Arial" panose="020B0604020202020204" pitchFamily="34" charset="0"/>
              <a:cs typeface="Arial" panose="020B0604020202020204" pitchFamily="34" charset="0"/>
            </a:endParaRPr>
          </a:p>
          <a:p>
            <a:pPr lvl="1">
              <a:lnSpc>
                <a:spcPct val="110000"/>
              </a:lnSpc>
            </a:pPr>
            <a:r>
              <a:rPr lang="en-US" sz="2800" dirty="0">
                <a:latin typeface="Arial" panose="020B0604020202020204" pitchFamily="34" charset="0"/>
                <a:cs typeface="Arial" panose="020B0604020202020204" pitchFamily="34" charset="0"/>
              </a:rPr>
              <a:t>New request for proposal (RFP) cycle  </a:t>
            </a:r>
          </a:p>
          <a:p>
            <a:pPr lvl="1">
              <a:lnSpc>
                <a:spcPct val="110000"/>
              </a:lnSpc>
            </a:pPr>
            <a:endParaRPr lang="en-US" sz="2800" dirty="0">
              <a:latin typeface="Arial" panose="020B0604020202020204" pitchFamily="34" charset="0"/>
              <a:cs typeface="Arial" panose="020B0604020202020204" pitchFamily="34" charset="0"/>
            </a:endParaRPr>
          </a:p>
        </p:txBody>
      </p:sp>
      <p:sp>
        <p:nvSpPr>
          <p:cNvPr id="11" name="TextBox 10"/>
          <p:cNvSpPr txBox="1"/>
          <p:nvPr/>
        </p:nvSpPr>
        <p:spPr>
          <a:xfrm>
            <a:off x="377504" y="646041"/>
            <a:ext cx="11590975" cy="1200329"/>
          </a:xfrm>
          <a:prstGeom prst="rect">
            <a:avLst/>
          </a:prstGeom>
          <a:noFill/>
        </p:spPr>
        <p:txBody>
          <a:bodyPr wrap="square" rtlCol="0">
            <a:spAutoFit/>
          </a:bodyPr>
          <a:lstStyle/>
          <a:p>
            <a:r>
              <a:rPr lang="en-US" sz="3600" b="1" dirty="0">
                <a:solidFill>
                  <a:srgbClr val="093B60"/>
                </a:solidFill>
                <a:latin typeface="Arial" panose="020B0604020202020204" pitchFamily="34" charset="0"/>
                <a:cs typeface="Arial" panose="020B0604020202020204" pitchFamily="34" charset="0"/>
              </a:rPr>
              <a:t>Looking Forward</a:t>
            </a:r>
          </a:p>
          <a:p>
            <a:endParaRPr lang="en-US" sz="3600" b="1" dirty="0">
              <a:solidFill>
                <a:srgbClr val="093B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482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980" y="761098"/>
            <a:ext cx="6416040" cy="3360783"/>
          </a:xfrm>
          <a:prstGeom prst="rect">
            <a:avLst/>
          </a:prstGeom>
        </p:spPr>
      </p:pic>
      <p:grpSp>
        <p:nvGrpSpPr>
          <p:cNvPr id="15" name="Group 14"/>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p:cNvSpPr txBox="1"/>
          <p:nvPr/>
        </p:nvSpPr>
        <p:spPr>
          <a:xfrm>
            <a:off x="-138641" y="4573437"/>
            <a:ext cx="12192000" cy="1015663"/>
          </a:xfrm>
          <a:prstGeom prst="rect">
            <a:avLst/>
          </a:prstGeom>
          <a:noFill/>
        </p:spPr>
        <p:txBody>
          <a:bodyPr wrap="square" rtlCol="0">
            <a:spAutoFit/>
          </a:bodyPr>
          <a:lstStyle/>
          <a:p>
            <a:pPr algn="ctr"/>
            <a:r>
              <a:rPr lang="en-US" sz="6000" b="1" dirty="0">
                <a:solidFill>
                  <a:srgbClr val="093B60"/>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60927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3360" y="646041"/>
            <a:ext cx="11755120" cy="646331"/>
          </a:xfrm>
          <a:prstGeom prst="rect">
            <a:avLst/>
          </a:prstGeom>
          <a:noFill/>
        </p:spPr>
        <p:txBody>
          <a:bodyPr wrap="square" rtlCol="0">
            <a:spAutoFit/>
          </a:bodyPr>
          <a:lstStyle/>
          <a:p>
            <a:r>
              <a:rPr lang="en-US" sz="3600" b="1" dirty="0">
                <a:solidFill>
                  <a:srgbClr val="093B60"/>
                </a:solidFill>
                <a:latin typeface="Arial" panose="020B0604020202020204" pitchFamily="34" charset="0"/>
                <a:cs typeface="Arial" panose="020B0604020202020204" pitchFamily="34" charset="0"/>
              </a:rPr>
              <a:t>Topics to Discuss</a:t>
            </a:r>
          </a:p>
        </p:txBody>
      </p:sp>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5" name="Content Placeholder 4">
            <a:extLst>
              <a:ext uri="{FF2B5EF4-FFF2-40B4-BE49-F238E27FC236}">
                <a16:creationId xmlns:a16="http://schemas.microsoft.com/office/drawing/2014/main" id="{53913B4D-D9B9-8F79-F80D-5A37464F1D52}"/>
              </a:ext>
            </a:extLst>
          </p:cNvPr>
          <p:cNvSpPr>
            <a:spLocks noGrp="1"/>
          </p:cNvSpPr>
          <p:nvPr>
            <p:ph idx="1"/>
          </p:nvPr>
        </p:nvSpPr>
        <p:spPr>
          <a:xfrm>
            <a:off x="833120" y="1279219"/>
            <a:ext cx="10515600" cy="4781536"/>
          </a:xfrm>
        </p:spPr>
        <p:txBody>
          <a:bodyPr>
            <a:normAutofit fontScale="92500" lnSpcReduction="20000"/>
          </a:bodyPr>
          <a:lstStyle/>
          <a:p>
            <a:pPr marL="0" indent="0">
              <a:buNone/>
            </a:pPr>
            <a:br>
              <a:rPr lang="en-US" sz="2400" dirty="0">
                <a:solidFill>
                  <a:srgbClr val="093B60"/>
                </a:solidFill>
                <a:latin typeface="Arial" panose="020B0604020202020204" pitchFamily="34" charset="0"/>
                <a:cs typeface="Arial" panose="020B0604020202020204" pitchFamily="34" charset="0"/>
              </a:rPr>
            </a:br>
            <a:endParaRPr lang="en-US" sz="2400" dirty="0">
              <a:solidFill>
                <a:srgbClr val="093B60"/>
              </a:solidFill>
              <a:latin typeface="Arial" panose="020B0604020202020204" pitchFamily="34" charset="0"/>
              <a:cs typeface="Arial" panose="020B0604020202020204" pitchFamily="34" charset="0"/>
            </a:endParaRPr>
          </a:p>
          <a:p>
            <a:r>
              <a:rPr lang="en-US" sz="2400" dirty="0">
                <a:solidFill>
                  <a:srgbClr val="093B60"/>
                </a:solidFill>
                <a:latin typeface="Arial" panose="020B0604020202020204" pitchFamily="34" charset="0"/>
                <a:cs typeface="Arial" panose="020B0604020202020204" pitchFamily="34" charset="0"/>
              </a:rPr>
              <a:t>Purpose of Adult Education </a:t>
            </a:r>
          </a:p>
          <a:p>
            <a:endParaRPr lang="en-US" sz="2400" dirty="0">
              <a:solidFill>
                <a:srgbClr val="093B60"/>
              </a:solidFill>
              <a:latin typeface="Arial" panose="020B0604020202020204" pitchFamily="34" charset="0"/>
              <a:cs typeface="Arial" panose="020B0604020202020204" pitchFamily="34" charset="0"/>
            </a:endParaRPr>
          </a:p>
          <a:p>
            <a:r>
              <a:rPr lang="en-US" sz="2400" dirty="0">
                <a:solidFill>
                  <a:srgbClr val="093B60"/>
                </a:solidFill>
                <a:latin typeface="Arial" panose="020B0604020202020204" pitchFamily="34" charset="0"/>
                <a:cs typeface="Arial" panose="020B0604020202020204" pitchFamily="34" charset="0"/>
              </a:rPr>
              <a:t>Mission Statement &amp; Goals</a:t>
            </a:r>
          </a:p>
          <a:p>
            <a:endParaRPr lang="en-US" sz="2400" dirty="0">
              <a:solidFill>
                <a:srgbClr val="093B60"/>
              </a:solidFill>
              <a:latin typeface="Arial" panose="020B0604020202020204" pitchFamily="34" charset="0"/>
              <a:cs typeface="Arial" panose="020B0604020202020204" pitchFamily="34" charset="0"/>
            </a:endParaRPr>
          </a:p>
          <a:p>
            <a:r>
              <a:rPr lang="en-US" sz="2400" dirty="0">
                <a:solidFill>
                  <a:srgbClr val="093B60"/>
                </a:solidFill>
                <a:latin typeface="Arial" panose="020B0604020202020204" pitchFamily="34" charset="0"/>
                <a:cs typeface="Arial" panose="020B0604020202020204" pitchFamily="34" charset="0"/>
              </a:rPr>
              <a:t>Data &amp; Statistics</a:t>
            </a:r>
          </a:p>
          <a:p>
            <a:endParaRPr lang="en-US" sz="2400" dirty="0">
              <a:solidFill>
                <a:srgbClr val="093B60"/>
              </a:solidFill>
              <a:latin typeface="Arial" panose="020B0604020202020204" pitchFamily="34" charset="0"/>
              <a:cs typeface="Arial" panose="020B0604020202020204" pitchFamily="34" charset="0"/>
            </a:endParaRPr>
          </a:p>
          <a:p>
            <a:r>
              <a:rPr lang="en-US" sz="2400" dirty="0">
                <a:solidFill>
                  <a:srgbClr val="093B60"/>
                </a:solidFill>
                <a:latin typeface="Arial" panose="020B0604020202020204" pitchFamily="34" charset="0"/>
                <a:cs typeface="Arial" panose="020B0604020202020204" pitchFamily="34" charset="0"/>
              </a:rPr>
              <a:t>Testimonials &amp; Success Stories</a:t>
            </a:r>
          </a:p>
          <a:p>
            <a:pPr marL="0" indent="0">
              <a:buNone/>
            </a:pPr>
            <a:endParaRPr lang="en-US" sz="2400" dirty="0">
              <a:solidFill>
                <a:srgbClr val="093B60"/>
              </a:solidFill>
              <a:latin typeface="Arial" panose="020B0604020202020204" pitchFamily="34" charset="0"/>
              <a:cs typeface="Arial" panose="020B0604020202020204" pitchFamily="34" charset="0"/>
            </a:endParaRPr>
          </a:p>
          <a:p>
            <a:r>
              <a:rPr lang="en-US" sz="2400" dirty="0">
                <a:solidFill>
                  <a:srgbClr val="093B60"/>
                </a:solidFill>
                <a:latin typeface="Arial" panose="020B0604020202020204" pitchFamily="34" charset="0"/>
                <a:cs typeface="Arial" panose="020B0604020202020204" pitchFamily="34" charset="0"/>
              </a:rPr>
              <a:t>Budget</a:t>
            </a:r>
            <a:br>
              <a:rPr lang="en-US" sz="2400" dirty="0">
                <a:solidFill>
                  <a:srgbClr val="093B60"/>
                </a:solidFill>
                <a:latin typeface="Arial" panose="020B0604020202020204" pitchFamily="34" charset="0"/>
                <a:cs typeface="Arial" panose="020B0604020202020204" pitchFamily="34" charset="0"/>
              </a:rPr>
            </a:br>
            <a:endParaRPr lang="en-US" sz="2400" dirty="0">
              <a:solidFill>
                <a:srgbClr val="093B60"/>
              </a:solidFill>
              <a:latin typeface="Arial" panose="020B0604020202020204" pitchFamily="34" charset="0"/>
              <a:cs typeface="Arial" panose="020B0604020202020204" pitchFamily="34" charset="0"/>
            </a:endParaRPr>
          </a:p>
          <a:p>
            <a:r>
              <a:rPr lang="en-US" sz="2400" dirty="0">
                <a:solidFill>
                  <a:srgbClr val="093B60"/>
                </a:solidFill>
                <a:latin typeface="Arial" panose="020B0604020202020204" pitchFamily="34" charset="0"/>
                <a:cs typeface="Arial" panose="020B0604020202020204" pitchFamily="34" charset="0"/>
              </a:rPr>
              <a:t>Looking Ahead</a:t>
            </a:r>
            <a:br>
              <a:rPr lang="en-US" sz="2400" dirty="0">
                <a:solidFill>
                  <a:srgbClr val="093B60"/>
                </a:solidFill>
                <a:latin typeface="Arial" panose="020B0604020202020204" pitchFamily="34" charset="0"/>
                <a:cs typeface="Arial" panose="020B0604020202020204" pitchFamily="34" charset="0"/>
              </a:rPr>
            </a:br>
            <a:endParaRPr lang="en-US" sz="2400" dirty="0">
              <a:solidFill>
                <a:srgbClr val="093B60"/>
              </a:solidFill>
              <a:latin typeface="Arial" panose="020B0604020202020204" pitchFamily="34" charset="0"/>
              <a:cs typeface="Arial" panose="020B0604020202020204" pitchFamily="34" charset="0"/>
            </a:endParaRPr>
          </a:p>
          <a:p>
            <a:endParaRPr lang="en-US" sz="2400" dirty="0">
              <a:solidFill>
                <a:srgbClr val="093B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7004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3" name="Content Placeholder 12">
            <a:extLst>
              <a:ext uri="{FF2B5EF4-FFF2-40B4-BE49-F238E27FC236}">
                <a16:creationId xmlns:a16="http://schemas.microsoft.com/office/drawing/2014/main" id="{25598ECA-3428-C7B5-6356-2DD5266A7CE8}"/>
              </a:ext>
            </a:extLst>
          </p:cNvPr>
          <p:cNvSpPr>
            <a:spLocks noGrp="1"/>
          </p:cNvSpPr>
          <p:nvPr>
            <p:ph idx="1"/>
          </p:nvPr>
        </p:nvSpPr>
        <p:spPr>
          <a:xfrm>
            <a:off x="462455" y="1403279"/>
            <a:ext cx="11098924" cy="4617980"/>
          </a:xfrm>
        </p:spPr>
        <p:txBody>
          <a:bodyPr>
            <a:normAutofit fontScale="70000" lnSpcReduction="20000"/>
          </a:bodyPr>
          <a:lstStyle/>
          <a:p>
            <a:pPr marL="0" indent="0">
              <a:lnSpc>
                <a:spcPct val="100000"/>
              </a:lnSpc>
              <a:buNone/>
            </a:pPr>
            <a:endParaRPr lang="en-US" sz="3200" b="1" dirty="0">
              <a:solidFill>
                <a:srgbClr val="5EB3E4"/>
              </a:solidFill>
              <a:latin typeface="Arial" panose="020B0604020202020204" pitchFamily="34" charset="0"/>
              <a:cs typeface="Arial" panose="020B0604020202020204" pitchFamily="34" charset="0"/>
            </a:endParaRPr>
          </a:p>
          <a:p>
            <a:pPr marL="0" indent="0">
              <a:lnSpc>
                <a:spcPct val="100000"/>
              </a:lnSpc>
              <a:buNone/>
            </a:pPr>
            <a:endParaRPr lang="en-US" sz="3200" b="1" dirty="0">
              <a:solidFill>
                <a:srgbClr val="5EB3E4"/>
              </a:solidFill>
              <a:latin typeface="Arial" panose="020B0604020202020204" pitchFamily="34" charset="0"/>
              <a:cs typeface="Arial" panose="020B0604020202020204" pitchFamily="34" charset="0"/>
            </a:endParaRPr>
          </a:p>
          <a:p>
            <a:pPr lvl="1">
              <a:lnSpc>
                <a:spcPct val="100000"/>
              </a:lnSpc>
            </a:pPr>
            <a:r>
              <a:rPr lang="en-US" sz="2800" dirty="0">
                <a:latin typeface="Arial" panose="020B0604020202020204" pitchFamily="34" charset="0"/>
                <a:cs typeface="Arial" panose="020B0604020202020204" pitchFamily="34" charset="0"/>
              </a:rPr>
              <a:t>“Adult education” is academic instruction and education services below the postsecondary level</a:t>
            </a:r>
          </a:p>
          <a:p>
            <a:pPr lvl="1">
              <a:lnSpc>
                <a:spcPct val="100000"/>
              </a:lnSpc>
            </a:pPr>
            <a:endParaRPr lang="en-US" sz="2800" dirty="0">
              <a:latin typeface="Arial" panose="020B0604020202020204" pitchFamily="34" charset="0"/>
              <a:cs typeface="Arial" panose="020B0604020202020204" pitchFamily="34" charset="0"/>
            </a:endParaRPr>
          </a:p>
          <a:p>
            <a:pPr lvl="1">
              <a:lnSpc>
                <a:spcPct val="110000"/>
              </a:lnSpc>
            </a:pPr>
            <a:r>
              <a:rPr lang="en-US" sz="2800" dirty="0">
                <a:latin typeface="Arial" panose="020B0604020202020204" pitchFamily="34" charset="0"/>
                <a:cs typeface="Arial" panose="020B0604020202020204" pitchFamily="34" charset="0"/>
              </a:rPr>
              <a:t>Assist adults in obtaining knowledge and skills for </a:t>
            </a:r>
            <a:r>
              <a:rPr lang="en-US" sz="2800" u="sng" dirty="0">
                <a:highlight>
                  <a:srgbClr val="FFFF00"/>
                </a:highlight>
                <a:latin typeface="Arial" panose="020B0604020202020204" pitchFamily="34" charset="0"/>
                <a:cs typeface="Arial" panose="020B0604020202020204" pitchFamily="34" charset="0"/>
              </a:rPr>
              <a:t>employment and economic self-sufficiency </a:t>
            </a:r>
          </a:p>
          <a:p>
            <a:pPr marL="1371600" lvl="2" indent="-457200">
              <a:lnSpc>
                <a:spcPct val="110000"/>
              </a:lnSpc>
              <a:buAutoNum type="arabicParenBoth"/>
            </a:pPr>
            <a:r>
              <a:rPr lang="en-US" sz="2400" dirty="0">
                <a:latin typeface="Arial" panose="020B0604020202020204" pitchFamily="34" charset="0"/>
                <a:cs typeface="Arial" panose="020B0604020202020204" pitchFamily="34" charset="0"/>
              </a:rPr>
              <a:t>Full partners in educational process of their children</a:t>
            </a:r>
          </a:p>
          <a:p>
            <a:pPr marL="1371600" lvl="2" indent="-457200">
              <a:lnSpc>
                <a:spcPct val="110000"/>
              </a:lnSpc>
              <a:buAutoNum type="arabicParenBoth"/>
            </a:pPr>
            <a:r>
              <a:rPr lang="en-US" sz="2400" dirty="0">
                <a:latin typeface="Arial" panose="020B0604020202020204" pitchFamily="34" charset="0"/>
                <a:cs typeface="Arial" panose="020B0604020202020204" pitchFamily="34" charset="0"/>
              </a:rPr>
              <a:t>Improve economic opportunities for their family</a:t>
            </a:r>
          </a:p>
          <a:p>
            <a:pPr marL="1371600" lvl="2" indent="-457200">
              <a:lnSpc>
                <a:spcPct val="110000"/>
              </a:lnSpc>
              <a:buAutoNum type="arabicParenBoth"/>
            </a:pPr>
            <a:endParaRPr lang="en-US" sz="2400" dirty="0">
              <a:latin typeface="Arial" panose="020B0604020202020204" pitchFamily="34" charset="0"/>
              <a:cs typeface="Arial" panose="020B0604020202020204" pitchFamily="34" charset="0"/>
            </a:endParaRPr>
          </a:p>
          <a:p>
            <a:pPr lvl="1">
              <a:lnSpc>
                <a:spcPct val="110000"/>
              </a:lnSpc>
            </a:pPr>
            <a:r>
              <a:rPr lang="en-US" sz="2800" dirty="0">
                <a:latin typeface="Arial" panose="020B0604020202020204" pitchFamily="34" charset="0"/>
                <a:cs typeface="Arial" panose="020B0604020202020204" pitchFamily="34" charset="0"/>
              </a:rPr>
              <a:t>Assist adults in attaining a secondary school diploma/HSE (GED) and </a:t>
            </a:r>
            <a:r>
              <a:rPr lang="en-US" sz="2800" u="sng" dirty="0">
                <a:latin typeface="Arial" panose="020B0604020202020204" pitchFamily="34" charset="0"/>
                <a:cs typeface="Arial" panose="020B0604020202020204" pitchFamily="34" charset="0"/>
              </a:rPr>
              <a:t>in transition to postsecondary education/training </a:t>
            </a:r>
            <a:r>
              <a:rPr lang="en-US" sz="2800" dirty="0">
                <a:latin typeface="Arial" panose="020B0604020202020204" pitchFamily="34" charset="0"/>
                <a:cs typeface="Arial" panose="020B0604020202020204" pitchFamily="34" charset="0"/>
              </a:rPr>
              <a:t>including career pathways</a:t>
            </a:r>
          </a:p>
          <a:p>
            <a:pPr lvl="1">
              <a:lnSpc>
                <a:spcPct val="110000"/>
              </a:lnSpc>
            </a:pPr>
            <a:endParaRPr lang="en-US" sz="2800" dirty="0">
              <a:latin typeface="Arial" panose="020B0604020202020204" pitchFamily="34" charset="0"/>
              <a:cs typeface="Arial" panose="020B0604020202020204" pitchFamily="34" charset="0"/>
            </a:endParaRPr>
          </a:p>
          <a:p>
            <a:pPr lvl="1">
              <a:lnSpc>
                <a:spcPct val="110000"/>
              </a:lnSpc>
            </a:pPr>
            <a:r>
              <a:rPr lang="en-US" sz="2800" dirty="0">
                <a:latin typeface="Arial" panose="020B0604020202020204" pitchFamily="34" charset="0"/>
                <a:cs typeface="Arial" panose="020B0604020202020204" pitchFamily="34" charset="0"/>
              </a:rPr>
              <a:t>Assist individuals who are English language learners </a:t>
            </a:r>
            <a:endParaRPr lang="en-US" sz="3500" dirty="0">
              <a:latin typeface="Arial" panose="020B0604020202020204" pitchFamily="34" charset="0"/>
              <a:cs typeface="Arial" panose="020B0604020202020204" pitchFamily="34" charset="0"/>
            </a:endParaRPr>
          </a:p>
        </p:txBody>
      </p:sp>
      <p:sp>
        <p:nvSpPr>
          <p:cNvPr id="11" name="TextBox 10"/>
          <p:cNvSpPr txBox="1"/>
          <p:nvPr/>
        </p:nvSpPr>
        <p:spPr>
          <a:xfrm>
            <a:off x="213360" y="646041"/>
            <a:ext cx="11755120" cy="1200329"/>
          </a:xfrm>
          <a:prstGeom prst="rect">
            <a:avLst/>
          </a:prstGeom>
          <a:noFill/>
        </p:spPr>
        <p:txBody>
          <a:bodyPr wrap="square" rtlCol="0">
            <a:spAutoFit/>
          </a:bodyPr>
          <a:lstStyle/>
          <a:p>
            <a:pPr marL="0" indent="0">
              <a:lnSpc>
                <a:spcPct val="100000"/>
              </a:lnSpc>
              <a:buNone/>
            </a:pPr>
            <a:r>
              <a:rPr lang="en-US" sz="3600" b="1" dirty="0">
                <a:solidFill>
                  <a:srgbClr val="5EB3E4"/>
                </a:solidFill>
                <a:latin typeface="Arial" panose="020B0604020202020204" pitchFamily="34" charset="0"/>
                <a:cs typeface="Arial" panose="020B0604020202020204" pitchFamily="34" charset="0"/>
              </a:rPr>
              <a:t>Adult Education per the Workforce Innovation &amp; Opportunity Act (WIOA), 2014</a:t>
            </a:r>
          </a:p>
        </p:txBody>
      </p:sp>
    </p:spTree>
    <p:extLst>
      <p:ext uri="{BB962C8B-B14F-4D97-AF65-F5344CB8AC3E}">
        <p14:creationId xmlns:p14="http://schemas.microsoft.com/office/powerpoint/2010/main" val="1699694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3" name="Content Placeholder 12">
            <a:extLst>
              <a:ext uri="{FF2B5EF4-FFF2-40B4-BE49-F238E27FC236}">
                <a16:creationId xmlns:a16="http://schemas.microsoft.com/office/drawing/2014/main" id="{25598ECA-3428-C7B5-6356-2DD5266A7CE8}"/>
              </a:ext>
            </a:extLst>
          </p:cNvPr>
          <p:cNvSpPr>
            <a:spLocks noGrp="1"/>
          </p:cNvSpPr>
          <p:nvPr>
            <p:ph idx="1"/>
          </p:nvPr>
        </p:nvSpPr>
        <p:spPr>
          <a:xfrm>
            <a:off x="535449" y="1056378"/>
            <a:ext cx="11098924" cy="4617980"/>
          </a:xfrm>
        </p:spPr>
        <p:txBody>
          <a:bodyPr>
            <a:normAutofit fontScale="92500"/>
          </a:bodyPr>
          <a:lstStyle/>
          <a:p>
            <a:pPr marL="457200" lvl="1" indent="0">
              <a:lnSpc>
                <a:spcPct val="150000"/>
              </a:lnSpc>
              <a:buNone/>
            </a:pPr>
            <a:endParaRPr lang="en-US" sz="3500" dirty="0">
              <a:latin typeface="Arial" panose="020B0604020202020204" pitchFamily="34" charset="0"/>
              <a:cs typeface="Arial" panose="020B0604020202020204" pitchFamily="34" charset="0"/>
            </a:endParaRPr>
          </a:p>
          <a:p>
            <a:pPr marL="457200" lvl="1" indent="0">
              <a:lnSpc>
                <a:spcPct val="150000"/>
              </a:lnSpc>
              <a:buNone/>
            </a:pPr>
            <a:r>
              <a:rPr lang="en-US" sz="3500" dirty="0">
                <a:latin typeface="Arial" panose="020B0604020202020204" pitchFamily="34" charset="0"/>
                <a:cs typeface="Arial" panose="020B0604020202020204" pitchFamily="34" charset="0"/>
              </a:rPr>
              <a:t>Our Mission is to work with Kentuckians to improve their quality of life through </a:t>
            </a:r>
            <a:r>
              <a:rPr lang="en-US" sz="3500" b="1" u="sng" dirty="0">
                <a:latin typeface="Arial" panose="020B0604020202020204" pitchFamily="34" charset="0"/>
                <a:cs typeface="Arial" panose="020B0604020202020204" pitchFamily="34" charset="0"/>
              </a:rPr>
              <a:t>education</a:t>
            </a:r>
            <a:r>
              <a:rPr lang="en-US" sz="3500" dirty="0">
                <a:latin typeface="Arial" panose="020B0604020202020204" pitchFamily="34" charset="0"/>
                <a:cs typeface="Arial" panose="020B0604020202020204" pitchFamily="34" charset="0"/>
              </a:rPr>
              <a:t>, </a:t>
            </a:r>
            <a:r>
              <a:rPr lang="en-US" sz="3500" b="1" u="sng" dirty="0">
                <a:latin typeface="Arial" panose="020B0604020202020204" pitchFamily="34" charset="0"/>
                <a:cs typeface="Arial" panose="020B0604020202020204" pitchFamily="34" charset="0"/>
              </a:rPr>
              <a:t>training</a:t>
            </a:r>
            <a:r>
              <a:rPr lang="en-US" sz="3500" dirty="0">
                <a:latin typeface="Arial" panose="020B0604020202020204" pitchFamily="34" charset="0"/>
                <a:cs typeface="Arial" panose="020B0604020202020204" pitchFamily="34" charset="0"/>
              </a:rPr>
              <a:t>, and </a:t>
            </a:r>
            <a:r>
              <a:rPr lang="en-US" sz="3500" b="1" u="sng" dirty="0">
                <a:latin typeface="Arial" panose="020B0604020202020204" pitchFamily="34" charset="0"/>
                <a:cs typeface="Arial" panose="020B0604020202020204" pitchFamily="34" charset="0"/>
              </a:rPr>
              <a:t>employment</a:t>
            </a:r>
            <a:r>
              <a:rPr lang="en-US" sz="3500" dirty="0">
                <a:latin typeface="Arial" panose="020B0604020202020204" pitchFamily="34" charset="0"/>
                <a:cs typeface="Arial" panose="020B0604020202020204" pitchFamily="34" charset="0"/>
              </a:rPr>
              <a:t> so they can take care of themselves and their families and help their communities and the state’s economies expand and thrive.</a:t>
            </a:r>
          </a:p>
          <a:p>
            <a:pPr marL="457200" lvl="1" indent="0">
              <a:lnSpc>
                <a:spcPct val="150000"/>
              </a:lnSpc>
              <a:buNone/>
            </a:pPr>
            <a:endParaRPr lang="en-US" sz="3500" dirty="0">
              <a:latin typeface="Arial" panose="020B0604020202020204" pitchFamily="34" charset="0"/>
              <a:cs typeface="Arial" panose="020B0604020202020204" pitchFamily="34" charset="0"/>
            </a:endParaRPr>
          </a:p>
          <a:p>
            <a:pPr marL="457200" lvl="1" indent="0">
              <a:lnSpc>
                <a:spcPct val="150000"/>
              </a:lnSpc>
              <a:buNone/>
            </a:pPr>
            <a:endParaRPr lang="en-US" sz="3500" dirty="0">
              <a:latin typeface="Arial" panose="020B0604020202020204" pitchFamily="34" charset="0"/>
              <a:cs typeface="Arial" panose="020B0604020202020204" pitchFamily="34" charset="0"/>
            </a:endParaRPr>
          </a:p>
          <a:p>
            <a:pPr marL="457200" lvl="1" indent="0">
              <a:lnSpc>
                <a:spcPct val="150000"/>
              </a:lnSpc>
              <a:buNone/>
            </a:pPr>
            <a:endParaRPr lang="en-US" sz="3500" dirty="0">
              <a:latin typeface="Arial" panose="020B0604020202020204" pitchFamily="34" charset="0"/>
              <a:cs typeface="Arial" panose="020B0604020202020204" pitchFamily="34" charset="0"/>
            </a:endParaRPr>
          </a:p>
          <a:p>
            <a:pPr lvl="1">
              <a:lnSpc>
                <a:spcPct val="150000"/>
              </a:lnSpc>
            </a:pPr>
            <a:endParaRPr lang="en-US" sz="3500" dirty="0">
              <a:latin typeface="Arial" panose="020B0604020202020204" pitchFamily="34" charset="0"/>
              <a:cs typeface="Arial" panose="020B0604020202020204" pitchFamily="34" charset="0"/>
            </a:endParaRPr>
          </a:p>
        </p:txBody>
      </p:sp>
      <p:sp>
        <p:nvSpPr>
          <p:cNvPr id="11" name="TextBox 10"/>
          <p:cNvSpPr txBox="1"/>
          <p:nvPr/>
        </p:nvSpPr>
        <p:spPr>
          <a:xfrm>
            <a:off x="213360" y="646041"/>
            <a:ext cx="11755120" cy="820674"/>
          </a:xfrm>
          <a:prstGeom prst="rect">
            <a:avLst/>
          </a:prstGeom>
          <a:noFill/>
        </p:spPr>
        <p:txBody>
          <a:bodyPr wrap="square" rtlCol="0">
            <a:spAutoFit/>
          </a:bodyPr>
          <a:lstStyle/>
          <a:p>
            <a:pPr marL="0" indent="0">
              <a:lnSpc>
                <a:spcPct val="150000"/>
              </a:lnSpc>
              <a:buNone/>
            </a:pPr>
            <a:r>
              <a:rPr lang="en-US" sz="3600" b="1" dirty="0">
                <a:solidFill>
                  <a:srgbClr val="5EB3E4"/>
                </a:solidFill>
                <a:latin typeface="Arial" panose="020B0604020202020204" pitchFamily="34" charset="0"/>
                <a:cs typeface="Arial" panose="020B0604020202020204" pitchFamily="34" charset="0"/>
              </a:rPr>
              <a:t>Mission Statement</a:t>
            </a:r>
          </a:p>
        </p:txBody>
      </p:sp>
    </p:spTree>
    <p:extLst>
      <p:ext uri="{BB962C8B-B14F-4D97-AF65-F5344CB8AC3E}">
        <p14:creationId xmlns:p14="http://schemas.microsoft.com/office/powerpoint/2010/main" val="4039916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DE65AF6-4C5B-1DE4-1BF1-108355FC5C5C}"/>
              </a:ext>
            </a:extLst>
          </p:cNvPr>
          <p:cNvSpPr txBox="1">
            <a:spLocks noGrp="1" noRot="1" noMove="1" noResize="1" noEditPoints="1" noAdjustHandles="1" noChangeArrowheads="1" noChangeShapeType="1"/>
          </p:cNvSpPr>
          <p:nvPr/>
        </p:nvSpPr>
        <p:spPr>
          <a:xfrm>
            <a:off x="609600" y="255082"/>
            <a:ext cx="11877964" cy="584775"/>
          </a:xfrm>
          <a:prstGeom prst="rect">
            <a:avLst/>
          </a:prstGeom>
          <a:noFill/>
        </p:spPr>
        <p:txBody>
          <a:bodyPr wrap="square" rtlCol="0">
            <a:spAutoFit/>
          </a:bodyPr>
          <a:lstStyle/>
          <a:p>
            <a:r>
              <a:rPr lang="en-US" sz="3200" b="1" dirty="0">
                <a:solidFill>
                  <a:srgbClr val="002060"/>
                </a:solidFill>
                <a:effectLst>
                  <a:outerShdw blurRad="38100" dist="38100" dir="2700000" algn="tl">
                    <a:srgbClr val="000000">
                      <a:alpha val="43137"/>
                    </a:srgbClr>
                  </a:outerShdw>
                </a:effectLst>
                <a:latin typeface="Arial Nova" panose="020B0504020202020204" pitchFamily="34" charset="0"/>
                <a:cs typeface="Segoe UI" panose="020B0502040204020203" pitchFamily="34" charset="0"/>
              </a:rPr>
              <a:t>ADULT EDUCATION SERVICE PROVIDER SYSTEM</a:t>
            </a:r>
          </a:p>
        </p:txBody>
      </p:sp>
      <p:pic>
        <p:nvPicPr>
          <p:cNvPr id="5" name="Picture 4" descr="Qr code&#10;&#10;Description automatically generated">
            <a:extLst>
              <a:ext uri="{FF2B5EF4-FFF2-40B4-BE49-F238E27FC236}">
                <a16:creationId xmlns:a16="http://schemas.microsoft.com/office/drawing/2014/main" id="{5173E2E6-B6F8-7365-4C87-B1B1ECB54D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800" y="1143000"/>
            <a:ext cx="2166548" cy="2708701"/>
          </a:xfrm>
          <a:prstGeom prst="rect">
            <a:avLst/>
          </a:prstGeom>
        </p:spPr>
      </p:pic>
      <p:grpSp>
        <p:nvGrpSpPr>
          <p:cNvPr id="11" name="Group 10">
            <a:extLst>
              <a:ext uri="{FF2B5EF4-FFF2-40B4-BE49-F238E27FC236}">
                <a16:creationId xmlns:a16="http://schemas.microsoft.com/office/drawing/2014/main" id="{9CA2C013-4BF4-DF10-C146-6FBE124398E9}"/>
              </a:ext>
            </a:extLst>
          </p:cNvPr>
          <p:cNvGrpSpPr>
            <a:grpSpLocks noGrp="1" noUngrp="1" noRot="1" noMove="1" noResize="1"/>
          </p:cNvGrpSpPr>
          <p:nvPr/>
        </p:nvGrpSpPr>
        <p:grpSpPr>
          <a:xfrm>
            <a:off x="1016000" y="1041400"/>
            <a:ext cx="7772400" cy="5667565"/>
            <a:chOff x="1524000" y="1562100"/>
            <a:chExt cx="11658600" cy="8501348"/>
          </a:xfrm>
        </p:grpSpPr>
        <p:pic>
          <p:nvPicPr>
            <p:cNvPr id="8" name="Picture 7" descr="A picture containing map&#10;&#10;Description automatically generated">
              <a:extLst>
                <a:ext uri="{FF2B5EF4-FFF2-40B4-BE49-F238E27FC236}">
                  <a16:creationId xmlns:a16="http://schemas.microsoft.com/office/drawing/2014/main" id="{D0FE2BBA-F40D-BCFB-819E-90A38C704122}"/>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t="5634"/>
            <a:stretch/>
          </p:blipFill>
          <p:spPr>
            <a:xfrm>
              <a:off x="1524000" y="1562100"/>
              <a:ext cx="11658600" cy="8501348"/>
            </a:xfrm>
            <a:prstGeom prst="rect">
              <a:avLst/>
            </a:prstGeom>
          </p:spPr>
        </p:pic>
        <p:sp>
          <p:nvSpPr>
            <p:cNvPr id="10" name="Rectangle 9">
              <a:extLst>
                <a:ext uri="{FF2B5EF4-FFF2-40B4-BE49-F238E27FC236}">
                  <a16:creationId xmlns:a16="http://schemas.microsoft.com/office/drawing/2014/main" id="{5DBD1F3A-128D-B894-5D8E-2AF8E799A5DC}"/>
                </a:ext>
              </a:extLst>
            </p:cNvPr>
            <p:cNvSpPr>
              <a:spLocks noGrp="1" noRot="1" noMove="1" noResize="1" noEditPoints="1" noAdjustHandles="1" noChangeArrowheads="1" noChangeShapeType="1"/>
            </p:cNvSpPr>
            <p:nvPr/>
          </p:nvSpPr>
          <p:spPr>
            <a:xfrm>
              <a:off x="11658600" y="8745940"/>
              <a:ext cx="1524000" cy="11584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3894997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3" name="Content Placeholder 12">
            <a:extLst>
              <a:ext uri="{FF2B5EF4-FFF2-40B4-BE49-F238E27FC236}">
                <a16:creationId xmlns:a16="http://schemas.microsoft.com/office/drawing/2014/main" id="{25598ECA-3428-C7B5-6356-2DD5266A7CE8}"/>
              </a:ext>
            </a:extLst>
          </p:cNvPr>
          <p:cNvSpPr>
            <a:spLocks noGrp="1"/>
          </p:cNvSpPr>
          <p:nvPr>
            <p:ph idx="1"/>
          </p:nvPr>
        </p:nvSpPr>
        <p:spPr>
          <a:xfrm>
            <a:off x="462455" y="1403279"/>
            <a:ext cx="11098924" cy="4617980"/>
          </a:xfrm>
        </p:spPr>
        <p:txBody>
          <a:bodyPr>
            <a:normAutofit fontScale="40000" lnSpcReduction="20000"/>
          </a:bodyPr>
          <a:lstStyle/>
          <a:p>
            <a:pPr marL="0" indent="0">
              <a:lnSpc>
                <a:spcPct val="100000"/>
              </a:lnSpc>
              <a:buNone/>
            </a:pPr>
            <a:endParaRPr lang="en-US" sz="3900" b="1" dirty="0">
              <a:solidFill>
                <a:srgbClr val="5EB3E4"/>
              </a:solidFill>
              <a:latin typeface="Arial" panose="020B0604020202020204" pitchFamily="34" charset="0"/>
              <a:cs typeface="Arial" panose="020B0604020202020204" pitchFamily="34" charset="0"/>
            </a:endParaRPr>
          </a:p>
          <a:p>
            <a:pPr lvl="1">
              <a:lnSpc>
                <a:spcPct val="120000"/>
              </a:lnSpc>
            </a:pPr>
            <a:r>
              <a:rPr lang="en-US" sz="4000" b="1" dirty="0">
                <a:latin typeface="Arial" panose="020B0604020202020204" pitchFamily="34" charset="0"/>
                <a:cs typeface="Arial" panose="020B0604020202020204" pitchFamily="34" charset="0"/>
              </a:rPr>
              <a:t>Employment Rate (2</a:t>
            </a:r>
            <a:r>
              <a:rPr lang="en-US" sz="4000" b="1" baseline="30000" dirty="0">
                <a:latin typeface="Arial" panose="020B0604020202020204" pitchFamily="34" charset="0"/>
                <a:cs typeface="Arial" panose="020B0604020202020204" pitchFamily="34" charset="0"/>
              </a:rPr>
              <a:t>nd</a:t>
            </a:r>
            <a:r>
              <a:rPr lang="en-US" sz="4000" b="1" dirty="0">
                <a:latin typeface="Arial" panose="020B0604020202020204" pitchFamily="34" charset="0"/>
                <a:cs typeface="Arial" panose="020B0604020202020204" pitchFamily="34" charset="0"/>
              </a:rPr>
              <a:t>/4</a:t>
            </a:r>
            <a:r>
              <a:rPr lang="en-US" sz="4000" b="1" baseline="30000" dirty="0">
                <a:latin typeface="Arial" panose="020B0604020202020204" pitchFamily="34" charset="0"/>
                <a:cs typeface="Arial" panose="020B0604020202020204" pitchFamily="34" charset="0"/>
              </a:rPr>
              <a:t>th</a:t>
            </a:r>
            <a:r>
              <a:rPr lang="en-US" sz="4000" b="1" dirty="0">
                <a:latin typeface="Arial" panose="020B0604020202020204" pitchFamily="34" charset="0"/>
                <a:cs typeface="Arial" panose="020B0604020202020204" pitchFamily="34" charset="0"/>
              </a:rPr>
              <a:t> Quarter After Exit): </a:t>
            </a:r>
            <a:r>
              <a:rPr lang="en-US" sz="4000" dirty="0">
                <a:latin typeface="Arial" panose="020B0604020202020204" pitchFamily="34" charset="0"/>
                <a:cs typeface="Arial" panose="020B0604020202020204" pitchFamily="34" charset="0"/>
              </a:rPr>
              <a:t>The % of participants who are in unsubsidized employment after exit from the program</a:t>
            </a:r>
          </a:p>
          <a:p>
            <a:pPr lvl="1">
              <a:lnSpc>
                <a:spcPct val="120000"/>
              </a:lnSpc>
            </a:pPr>
            <a:endParaRPr lang="en-US" sz="4000" dirty="0">
              <a:latin typeface="Arial" panose="020B0604020202020204" pitchFamily="34" charset="0"/>
              <a:cs typeface="Arial" panose="020B0604020202020204" pitchFamily="34" charset="0"/>
            </a:endParaRPr>
          </a:p>
          <a:p>
            <a:pPr lvl="1">
              <a:lnSpc>
                <a:spcPct val="150000"/>
              </a:lnSpc>
            </a:pPr>
            <a:r>
              <a:rPr lang="en-US" sz="4000" b="1" dirty="0">
                <a:latin typeface="Arial" panose="020B0604020202020204" pitchFamily="34" charset="0"/>
                <a:cs typeface="Arial" panose="020B0604020202020204" pitchFamily="34" charset="0"/>
              </a:rPr>
              <a:t>Median Earnings (2</a:t>
            </a:r>
            <a:r>
              <a:rPr lang="en-US" sz="4000" b="1" baseline="30000" dirty="0">
                <a:latin typeface="Arial" panose="020B0604020202020204" pitchFamily="34" charset="0"/>
                <a:cs typeface="Arial" panose="020B0604020202020204" pitchFamily="34" charset="0"/>
              </a:rPr>
              <a:t>nd</a:t>
            </a:r>
            <a:r>
              <a:rPr lang="en-US" sz="4000" b="1" dirty="0">
                <a:latin typeface="Arial" panose="020B0604020202020204" pitchFamily="34" charset="0"/>
                <a:cs typeface="Arial" panose="020B0604020202020204" pitchFamily="34" charset="0"/>
              </a:rPr>
              <a:t> Quarter After Exit): </a:t>
            </a:r>
            <a:r>
              <a:rPr lang="en-US" sz="4000" dirty="0">
                <a:latin typeface="Arial" panose="020B0604020202020204" pitchFamily="34" charset="0"/>
                <a:cs typeface="Arial" panose="020B0604020202020204" pitchFamily="34" charset="0"/>
              </a:rPr>
              <a:t>The median earnings of participants who are in unsubsidized employment during the 2</a:t>
            </a:r>
            <a:r>
              <a:rPr lang="en-US" sz="4000" baseline="30000" dirty="0">
                <a:latin typeface="Arial" panose="020B0604020202020204" pitchFamily="34" charset="0"/>
                <a:cs typeface="Arial" panose="020B0604020202020204" pitchFamily="34" charset="0"/>
              </a:rPr>
              <a:t>nd</a:t>
            </a:r>
            <a:r>
              <a:rPr lang="en-US" sz="4000" dirty="0">
                <a:latin typeface="Arial" panose="020B0604020202020204" pitchFamily="34" charset="0"/>
                <a:cs typeface="Arial" panose="020B0604020202020204" pitchFamily="34" charset="0"/>
              </a:rPr>
              <a:t> Quarter after exit from the program</a:t>
            </a:r>
          </a:p>
          <a:p>
            <a:pPr lvl="1">
              <a:lnSpc>
                <a:spcPct val="150000"/>
              </a:lnSpc>
            </a:pPr>
            <a:endParaRPr lang="en-US" sz="4000" dirty="0">
              <a:latin typeface="Arial" panose="020B0604020202020204" pitchFamily="34" charset="0"/>
              <a:cs typeface="Arial" panose="020B0604020202020204" pitchFamily="34" charset="0"/>
            </a:endParaRPr>
          </a:p>
          <a:p>
            <a:pPr lvl="1">
              <a:lnSpc>
                <a:spcPct val="150000"/>
              </a:lnSpc>
            </a:pPr>
            <a:r>
              <a:rPr lang="en-US" sz="4000" b="1" dirty="0">
                <a:latin typeface="Arial" panose="020B0604020202020204" pitchFamily="34" charset="0"/>
                <a:cs typeface="Arial" panose="020B0604020202020204" pitchFamily="34" charset="0"/>
              </a:rPr>
              <a:t>Credential Attainment Rate: </a:t>
            </a:r>
            <a:r>
              <a:rPr lang="en-US" sz="4000" dirty="0">
                <a:latin typeface="Arial" panose="020B0604020202020204" pitchFamily="34" charset="0"/>
                <a:cs typeface="Arial" panose="020B0604020202020204" pitchFamily="34" charset="0"/>
              </a:rPr>
              <a:t>The % of participants who attain a recognized postsecondary credential or a secondary school diploma (only if participant is employed or enrolled in education/training program leading to a recognized postsecondary credential)</a:t>
            </a:r>
          </a:p>
          <a:p>
            <a:pPr lvl="1">
              <a:lnSpc>
                <a:spcPct val="150000"/>
              </a:lnSpc>
            </a:pPr>
            <a:endParaRPr lang="en-US" sz="4000" dirty="0">
              <a:latin typeface="Arial" panose="020B0604020202020204" pitchFamily="34" charset="0"/>
              <a:cs typeface="Arial" panose="020B0604020202020204" pitchFamily="34" charset="0"/>
            </a:endParaRPr>
          </a:p>
          <a:p>
            <a:pPr lvl="1">
              <a:lnSpc>
                <a:spcPct val="150000"/>
              </a:lnSpc>
            </a:pPr>
            <a:r>
              <a:rPr lang="en-US" sz="4000" b="1" dirty="0">
                <a:latin typeface="Arial" panose="020B0604020202020204" pitchFamily="34" charset="0"/>
                <a:cs typeface="Arial" panose="020B0604020202020204" pitchFamily="34" charset="0"/>
              </a:rPr>
              <a:t>Measurable Skill Gains (MSG): </a:t>
            </a:r>
            <a:r>
              <a:rPr lang="en-US" sz="4000" dirty="0">
                <a:latin typeface="Arial" panose="020B0604020202020204" pitchFamily="34" charset="0"/>
                <a:cs typeface="Arial" panose="020B0604020202020204" pitchFamily="34" charset="0"/>
              </a:rPr>
              <a:t>The % of participants who are in an education/training program that leads to a postsecondary credential or employment who achieve an MSG, defined by documented academic, technical, occupational , or other forms of progress, towards such a credential or employment </a:t>
            </a:r>
          </a:p>
        </p:txBody>
      </p:sp>
      <p:sp>
        <p:nvSpPr>
          <p:cNvPr id="11" name="TextBox 10"/>
          <p:cNvSpPr txBox="1"/>
          <p:nvPr/>
        </p:nvSpPr>
        <p:spPr>
          <a:xfrm>
            <a:off x="213360" y="646041"/>
            <a:ext cx="11755120" cy="646331"/>
          </a:xfrm>
          <a:prstGeom prst="rect">
            <a:avLst/>
          </a:prstGeom>
          <a:noFill/>
        </p:spPr>
        <p:txBody>
          <a:bodyPr wrap="square" rtlCol="0">
            <a:spAutoFit/>
          </a:bodyPr>
          <a:lstStyle/>
          <a:p>
            <a:pPr marL="0" indent="0">
              <a:lnSpc>
                <a:spcPct val="100000"/>
              </a:lnSpc>
              <a:buNone/>
            </a:pPr>
            <a:r>
              <a:rPr lang="en-US" sz="3600" b="1" dirty="0">
                <a:solidFill>
                  <a:srgbClr val="5EB3E4"/>
                </a:solidFill>
                <a:latin typeface="Arial" panose="020B0604020202020204" pitchFamily="34" charset="0"/>
                <a:cs typeface="Arial" panose="020B0604020202020204" pitchFamily="34" charset="0"/>
              </a:rPr>
              <a:t>Goals (Federal - US Department of Education)</a:t>
            </a:r>
          </a:p>
        </p:txBody>
      </p:sp>
    </p:spTree>
    <p:extLst>
      <p:ext uri="{BB962C8B-B14F-4D97-AF65-F5344CB8AC3E}">
        <p14:creationId xmlns:p14="http://schemas.microsoft.com/office/powerpoint/2010/main" val="388184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descr="Table 1. Five Types of Measurable Skill Gains under WIOA.&#10;Step 1: Measurable Skill Gain. Points to Steps 2 thru 6.&#10;Step 2: Secondary Diploma/Equivalent.&#10;Step 3: Secondary or Postsecondary Transcript.&#10;Step 4: Educational Functioning Level Gain. Points to Step 7, Step 8, and Step 9.&#10;Step 5: Progress Toward Milestones.&#10;Step 6: Passing Technical/Occupational Knowledge-Based Exam. &#10;Step 7: Pre-Post Test.&#10;Step 8: Completeion of Carnegie Units.&#10;Step 9: Program Exit and Entry into Postsecondary Education. ">
            <a:extLst>
              <a:ext uri="{FF2B5EF4-FFF2-40B4-BE49-F238E27FC236}">
                <a16:creationId xmlns:a16="http://schemas.microsoft.com/office/drawing/2014/main" id="{B83C8885-070E-4D9D-B38C-51DF1D378FB6}"/>
              </a:ext>
            </a:extLst>
          </p:cNvPr>
          <p:cNvGraphicFramePr/>
          <p:nvPr/>
        </p:nvGraphicFramePr>
        <p:xfrm>
          <a:off x="761257" y="574766"/>
          <a:ext cx="10252431" cy="6138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1">
            <a:extLst>
              <a:ext uri="{FF2B5EF4-FFF2-40B4-BE49-F238E27FC236}">
                <a16:creationId xmlns:a16="http://schemas.microsoft.com/office/drawing/2014/main" id="{CB2B2B53-3559-4B6A-8FCD-F3DD3A6EBA32}"/>
              </a:ext>
            </a:extLst>
          </p:cNvPr>
          <p:cNvSpPr txBox="1">
            <a:spLocks/>
          </p:cNvSpPr>
          <p:nvPr/>
        </p:nvSpPr>
        <p:spPr>
          <a:xfrm>
            <a:off x="420029" y="473424"/>
            <a:ext cx="11173522" cy="4318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spc="0" baseline="0">
                <a:solidFill>
                  <a:srgbClr val="233D94"/>
                </a:solidFill>
                <a:effectLst>
                  <a:outerShdw blurRad="38100" dist="38100" dir="2700000" algn="tl">
                    <a:srgbClr val="000000">
                      <a:alpha val="43137"/>
                    </a:srgbClr>
                  </a:outerShdw>
                </a:effectLst>
                <a:latin typeface="+mj-lt"/>
                <a:ea typeface="+mj-ea"/>
                <a:cs typeface="+mj-cs"/>
              </a:defRPr>
            </a:lvl1pPr>
          </a:lstStyle>
          <a:p>
            <a:r>
              <a:rPr lang="en-US" sz="3600" dirty="0">
                <a:effectLst/>
                <a:latin typeface="Arial" panose="020B0604020202020204" pitchFamily="34" charset="0"/>
                <a:cs typeface="Arial" panose="020B0604020202020204" pitchFamily="34" charset="0"/>
              </a:rPr>
              <a:t>Measurable Skill gains</a:t>
            </a:r>
          </a:p>
        </p:txBody>
      </p:sp>
      <p:sp>
        <p:nvSpPr>
          <p:cNvPr id="2" name="Slide Number Placeholder 1">
            <a:extLst>
              <a:ext uri="{FF2B5EF4-FFF2-40B4-BE49-F238E27FC236}">
                <a16:creationId xmlns:a16="http://schemas.microsoft.com/office/drawing/2014/main" id="{CD2DA7BF-56F1-42EB-8B14-11229D9194BE}"/>
              </a:ext>
            </a:extLst>
          </p:cNvPr>
          <p:cNvSpPr>
            <a:spLocks noGrp="1"/>
          </p:cNvSpPr>
          <p:nvPr>
            <p:ph type="sldNum" sz="quarter" idx="11"/>
          </p:nvPr>
        </p:nvSpPr>
        <p:spPr/>
        <p:txBody>
          <a:bodyPr/>
          <a:lstStyle/>
          <a:p>
            <a:endParaRPr lang="en-US" noProof="0" dirty="0"/>
          </a:p>
        </p:txBody>
      </p:sp>
      <p:sp>
        <p:nvSpPr>
          <p:cNvPr id="3" name="Rectangle 2">
            <a:extLst>
              <a:ext uri="{FF2B5EF4-FFF2-40B4-BE49-F238E27FC236}">
                <a16:creationId xmlns:a16="http://schemas.microsoft.com/office/drawing/2014/main" id="{9ADF34C2-0ECB-4A31-897A-99A69EFD9AE7}"/>
              </a:ext>
            </a:extLst>
          </p:cNvPr>
          <p:cNvSpPr/>
          <p:nvPr/>
        </p:nvSpPr>
        <p:spPr>
          <a:xfrm>
            <a:off x="10217426" y="6102626"/>
            <a:ext cx="1974574" cy="71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225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3752"/>
            <a:ext cx="12192000" cy="471460"/>
            <a:chOff x="0" y="-13752"/>
            <a:chExt cx="12192000" cy="471460"/>
          </a:xfrm>
        </p:grpSpPr>
        <p:sp>
          <p:nvSpPr>
            <p:cNvPr id="9" name="Rectangle 8"/>
            <p:cNvSpPr/>
            <p:nvPr/>
          </p:nvSpPr>
          <p:spPr>
            <a:xfrm>
              <a:off x="0" y="-13752"/>
              <a:ext cx="12192000" cy="379657"/>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36590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0" y="6098685"/>
            <a:ext cx="12192000" cy="759315"/>
            <a:chOff x="0" y="6098685"/>
            <a:chExt cx="12192000" cy="759315"/>
          </a:xfrm>
        </p:grpSpPr>
        <p:sp>
          <p:nvSpPr>
            <p:cNvPr id="7" name="Rectangle 6"/>
            <p:cNvSpPr/>
            <p:nvPr/>
          </p:nvSpPr>
          <p:spPr>
            <a:xfrm>
              <a:off x="0" y="6190488"/>
              <a:ext cx="12192000" cy="667512"/>
            </a:xfrm>
            <a:prstGeom prst="rect">
              <a:avLst/>
            </a:prstGeom>
            <a:solidFill>
              <a:srgbClr val="093B60"/>
            </a:solidFill>
            <a:ln>
              <a:solidFill>
                <a:srgbClr val="093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6098685"/>
              <a:ext cx="12192000" cy="91803"/>
            </a:xfrm>
            <a:prstGeom prst="rect">
              <a:avLst/>
            </a:prstGeom>
            <a:solidFill>
              <a:srgbClr val="5EB3E4"/>
            </a:solidFill>
            <a:ln>
              <a:solidFill>
                <a:srgbClr val="5E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0352" y="6301395"/>
              <a:ext cx="888042" cy="465165"/>
            </a:xfrm>
            <a:prstGeom prst="rect">
              <a:avLst/>
            </a:prstGeom>
          </p:spPr>
        </p:pic>
      </p:grpSp>
      <p:sp>
        <p:nvSpPr>
          <p:cNvPr id="13" name="Content Placeholder 12">
            <a:extLst>
              <a:ext uri="{FF2B5EF4-FFF2-40B4-BE49-F238E27FC236}">
                <a16:creationId xmlns:a16="http://schemas.microsoft.com/office/drawing/2014/main" id="{25598ECA-3428-C7B5-6356-2DD5266A7CE8}"/>
              </a:ext>
            </a:extLst>
          </p:cNvPr>
          <p:cNvSpPr>
            <a:spLocks noGrp="1"/>
          </p:cNvSpPr>
          <p:nvPr>
            <p:ph idx="1"/>
          </p:nvPr>
        </p:nvSpPr>
        <p:spPr>
          <a:xfrm>
            <a:off x="348848" y="1775288"/>
            <a:ext cx="3489786" cy="5363281"/>
          </a:xfrm>
        </p:spPr>
        <p:txBody>
          <a:bodyPr>
            <a:normAutofit/>
          </a:bodyPr>
          <a:lstStyle/>
          <a:p>
            <a:pPr lvl="1">
              <a:lnSpc>
                <a:spcPct val="150000"/>
              </a:lnSpc>
            </a:pPr>
            <a:r>
              <a:rPr lang="en-US" sz="2000" dirty="0">
                <a:latin typeface="Arial" panose="020B0604020202020204" pitchFamily="34" charset="0"/>
                <a:cs typeface="Arial" panose="020B0604020202020204" pitchFamily="34" charset="0"/>
              </a:rPr>
              <a:t>Program Years (PY) 2023-2026</a:t>
            </a:r>
          </a:p>
          <a:p>
            <a:pPr lvl="1">
              <a:lnSpc>
                <a:spcPct val="150000"/>
              </a:lnSpc>
            </a:pPr>
            <a:endParaRPr lang="en-US" sz="2000" dirty="0">
              <a:latin typeface="Arial" panose="020B0604020202020204" pitchFamily="34" charset="0"/>
              <a:cs typeface="Arial" panose="020B0604020202020204" pitchFamily="34" charset="0"/>
            </a:endParaRPr>
          </a:p>
          <a:p>
            <a:pPr lvl="1">
              <a:lnSpc>
                <a:spcPct val="100000"/>
              </a:lnSpc>
            </a:pPr>
            <a:r>
              <a:rPr lang="en-US" sz="2000" dirty="0">
                <a:latin typeface="Arial" panose="020B0604020202020204" pitchFamily="34" charset="0"/>
                <a:cs typeface="Arial" panose="020B0604020202020204" pitchFamily="34" charset="0"/>
              </a:rPr>
              <a:t>Surpassed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all Goals in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PY 22 (FY 23)</a:t>
            </a:r>
          </a:p>
          <a:p>
            <a:pPr lvl="1">
              <a:lnSpc>
                <a:spcPct val="100000"/>
              </a:lnSpc>
            </a:pPr>
            <a:endParaRPr lang="en-US" sz="2000" dirty="0">
              <a:latin typeface="Arial" panose="020B0604020202020204" pitchFamily="34" charset="0"/>
              <a:cs typeface="Arial" panose="020B0604020202020204" pitchFamily="34" charset="0"/>
            </a:endParaRPr>
          </a:p>
          <a:p>
            <a:pPr lvl="1">
              <a:lnSpc>
                <a:spcPct val="100000"/>
              </a:lnSpc>
            </a:pPr>
            <a:r>
              <a:rPr lang="en-US" sz="2000" dirty="0">
                <a:highlight>
                  <a:srgbClr val="FFFF00"/>
                </a:highlight>
                <a:latin typeface="Arial" panose="020B0604020202020204" pitchFamily="34" charset="0"/>
                <a:cs typeface="Arial" panose="020B0604020202020204" pitchFamily="34" charset="0"/>
              </a:rPr>
              <a:t>KY ranks 15</a:t>
            </a:r>
            <a:br>
              <a:rPr lang="en-US" sz="2000" dirty="0">
                <a:highlight>
                  <a:srgbClr val="FFFF00"/>
                </a:highlight>
                <a:latin typeface="Arial" panose="020B0604020202020204" pitchFamily="34" charset="0"/>
                <a:cs typeface="Arial" panose="020B0604020202020204" pitchFamily="34" charset="0"/>
              </a:rPr>
            </a:br>
            <a:r>
              <a:rPr lang="en-US" sz="2000" dirty="0">
                <a:highlight>
                  <a:srgbClr val="FFFF00"/>
                </a:highlight>
                <a:latin typeface="Arial" panose="020B0604020202020204" pitchFamily="34" charset="0"/>
                <a:cs typeface="Arial" panose="020B0604020202020204" pitchFamily="34" charset="0"/>
              </a:rPr>
              <a:t>out of 56</a:t>
            </a:r>
            <a:br>
              <a:rPr lang="en-US" sz="2000" dirty="0">
                <a:highlight>
                  <a:srgbClr val="FFFF00"/>
                </a:highlight>
                <a:latin typeface="Arial" panose="020B0604020202020204" pitchFamily="34" charset="0"/>
                <a:cs typeface="Arial" panose="020B0604020202020204" pitchFamily="34" charset="0"/>
              </a:rPr>
            </a:br>
            <a:r>
              <a:rPr lang="en-US" sz="2000" dirty="0">
                <a:highlight>
                  <a:srgbClr val="FFFF00"/>
                </a:highlight>
                <a:latin typeface="Arial" panose="020B0604020202020204" pitchFamily="34" charset="0"/>
                <a:cs typeface="Arial" panose="020B0604020202020204" pitchFamily="34" charset="0"/>
              </a:rPr>
              <a:t>(states/territories)</a:t>
            </a:r>
            <a:br>
              <a:rPr lang="en-US" sz="2000" dirty="0">
                <a:highlight>
                  <a:srgbClr val="FFFF00"/>
                </a:highlight>
                <a:latin typeface="Arial" panose="020B0604020202020204" pitchFamily="34" charset="0"/>
                <a:cs typeface="Arial" panose="020B0604020202020204" pitchFamily="34" charset="0"/>
              </a:rPr>
            </a:br>
            <a:r>
              <a:rPr lang="en-US" sz="2000" dirty="0">
                <a:highlight>
                  <a:srgbClr val="FFFF00"/>
                </a:highlight>
                <a:latin typeface="Arial" panose="020B0604020202020204" pitchFamily="34" charset="0"/>
                <a:cs typeface="Arial" panose="020B0604020202020204" pitchFamily="34" charset="0"/>
              </a:rPr>
              <a:t>for MSG Rate</a:t>
            </a:r>
          </a:p>
        </p:txBody>
      </p:sp>
      <p:sp>
        <p:nvSpPr>
          <p:cNvPr id="11" name="TextBox 10"/>
          <p:cNvSpPr txBox="1"/>
          <p:nvPr/>
        </p:nvSpPr>
        <p:spPr>
          <a:xfrm>
            <a:off x="213360" y="646041"/>
            <a:ext cx="11755120" cy="820674"/>
          </a:xfrm>
          <a:prstGeom prst="rect">
            <a:avLst/>
          </a:prstGeom>
          <a:noFill/>
        </p:spPr>
        <p:txBody>
          <a:bodyPr wrap="square" rtlCol="0">
            <a:spAutoFit/>
          </a:bodyPr>
          <a:lstStyle/>
          <a:p>
            <a:pPr marL="0" indent="0">
              <a:lnSpc>
                <a:spcPct val="150000"/>
              </a:lnSpc>
              <a:buNone/>
            </a:pPr>
            <a:r>
              <a:rPr lang="en-US" sz="3600" b="1" dirty="0">
                <a:solidFill>
                  <a:srgbClr val="5EB3E4"/>
                </a:solidFill>
                <a:latin typeface="Arial" panose="020B0604020202020204" pitchFamily="34" charset="0"/>
                <a:cs typeface="Arial" panose="020B0604020202020204" pitchFamily="34" charset="0"/>
              </a:rPr>
              <a:t>Data (Federal Requirements) </a:t>
            </a:r>
          </a:p>
        </p:txBody>
      </p:sp>
      <p:graphicFrame>
        <p:nvGraphicFramePr>
          <p:cNvPr id="5" name="Table 11">
            <a:extLst>
              <a:ext uri="{FF2B5EF4-FFF2-40B4-BE49-F238E27FC236}">
                <a16:creationId xmlns:a16="http://schemas.microsoft.com/office/drawing/2014/main" id="{13F7FB2B-35A0-53E1-6E1E-BE79082BFBC3}"/>
              </a:ext>
            </a:extLst>
          </p:cNvPr>
          <p:cNvGraphicFramePr>
            <a:graphicFrameLocks noGrp="1"/>
          </p:cNvGraphicFramePr>
          <p:nvPr>
            <p:extLst>
              <p:ext uri="{D42A27DB-BD31-4B8C-83A1-F6EECF244321}">
                <p14:modId xmlns:p14="http://schemas.microsoft.com/office/powerpoint/2010/main" val="2737973694"/>
              </p:ext>
            </p:extLst>
          </p:nvPr>
        </p:nvGraphicFramePr>
        <p:xfrm>
          <a:off x="3952240" y="1775288"/>
          <a:ext cx="8128000" cy="3840480"/>
        </p:xfrm>
        <a:graphic>
          <a:graphicData uri="http://schemas.openxmlformats.org/drawingml/2006/table">
            <a:tbl>
              <a:tblPr firstRow="1" bandRow="1">
                <a:tableStyleId>{5C22544A-7EE6-4342-B048-85BDC9FD1C3A}</a:tableStyleId>
              </a:tblPr>
              <a:tblGrid>
                <a:gridCol w="2022642">
                  <a:extLst>
                    <a:ext uri="{9D8B030D-6E8A-4147-A177-3AD203B41FA5}">
                      <a16:colId xmlns:a16="http://schemas.microsoft.com/office/drawing/2014/main" val="949299437"/>
                    </a:ext>
                  </a:extLst>
                </a:gridCol>
                <a:gridCol w="2041358">
                  <a:extLst>
                    <a:ext uri="{9D8B030D-6E8A-4147-A177-3AD203B41FA5}">
                      <a16:colId xmlns:a16="http://schemas.microsoft.com/office/drawing/2014/main" val="3503000651"/>
                    </a:ext>
                  </a:extLst>
                </a:gridCol>
                <a:gridCol w="2032000">
                  <a:extLst>
                    <a:ext uri="{9D8B030D-6E8A-4147-A177-3AD203B41FA5}">
                      <a16:colId xmlns:a16="http://schemas.microsoft.com/office/drawing/2014/main" val="2930848415"/>
                    </a:ext>
                  </a:extLst>
                </a:gridCol>
                <a:gridCol w="2032000">
                  <a:extLst>
                    <a:ext uri="{9D8B030D-6E8A-4147-A177-3AD203B41FA5}">
                      <a16:colId xmlns:a16="http://schemas.microsoft.com/office/drawing/2014/main" val="4228683541"/>
                    </a:ext>
                  </a:extLst>
                </a:gridCol>
              </a:tblGrid>
              <a:tr h="370840">
                <a:tc>
                  <a:txBody>
                    <a:bodyPr/>
                    <a:lstStyle/>
                    <a:p>
                      <a:r>
                        <a:rPr lang="en-US" dirty="0"/>
                        <a:t>PERFORMANCE INDICATORS </a:t>
                      </a:r>
                    </a:p>
                  </a:txBody>
                  <a:tcPr/>
                </a:tc>
                <a:tc>
                  <a:txBody>
                    <a:bodyPr/>
                    <a:lstStyle/>
                    <a:p>
                      <a:r>
                        <a:rPr lang="en-US" dirty="0"/>
                        <a:t>PY 2023 (FY 2024) Negotiated Level </a:t>
                      </a:r>
                    </a:p>
                  </a:txBody>
                  <a:tcPr/>
                </a:tc>
                <a:tc>
                  <a:txBody>
                    <a:bodyPr/>
                    <a:lstStyle/>
                    <a:p>
                      <a:r>
                        <a:rPr lang="en-US" dirty="0"/>
                        <a:t>PY 2024 (FY 2025) Negotiated Level</a:t>
                      </a:r>
                    </a:p>
                  </a:txBody>
                  <a:tcPr/>
                </a:tc>
                <a:tc>
                  <a:txBody>
                    <a:bodyPr/>
                    <a:lstStyle/>
                    <a:p>
                      <a:r>
                        <a:rPr lang="en-US" dirty="0"/>
                        <a:t>PY 2025 (FY 2026) Negotiated Level</a:t>
                      </a:r>
                    </a:p>
                  </a:txBody>
                  <a:tcPr/>
                </a:tc>
                <a:extLst>
                  <a:ext uri="{0D108BD9-81ED-4DB2-BD59-A6C34878D82A}">
                    <a16:rowId xmlns:a16="http://schemas.microsoft.com/office/drawing/2014/main" val="2907924302"/>
                  </a:ext>
                </a:extLst>
              </a:tr>
              <a:tr h="370840">
                <a:tc>
                  <a:txBody>
                    <a:bodyPr/>
                    <a:lstStyle/>
                    <a:p>
                      <a:r>
                        <a:rPr lang="en-US" dirty="0"/>
                        <a:t>Employment (2</a:t>
                      </a:r>
                      <a:r>
                        <a:rPr lang="en-US" baseline="30000" dirty="0"/>
                        <a:t>nd</a:t>
                      </a:r>
                      <a:r>
                        <a:rPr lang="en-US" dirty="0"/>
                        <a:t> QTR After Exit)</a:t>
                      </a:r>
                    </a:p>
                  </a:txBody>
                  <a:tcPr/>
                </a:tc>
                <a:tc>
                  <a:txBody>
                    <a:bodyPr/>
                    <a:lstStyle/>
                    <a:p>
                      <a:r>
                        <a:rPr lang="en-US" dirty="0"/>
                        <a:t>40.20%</a:t>
                      </a:r>
                    </a:p>
                  </a:txBody>
                  <a:tcPr/>
                </a:tc>
                <a:tc>
                  <a:txBody>
                    <a:bodyPr/>
                    <a:lstStyle/>
                    <a:p>
                      <a:r>
                        <a:rPr lang="en-US" dirty="0"/>
                        <a:t>42.50%</a:t>
                      </a:r>
                    </a:p>
                  </a:txBody>
                  <a:tcPr/>
                </a:tc>
                <a:tc>
                  <a:txBody>
                    <a:bodyPr/>
                    <a:lstStyle/>
                    <a:p>
                      <a:r>
                        <a:rPr lang="en-US" dirty="0"/>
                        <a:t>43.00%</a:t>
                      </a:r>
                    </a:p>
                  </a:txBody>
                  <a:tcPr/>
                </a:tc>
                <a:extLst>
                  <a:ext uri="{0D108BD9-81ED-4DB2-BD59-A6C34878D82A}">
                    <a16:rowId xmlns:a16="http://schemas.microsoft.com/office/drawing/2014/main" val="3547669162"/>
                  </a:ext>
                </a:extLst>
              </a:tr>
              <a:tr h="370840">
                <a:tc>
                  <a:txBody>
                    <a:bodyPr/>
                    <a:lstStyle/>
                    <a:p>
                      <a:r>
                        <a:rPr lang="en-US" dirty="0"/>
                        <a:t>Employment (4</a:t>
                      </a:r>
                      <a:r>
                        <a:rPr lang="en-US" baseline="30000" dirty="0"/>
                        <a:t>th</a:t>
                      </a:r>
                      <a:r>
                        <a:rPr lang="en-US" dirty="0"/>
                        <a:t> QTR After Exit)</a:t>
                      </a:r>
                    </a:p>
                  </a:txBody>
                  <a:tcPr/>
                </a:tc>
                <a:tc>
                  <a:txBody>
                    <a:bodyPr/>
                    <a:lstStyle/>
                    <a:p>
                      <a:r>
                        <a:rPr lang="en-US" dirty="0"/>
                        <a:t>42.20%</a:t>
                      </a:r>
                    </a:p>
                  </a:txBody>
                  <a:tcPr/>
                </a:tc>
                <a:tc>
                  <a:txBody>
                    <a:bodyPr/>
                    <a:lstStyle/>
                    <a:p>
                      <a:r>
                        <a:rPr lang="en-US" dirty="0"/>
                        <a:t>46.00%</a:t>
                      </a:r>
                    </a:p>
                  </a:txBody>
                  <a:tcPr/>
                </a:tc>
                <a:tc>
                  <a:txBody>
                    <a:bodyPr/>
                    <a:lstStyle/>
                    <a:p>
                      <a:r>
                        <a:rPr lang="en-US" dirty="0"/>
                        <a:t>46.50%</a:t>
                      </a:r>
                    </a:p>
                  </a:txBody>
                  <a:tcPr/>
                </a:tc>
                <a:extLst>
                  <a:ext uri="{0D108BD9-81ED-4DB2-BD59-A6C34878D82A}">
                    <a16:rowId xmlns:a16="http://schemas.microsoft.com/office/drawing/2014/main" val="3746826772"/>
                  </a:ext>
                </a:extLst>
              </a:tr>
              <a:tr h="370840">
                <a:tc>
                  <a:txBody>
                    <a:bodyPr/>
                    <a:lstStyle/>
                    <a:p>
                      <a:r>
                        <a:rPr lang="en-US" dirty="0"/>
                        <a:t>Median Earnings (2</a:t>
                      </a:r>
                      <a:r>
                        <a:rPr lang="en-US" baseline="30000" dirty="0"/>
                        <a:t>nd</a:t>
                      </a:r>
                      <a:r>
                        <a:rPr lang="en-US" dirty="0"/>
                        <a:t> QTR After Exit)</a:t>
                      </a:r>
                    </a:p>
                  </a:txBody>
                  <a:tcPr/>
                </a:tc>
                <a:tc>
                  <a:txBody>
                    <a:bodyPr/>
                    <a:lstStyle/>
                    <a:p>
                      <a:r>
                        <a:rPr lang="en-US" dirty="0"/>
                        <a:t>$4,125.00</a:t>
                      </a:r>
                    </a:p>
                  </a:txBody>
                  <a:tcPr/>
                </a:tc>
                <a:tc>
                  <a:txBody>
                    <a:bodyPr/>
                    <a:lstStyle/>
                    <a:p>
                      <a:r>
                        <a:rPr lang="en-US" dirty="0"/>
                        <a:t>$4,550.00</a:t>
                      </a:r>
                    </a:p>
                  </a:txBody>
                  <a:tcPr/>
                </a:tc>
                <a:tc>
                  <a:txBody>
                    <a:bodyPr/>
                    <a:lstStyle/>
                    <a:p>
                      <a:r>
                        <a:rPr lang="en-US" dirty="0"/>
                        <a:t>$4,600.00</a:t>
                      </a:r>
                    </a:p>
                  </a:txBody>
                  <a:tcPr/>
                </a:tc>
                <a:extLst>
                  <a:ext uri="{0D108BD9-81ED-4DB2-BD59-A6C34878D82A}">
                    <a16:rowId xmlns:a16="http://schemas.microsoft.com/office/drawing/2014/main" val="2413471780"/>
                  </a:ext>
                </a:extLst>
              </a:tr>
              <a:tr h="370840">
                <a:tc>
                  <a:txBody>
                    <a:bodyPr/>
                    <a:lstStyle/>
                    <a:p>
                      <a:r>
                        <a:rPr lang="en-US" dirty="0"/>
                        <a:t>Credential Attainment Rate</a:t>
                      </a:r>
                    </a:p>
                  </a:txBody>
                  <a:tcPr/>
                </a:tc>
                <a:tc>
                  <a:txBody>
                    <a:bodyPr/>
                    <a:lstStyle/>
                    <a:p>
                      <a:r>
                        <a:rPr lang="en-US" dirty="0"/>
                        <a:t>39.60%</a:t>
                      </a:r>
                    </a:p>
                  </a:txBody>
                  <a:tcPr/>
                </a:tc>
                <a:tc>
                  <a:txBody>
                    <a:bodyPr/>
                    <a:lstStyle/>
                    <a:p>
                      <a:r>
                        <a:rPr lang="en-US" dirty="0"/>
                        <a:t>39.60%</a:t>
                      </a:r>
                    </a:p>
                  </a:txBody>
                  <a:tcPr/>
                </a:tc>
                <a:tc>
                  <a:txBody>
                    <a:bodyPr/>
                    <a:lstStyle/>
                    <a:p>
                      <a:r>
                        <a:rPr lang="en-US" dirty="0"/>
                        <a:t>40.60%</a:t>
                      </a:r>
                    </a:p>
                  </a:txBody>
                  <a:tcPr/>
                </a:tc>
                <a:extLst>
                  <a:ext uri="{0D108BD9-81ED-4DB2-BD59-A6C34878D82A}">
                    <a16:rowId xmlns:a16="http://schemas.microsoft.com/office/drawing/2014/main" val="109995558"/>
                  </a:ext>
                </a:extLst>
              </a:tr>
              <a:tr h="370840">
                <a:tc>
                  <a:txBody>
                    <a:bodyPr/>
                    <a:lstStyle/>
                    <a:p>
                      <a:r>
                        <a:rPr lang="en-US" dirty="0"/>
                        <a:t>Measurable Skill Gains (MSG)</a:t>
                      </a:r>
                    </a:p>
                  </a:txBody>
                  <a:tcPr/>
                </a:tc>
                <a:tc>
                  <a:txBody>
                    <a:bodyPr/>
                    <a:lstStyle/>
                    <a:p>
                      <a:r>
                        <a:rPr lang="en-US" dirty="0"/>
                        <a:t>46.20%</a:t>
                      </a:r>
                    </a:p>
                  </a:txBody>
                  <a:tcPr/>
                </a:tc>
                <a:tc>
                  <a:txBody>
                    <a:bodyPr/>
                    <a:lstStyle/>
                    <a:p>
                      <a:r>
                        <a:rPr lang="en-US" dirty="0"/>
                        <a:t>51.50%</a:t>
                      </a:r>
                    </a:p>
                  </a:txBody>
                  <a:tcPr/>
                </a:tc>
                <a:tc>
                  <a:txBody>
                    <a:bodyPr/>
                    <a:lstStyle/>
                    <a:p>
                      <a:r>
                        <a:rPr lang="en-US" dirty="0"/>
                        <a:t>52.00%</a:t>
                      </a:r>
                    </a:p>
                  </a:txBody>
                  <a:tcPr/>
                </a:tc>
                <a:extLst>
                  <a:ext uri="{0D108BD9-81ED-4DB2-BD59-A6C34878D82A}">
                    <a16:rowId xmlns:a16="http://schemas.microsoft.com/office/drawing/2014/main" val="12742101"/>
                  </a:ext>
                </a:extLst>
              </a:tr>
            </a:tbl>
          </a:graphicData>
        </a:graphic>
      </p:graphicFrame>
    </p:spTree>
    <p:extLst>
      <p:ext uri="{BB962C8B-B14F-4D97-AF65-F5344CB8AC3E}">
        <p14:creationId xmlns:p14="http://schemas.microsoft.com/office/powerpoint/2010/main" val="33140097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FA1A51DF49EA46AFEA77F39376A44B" ma:contentTypeVersion="5" ma:contentTypeDescription="Create a new document." ma:contentTypeScope="" ma:versionID="c51f6779cb7166d9bb23b3dafd86278b">
  <xsd:schema xmlns:xsd="http://www.w3.org/2001/XMLSchema" xmlns:xs="http://www.w3.org/2001/XMLSchema" xmlns:p="http://schemas.microsoft.com/office/2006/metadata/properties" xmlns:ns3="9b202116-5788-4b43-80d0-9d345b05744a" xmlns:ns4="f995efb5-ec07-4b09-9947-e63554f19260" targetNamespace="http://schemas.microsoft.com/office/2006/metadata/properties" ma:root="true" ma:fieldsID="be7cfcb9ec930460145abd2257796faf" ns3:_="" ns4:_="">
    <xsd:import namespace="9b202116-5788-4b43-80d0-9d345b05744a"/>
    <xsd:import namespace="f995efb5-ec07-4b09-9947-e63554f1926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202116-5788-4b43-80d0-9d345b0574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95efb5-ec07-4b09-9947-e63554f192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63B538-ED57-4EC5-963C-81A3DF213E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202116-5788-4b43-80d0-9d345b05744a"/>
    <ds:schemaRef ds:uri="f995efb5-ec07-4b09-9947-e63554f192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0FB8DB-40BD-4C32-9BAD-1C9144469A06}">
  <ds:schemaRefs>
    <ds:schemaRef ds:uri="http://schemas.microsoft.com/office/2006/documentManagement/types"/>
    <ds:schemaRef ds:uri="9b202116-5788-4b43-80d0-9d345b05744a"/>
    <ds:schemaRef ds:uri="f995efb5-ec07-4b09-9947-e63554f19260"/>
    <ds:schemaRef ds:uri="http://www.w3.org/XML/1998/namespace"/>
    <ds:schemaRef ds:uri="http://purl.org/dc/term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873E36ED-BD2E-4A86-9DCD-E2BE8D4C73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17153</TotalTime>
  <Words>2230</Words>
  <Application>Microsoft Office PowerPoint</Application>
  <PresentationFormat>Widescreen</PresentationFormat>
  <Paragraphs>261</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Calibri Light</vt:lpstr>
      <vt:lpstr>Franklin Gothic Medium Cond</vt:lpstr>
      <vt:lpstr>Arial</vt:lpstr>
      <vt:lpstr>Calibri</vt:lpstr>
      <vt:lpstr>Segoe UI Black</vt:lpstr>
      <vt:lpstr>Arial Nova</vt:lpstr>
      <vt:lpstr>Roboto</vt:lpstr>
      <vt:lpstr>Teko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Hurst, Brett (ELC)</dc:creator>
  <cp:lastModifiedBy>Jones, Jorden M (ELC)</cp:lastModifiedBy>
  <cp:revision>173</cp:revision>
  <cp:lastPrinted>2023-06-05T12:50:17Z</cp:lastPrinted>
  <dcterms:created xsi:type="dcterms:W3CDTF">2022-07-28T13:37:38Z</dcterms:created>
  <dcterms:modified xsi:type="dcterms:W3CDTF">2024-06-03T18:12:09Z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0x01010019FA1A51DF49EA46AFEA77F39376A44B</vt:lpwstr>
  </property>
</Properties>
</file>