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9" r:id="rId5"/>
    <p:sldMasterId id="2147483705" r:id="rId6"/>
  </p:sldMasterIdLst>
  <p:notesMasterIdLst>
    <p:notesMasterId r:id="rId18"/>
  </p:notesMasterIdLst>
  <p:sldIdLst>
    <p:sldId id="272" r:id="rId7"/>
    <p:sldId id="287" r:id="rId8"/>
    <p:sldId id="282" r:id="rId9"/>
    <p:sldId id="304" r:id="rId10"/>
    <p:sldId id="314" r:id="rId11"/>
    <p:sldId id="295" r:id="rId12"/>
    <p:sldId id="293" r:id="rId13"/>
    <p:sldId id="339" r:id="rId14"/>
    <p:sldId id="301" r:id="rId15"/>
    <p:sldId id="337" r:id="rId16"/>
    <p:sldId id="336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5"/>
    <a:srgbClr val="0075CC"/>
    <a:srgbClr val="F37021"/>
    <a:srgbClr val="C4122F"/>
    <a:srgbClr val="0C75A4"/>
    <a:srgbClr val="C95E28"/>
    <a:srgbClr val="004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B26598-061C-46A9-B661-7CBD7523B372}" v="16" dt="2024-07-10T14:11:11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8" autoAdjust="0"/>
    <p:restoredTop sz="93792" autoAdjust="0"/>
  </p:normalViewPr>
  <p:slideViewPr>
    <p:cSldViewPr>
      <p:cViewPr varScale="1">
        <p:scale>
          <a:sx n="103" d="100"/>
          <a:sy n="103" d="100"/>
        </p:scale>
        <p:origin x="21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44"/>
    </p:cViewPr>
  </p:sorterViewPr>
  <p:notesViewPr>
    <p:cSldViewPr>
      <p:cViewPr varScale="1">
        <p:scale>
          <a:sx n="82" d="100"/>
          <a:sy n="82" d="100"/>
        </p:scale>
        <p:origin x="31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Helper - Text Placement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217362197937003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BFCD0DB-7750-45D4-82E0-0EEE145DC6EA}" type="CELLRANGE">
                      <a:rPr lang="en-US"/>
                      <a:pPr algn="l">
                        <a:defRPr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67606287053619"/>
                      <c:h val="0.1860256410256410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03F-47A6-B5AC-19D91CDA9A6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9539A83-D181-4271-999F-23C29F1169A6}" type="CELLRANGE">
                      <a:rPr lang="en-US" b="1" dirty="0"/>
                      <a:pPr algn="l">
                        <a:defRPr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323996720103627"/>
                      <c:h val="0.1867948717948718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803F-47A6-B5AC-19D91CDA9A68}"/>
                </c:ext>
              </c:extLst>
            </c:dLbl>
            <c:dLbl>
              <c:idx val="2"/>
              <c:layout>
                <c:manualLayout>
                  <c:x val="-1.0936432459951562E-2"/>
                  <c:y val="3.205128205128207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85ED5CE-CD94-4FC1-A985-466F58649B4F}" type="CELLRANGE">
                      <a:rPr lang="en-US"/>
                      <a:pPr algn="l">
                        <a:defRPr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622834823185442"/>
                      <c:h val="0.1869657278417120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803F-47A6-B5AC-19D91CDA9A68}"/>
                </c:ext>
              </c:extLst>
            </c:dLbl>
            <c:dLbl>
              <c:idx val="3"/>
              <c:layout>
                <c:manualLayout>
                  <c:x val="-1.5310962387111555E-2"/>
                  <c:y val="1.60294266101352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A59A887-7F1C-45BE-BFA0-F5A0F840A396}" type="CELLRANGE">
                      <a:rPr lang="en-US"/>
                      <a:pPr algn="l">
                        <a:defRPr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783459326202087"/>
                      <c:h val="0.1899999999999999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03F-47A6-B5AC-19D91CDA9A68}"/>
                </c:ext>
              </c:extLst>
            </c:dLbl>
            <c:dLbl>
              <c:idx val="4"/>
              <c:layout>
                <c:manualLayout>
                  <c:x val="3.6090270174660863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BD67724-BE6D-4544-8A71-BB88193686FA}" type="CELLRANGE">
                      <a:rPr lang="en-US"/>
                      <a:pPr algn="l">
                        <a:defRPr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215042813119103"/>
                      <c:h val="0.1805554714314556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803F-47A6-B5AC-19D91CDA9A68}"/>
                </c:ext>
              </c:extLst>
            </c:dLbl>
            <c:dLbl>
              <c:idx val="5"/>
              <c:layout>
                <c:manualLayout>
                  <c:x val="1.8591935181917492E-2"/>
                  <c:y val="4.5093882495457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F094A61-4E53-4FFD-A688-0A6E42992FDD}" type="CELLRANGE">
                      <a:rPr lang="en-US"/>
                      <a:pPr algn="l">
                        <a:defRPr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solidFill>
                  <a:srgbClr val="C00000">
                    <a:alpha val="28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45865589350566"/>
                      <c:h val="0.1901713607914395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F4D-418D-B5C2-79C757D86105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63AEC05-C2CB-438C-858E-26E9DBE718BE}" type="CELLRANGE">
                      <a:rPr lang="en-US"/>
                      <a:pPr algn="l">
                        <a:defRPr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98400611337963"/>
                      <c:h val="0.181153846153846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9C9-4552-A21D-221A103FBA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BarType val="plus"/>
            <c:errValType val="cust"/>
            <c:noEndCap val="1"/>
            <c:plus>
              <c:numRef>
                <c:f>Sheet1!$F$2:$F$8</c:f>
                <c:numCache>
                  <c:formatCode>General</c:formatCode>
                  <c:ptCount val="7"/>
                  <c:pt idx="0">
                    <c:v>-10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10</c:v>
                  </c:pt>
                  <c:pt idx="4">
                    <c:v>-10</c:v>
                  </c:pt>
                  <c:pt idx="5">
                    <c:v>10</c:v>
                  </c:pt>
                  <c:pt idx="6">
                    <c:v>-10</c:v>
                  </c:pt>
                </c:numCache>
                <c:extLst/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25400" cap="flat" cmpd="sng" algn="ctr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errBars>
          <c:cat>
            <c:numRef>
              <c:f>Sheet1!$A$2:$A$8</c:f>
              <c:numCache>
                <c:formatCode>General</c:formatCode>
                <c:ptCount val="7"/>
                <c:pt idx="0">
                  <c:v>1982</c:v>
                </c:pt>
                <c:pt idx="1">
                  <c:v>1982</c:v>
                </c:pt>
                <c:pt idx="2">
                  <c:v>1992</c:v>
                </c:pt>
                <c:pt idx="3">
                  <c:v>2008</c:v>
                </c:pt>
                <c:pt idx="4">
                  <c:v>2010</c:v>
                </c:pt>
                <c:pt idx="5">
                  <c:v>2016</c:v>
                </c:pt>
                <c:pt idx="6">
                  <c:v>2023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10</c:v>
                </c:pt>
                <c:pt idx="1">
                  <c:v>-10</c:v>
                </c:pt>
                <c:pt idx="2">
                  <c:v>-10</c:v>
                </c:pt>
                <c:pt idx="3">
                  <c:v>-10</c:v>
                </c:pt>
                <c:pt idx="4">
                  <c:v>10</c:v>
                </c:pt>
                <c:pt idx="5">
                  <c:v>-10</c:v>
                </c:pt>
                <c:pt idx="6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Sheet1!$B$2:$B$8</c15:f>
                <c15:dlblRangeCache>
                  <c:ptCount val="7"/>
                  <c:pt idx="0">
                    <c:v>1982, KY Higher Ed Desegregation Plan; Creation of the Committee on Equal Opportunities</c:v>
                  </c:pt>
                  <c:pt idx="1">
                    <c:v>1982, Creation of Committee on Equal Opportunities</c:v>
                  </c:pt>
                  <c:pt idx="2">
                    <c:v>1992, SB398 ties new academic program approval to EEO goals</c:v>
                  </c:pt>
                  <c:pt idx="3">
                    <c:v>2008, Released from Desegration Plan</c:v>
                  </c:pt>
                  <c:pt idx="4">
                    <c:v>2010, Creation of broader definition in new diversity plan</c:v>
                  </c:pt>
                  <c:pt idx="5">
                    <c:v>2016, DEI policy integrated into statewide strategic agenda, academic approval process</c:v>
                  </c:pt>
                  <c:pt idx="6">
                    <c:v>2023, Planning for next iteration of DEI policy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03F-47A6-B5AC-19D91CDA9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259734847"/>
        <c:axId val="257002783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1982</c:v>
                </c:pt>
                <c:pt idx="1">
                  <c:v>1982</c:v>
                </c:pt>
                <c:pt idx="2">
                  <c:v>1992</c:v>
                </c:pt>
                <c:pt idx="3">
                  <c:v>2008</c:v>
                </c:pt>
                <c:pt idx="4">
                  <c:v>2010</c:v>
                </c:pt>
                <c:pt idx="5">
                  <c:v>2016</c:v>
                </c:pt>
                <c:pt idx="6">
                  <c:v>2023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3F-47A6-B5AC-19D91CDA9A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Helper - Activity</c:v>
                </c:pt>
              </c:strCache>
            </c:strRef>
          </c:tx>
          <c:spPr>
            <a:ln w="381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2"/>
            <c:marker>
              <c:symbol val="circle"/>
              <c:size val="8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803F-47A6-B5AC-19D91CDA9A68}"/>
              </c:ext>
            </c:extLst>
          </c:dPt>
          <c:dPt>
            <c:idx val="3"/>
            <c:marker>
              <c:symbol val="circle"/>
              <c:size val="8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803F-47A6-B5AC-19D91CDA9A68}"/>
              </c:ext>
            </c:extLst>
          </c:dPt>
          <c:dPt>
            <c:idx val="4"/>
            <c:marker>
              <c:symbol val="circle"/>
              <c:size val="8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803F-47A6-B5AC-19D91CDA9A68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F4D-418D-B5C2-79C757D86105}"/>
              </c:ext>
            </c:extLst>
          </c:dPt>
          <c:dPt>
            <c:idx val="6"/>
            <c:marker>
              <c:symbol val="circle"/>
              <c:size val="8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9C9-4552-A21D-221A103FBA78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1982</c:v>
                </c:pt>
                <c:pt idx="1">
                  <c:v>1982</c:v>
                </c:pt>
                <c:pt idx="2">
                  <c:v>1992</c:v>
                </c:pt>
                <c:pt idx="3">
                  <c:v>2008</c:v>
                </c:pt>
                <c:pt idx="4">
                  <c:v>2010</c:v>
                </c:pt>
                <c:pt idx="5">
                  <c:v>2016</c:v>
                </c:pt>
                <c:pt idx="6">
                  <c:v>2023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3F-47A6-B5AC-19D91CDA9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734847"/>
        <c:axId val="257002783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Helper - Date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1982</c:v>
                      </c:pt>
                      <c:pt idx="1">
                        <c:v>1982</c:v>
                      </c:pt>
                      <c:pt idx="2">
                        <c:v>1992</c:v>
                      </c:pt>
                      <c:pt idx="3">
                        <c:v>2008</c:v>
                      </c:pt>
                      <c:pt idx="4">
                        <c:v>2010</c:v>
                      </c:pt>
                      <c:pt idx="5">
                        <c:v>2016</c:v>
                      </c:pt>
                      <c:pt idx="6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1982</c:v>
                      </c:pt>
                      <c:pt idx="1">
                        <c:v>1982</c:v>
                      </c:pt>
                      <c:pt idx="2">
                        <c:v>1992</c:v>
                      </c:pt>
                      <c:pt idx="3">
                        <c:v>2008</c:v>
                      </c:pt>
                      <c:pt idx="4">
                        <c:v>2010</c:v>
                      </c:pt>
                      <c:pt idx="5">
                        <c:v>2016</c:v>
                      </c:pt>
                      <c:pt idx="6">
                        <c:v>2023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803F-47A6-B5AC-19D91CDA9A6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1982</c:v>
                      </c:pt>
                      <c:pt idx="1">
                        <c:v>1982</c:v>
                      </c:pt>
                      <c:pt idx="2">
                        <c:v>1992</c:v>
                      </c:pt>
                      <c:pt idx="3">
                        <c:v>2008</c:v>
                      </c:pt>
                      <c:pt idx="4">
                        <c:v>2010</c:v>
                      </c:pt>
                      <c:pt idx="5">
                        <c:v>2016</c:v>
                      </c:pt>
                      <c:pt idx="6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-10</c:v>
                      </c:pt>
                      <c:pt idx="1">
                        <c:v>10</c:v>
                      </c:pt>
                      <c:pt idx="2">
                        <c:v>10</c:v>
                      </c:pt>
                      <c:pt idx="3">
                        <c:v>10</c:v>
                      </c:pt>
                      <c:pt idx="4">
                        <c:v>-10</c:v>
                      </c:pt>
                      <c:pt idx="5">
                        <c:v>10</c:v>
                      </c:pt>
                      <c:pt idx="6">
                        <c:v>-10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03F-47A6-B5AC-19D91CDA9A68}"/>
                  </c:ext>
                </c:extLst>
              </c15:ser>
            </c15:filteredLineSeries>
          </c:ext>
        </c:extLst>
      </c:lineChart>
      <c:dateAx>
        <c:axId val="259734847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noFill/>
          <a:ln w="38100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002783"/>
        <c:crosses val="autoZero"/>
        <c:auto val="0"/>
        <c:lblOffset val="100"/>
        <c:baseTimeUnit val="days"/>
      </c:dateAx>
      <c:valAx>
        <c:axId val="25700278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9734847"/>
        <c:crossesAt val="1982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910233190616E-2"/>
          <c:y val="0.10176678445229682"/>
          <c:w val="0.95150179533618773"/>
          <c:h val="0.867137809187279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033-49A8-9460-4826ADE1945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9C8B17A-E794-4E97-BFC7-ECABAF1BA6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033-49A8-9460-4826ADE1945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033-49A8-9460-4826ADE1945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9EC926F-2C1A-49E7-A4CB-54E613810E7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033-49A8-9460-4826ADE1945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033-49A8-9460-4826ADE1945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5CC5CF3-C3E3-4C33-876A-E412D5F568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033-49A8-9460-4826ADE1945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033-49A8-9460-4826ADE1945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1603C01-71C6-451E-930A-D0BE575AF3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033-49A8-9460-4826ADE1945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033-49A8-9460-4826ADE1945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34C6381-2FBD-4DC0-8EA6-009138BB8B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033-49A8-9460-4826ADE1945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033-49A8-9460-4826ADE1945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29E50FC-0707-4C85-8C9A-72444B6045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033-49A8-9460-4826ADE19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High School Diploma</c:v>
                </c:pt>
                <c:pt idx="1">
                  <c:v>High School Diploma</c:v>
                </c:pt>
                <c:pt idx="2">
                  <c:v>Some College or Certificate</c:v>
                </c:pt>
                <c:pt idx="3">
                  <c:v>Some College or Certificate</c:v>
                </c:pt>
                <c:pt idx="4">
                  <c:v>Associate Degree</c:v>
                </c:pt>
                <c:pt idx="5">
                  <c:v>Associate Degree</c:v>
                </c:pt>
                <c:pt idx="6">
                  <c:v>Bachelor's Degree</c:v>
                </c:pt>
                <c:pt idx="7">
                  <c:v>Bachelor's Degree</c:v>
                </c:pt>
                <c:pt idx="8">
                  <c:v>Masters Degree</c:v>
                </c:pt>
                <c:pt idx="9">
                  <c:v>Masters Degree</c:v>
                </c:pt>
                <c:pt idx="10">
                  <c:v>Doctorate or Professional Degree</c:v>
                </c:pt>
                <c:pt idx="11">
                  <c:v>Doctorate or Professional Degree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1">
                  <c:v>1.5</c:v>
                </c:pt>
                <c:pt idx="3">
                  <c:v>1.69</c:v>
                </c:pt>
                <c:pt idx="5">
                  <c:v>1.88</c:v>
                </c:pt>
                <c:pt idx="7">
                  <c:v>2.4700000000000002</c:v>
                </c:pt>
                <c:pt idx="9">
                  <c:v>2.4300000000000002</c:v>
                </c:pt>
                <c:pt idx="11">
                  <c:v>3.61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Sheet1!$D$2:$D$13</c15:f>
                <c15:dlblRangeCache>
                  <c:ptCount val="12"/>
                  <c:pt idx="1">
                    <c:v>$1.5M</c:v>
                  </c:pt>
                  <c:pt idx="3">
                    <c:v>$1.69M</c:v>
                  </c:pt>
                  <c:pt idx="5">
                    <c:v>$1.88M</c:v>
                  </c:pt>
                  <c:pt idx="7">
                    <c:v>$2.47M</c:v>
                  </c:pt>
                  <c:pt idx="9">
                    <c:v>$2.43M</c:v>
                  </c:pt>
                  <c:pt idx="11">
                    <c:v>$3.61M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FE17-499F-8E50-D0B0D531B1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High School Diploma</c:v>
                </c:pt>
                <c:pt idx="1">
                  <c:v>High School Diploma</c:v>
                </c:pt>
                <c:pt idx="2">
                  <c:v>Some College or Certificate</c:v>
                </c:pt>
                <c:pt idx="3">
                  <c:v>Some College or Certificate</c:v>
                </c:pt>
                <c:pt idx="4">
                  <c:v>Associate Degree</c:v>
                </c:pt>
                <c:pt idx="5">
                  <c:v>Associate Degree</c:v>
                </c:pt>
                <c:pt idx="6">
                  <c:v>Bachelor's Degree</c:v>
                </c:pt>
                <c:pt idx="7">
                  <c:v>Bachelor's Degree</c:v>
                </c:pt>
                <c:pt idx="8">
                  <c:v>Masters Degree</c:v>
                </c:pt>
                <c:pt idx="9">
                  <c:v>Masters Degree</c:v>
                </c:pt>
                <c:pt idx="10">
                  <c:v>Doctorate or Professional Degree</c:v>
                </c:pt>
                <c:pt idx="11">
                  <c:v>Doctorate or Professional Degree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3.61</c:v>
                </c:pt>
                <c:pt idx="2">
                  <c:v>3.61</c:v>
                </c:pt>
                <c:pt idx="4">
                  <c:v>3.61</c:v>
                </c:pt>
                <c:pt idx="6">
                  <c:v>3.61</c:v>
                </c:pt>
                <c:pt idx="8">
                  <c:v>3.61</c:v>
                </c:pt>
                <c:pt idx="10">
                  <c:v>3.61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17-499F-8E50-D0B0D531B1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Label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High School Diploma</c:v>
                </c:pt>
                <c:pt idx="1">
                  <c:v>High School Diploma</c:v>
                </c:pt>
                <c:pt idx="2">
                  <c:v>Some College or Certificate</c:v>
                </c:pt>
                <c:pt idx="3">
                  <c:v>Some College or Certificate</c:v>
                </c:pt>
                <c:pt idx="4">
                  <c:v>Associate Degree</c:v>
                </c:pt>
                <c:pt idx="5">
                  <c:v>Associate Degree</c:v>
                </c:pt>
                <c:pt idx="6">
                  <c:v>Bachelor's Degree</c:v>
                </c:pt>
                <c:pt idx="7">
                  <c:v>Bachelor's Degree</c:v>
                </c:pt>
                <c:pt idx="8">
                  <c:v>Masters Degree</c:v>
                </c:pt>
                <c:pt idx="9">
                  <c:v>Masters Degree</c:v>
                </c:pt>
                <c:pt idx="10">
                  <c:v>Doctorate or Professional Degree</c:v>
                </c:pt>
                <c:pt idx="11">
                  <c:v>Doctorate or Professional Degree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1">
                  <c:v>0</c:v>
                </c:pt>
                <c:pt idx="3">
                  <c:v>0</c:v>
                </c:pt>
                <c:pt idx="5">
                  <c:v>0</c:v>
                </c:pt>
                <c:pt idx="7">
                  <c:v>0</c:v>
                </c:pt>
                <c:pt idx="9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17-499F-8E50-D0B0D531B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1436496592"/>
        <c:axId val="890918336"/>
      </c:barChart>
      <c:catAx>
        <c:axId val="14364965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90918336"/>
        <c:crosses val="autoZero"/>
        <c:auto val="1"/>
        <c:lblAlgn val="ctr"/>
        <c:lblOffset val="100"/>
        <c:noMultiLvlLbl val="0"/>
      </c:catAx>
      <c:valAx>
        <c:axId val="89091833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43649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Sheet1!$A$2:$A$6</cx:f>
        <cx:lvl ptCount="5">
          <cx:pt idx="0">2017</cx:pt>
          <cx:pt idx="1">Increase</cx:pt>
          <cx:pt idx="2">2022</cx:pt>
          <cx:pt idx="3">Increase</cx:pt>
          <cx:pt idx="4">2030</cx:pt>
        </cx:lvl>
      </cx:strDim>
      <cx:numDim type="val">
        <cx:f>Sheet1!$B$2:$B$6</cx:f>
        <cx:lvl ptCount="5" formatCode="0.0%">
          <cx:pt idx="0">0.503</cx:pt>
          <cx:pt idx="1">0.048000000000000043</cx:pt>
          <cx:pt idx="2">0.55100000000000005</cx:pt>
          <cx:pt idx="3">0.048999999999999932</cx:pt>
          <cx:pt idx="4">0.59999999999999998</cx:pt>
        </cx:lvl>
      </cx:numDim>
    </cx:data>
    <cx:data id="1">
      <cx:strDim type="cat">
        <cx:f>Sheet1!$A$2:$A$6</cx:f>
        <cx:lvl ptCount="5">
          <cx:pt idx="0">2017</cx:pt>
          <cx:pt idx="1">Increase</cx:pt>
          <cx:pt idx="2">2022</cx:pt>
          <cx:pt idx="3">Increase</cx:pt>
          <cx:pt idx="4">2030</cx:pt>
        </cx:lvl>
      </cx:strDim>
      <cx:numDim type="val">
        <cx:f>Sheet1!$C$2:$C$6</cx:f>
        <cx:lvl ptCount="5" formatCode="General">
          <cx:pt idx="0">0</cx:pt>
          <cx:pt idx="2">0</cx:pt>
          <cx:pt idx="4">0</cx:pt>
        </cx:lvl>
      </cx:numDim>
    </cx:data>
  </cx:chartData>
  <cx:chart>
    <cx:plotArea>
      <cx:plotAreaRegion>
        <cx:series layoutId="waterfall" uniqueId="{6024E888-8158-45E2-ADD4-4A575C90B59D}" formatIdx="0">
          <cx:tx>
            <cx:txData>
              <cx:f>Sheet1!$B$1</cx:f>
              <cx:v>Educational Attainment</cx:v>
            </cx:txData>
          </cx:tx>
          <cx:dataPt idx="0">
            <cx:spPr>
              <a:solidFill>
                <a:srgbClr val="FFFFFF">
                  <a:lumMod val="65000"/>
                </a:srgbClr>
              </a:solidFill>
            </cx:spPr>
          </cx:dataPt>
          <cx:dataPt idx="1">
            <cx:spPr>
              <a:solidFill>
                <a:srgbClr val="000000">
                  <a:lumMod val="50000"/>
                  <a:lumOff val="50000"/>
                </a:srgbClr>
              </a:solidFill>
            </cx:spPr>
          </cx:dataPt>
          <cx:dataPt idx="2">
            <cx:spPr>
              <a:solidFill>
                <a:srgbClr val="000000">
                  <a:lumMod val="50000"/>
                  <a:lumOff val="50000"/>
                </a:srgbClr>
              </a:solidFill>
            </cx:spPr>
          </cx:dataPt>
          <cx:dataPt idx="3">
            <cx:spPr>
              <a:pattFill prst="pct80">
                <a:fgClr>
                  <a:srgbClr val="0088C7"/>
                </a:fgClr>
                <a:bgClr>
                  <a:srgbClr val="FFFFFF"/>
                </a:bgClr>
              </a:pattFill>
            </cx:spPr>
          </cx:dataPt>
          <cx:dataPt idx="4">
            <cx:spPr>
              <a:solidFill>
                <a:srgbClr val="005495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 sz="1800" b="0" i="0" u="none" strike="noStrike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  <cx:visibility seriesName="0" categoryName="1" value="1"/>
            <cx:separator>
</cx:separator>
            <cx:dataLabel idx="0" pos="inEnd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800" b="0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2017
50.3%</a:t>
                  </a:r>
                </a:p>
              </cx:txPr>
              <cx:visibility seriesName="0" categoryName="1" value="1"/>
              <cx:separator>
</cx:separator>
            </cx:dataLabel>
            <cx:dataLabel idx="2" pos="inEnd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800" b="0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2022
55.1%</a:t>
                  </a:r>
                </a:p>
              </cx:txPr>
              <cx:visibility seriesName="0" categoryName="1" value="1"/>
              <cx:separator>
</cx:separator>
            </cx:dataLabel>
            <cx:dataLabel idx="4" pos="inEnd">
              <cx:numFmt formatCode="0%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800" b="0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2030
60%</a:t>
                  </a:r>
                </a:p>
              </cx:txPr>
              <cx:visibility seriesName="0" categoryName="1" value="1"/>
              <cx:separator>
</cx:separator>
            </cx:dataLabel>
            <cx:dataLabelHidden idx="1"/>
            <cx:dataLabelHidden idx="3"/>
          </cx:dataLabels>
          <cx:dataId val="0"/>
          <cx:layoutPr>
            <cx:subtotals>
              <cx:idx val="2"/>
              <cx:idx val="4"/>
            </cx:subtotals>
          </cx:layoutPr>
        </cx:series>
        <cx:series layoutId="waterfall" hidden="1" uniqueId="{0838BBD9-F2DF-4EF2-A207-31A782CFAA45}" formatIdx="1">
          <cx:tx>
            <cx:txData>
              <cx:f>Sheet1!$C$1</cx:f>
              <cx:v/>
            </cx:txData>
          </cx:tx>
          <cx:dataLabels pos="outEnd">
            <cx:visibility seriesName="0" categoryName="0" value="1"/>
          </cx:dataLabels>
          <cx:dataId val="1"/>
          <cx:layoutPr>
            <cx:subtotals/>
          </cx:layoutPr>
        </cx:series>
      </cx:plotAreaRegion>
      <cx:axis id="0" hidden="1">
        <cx:catScaling gapWidth="0.5"/>
        <cx:tickLabels/>
      </cx:axis>
      <cx:axis id="1" hidden="1">
        <cx:valScaling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0.02884</cdr:x>
      <cdr:y>0.42308</cdr:y>
    </cdr:from>
    <cdr:to>
      <cdr:x>0.61941</cdr:x>
      <cdr:y>0.42308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D7B9F2DD-72D9-4199-9A2D-E44CA50EDE75}"/>
            </a:ext>
          </a:extLst>
        </cdr:cNvPr>
        <cdr:cNvCxnSpPr/>
      </cdr:nvCxnSpPr>
      <cdr:spPr>
        <a:xfrm xmlns:a="http://schemas.openxmlformats.org/drawingml/2006/main">
          <a:off x="334962" y="1676399"/>
          <a:ext cx="6858000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25B4C9-1643-4445-9CFD-68C1EBD8B80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CF766C-C5DE-4036-99C8-C6E8D8C1E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6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5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F766C-C5DE-4036-99C8-C6E8D8C1E12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86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goal is to provide participants with a comprehensive view of postsecondary education from both national and statewide perspectives and connect with colleagues who share similar goals. 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Cultivating a Commonwealth for 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8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ed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05000"/>
            <a:ext cx="10363200" cy="1905000"/>
          </a:xfrm>
        </p:spPr>
        <p:txBody>
          <a:bodyPr anchor="ctr" anchorCtr="0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4186101"/>
            <a:ext cx="5892800" cy="175260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7904FD-90D3-48BA-9B27-373B7DB0B618}"/>
              </a:ext>
            </a:extLst>
          </p:cNvPr>
          <p:cNvCxnSpPr/>
          <p:nvPr userDrawn="1"/>
        </p:nvCxnSpPr>
        <p:spPr>
          <a:xfrm>
            <a:off x="914400" y="3962400"/>
            <a:ext cx="1036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B85B03-6DDD-4E85-AF80-61CC151BC7D2}"/>
              </a:ext>
            </a:extLst>
          </p:cNvPr>
          <p:cNvGrpSpPr/>
          <p:nvPr userDrawn="1"/>
        </p:nvGrpSpPr>
        <p:grpSpPr>
          <a:xfrm>
            <a:off x="4800599" y="6048486"/>
            <a:ext cx="2362201" cy="657115"/>
            <a:chOff x="3327935" y="6096000"/>
            <a:chExt cx="2216129" cy="6571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1B2801-2C50-43CF-B395-51F974707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9" name="Picture 8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E0E710DA-D332-4F7D-BD21-4CF7CA818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8853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ntent Block with Source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16152"/>
            <a:ext cx="11612880" cy="48006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A97DC8-D707-46CD-9E34-133DD291B628}"/>
              </a:ext>
            </a:extLst>
          </p:cNvPr>
          <p:cNvSpPr txBox="1"/>
          <p:nvPr userDrawn="1"/>
        </p:nvSpPr>
        <p:spPr>
          <a:xfrm>
            <a:off x="182880" y="6428601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Council on Postsecondary Education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805EC84-8F70-4384-9284-74DAAB7F2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019800"/>
            <a:ext cx="11612880" cy="304800"/>
          </a:xfrm>
        </p:spPr>
        <p:txBody>
          <a:bodyPr tIns="91440"/>
          <a:lstStyle>
            <a:lvl1pPr marL="0" indent="0">
              <a:buFontTx/>
              <a:buNone/>
              <a:defRPr sz="1000" i="1"/>
            </a:lvl1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85646118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4181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FB928740-0AEF-4854-BA8A-68845AB0CCF8}"/>
              </a:ext>
            </a:extLst>
          </p:cNvPr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920262-9D26-4C2C-8254-5CC849F9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  <a:noFill/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3155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Block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3555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Blocks with Headings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A3DBE769-8BB2-40F2-A494-5D3A4A16507E}"/>
              </a:ext>
            </a:extLst>
          </p:cNvPr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822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nk Otherw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348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nk Otherwise)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47E9051E-0270-49FD-8B07-231BA1B27447}"/>
              </a:ext>
            </a:extLst>
          </p:cNvPr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8741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1"/>
            <a:ext cx="10972800" cy="2743197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EEBD5C-DD2D-4EF9-9A9E-57AF0BAACDC2}"/>
              </a:ext>
            </a:extLst>
          </p:cNvPr>
          <p:cNvCxnSpPr/>
          <p:nvPr userDrawn="1"/>
        </p:nvCxnSpPr>
        <p:spPr>
          <a:xfrm>
            <a:off x="0" y="109728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E077DA-99C2-4BD7-932D-4DF3D2E6AE40}"/>
              </a:ext>
            </a:extLst>
          </p:cNvPr>
          <p:cNvCxnSpPr/>
          <p:nvPr userDrawn="1"/>
        </p:nvCxnSpPr>
        <p:spPr>
          <a:xfrm>
            <a:off x="0" y="57150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74977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Blu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10972800" cy="274320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2422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708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ed Title Slide with Top Photo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38400"/>
            <a:ext cx="10363200" cy="1905000"/>
          </a:xfrm>
        </p:spPr>
        <p:txBody>
          <a:bodyPr anchor="ctr" anchorCtr="0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4648199"/>
            <a:ext cx="5892800" cy="1290501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7904FD-90D3-48BA-9B27-373B7DB0B618}"/>
              </a:ext>
            </a:extLst>
          </p:cNvPr>
          <p:cNvCxnSpPr/>
          <p:nvPr userDrawn="1"/>
        </p:nvCxnSpPr>
        <p:spPr>
          <a:xfrm>
            <a:off x="2956560" y="4495800"/>
            <a:ext cx="6126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B85B03-6DDD-4E85-AF80-61CC151BC7D2}"/>
              </a:ext>
            </a:extLst>
          </p:cNvPr>
          <p:cNvGrpSpPr/>
          <p:nvPr userDrawn="1"/>
        </p:nvGrpSpPr>
        <p:grpSpPr>
          <a:xfrm>
            <a:off x="4800599" y="6048486"/>
            <a:ext cx="2362201" cy="657115"/>
            <a:chOff x="3327935" y="6096000"/>
            <a:chExt cx="2216129" cy="6571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1B2801-2C50-43CF-B395-51F974707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9" name="Picture 8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E0E710DA-D332-4F7D-BD21-4CF7CA818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09874-0C54-410D-A521-DF5484B96A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285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590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349DC071-FD13-4E9F-862F-39C94098005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1531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4619" y="2057400"/>
            <a:ext cx="5892800" cy="1752600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Info </a:t>
            </a:r>
            <a:r>
              <a:rPr lang="en-US" dirty="0"/>
              <a:t>for more information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5181600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497985" y="5124676"/>
            <a:ext cx="317561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CPENews</a:t>
            </a: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CPEPres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2" y="5040874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562803" y="5132852"/>
            <a:ext cx="25532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http://cpe.ky.gov</a:t>
            </a:r>
          </a:p>
        </p:txBody>
      </p:sp>
      <p:pic>
        <p:nvPicPr>
          <p:cNvPr id="19" name="Picture 1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01" y="5049048"/>
            <a:ext cx="457200" cy="4572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9014153" y="5133136"/>
            <a:ext cx="21110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KYCPE</a:t>
            </a:r>
          </a:p>
        </p:txBody>
      </p:sp>
      <p:pic>
        <p:nvPicPr>
          <p:cNvPr id="24" name="Picture 23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5044960"/>
            <a:ext cx="457200" cy="4572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D10228D-2AB9-4C6B-A4CF-70BEB1D798A1}"/>
              </a:ext>
            </a:extLst>
          </p:cNvPr>
          <p:cNvGrpSpPr/>
          <p:nvPr userDrawn="1"/>
        </p:nvGrpSpPr>
        <p:grpSpPr>
          <a:xfrm>
            <a:off x="4836590" y="5943600"/>
            <a:ext cx="2315619" cy="657115"/>
            <a:chOff x="3327935" y="6096000"/>
            <a:chExt cx="2216129" cy="6571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752E41-81F9-4985-B430-38362A8EC1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21" name="Picture 2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3F827055-7A9E-41A2-8CAC-16106E30E4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5AD87A-2FB0-4154-99CF-92C83A96ACB2}"/>
              </a:ext>
            </a:extLst>
          </p:cNvPr>
          <p:cNvSpPr txBox="1"/>
          <p:nvPr userDrawn="1"/>
        </p:nvSpPr>
        <p:spPr>
          <a:xfrm>
            <a:off x="3204619" y="1524000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E59EA4-3BE9-4A5D-8E07-E24CB38CB5A3}"/>
              </a:ext>
            </a:extLst>
          </p:cNvPr>
          <p:cNvCxnSpPr/>
          <p:nvPr userDrawn="1"/>
        </p:nvCxnSpPr>
        <p:spPr>
          <a:xfrm>
            <a:off x="0" y="109728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2DC460-8DDE-4C50-B562-8F0B9864436E}"/>
              </a:ext>
            </a:extLst>
          </p:cNvPr>
          <p:cNvCxnSpPr/>
          <p:nvPr userDrawn="1"/>
        </p:nvCxnSpPr>
        <p:spPr>
          <a:xfrm>
            <a:off x="0" y="57150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03413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4619" y="2057400"/>
            <a:ext cx="5892800" cy="1752600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Info </a:t>
            </a:r>
            <a:r>
              <a:rPr lang="en-US" dirty="0"/>
              <a:t>for more information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5181600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497985" y="5124676"/>
            <a:ext cx="317561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CPENews</a:t>
            </a:r>
            <a:r>
              <a:rPr lang="en-US" sz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CPEPres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2" y="5040874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562803" y="5132852"/>
            <a:ext cx="25532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http://cpe.ky.gov</a:t>
            </a:r>
          </a:p>
        </p:txBody>
      </p:sp>
      <p:pic>
        <p:nvPicPr>
          <p:cNvPr id="19" name="Picture 1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01" y="5049048"/>
            <a:ext cx="457200" cy="4572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9014153" y="5133136"/>
            <a:ext cx="21110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KYCPE</a:t>
            </a:r>
          </a:p>
        </p:txBody>
      </p:sp>
      <p:pic>
        <p:nvPicPr>
          <p:cNvPr id="24" name="Picture 23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5044960"/>
            <a:ext cx="457200" cy="4572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D10228D-2AB9-4C6B-A4CF-70BEB1D798A1}"/>
              </a:ext>
            </a:extLst>
          </p:cNvPr>
          <p:cNvGrpSpPr/>
          <p:nvPr userDrawn="1"/>
        </p:nvGrpSpPr>
        <p:grpSpPr>
          <a:xfrm>
            <a:off x="4836590" y="5943600"/>
            <a:ext cx="2315619" cy="657115"/>
            <a:chOff x="3327935" y="6096000"/>
            <a:chExt cx="2216129" cy="6571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752E41-81F9-4985-B430-38362A8EC1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21" name="Picture 2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3F827055-7A9E-41A2-8CAC-16106E30E4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5AD87A-2FB0-4154-99CF-92C83A96ACB2}"/>
              </a:ext>
            </a:extLst>
          </p:cNvPr>
          <p:cNvSpPr txBox="1"/>
          <p:nvPr userDrawn="1"/>
        </p:nvSpPr>
        <p:spPr>
          <a:xfrm>
            <a:off x="3204619" y="1524000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3076678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M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2192000" cy="1524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1963240"/>
            <a:ext cx="7315200" cy="2738301"/>
          </a:xfrm>
        </p:spPr>
        <p:txBody>
          <a:bodyPr anchor="ctr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804410"/>
            <a:ext cx="7315200" cy="129159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2359152"/>
            <a:ext cx="36576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62" y="6198870"/>
            <a:ext cx="15324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9807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1314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05000"/>
            <a:ext cx="10363200" cy="1905000"/>
          </a:xfrm>
        </p:spPr>
        <p:txBody>
          <a:bodyPr anchor="ctr" anchorCtr="0"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4186101"/>
            <a:ext cx="5892800" cy="175260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7904FD-90D3-48BA-9B27-373B7DB0B618}"/>
              </a:ext>
            </a:extLst>
          </p:cNvPr>
          <p:cNvCxnSpPr/>
          <p:nvPr userDrawn="1"/>
        </p:nvCxnSpPr>
        <p:spPr>
          <a:xfrm>
            <a:off x="914400" y="3962400"/>
            <a:ext cx="1036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B85B03-6DDD-4E85-AF80-61CC151BC7D2}"/>
              </a:ext>
            </a:extLst>
          </p:cNvPr>
          <p:cNvGrpSpPr/>
          <p:nvPr userDrawn="1"/>
        </p:nvGrpSpPr>
        <p:grpSpPr>
          <a:xfrm>
            <a:off x="4800599" y="6048486"/>
            <a:ext cx="2362201" cy="657115"/>
            <a:chOff x="3327935" y="6096000"/>
            <a:chExt cx="2216129" cy="6571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1B2801-2C50-43CF-B395-51F974707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9" name="Picture 8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E0E710DA-D332-4F7D-BD21-4CF7CA818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484159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-Align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990601"/>
            <a:ext cx="7315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060371"/>
            <a:ext cx="7315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/>
          <p:nvPr userDrawn="1"/>
        </p:nvCxnSpPr>
        <p:spPr>
          <a:xfrm>
            <a:off x="4419600" y="3886200"/>
            <a:ext cx="7132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9372600" y="6096000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562598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-Aligned Title Slide with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990601"/>
            <a:ext cx="5791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0" y="4060370"/>
            <a:ext cx="5791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886200"/>
            <a:ext cx="5669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9372600" y="6096000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167E4-DEBF-43D6-990F-676E011A3A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62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0760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-Align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081631"/>
            <a:ext cx="7315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151400"/>
            <a:ext cx="7315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/>
          <p:nvPr userDrawn="1"/>
        </p:nvCxnSpPr>
        <p:spPr>
          <a:xfrm>
            <a:off x="685800" y="3977230"/>
            <a:ext cx="7132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533400" y="6177332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03009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ight-Aligned Title Slide with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0352" y="1078992"/>
            <a:ext cx="5791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0352" y="4151376"/>
            <a:ext cx="5791200" cy="201168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>
            <a:cxnSpLocks/>
          </p:cNvCxnSpPr>
          <p:nvPr userDrawn="1"/>
        </p:nvCxnSpPr>
        <p:spPr>
          <a:xfrm>
            <a:off x="685800" y="3977640"/>
            <a:ext cx="5669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530352" y="6200885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167E4-DEBF-43D6-990F-676E011A3A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9400" y="0"/>
            <a:ext cx="5562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305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-Aligned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990601"/>
            <a:ext cx="7315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060371"/>
            <a:ext cx="7315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/>
          <p:nvPr userDrawn="1"/>
        </p:nvCxnSpPr>
        <p:spPr>
          <a:xfrm>
            <a:off x="4419600" y="3886200"/>
            <a:ext cx="7132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9372600" y="6096000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11343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3961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lock with Sourc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019800"/>
            <a:ext cx="11612880" cy="304800"/>
          </a:xfrm>
        </p:spPr>
        <p:txBody>
          <a:bodyPr tIns="91440"/>
          <a:lstStyle>
            <a:lvl1pPr marL="0" indent="0">
              <a:spcBef>
                <a:spcPts val="0"/>
              </a:spcBef>
              <a:buFontTx/>
              <a:buNone/>
              <a:defRPr sz="1000" i="1"/>
            </a:lvl1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74320" y="1539240"/>
            <a:ext cx="11612880" cy="448056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07100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5760720" cy="4492437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760720" cy="4492437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960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Block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22438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438400"/>
            <a:ext cx="5760720" cy="3886200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760720" cy="3886200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1929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nk Otherw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3171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ourc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019800"/>
            <a:ext cx="11612880" cy="304800"/>
          </a:xfrm>
        </p:spPr>
        <p:txBody>
          <a:bodyPr tIns="91440"/>
          <a:lstStyle>
            <a:lvl1pPr marL="0" indent="0">
              <a:spcBef>
                <a:spcPts val="0"/>
              </a:spcBef>
              <a:buFontTx/>
              <a:buNone/>
              <a:defRPr sz="1000" i="1"/>
            </a:lvl1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55384531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10972800" cy="2743200"/>
          </a:xfrm>
        </p:spPr>
        <p:txBody>
          <a:bodyPr anchor="ctr" anchorCtr="0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2371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2663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4791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4619" y="2057400"/>
            <a:ext cx="5892800" cy="1752600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Info </a:t>
            </a:r>
            <a:r>
              <a:rPr lang="en-US" dirty="0"/>
              <a:t>for more information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5181600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71600" y="5124676"/>
            <a:ext cx="317561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CPENews</a:t>
            </a:r>
            <a:r>
              <a:rPr lang="en-US" sz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CPEPres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2" y="5040874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4267200" y="5132852"/>
            <a:ext cx="4343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Websites: http://cpe.ky.gov and http://kyhigheredmatters.org</a:t>
            </a:r>
          </a:p>
        </p:txBody>
      </p:sp>
      <p:pic>
        <p:nvPicPr>
          <p:cNvPr id="19" name="Picture 1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049048"/>
            <a:ext cx="457200" cy="4572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9144000" y="5133136"/>
            <a:ext cx="21110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KYCPE</a:t>
            </a:r>
          </a:p>
        </p:txBody>
      </p:sp>
      <p:pic>
        <p:nvPicPr>
          <p:cNvPr id="24" name="Picture 23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044960"/>
            <a:ext cx="457200" cy="4572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D10228D-2AB9-4C6B-A4CF-70BEB1D798A1}"/>
              </a:ext>
            </a:extLst>
          </p:cNvPr>
          <p:cNvGrpSpPr/>
          <p:nvPr userDrawn="1"/>
        </p:nvGrpSpPr>
        <p:grpSpPr>
          <a:xfrm>
            <a:off x="4836590" y="5943600"/>
            <a:ext cx="2315619" cy="657115"/>
            <a:chOff x="3327935" y="6096000"/>
            <a:chExt cx="2216129" cy="6571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752E41-81F9-4985-B430-38362A8EC1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21" name="Picture 2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3F827055-7A9E-41A2-8CAC-16106E30E4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CDA509-9E05-4E54-94D6-D89EE9F1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0120"/>
            <a:ext cx="12192000" cy="1097280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51914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-Aligned Title Slide with Photo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990601"/>
            <a:ext cx="5791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0" y="4060370"/>
            <a:ext cx="5791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886200"/>
            <a:ext cx="5669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9372600" y="6096000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167E4-DEBF-43D6-990F-676E011A3A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62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2219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ed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05000"/>
            <a:ext cx="10363200" cy="1905000"/>
          </a:xfrm>
        </p:spPr>
        <p:txBody>
          <a:bodyPr anchor="ctr" anchorCtr="0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4186101"/>
            <a:ext cx="5892800" cy="175260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7904FD-90D3-48BA-9B27-373B7DB0B618}"/>
              </a:ext>
            </a:extLst>
          </p:cNvPr>
          <p:cNvCxnSpPr/>
          <p:nvPr userDrawn="1"/>
        </p:nvCxnSpPr>
        <p:spPr>
          <a:xfrm>
            <a:off x="914400" y="3962400"/>
            <a:ext cx="1036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B85B03-6DDD-4E85-AF80-61CC151BC7D2}"/>
              </a:ext>
            </a:extLst>
          </p:cNvPr>
          <p:cNvGrpSpPr/>
          <p:nvPr userDrawn="1"/>
        </p:nvGrpSpPr>
        <p:grpSpPr>
          <a:xfrm>
            <a:off x="4800599" y="6048486"/>
            <a:ext cx="2362201" cy="657115"/>
            <a:chOff x="3327935" y="6096000"/>
            <a:chExt cx="2216129" cy="6571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1B2801-2C50-43CF-B395-51F974707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9" name="Picture 8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E0E710DA-D332-4F7D-BD21-4CF7CA818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23832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ed Title Slide with Top Photo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38400"/>
            <a:ext cx="10363200" cy="1905000"/>
          </a:xfrm>
        </p:spPr>
        <p:txBody>
          <a:bodyPr anchor="ctr" anchorCtr="0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4648199"/>
            <a:ext cx="5892800" cy="1290501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7904FD-90D3-48BA-9B27-373B7DB0B618}"/>
              </a:ext>
            </a:extLst>
          </p:cNvPr>
          <p:cNvCxnSpPr/>
          <p:nvPr userDrawn="1"/>
        </p:nvCxnSpPr>
        <p:spPr>
          <a:xfrm>
            <a:off x="2956560" y="4495800"/>
            <a:ext cx="6126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B85B03-6DDD-4E85-AF80-61CC151BC7D2}"/>
              </a:ext>
            </a:extLst>
          </p:cNvPr>
          <p:cNvGrpSpPr/>
          <p:nvPr userDrawn="1"/>
        </p:nvGrpSpPr>
        <p:grpSpPr>
          <a:xfrm>
            <a:off x="4800599" y="6048486"/>
            <a:ext cx="2362201" cy="657115"/>
            <a:chOff x="3327935" y="6096000"/>
            <a:chExt cx="2216129" cy="6571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1B2801-2C50-43CF-B395-51F974707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9" name="Picture 8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E0E710DA-D332-4F7D-BD21-4CF7CA818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09874-0C54-410D-A521-DF5484B96A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285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346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-Aligned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990601"/>
            <a:ext cx="7315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060371"/>
            <a:ext cx="7315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/>
          <p:nvPr userDrawn="1"/>
        </p:nvCxnSpPr>
        <p:spPr>
          <a:xfrm>
            <a:off x="4419600" y="3886200"/>
            <a:ext cx="7132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9372600" y="6096000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069834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-Aligned Title Slide with Photo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990601"/>
            <a:ext cx="5791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0" y="4060370"/>
            <a:ext cx="5791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886200"/>
            <a:ext cx="5669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9372600" y="6096000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167E4-DEBF-43D6-990F-676E011A3A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62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4203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-Aligned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081631"/>
            <a:ext cx="7315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151400"/>
            <a:ext cx="7315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/>
          <p:nvPr userDrawn="1"/>
        </p:nvCxnSpPr>
        <p:spPr>
          <a:xfrm>
            <a:off x="685800" y="3977230"/>
            <a:ext cx="7132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533400" y="6177332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431404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ight-Aligned Title Slide with Photo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0352" y="1078992"/>
            <a:ext cx="5791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0352" y="4151376"/>
            <a:ext cx="5791200" cy="201168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>
            <a:cxnSpLocks/>
          </p:cNvCxnSpPr>
          <p:nvPr userDrawn="1"/>
        </p:nvCxnSpPr>
        <p:spPr>
          <a:xfrm>
            <a:off x="685800" y="3977640"/>
            <a:ext cx="5669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530352" y="6200885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167E4-DEBF-43D6-990F-676E011A3A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9400" y="0"/>
            <a:ext cx="5562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4227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2680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ntent Block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97280"/>
            <a:ext cx="11612880" cy="5029200"/>
          </a:xfrm>
        </p:spPr>
        <p:txBody>
          <a:bodyPr tIns="274320"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8A179-D5DE-4388-AB6D-AD438EE0EA50}"/>
              </a:ext>
            </a:extLst>
          </p:cNvPr>
          <p:cNvSpPr txBox="1"/>
          <p:nvPr userDrawn="1"/>
        </p:nvSpPr>
        <p:spPr>
          <a:xfrm>
            <a:off x="182880" y="6428601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Council on Postsecondary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402703837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lock with Sourc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019800"/>
            <a:ext cx="11612880" cy="304800"/>
          </a:xfrm>
        </p:spPr>
        <p:txBody>
          <a:bodyPr tIns="91440"/>
          <a:lstStyle>
            <a:lvl1pPr marL="0" indent="0">
              <a:spcBef>
                <a:spcPts val="0"/>
              </a:spcBef>
              <a:buFontTx/>
              <a:buNone/>
              <a:defRPr sz="1000" i="1"/>
            </a:lvl1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74320" y="1216152"/>
            <a:ext cx="11612880" cy="48006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71582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ntent Block with Source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16152"/>
            <a:ext cx="11612880" cy="48006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A97DC8-D707-46CD-9E34-133DD291B628}"/>
              </a:ext>
            </a:extLst>
          </p:cNvPr>
          <p:cNvSpPr txBox="1"/>
          <p:nvPr userDrawn="1"/>
        </p:nvSpPr>
        <p:spPr>
          <a:xfrm>
            <a:off x="182880" y="6428601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Council on Postsecondary Education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805EC84-8F70-4384-9284-74DAAB7F2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019800"/>
            <a:ext cx="11612880" cy="304800"/>
          </a:xfrm>
        </p:spPr>
        <p:txBody>
          <a:bodyPr tIns="91440"/>
          <a:lstStyle>
            <a:lvl1pPr marL="0" indent="0">
              <a:buFontTx/>
              <a:buNone/>
              <a:defRPr sz="1000" i="1"/>
            </a:lvl1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1373390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-Aligned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081631"/>
            <a:ext cx="7315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151400"/>
            <a:ext cx="7315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/>
          <p:nvPr userDrawn="1"/>
        </p:nvCxnSpPr>
        <p:spPr>
          <a:xfrm>
            <a:off x="685800" y="3977230"/>
            <a:ext cx="7132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533400" y="6177332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071581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3298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FB928740-0AEF-4854-BA8A-68845AB0CCF8}"/>
              </a:ext>
            </a:extLst>
          </p:cNvPr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920262-9D26-4C2C-8254-5CC849F9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  <a:noFill/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63243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Block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13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Blocks with Headings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A3DBE769-8BB2-40F2-A494-5D3A4A16507E}"/>
              </a:ext>
            </a:extLst>
          </p:cNvPr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6769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nk Otherw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543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nk Otherwise)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47E9051E-0270-49FD-8B07-231BA1B27447}"/>
              </a:ext>
            </a:extLst>
          </p:cNvPr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618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1"/>
            <a:ext cx="10972800" cy="2743197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EEBD5C-DD2D-4EF9-9A9E-57AF0BAACDC2}"/>
              </a:ext>
            </a:extLst>
          </p:cNvPr>
          <p:cNvCxnSpPr/>
          <p:nvPr userDrawn="1"/>
        </p:nvCxnSpPr>
        <p:spPr>
          <a:xfrm>
            <a:off x="0" y="109728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E077DA-99C2-4BD7-932D-4DF3D2E6AE40}"/>
              </a:ext>
            </a:extLst>
          </p:cNvPr>
          <p:cNvCxnSpPr/>
          <p:nvPr userDrawn="1"/>
        </p:nvCxnSpPr>
        <p:spPr>
          <a:xfrm>
            <a:off x="0" y="57150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09121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Blu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10972800" cy="274320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032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395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349DC071-FD13-4E9F-862F-39C94098005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972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ight-Aligned Title Slide with Photo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0352" y="1078992"/>
            <a:ext cx="5791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0352" y="4151376"/>
            <a:ext cx="5791200" cy="201168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>
            <a:cxnSpLocks/>
          </p:cNvCxnSpPr>
          <p:nvPr userDrawn="1"/>
        </p:nvCxnSpPr>
        <p:spPr>
          <a:xfrm>
            <a:off x="685800" y="3977640"/>
            <a:ext cx="5669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530352" y="6200885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167E4-DEBF-43D6-990F-676E011A3A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9400" y="0"/>
            <a:ext cx="5562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4855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4619" y="2057400"/>
            <a:ext cx="5892800" cy="1752600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Info </a:t>
            </a:r>
            <a:r>
              <a:rPr lang="en-US" dirty="0"/>
              <a:t>for more information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5181600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497985" y="5124676"/>
            <a:ext cx="317561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CPENews</a:t>
            </a: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CPEPres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2" y="5040874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562803" y="5132852"/>
            <a:ext cx="25532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http://cpe.ky.gov</a:t>
            </a:r>
          </a:p>
        </p:txBody>
      </p:sp>
      <p:pic>
        <p:nvPicPr>
          <p:cNvPr id="19" name="Picture 1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01" y="5049048"/>
            <a:ext cx="457200" cy="4572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9014153" y="5133136"/>
            <a:ext cx="21110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KYCPE</a:t>
            </a:r>
          </a:p>
        </p:txBody>
      </p:sp>
      <p:pic>
        <p:nvPicPr>
          <p:cNvPr id="24" name="Picture 23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5044960"/>
            <a:ext cx="457200" cy="4572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D10228D-2AB9-4C6B-A4CF-70BEB1D798A1}"/>
              </a:ext>
            </a:extLst>
          </p:cNvPr>
          <p:cNvGrpSpPr/>
          <p:nvPr userDrawn="1"/>
        </p:nvGrpSpPr>
        <p:grpSpPr>
          <a:xfrm>
            <a:off x="4836590" y="5943600"/>
            <a:ext cx="2315619" cy="657115"/>
            <a:chOff x="3327935" y="6096000"/>
            <a:chExt cx="2216129" cy="6571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752E41-81F9-4985-B430-38362A8EC1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21" name="Picture 2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3F827055-7A9E-41A2-8CAC-16106E30E4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5AD87A-2FB0-4154-99CF-92C83A96ACB2}"/>
              </a:ext>
            </a:extLst>
          </p:cNvPr>
          <p:cNvSpPr txBox="1"/>
          <p:nvPr userDrawn="1"/>
        </p:nvSpPr>
        <p:spPr>
          <a:xfrm>
            <a:off x="3204619" y="1524000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E59EA4-3BE9-4A5D-8E07-E24CB38CB5A3}"/>
              </a:ext>
            </a:extLst>
          </p:cNvPr>
          <p:cNvCxnSpPr/>
          <p:nvPr userDrawn="1"/>
        </p:nvCxnSpPr>
        <p:spPr>
          <a:xfrm>
            <a:off x="0" y="109728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2DC460-8DDE-4C50-B562-8F0B9864436E}"/>
              </a:ext>
            </a:extLst>
          </p:cNvPr>
          <p:cNvCxnSpPr/>
          <p:nvPr userDrawn="1"/>
        </p:nvCxnSpPr>
        <p:spPr>
          <a:xfrm>
            <a:off x="0" y="57150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50030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4619" y="2057400"/>
            <a:ext cx="5892800" cy="1752600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Info </a:t>
            </a:r>
            <a:r>
              <a:rPr lang="en-US" dirty="0"/>
              <a:t>for more information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5181600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497985" y="5124676"/>
            <a:ext cx="317561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CPENews</a:t>
            </a:r>
            <a:r>
              <a:rPr lang="en-US" sz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CPEPres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2" y="5040874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562803" y="5132852"/>
            <a:ext cx="25532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http://cpe.ky.gov</a:t>
            </a:r>
          </a:p>
        </p:txBody>
      </p:sp>
      <p:pic>
        <p:nvPicPr>
          <p:cNvPr id="19" name="Picture 1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01" y="5049048"/>
            <a:ext cx="457200" cy="4572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9014153" y="5133136"/>
            <a:ext cx="21110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KYCPE</a:t>
            </a:r>
          </a:p>
        </p:txBody>
      </p:sp>
      <p:pic>
        <p:nvPicPr>
          <p:cNvPr id="24" name="Picture 23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5044960"/>
            <a:ext cx="457200" cy="4572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D10228D-2AB9-4C6B-A4CF-70BEB1D798A1}"/>
              </a:ext>
            </a:extLst>
          </p:cNvPr>
          <p:cNvGrpSpPr/>
          <p:nvPr userDrawn="1"/>
        </p:nvGrpSpPr>
        <p:grpSpPr>
          <a:xfrm>
            <a:off x="4836590" y="5943600"/>
            <a:ext cx="2315619" cy="657115"/>
            <a:chOff x="3327935" y="6096000"/>
            <a:chExt cx="2216129" cy="6571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752E41-81F9-4985-B430-38362A8EC1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21" name="Picture 2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3F827055-7A9E-41A2-8CAC-16106E30E4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5AD87A-2FB0-4154-99CF-92C83A96ACB2}"/>
              </a:ext>
            </a:extLst>
          </p:cNvPr>
          <p:cNvSpPr txBox="1"/>
          <p:nvPr userDrawn="1"/>
        </p:nvSpPr>
        <p:spPr>
          <a:xfrm>
            <a:off x="3204619" y="1524000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8436504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M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2192000" cy="1524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1963240"/>
            <a:ext cx="7315200" cy="2738301"/>
          </a:xfrm>
        </p:spPr>
        <p:txBody>
          <a:bodyPr anchor="ctr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804410"/>
            <a:ext cx="7315200" cy="129159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2359152"/>
            <a:ext cx="36576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62" y="6198870"/>
            <a:ext cx="15324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4236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715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23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5621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ntent Block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97280"/>
            <a:ext cx="11612880" cy="5029200"/>
          </a:xfrm>
        </p:spPr>
        <p:txBody>
          <a:bodyPr tIns="274320"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8A179-D5DE-4388-AB6D-AD438EE0EA50}"/>
              </a:ext>
            </a:extLst>
          </p:cNvPr>
          <p:cNvSpPr txBox="1"/>
          <p:nvPr userDrawn="1"/>
        </p:nvSpPr>
        <p:spPr>
          <a:xfrm>
            <a:off x="182880" y="6428601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Council on Postsecondary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2410503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lock with Sourc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019800"/>
            <a:ext cx="11612880" cy="304800"/>
          </a:xfrm>
        </p:spPr>
        <p:txBody>
          <a:bodyPr tIns="91440"/>
          <a:lstStyle>
            <a:lvl1pPr marL="0" indent="0">
              <a:spcBef>
                <a:spcPts val="0"/>
              </a:spcBef>
              <a:buFontTx/>
              <a:buNone/>
              <a:defRPr sz="1000" i="1"/>
            </a:lvl1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74320" y="1216152"/>
            <a:ext cx="11612880" cy="48006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1317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  <a:prstGeom prst="rect">
            <a:avLst/>
          </a:prstGeom>
        </p:spPr>
        <p:txBody>
          <a:bodyPr vert="horz" lIns="182880" tIns="45720" rIns="182880" bIns="9144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219200"/>
            <a:ext cx="11612880" cy="5029200"/>
          </a:xfrm>
          <a:prstGeom prst="rect">
            <a:avLst/>
          </a:prstGeom>
        </p:spPr>
        <p:txBody>
          <a:bodyPr vert="horz" lIns="91440" tIns="2743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56353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2D66B-0445-4BC5-9EAB-C2A9A3FC6D2D}"/>
              </a:ext>
            </a:extLst>
          </p:cNvPr>
          <p:cNvCxnSpPr/>
          <p:nvPr userDrawn="1"/>
        </p:nvCxnSpPr>
        <p:spPr>
          <a:xfrm>
            <a:off x="0" y="109728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E1E5B70-886E-481B-A93D-1F008B5327E7}"/>
              </a:ext>
            </a:extLst>
          </p:cNvPr>
          <p:cNvSpPr txBox="1"/>
          <p:nvPr userDrawn="1"/>
        </p:nvSpPr>
        <p:spPr>
          <a:xfrm>
            <a:off x="182880" y="6428601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Council on Postsecondary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21902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4" r:id="rId3"/>
    <p:sldLayoutId id="2147483675" r:id="rId4"/>
    <p:sldLayoutId id="2147483676" r:id="rId5"/>
    <p:sldLayoutId id="2147483677" r:id="rId6"/>
    <p:sldLayoutId id="2147483650" r:id="rId7"/>
    <p:sldLayoutId id="2147483663" r:id="rId8"/>
    <p:sldLayoutId id="2147483660" r:id="rId9"/>
    <p:sldLayoutId id="2147483665" r:id="rId10"/>
    <p:sldLayoutId id="2147483652" r:id="rId11"/>
    <p:sldLayoutId id="2147483678" r:id="rId12"/>
    <p:sldLayoutId id="2147483653" r:id="rId13"/>
    <p:sldLayoutId id="2147483679" r:id="rId14"/>
    <p:sldLayoutId id="2147483654" r:id="rId15"/>
    <p:sldLayoutId id="2147483680" r:id="rId16"/>
    <p:sldLayoutId id="2147483682" r:id="rId17"/>
    <p:sldLayoutId id="2147483671" r:id="rId18"/>
    <p:sldLayoutId id="2147483655" r:id="rId19"/>
    <p:sldLayoutId id="2147483681" r:id="rId20"/>
    <p:sldLayoutId id="2147483673" r:id="rId21"/>
    <p:sldLayoutId id="2147483683" r:id="rId22"/>
    <p:sldLayoutId id="2147483685" r:id="rId23"/>
    <p:sldLayoutId id="2147483688" r:id="rId24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371600"/>
          </a:xfrm>
          <a:prstGeom prst="rect">
            <a:avLst/>
          </a:prstGeom>
        </p:spPr>
        <p:txBody>
          <a:bodyPr vert="horz" lIns="182880" tIns="45720" rIns="182880" bIns="9144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752600"/>
            <a:ext cx="11612880" cy="4526280"/>
          </a:xfrm>
          <a:prstGeom prst="rect">
            <a:avLst/>
          </a:prstGeom>
        </p:spPr>
        <p:txBody>
          <a:bodyPr vert="horz" lIns="91440" tIns="2743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56353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E5B70-886E-481B-A93D-1F008B5327E7}"/>
              </a:ext>
            </a:extLst>
          </p:cNvPr>
          <p:cNvSpPr txBox="1"/>
          <p:nvPr userDrawn="1"/>
        </p:nvSpPr>
        <p:spPr>
          <a:xfrm>
            <a:off x="182880" y="6428601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Council on Postsecondary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145386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  <a:prstGeom prst="rect">
            <a:avLst/>
          </a:prstGeom>
        </p:spPr>
        <p:txBody>
          <a:bodyPr vert="horz" lIns="182880" tIns="45720" rIns="182880" bIns="9144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219200"/>
            <a:ext cx="11612880" cy="5029200"/>
          </a:xfrm>
          <a:prstGeom prst="rect">
            <a:avLst/>
          </a:prstGeom>
        </p:spPr>
        <p:txBody>
          <a:bodyPr vert="horz" lIns="91440" tIns="2743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56353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2D66B-0445-4BC5-9EAB-C2A9A3FC6D2D}"/>
              </a:ext>
            </a:extLst>
          </p:cNvPr>
          <p:cNvCxnSpPr/>
          <p:nvPr userDrawn="1"/>
        </p:nvCxnSpPr>
        <p:spPr>
          <a:xfrm>
            <a:off x="0" y="109728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E1E5B70-886E-481B-A93D-1F008B5327E7}"/>
              </a:ext>
            </a:extLst>
          </p:cNvPr>
          <p:cNvSpPr txBox="1"/>
          <p:nvPr userDrawn="1"/>
        </p:nvSpPr>
        <p:spPr>
          <a:xfrm>
            <a:off x="182880" y="6428601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Council on Postsecondary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315786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ea typeface="Tahoma"/>
                <a:cs typeface="Arial"/>
              </a:rPr>
              <a:t>CPE’s Efforts Addressing Underserved Students</a:t>
            </a:r>
            <a:br>
              <a:rPr lang="en-US" dirty="0">
                <a:latin typeface="Arial"/>
                <a:ea typeface="Tahoma"/>
                <a:cs typeface="Arial"/>
              </a:rPr>
            </a:br>
            <a:r>
              <a:rPr lang="en-US" sz="1800" b="0" i="1" dirty="0">
                <a:latin typeface="Arial"/>
                <a:ea typeface="Tahoma"/>
                <a:cs typeface="Arial"/>
              </a:rPr>
              <a:t>A Report to the Interim Joint Committee on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Tahoma"/>
                <a:cs typeface="Arial"/>
              </a:rPr>
              <a:t>Travis Powell, JD - Senior Vice President and General Counsel</a:t>
            </a:r>
          </a:p>
          <a:p>
            <a:r>
              <a:rPr lang="en-US" dirty="0">
                <a:latin typeface="Arial"/>
                <a:ea typeface="Tahoma"/>
                <a:cs typeface="Arial"/>
              </a:rPr>
              <a:t>Dr. Dawn Offutt - Executive Director for Access, Engagement, &amp; Belonging</a:t>
            </a:r>
          </a:p>
          <a:p>
            <a:endParaRPr lang="en-US" dirty="0">
              <a:latin typeface="Arial"/>
              <a:ea typeface="Tahoma"/>
              <a:cs typeface="Arial"/>
            </a:endParaRPr>
          </a:p>
          <a:p>
            <a:r>
              <a:rPr lang="en-US" dirty="0">
                <a:latin typeface="Arial"/>
                <a:ea typeface="Tahoma"/>
                <a:cs typeface="Arial"/>
              </a:rPr>
              <a:t>July 16, 2024</a:t>
            </a:r>
            <a:endParaRPr lang="en-US" dirty="0"/>
          </a:p>
        </p:txBody>
      </p:sp>
      <p:pic>
        <p:nvPicPr>
          <p:cNvPr id="8" name="Picture Placeholder 7" descr="A person wearing a graduation cap&#10;&#10;Description automatically generated with medium confidence">
            <a:extLst>
              <a:ext uri="{FF2B5EF4-FFF2-40B4-BE49-F238E27FC236}">
                <a16:creationId xmlns:a16="http://schemas.microsoft.com/office/drawing/2014/main" id="{5F233E51-8436-4C50-BE63-C26DB7A588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" b="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085017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4BB8B-088B-A8E4-A0DB-1AB6B959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</p:spPr>
        <p:txBody>
          <a:bodyPr/>
          <a:lstStyle/>
          <a:p>
            <a:r>
              <a:rPr lang="en-US" sz="3200" b="0" dirty="0"/>
              <a:t>Kentucky’s efforts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1943-9556-D06C-6967-864F367A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19200"/>
            <a:ext cx="11612880" cy="502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Updating the statewide policy.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Adjusting elements of the performance funding model.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Shifting CPE’s work in this area to the P20 unit to better understand student needs.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A9E7-60BB-E05E-DC5C-5B4EFDC4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4400" y="6356353"/>
            <a:ext cx="508000" cy="365125"/>
          </a:xfrm>
        </p:spPr>
        <p:txBody>
          <a:bodyPr/>
          <a:lstStyle/>
          <a:p>
            <a:fld id="{97A87C2B-C0D7-465F-A2C1-383D1D493A0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0607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/>
                <a:ea typeface="Tahoma"/>
                <a:cs typeface="Arial"/>
              </a:rPr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72771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14F4-BD23-81D1-8D2B-323DB281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Kentucky’s efforts over the last 40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F7F4D-32B3-97CD-2141-454FA30A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B7EA2C40-9F23-13A5-88FF-CE1D62EF94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38935"/>
              </p:ext>
            </p:extLst>
          </p:nvPr>
        </p:nvGraphicFramePr>
        <p:xfrm>
          <a:off x="274638" y="1752601"/>
          <a:ext cx="11612562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3D42CE6-1BE5-13BA-1A48-5C3C5A06AB05}"/>
              </a:ext>
            </a:extLst>
          </p:cNvPr>
          <p:cNvSpPr txBox="1"/>
          <p:nvPr/>
        </p:nvSpPr>
        <p:spPr>
          <a:xfrm>
            <a:off x="685800" y="289113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Majority of focus on boosting enrollment and success of African American students; </a:t>
            </a:r>
            <a:b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also recruiting more African American faculty and leadership.</a:t>
            </a:r>
          </a:p>
        </p:txBody>
      </p:sp>
    </p:spTree>
    <p:extLst>
      <p:ext uri="{BB962C8B-B14F-4D97-AF65-F5344CB8AC3E}">
        <p14:creationId xmlns:p14="http://schemas.microsoft.com/office/powerpoint/2010/main" val="25246151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E0CF-3816-3BAC-9163-5A8A6795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Kentucky’s goal is to have 60% of the population with a postsecondary credential by 2030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7619D-74AD-19DB-D6F1-0AD7ACE39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88A79-8965-F573-4FE8-F09D924F72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CPE Data, Research and Advanced Analytics Unit.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Content Placeholder 15">
                <a:extLst>
                  <a:ext uri="{FF2B5EF4-FFF2-40B4-BE49-F238E27FC236}">
                    <a16:creationId xmlns:a16="http://schemas.microsoft.com/office/drawing/2014/main" id="{F9901AF2-E63B-E9F2-B182-B6C521F81A19}"/>
                  </a:ext>
                </a:extLst>
              </p:cNvPr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3037863961"/>
                  </p:ext>
                </p:extLst>
              </p:nvPr>
            </p:nvGraphicFramePr>
            <p:xfrm>
              <a:off x="274638" y="1631950"/>
              <a:ext cx="7269162" cy="43878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1" name="Content Placeholder 15">
                <a:extLst>
                  <a:ext uri="{FF2B5EF4-FFF2-40B4-BE49-F238E27FC236}">
                    <a16:creationId xmlns:a16="http://schemas.microsoft.com/office/drawing/2014/main" id="{F9901AF2-E63B-E9F2-B182-B6C521F81A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638" y="1631950"/>
                <a:ext cx="7269162" cy="438785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BA2A115-80BB-B613-A212-5E8BBC2965DC}"/>
              </a:ext>
            </a:extLst>
          </p:cNvPr>
          <p:cNvSpPr txBox="1"/>
          <p:nvPr/>
        </p:nvSpPr>
        <p:spPr>
          <a:xfrm>
            <a:off x="7543800" y="2332672"/>
            <a:ext cx="4191000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state’s goal was set in 2016.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According to our estimates, we still have more work to do to reach the goal within six years.</a:t>
            </a:r>
          </a:p>
        </p:txBody>
      </p:sp>
    </p:spTree>
    <p:extLst>
      <p:ext uri="{BB962C8B-B14F-4D97-AF65-F5344CB8AC3E}">
        <p14:creationId xmlns:p14="http://schemas.microsoft.com/office/powerpoint/2010/main" val="11707423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5019-7BCF-2033-7DDB-7A53A500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concepts: diversity, equity and inclusion</a:t>
            </a:r>
            <a:br>
              <a:rPr lang="en-US" dirty="0"/>
            </a:b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CA24E-B35B-E629-5E33-A1506C7A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BC4B7E-BE72-4EA4-F4B3-9D87A4BE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11612880" cy="45262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/>
              <a:t>Diversity: People with varied human characteristics, ideas, world views, and backgrounds.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Diversity, in concept, expects the creation of a safe, supportive, and nurturing environment that honors and respects those differences.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Equity: Opportunities for historically underrepresented populations to have equal access to and participate in educational programs. 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Inclusion: Increasing understanding and empathy of the complex ways we as diverse individuals may interact within systems and institutions.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This is achieved in curriculum, in the co-curriculum, and in communities (intellectual, social, cultural, geographic) with which individuals might connect. </a:t>
            </a:r>
          </a:p>
        </p:txBody>
      </p:sp>
    </p:spTree>
    <p:extLst>
      <p:ext uri="{BB962C8B-B14F-4D97-AF65-F5344CB8AC3E}">
        <p14:creationId xmlns:p14="http://schemas.microsoft.com/office/powerpoint/2010/main" val="204159550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>How we evaluate reports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005E1-9246-4768-A24A-54B3EEB97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Arial"/>
                <a:ea typeface="Tahoma"/>
                <a:cs typeface="Arial"/>
              </a:rPr>
              <a:t>The plan has three areas for improvement: Opportunity, Success and Impact.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Arial"/>
                <a:ea typeface="Tahoma"/>
                <a:cs typeface="Arial"/>
              </a:rPr>
              <a:t>Quantitative</a:t>
            </a:r>
            <a:r>
              <a:rPr lang="en-US" sz="2400" dirty="0">
                <a:latin typeface="Arial"/>
                <a:ea typeface="Tahoma"/>
                <a:cs typeface="Arial"/>
              </a:rPr>
              <a:t>: Progress toward set targets for URM and low-income students.</a:t>
            </a:r>
            <a:endParaRPr lang="en-US" sz="24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/>
                <a:ea typeface="Tahoma"/>
                <a:cs typeface="Arial"/>
              </a:rPr>
              <a:t>Undergraduate and graduate enrollment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/>
                <a:ea typeface="Tahoma"/>
                <a:cs typeface="Arial"/>
              </a:rPr>
              <a:t>First-to-second-year retention rates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/>
                <a:ea typeface="Tahoma"/>
                <a:cs typeface="Arial"/>
              </a:rPr>
              <a:t>Graduation rates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/>
                <a:ea typeface="Tahoma"/>
                <a:cs typeface="Arial"/>
              </a:rPr>
              <a:t>Degrees conferred/credentials awarded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/>
                <a:ea typeface="Tahoma"/>
                <a:cs typeface="Arial"/>
              </a:rPr>
              <a:t>Workforce diversity (for faculty, staff)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Arial"/>
                <a:ea typeface="Tahoma"/>
                <a:cs typeface="Arial"/>
              </a:rPr>
              <a:t>Qualitative</a:t>
            </a:r>
            <a:r>
              <a:rPr lang="en-US" sz="2400" dirty="0">
                <a:latin typeface="Arial"/>
                <a:ea typeface="Tahoma"/>
                <a:cs typeface="Arial"/>
              </a:rPr>
              <a:t>: Progress implementing institutional strategies.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Implementation with fidelity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Analysis of effectiveness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Lessons learned and next steps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6811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5E39-761E-543D-A101-CB764589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what campuses are doing and the results – learn more by reading our latest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D15F-E840-6781-AF43-717DE8B6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752600"/>
            <a:ext cx="8793480" cy="45262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Targeted outreach.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Minimizing financial barriers.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Building pathways from K-12 to college.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Minimizing non-academic barriers to success.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Integrated first-year experience.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Proactive advising and early intervention.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Cultural competency professional development.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Culturally competent hiring policies and procedures.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6DC97-4BAE-A385-3E43-682B12EE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464ECD-DAA7-751F-2AF8-263E1E815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731264"/>
            <a:ext cx="2833687" cy="3652847"/>
          </a:xfrm>
          <a:prstGeom prst="rect">
            <a:avLst/>
          </a:prstGeom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344E74F5-0CC3-99D7-71C9-BD07573F1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905000"/>
            <a:ext cx="2209800" cy="22098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465112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arch, silhouette&#10;&#10;Description automatically generated" hidden="1">
            <a:extLst>
              <a:ext uri="{FF2B5EF4-FFF2-40B4-BE49-F238E27FC236}">
                <a16:creationId xmlns:a16="http://schemas.microsoft.com/office/drawing/2014/main" id="{9F5C1257-12B4-6518-32DC-5D4A6639C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244"/>
            <a:ext cx="12192000" cy="5337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5F1282-186B-4EDC-AC76-EFBDA75E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1600"/>
          </a:xfrm>
        </p:spPr>
        <p:txBody>
          <a:bodyPr/>
          <a:lstStyle/>
          <a:p>
            <a:r>
              <a:rPr lang="en-US" dirty="0"/>
              <a:t>Through our efforts, we are seeing improvement close to or above the statewide rate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12F6DE-C93B-F190-687F-F41B50C1DF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013C4-9B94-C16D-9C1C-5ED83127B0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Sources: 2022 and 2024 Progress Reports. CPE Data, Research and Advanced Analytics Unit.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EC5E4B96-9FB1-03DC-9718-E73815C2B52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60328131"/>
              </p:ext>
            </p:extLst>
          </p:nvPr>
        </p:nvGraphicFramePr>
        <p:xfrm>
          <a:off x="313218" y="2209800"/>
          <a:ext cx="5325582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3630">
                  <a:extLst>
                    <a:ext uri="{9D8B030D-6E8A-4147-A177-3AD203B41FA5}">
                      <a16:colId xmlns:a16="http://schemas.microsoft.com/office/drawing/2014/main" val="720555903"/>
                    </a:ext>
                  </a:extLst>
                </a:gridCol>
                <a:gridCol w="1023984">
                  <a:extLst>
                    <a:ext uri="{9D8B030D-6E8A-4147-A177-3AD203B41FA5}">
                      <a16:colId xmlns:a16="http://schemas.microsoft.com/office/drawing/2014/main" val="2740854841"/>
                    </a:ext>
                  </a:extLst>
                </a:gridCol>
                <a:gridCol w="1023984">
                  <a:extLst>
                    <a:ext uri="{9D8B030D-6E8A-4147-A177-3AD203B41FA5}">
                      <a16:colId xmlns:a16="http://schemas.microsoft.com/office/drawing/2014/main" val="792904738"/>
                    </a:ext>
                  </a:extLst>
                </a:gridCol>
                <a:gridCol w="1023984">
                  <a:extLst>
                    <a:ext uri="{9D8B030D-6E8A-4147-A177-3AD203B41FA5}">
                      <a16:colId xmlns:a16="http://schemas.microsoft.com/office/drawing/2014/main" val="2500276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Retention Rates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Recent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729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KCTCS Overall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 pp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0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KCTCS URM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 pp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424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KCTCS Low-Income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pp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278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142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4-yr. Public Overall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 pp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6814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4-yr. Public URM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 pp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5631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4-yr. Public Low-Income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 pp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3829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1C0AE6-4ED8-9B51-5F0B-72D9B5CF0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83398"/>
              </p:ext>
            </p:extLst>
          </p:nvPr>
        </p:nvGraphicFramePr>
        <p:xfrm>
          <a:off x="6084455" y="2209800"/>
          <a:ext cx="5325582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3630">
                  <a:extLst>
                    <a:ext uri="{9D8B030D-6E8A-4147-A177-3AD203B41FA5}">
                      <a16:colId xmlns:a16="http://schemas.microsoft.com/office/drawing/2014/main" val="3427467478"/>
                    </a:ext>
                  </a:extLst>
                </a:gridCol>
                <a:gridCol w="1023984">
                  <a:extLst>
                    <a:ext uri="{9D8B030D-6E8A-4147-A177-3AD203B41FA5}">
                      <a16:colId xmlns:a16="http://schemas.microsoft.com/office/drawing/2014/main" val="2819569924"/>
                    </a:ext>
                  </a:extLst>
                </a:gridCol>
                <a:gridCol w="1023984">
                  <a:extLst>
                    <a:ext uri="{9D8B030D-6E8A-4147-A177-3AD203B41FA5}">
                      <a16:colId xmlns:a16="http://schemas.microsoft.com/office/drawing/2014/main" val="1458592239"/>
                    </a:ext>
                  </a:extLst>
                </a:gridCol>
                <a:gridCol w="1023984">
                  <a:extLst>
                    <a:ext uri="{9D8B030D-6E8A-4147-A177-3AD203B41FA5}">
                      <a16:colId xmlns:a16="http://schemas.microsoft.com/office/drawing/2014/main" val="912856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Graduation Rates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Recent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3386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KCTCS Overall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17.4 pp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7822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KCTCS URM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 pp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8002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KCTCS Low-Income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pp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96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243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4-yr. Public Overall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 pp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416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4-yr. Public URM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 pp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449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4-yr. Public Low-Income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 pp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2140429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702941-8B52-ACC0-EBB2-AD03FC70478F}"/>
              </a:ext>
            </a:extLst>
          </p:cNvPr>
          <p:cNvCxnSpPr>
            <a:cxnSpLocks/>
          </p:cNvCxnSpPr>
          <p:nvPr/>
        </p:nvCxnSpPr>
        <p:spPr>
          <a:xfrm>
            <a:off x="5867400" y="2209800"/>
            <a:ext cx="0" cy="3124200"/>
          </a:xfrm>
          <a:prstGeom prst="line">
            <a:avLst/>
          </a:prstGeom>
          <a:ln w="127000">
            <a:solidFill>
              <a:srgbClr val="DDF0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C3CE872-7E03-F142-8703-8E49AD8746D0}"/>
              </a:ext>
            </a:extLst>
          </p:cNvPr>
          <p:cNvSpPr txBox="1"/>
          <p:nvPr/>
        </p:nvSpPr>
        <p:spPr>
          <a:xfrm>
            <a:off x="152400" y="1447800"/>
            <a:ext cx="1146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some cases, the progress rate of our target student groups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4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exceeds overall progress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 sector.</a:t>
            </a:r>
          </a:p>
        </p:txBody>
      </p:sp>
    </p:spTree>
    <p:extLst>
      <p:ext uri="{BB962C8B-B14F-4D97-AF65-F5344CB8AC3E}">
        <p14:creationId xmlns:p14="http://schemas.microsoft.com/office/powerpoint/2010/main" val="376498256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32D6-812A-DF15-7846-C963DAE4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>CPE initiatives to assist the work of our campuses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212AA-EE74-8D42-06ED-98B98E59E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/>
              <a:t>Academic Leadership Development Institute (ALDI)</a:t>
            </a:r>
            <a:r>
              <a:rPr lang="en-US" sz="2400" dirty="0"/>
              <a:t>: Year-long professional development focused on early career, faculty and staff from diverse backgrounds who aspire to leadership positions. 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/>
              <a:t>Cultural Competency Credential Certification</a:t>
            </a:r>
            <a:r>
              <a:rPr lang="en-US" sz="2400" dirty="0"/>
              <a:t>: A statewide certification process that recognizes institutions for their work in cultural competence.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/>
              <a:t>Higher </a:t>
            </a:r>
            <a:r>
              <a:rPr lang="en-US" sz="2400" b="1" dirty="0" err="1"/>
              <a:t>EDquity</a:t>
            </a:r>
            <a:r>
              <a:rPr lang="en-US" sz="2400" b="1" dirty="0"/>
              <a:t> Symposium: </a:t>
            </a:r>
            <a:r>
              <a:rPr lang="en-US" sz="2400" dirty="0"/>
              <a:t>An annual event to discuss best practices for ensuring the success of underserved students.</a:t>
            </a:r>
            <a:br>
              <a:rPr lang="en-US" sz="2400" dirty="0"/>
            </a:br>
            <a:r>
              <a:rPr lang="en-US" sz="2400" dirty="0"/>
              <a:t>Examples: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i="1" dirty="0"/>
              <a:t>Caption It: How to Add Captions to Multiple Platforms and Why You Should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i="1" dirty="0"/>
              <a:t>Knitting a Stronger Safety Net for First Year Students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i="1" dirty="0"/>
              <a:t>Designing Inclusive Communities: How Accessibility Leads to Belonging</a:t>
            </a:r>
            <a:endParaRPr lang="en-US" sz="24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5C624-E074-C361-8E97-AD44AE4D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110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7F7D-4DA6-2B8B-99CC-DEF4E06D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of our work: Moving students and their families into pathways of prosperity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54619B4-3032-DF9E-A327-FD758622344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28600" y="1752600"/>
          <a:ext cx="7391400" cy="449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43F1B9-DA3A-7A13-D7CB-F3ACC6F5F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1752600"/>
            <a:ext cx="4947920" cy="4492437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Other benefits:</a:t>
            </a:r>
          </a:p>
          <a:p>
            <a:r>
              <a:rPr lang="en-US" dirty="0"/>
              <a:t>Access to better healthcare, exercise and enjoy better health.</a:t>
            </a:r>
          </a:p>
          <a:p>
            <a:r>
              <a:rPr lang="en-US" dirty="0"/>
              <a:t>More likely to be civically engaged.</a:t>
            </a:r>
          </a:p>
          <a:p>
            <a:r>
              <a:rPr lang="en-US" dirty="0"/>
              <a:t>More likely to read to their children and be more supportive of their education overall.</a:t>
            </a:r>
          </a:p>
          <a:p>
            <a:r>
              <a:rPr lang="en-US" dirty="0"/>
              <a:t>More likely to find jobs and stay employed, even in a down economy.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37B2A8-9584-5E63-F530-573B2E40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5276C-C8D6-1CE5-A9AB-227C7BD3DDE3}"/>
              </a:ext>
            </a:extLst>
          </p:cNvPr>
          <p:cNvSpPr txBox="1"/>
          <p:nvPr/>
        </p:nvSpPr>
        <p:spPr>
          <a:xfrm>
            <a:off x="381000" y="1752655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4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Lifetime Earnings</a:t>
            </a:r>
          </a:p>
        </p:txBody>
      </p:sp>
    </p:spTree>
    <p:extLst>
      <p:ext uri="{BB962C8B-B14F-4D97-AF65-F5344CB8AC3E}">
        <p14:creationId xmlns:p14="http://schemas.microsoft.com/office/powerpoint/2010/main" val="23349669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PE Presentation">
      <a:dk1>
        <a:srgbClr val="000000"/>
      </a:dk1>
      <a:lt1>
        <a:srgbClr val="FFFFFF"/>
      </a:lt1>
      <a:dk2>
        <a:srgbClr val="005495"/>
      </a:dk2>
      <a:lt2>
        <a:srgbClr val="EEEEEE"/>
      </a:lt2>
      <a:accent1>
        <a:srgbClr val="0088C7"/>
      </a:accent1>
      <a:accent2>
        <a:srgbClr val="F37021"/>
      </a:accent2>
      <a:accent3>
        <a:srgbClr val="85AD64"/>
      </a:accent3>
      <a:accent4>
        <a:srgbClr val="4F57A6"/>
      </a:accent4>
      <a:accent5>
        <a:srgbClr val="E39717"/>
      </a:accent5>
      <a:accent6>
        <a:srgbClr val="00757B"/>
      </a:accent6>
      <a:hlink>
        <a:srgbClr val="0088C7"/>
      </a:hlink>
      <a:folHlink>
        <a:srgbClr val="0054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PE Presentation">
      <a:dk1>
        <a:srgbClr val="000000"/>
      </a:dk1>
      <a:lt1>
        <a:srgbClr val="FFFFFF"/>
      </a:lt1>
      <a:dk2>
        <a:srgbClr val="005495"/>
      </a:dk2>
      <a:lt2>
        <a:srgbClr val="EEEEEE"/>
      </a:lt2>
      <a:accent1>
        <a:srgbClr val="0088C7"/>
      </a:accent1>
      <a:accent2>
        <a:srgbClr val="F37021"/>
      </a:accent2>
      <a:accent3>
        <a:srgbClr val="85AD64"/>
      </a:accent3>
      <a:accent4>
        <a:srgbClr val="4F57A6"/>
      </a:accent4>
      <a:accent5>
        <a:srgbClr val="E39717"/>
      </a:accent5>
      <a:accent6>
        <a:srgbClr val="00757B"/>
      </a:accent6>
      <a:hlink>
        <a:srgbClr val="0088C7"/>
      </a:hlink>
      <a:folHlink>
        <a:srgbClr val="0054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PE Presentation">
      <a:dk1>
        <a:srgbClr val="000000"/>
      </a:dk1>
      <a:lt1>
        <a:srgbClr val="FFFFFF"/>
      </a:lt1>
      <a:dk2>
        <a:srgbClr val="005495"/>
      </a:dk2>
      <a:lt2>
        <a:srgbClr val="EEEEEE"/>
      </a:lt2>
      <a:accent1>
        <a:srgbClr val="0088C7"/>
      </a:accent1>
      <a:accent2>
        <a:srgbClr val="F37021"/>
      </a:accent2>
      <a:accent3>
        <a:srgbClr val="85AD64"/>
      </a:accent3>
      <a:accent4>
        <a:srgbClr val="4F57A6"/>
      </a:accent4>
      <a:accent5>
        <a:srgbClr val="E39717"/>
      </a:accent5>
      <a:accent6>
        <a:srgbClr val="00757B"/>
      </a:accent6>
      <a:hlink>
        <a:srgbClr val="0088C7"/>
      </a:hlink>
      <a:folHlink>
        <a:srgbClr val="0054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66d0a9-0824-47f7-9f66-d3de3a4c49a2">
      <Terms xmlns="http://schemas.microsoft.com/office/infopath/2007/PartnerControls"/>
    </lcf76f155ced4ddcb4097134ff3c332f>
    <TaxCatchAll xmlns="fa5d4fd8-1639-4dc7-b726-61eff950cd22" xsi:nil="true"/>
    <SharedWithUsers xmlns="fa5d4fd8-1639-4dc7-b726-61eff950cd22">
      <UserInfo>
        <DisplayName>Faesy, Heather M (CPE)</DisplayName>
        <AccountId>20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C6A23A77D5F46A826583C49B527F1" ma:contentTypeVersion="14" ma:contentTypeDescription="Create a new document." ma:contentTypeScope="" ma:versionID="e7dd46649977d31937adf0001aaf4f20">
  <xsd:schema xmlns:xsd="http://www.w3.org/2001/XMLSchema" xmlns:xs="http://www.w3.org/2001/XMLSchema" xmlns:p="http://schemas.microsoft.com/office/2006/metadata/properties" xmlns:ns2="6766d0a9-0824-47f7-9f66-d3de3a4c49a2" xmlns:ns3="fa5d4fd8-1639-4dc7-b726-61eff950cd22" targetNamespace="http://schemas.microsoft.com/office/2006/metadata/properties" ma:root="true" ma:fieldsID="93ff35c49e1b80cce6063f09a0afdc04" ns2:_="" ns3:_="">
    <xsd:import namespace="6766d0a9-0824-47f7-9f66-d3de3a4c49a2"/>
    <xsd:import namespace="fa5d4fd8-1639-4dc7-b726-61eff950c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6d0a9-0824-47f7-9f66-d3de3a4c49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d4fd8-1639-4dc7-b726-61eff950cd2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cfb3b41-0440-4de0-90ee-2e5cb0fc23cf}" ma:internalName="TaxCatchAll" ma:showField="CatchAllData" ma:web="fa5d4fd8-1639-4dc7-b726-61eff950cd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15A971-5713-490A-8BA5-CF0BCF5F9A36}">
  <ds:schemaRefs>
    <ds:schemaRef ds:uri="http://schemas.microsoft.com/office/2006/documentManagement/types"/>
    <ds:schemaRef ds:uri="http://purl.org/dc/elements/1.1/"/>
    <ds:schemaRef ds:uri="http://purl.org/dc/terms/"/>
    <ds:schemaRef ds:uri="6766d0a9-0824-47f7-9f66-d3de3a4c49a2"/>
    <ds:schemaRef ds:uri="fa5d4fd8-1639-4dc7-b726-61eff950cd22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C33164-32F9-4862-A3F9-B54D43BB3A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66d0a9-0824-47f7-9f66-d3de3a4c49a2"/>
    <ds:schemaRef ds:uri="fa5d4fd8-1639-4dc7-b726-61eff950cd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5420FC-77D5-4010-AC16-40C08DAA5A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20253</TotalTime>
  <Words>810</Words>
  <Application>Microsoft Office PowerPoint</Application>
  <PresentationFormat>Widescreen</PresentationFormat>
  <Paragraphs>139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Office Theme</vt:lpstr>
      <vt:lpstr>1_Office Theme</vt:lpstr>
      <vt:lpstr>2_Office Theme</vt:lpstr>
      <vt:lpstr>CPE’s Efforts Addressing Underserved Students A Report to the Interim Joint Committee on Education</vt:lpstr>
      <vt:lpstr>Kentucky’s efforts over the last 40 years</vt:lpstr>
      <vt:lpstr>Kentucky’s goal is to have 60% of the population with a postsecondary credential by 2030</vt:lpstr>
      <vt:lpstr>The concepts: diversity, equity and inclusion </vt:lpstr>
      <vt:lpstr>How we evaluate reports </vt:lpstr>
      <vt:lpstr>Examples of what campuses are doing and the results – learn more by reading our latest report</vt:lpstr>
      <vt:lpstr>Through our efforts, we are seeing improvement close to or above the statewide rate</vt:lpstr>
      <vt:lpstr>CPE initiatives to assist the work of our campuses</vt:lpstr>
      <vt:lpstr>The goal of our work: Moving students and their families into pathways of prosperity</vt:lpstr>
      <vt:lpstr>Kentucky’s efforts moving forward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Gayheart, Gabrielle L (CPE)</dc:creator>
  <cp:lastModifiedBy>Powell, Travis (CPE)</cp:lastModifiedBy>
  <cp:revision>245</cp:revision>
  <cp:lastPrinted>2020-01-16T16:52:43Z</cp:lastPrinted>
  <dcterms:created xsi:type="dcterms:W3CDTF">2016-09-22T18:57:17Z</dcterms:created>
  <dcterms:modified xsi:type="dcterms:W3CDTF">2024-07-11T13:48:08Z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0x0101003DAC6A23A77D5F46A826583C49B527F1</vt:lpwstr>
  </property>
</Properties>
</file>