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303" r:id="rId5"/>
    <p:sldId id="301" r:id="rId6"/>
    <p:sldId id="270" r:id="rId7"/>
    <p:sldId id="316" r:id="rId8"/>
    <p:sldId id="308" r:id="rId9"/>
    <p:sldId id="312" r:id="rId10"/>
    <p:sldId id="313" r:id="rId11"/>
    <p:sldId id="314" r:id="rId12"/>
    <p:sldId id="318" r:id="rId13"/>
    <p:sldId id="315" r:id="rId14"/>
    <p:sldId id="310" r:id="rId15"/>
    <p:sldId id="31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5E5E"/>
    <a:srgbClr val="E6D5D4"/>
    <a:srgbClr val="067940"/>
    <a:srgbClr val="AD519E"/>
    <a:srgbClr val="EC7B38"/>
    <a:srgbClr val="F0A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579B2A-B81D-5BE1-C7A3-E645C76DE8CB}" v="4" dt="2024-07-15T14:28:25.7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7:38:54.28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7:38:58.2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0T17:39:02.26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6DCEA-E156-DB4D-B1C6-3FE0E52F39B6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4024E-4CAD-464E-8B06-B3F281082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56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Community School Strategy is a local engagement strategy that creates and coordinates opportunities with public school(s) to accelerate student success. It serves as a vehicle for hyper-local decision-making that responds to the unique needs of each community.</a:t>
            </a:r>
          </a:p>
          <a:p>
            <a:endParaRPr lang="en-US"/>
          </a:p>
          <a:p>
            <a:r>
              <a:rPr lang="en-US"/>
              <a:t>Through this framework, academic growth and stronger connections are made between schools, parents, families and surrounding communities, leading to improved educational outcomes.</a:t>
            </a:r>
            <a:endParaRPr lang="en-US">
              <a:cs typeface="Calibri" panose="020F0502020204030204"/>
            </a:endParaRPr>
          </a:p>
          <a:p>
            <a:r>
              <a:rPr lang="en-US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4024E-4CAD-464E-8B06-B3F2810820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69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4024E-4CAD-464E-8B06-B3F2810820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87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4024E-4CAD-464E-8B06-B3F2810820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6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29497C-B99C-2751-D4E8-F7AF901DD1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97479" y="0"/>
            <a:ext cx="10287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FF4734-4DF9-C84D-ECC8-0B45B72C0260}"/>
              </a:ext>
            </a:extLst>
          </p:cNvPr>
          <p:cNvSpPr/>
          <p:nvPr userDrawn="1"/>
        </p:nvSpPr>
        <p:spPr>
          <a:xfrm>
            <a:off x="0" y="0"/>
            <a:ext cx="2716306" cy="6858000"/>
          </a:xfrm>
          <a:prstGeom prst="rect">
            <a:avLst/>
          </a:prstGeom>
          <a:solidFill>
            <a:srgbClr val="277C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93DF21-A8EC-C3DA-0DD6-D95DF0A389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889" y="4728878"/>
            <a:ext cx="7901365" cy="144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54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006597-DB48-B119-5ABC-1AA9625835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35" y="5791200"/>
            <a:ext cx="3075265" cy="558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D225EB-6991-304E-D29F-E0797B955F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735" t="11853" r="32735" b="11853"/>
          <a:stretch/>
        </p:blipFill>
        <p:spPr>
          <a:xfrm>
            <a:off x="1109974" y="0"/>
            <a:ext cx="2398429" cy="6858001"/>
          </a:xfrm>
          <a:prstGeom prst="rect">
            <a:avLst/>
          </a:prstGeom>
        </p:spPr>
      </p:pic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A6A4301-7A6E-3A26-AE0D-8884E300BB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5092" y="763588"/>
            <a:ext cx="3829050" cy="47640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C35A383E-3279-9181-5C69-CB2950A3D5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04080" y="1879600"/>
            <a:ext cx="6649720" cy="36480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DD44EF2-AC79-06D2-084F-B9FB86BD3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080" y="365125"/>
            <a:ext cx="664972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014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006597-DB48-B119-5ABC-1AA9625835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35" y="5791200"/>
            <a:ext cx="3075265" cy="558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D225EB-6991-304E-D29F-E0797B955F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592" t="11826" r="34854" b="11826"/>
          <a:stretch/>
        </p:blipFill>
        <p:spPr>
          <a:xfrm>
            <a:off x="1109974" y="0"/>
            <a:ext cx="2398429" cy="6858001"/>
          </a:xfrm>
          <a:prstGeom prst="rect">
            <a:avLst/>
          </a:prstGeom>
        </p:spPr>
      </p:pic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A6A4301-7A6E-3A26-AE0D-8884E300BB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5092" y="763588"/>
            <a:ext cx="3829050" cy="47640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C35A383E-3279-9181-5C69-CB2950A3D5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04080" y="1879600"/>
            <a:ext cx="6649720" cy="36480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DD44EF2-AC79-06D2-084F-B9FB86BD3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080" y="365125"/>
            <a:ext cx="6649720" cy="1325563"/>
          </a:xfrm>
        </p:spPr>
        <p:txBody>
          <a:bodyPr/>
          <a:lstStyle>
            <a:lvl1pPr>
              <a:defRPr>
                <a:solidFill>
                  <a:srgbClr val="EC7B3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5559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006597-DB48-B119-5ABC-1AA9625835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35" y="5791200"/>
            <a:ext cx="3075265" cy="558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D225EB-6991-304E-D29F-E0797B955F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3441" t="13411" r="33441" b="13411"/>
          <a:stretch/>
        </p:blipFill>
        <p:spPr>
          <a:xfrm>
            <a:off x="1109974" y="0"/>
            <a:ext cx="2398429" cy="6858001"/>
          </a:xfrm>
          <a:prstGeom prst="rect">
            <a:avLst/>
          </a:prstGeom>
        </p:spPr>
      </p:pic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A6A4301-7A6E-3A26-AE0D-8884E300BB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5092" y="763588"/>
            <a:ext cx="3829050" cy="47640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C35A383E-3279-9181-5C69-CB2950A3D5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04080" y="1879600"/>
            <a:ext cx="6649720" cy="36480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DD44EF2-AC79-06D2-084F-B9FB86BD3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080" y="365125"/>
            <a:ext cx="6649720" cy="1325563"/>
          </a:xfrm>
        </p:spPr>
        <p:txBody>
          <a:bodyPr/>
          <a:lstStyle>
            <a:lvl1pPr>
              <a:defRPr>
                <a:solidFill>
                  <a:srgbClr val="F0AA3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039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36CF6-9131-8A32-0C42-436ABDDC8E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35" y="5791200"/>
            <a:ext cx="3075265" cy="5581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E5ACC7-34F8-AA30-65FA-76ABE15BF5FE}"/>
              </a:ext>
            </a:extLst>
          </p:cNvPr>
          <p:cNvSpPr/>
          <p:nvPr userDrawn="1"/>
        </p:nvSpPr>
        <p:spPr>
          <a:xfrm>
            <a:off x="1035424" y="1102658"/>
            <a:ext cx="12263718" cy="3601441"/>
          </a:xfrm>
          <a:prstGeom prst="rect">
            <a:avLst/>
          </a:prstGeom>
          <a:solidFill>
            <a:srgbClr val="456D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BE55F8-8E0C-C9ED-5D2B-DAF48B0E4D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47264" y="1687196"/>
            <a:ext cx="8897471" cy="3016904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indent="0">
              <a:buNone/>
            </a:pPr>
            <a:r>
              <a:rPr lang="en-US" sz="2800" kern="1200">
                <a:solidFill>
                  <a:schemeClr val="bg1"/>
                </a:solidFill>
                <a:effectLst/>
                <a:latin typeface="Montserrat" pitchFamily="2" charset="77"/>
              </a:rPr>
              <a:t>Some text here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17D8B-6EA4-A121-ECFA-894702C4B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8"/>
          <a:stretch/>
        </p:blipFill>
        <p:spPr>
          <a:xfrm>
            <a:off x="0" y="4037105"/>
            <a:ext cx="5811371" cy="2820895"/>
          </a:xfrm>
          <a:prstGeom prst="rect">
            <a:avLst/>
          </a:prstGeom>
        </p:spPr>
      </p:pic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0D22E8E4-4939-EC6F-A279-39626FFA4B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037104"/>
            <a:ext cx="5810250" cy="282089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55EBADA-86FB-6A6E-F6A5-AEC1778DD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90073"/>
            <a:ext cx="4853267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8637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2B764-14B5-B03E-0AB8-33310821F4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35" y="5791200"/>
            <a:ext cx="3075265" cy="5581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0674BD-52A4-B8FC-D40A-75167106B87F}"/>
              </a:ext>
            </a:extLst>
          </p:cNvPr>
          <p:cNvSpPr/>
          <p:nvPr userDrawn="1"/>
        </p:nvSpPr>
        <p:spPr>
          <a:xfrm>
            <a:off x="1035424" y="1102658"/>
            <a:ext cx="12263718" cy="36014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111A97-1A8D-A1E8-E1AD-F5863BC94B8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47264" y="1687196"/>
            <a:ext cx="8897471" cy="3016904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indent="0">
              <a:buNone/>
            </a:pPr>
            <a:r>
              <a:rPr lang="en-US" sz="2800" kern="1200">
                <a:solidFill>
                  <a:schemeClr val="bg1"/>
                </a:solidFill>
                <a:effectLst/>
                <a:latin typeface="Montserrat" pitchFamily="2" charset="77"/>
              </a:rPr>
              <a:t>Some text here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74E363-F3F6-CE4F-CF9B-9BE9711445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649" b="21539"/>
          <a:stretch/>
        </p:blipFill>
        <p:spPr>
          <a:xfrm>
            <a:off x="0" y="4037105"/>
            <a:ext cx="5811371" cy="2820895"/>
          </a:xfrm>
          <a:prstGeom prst="rect">
            <a:avLst/>
          </a:prstGeom>
        </p:spPr>
      </p:pic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4918D1B7-B8C6-571D-9F81-050AD86F68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037104"/>
            <a:ext cx="5810250" cy="282089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FB52F0AB-D36F-7D90-39C7-F5BB4A028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90073"/>
            <a:ext cx="4853267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6334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CA0A72-8958-F332-E884-EC5DD9A795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35" y="5791200"/>
            <a:ext cx="3075265" cy="5581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DEAF03-70AD-6C58-8E21-23078115785C}"/>
              </a:ext>
            </a:extLst>
          </p:cNvPr>
          <p:cNvSpPr/>
          <p:nvPr userDrawn="1"/>
        </p:nvSpPr>
        <p:spPr>
          <a:xfrm>
            <a:off x="1035424" y="1102658"/>
            <a:ext cx="12263718" cy="36014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0D8382-D85A-C46A-9F1C-AF7F78DDC9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47264" y="1687196"/>
            <a:ext cx="8897471" cy="3016904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indent="0">
              <a:buNone/>
            </a:pPr>
            <a:r>
              <a:rPr lang="en-US" sz="2800" kern="1200">
                <a:solidFill>
                  <a:schemeClr val="bg1"/>
                </a:solidFill>
                <a:effectLst/>
                <a:latin typeface="Montserrat" pitchFamily="2" charset="77"/>
              </a:rPr>
              <a:t>Some text here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6DA494-6A88-161E-0D2D-984447EEA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649" b="21539"/>
          <a:stretch/>
        </p:blipFill>
        <p:spPr>
          <a:xfrm>
            <a:off x="0" y="4037105"/>
            <a:ext cx="5811371" cy="2820895"/>
          </a:xfrm>
          <a:prstGeom prst="rect">
            <a:avLst/>
          </a:prstGeom>
        </p:spPr>
      </p:pic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B176BA8E-C681-FC85-9EEB-EB914810CD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037105"/>
            <a:ext cx="5810250" cy="282089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76159CC3-1F15-CF02-05A7-1161DE435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90073"/>
            <a:ext cx="4853267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211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2CF391-64A2-2F94-BA39-859EB8676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35" y="5791200"/>
            <a:ext cx="3075265" cy="5581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1E64DA-0671-14CF-F793-93BFD43EA59A}"/>
              </a:ext>
            </a:extLst>
          </p:cNvPr>
          <p:cNvSpPr/>
          <p:nvPr userDrawn="1"/>
        </p:nvSpPr>
        <p:spPr>
          <a:xfrm>
            <a:off x="1035424" y="1102658"/>
            <a:ext cx="12263718" cy="36014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EDCE08-BE58-DF72-1982-457032B0225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47264" y="1687196"/>
            <a:ext cx="8897471" cy="3016904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indent="0">
              <a:buNone/>
            </a:pPr>
            <a:r>
              <a:rPr lang="en-US" sz="2800" kern="1200">
                <a:solidFill>
                  <a:schemeClr val="bg1"/>
                </a:solidFill>
                <a:effectLst/>
                <a:latin typeface="Montserrat" pitchFamily="2" charset="77"/>
              </a:rPr>
              <a:t>Some text here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94B116-0C33-CACE-81F7-4308A14DB8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3594" b="13594"/>
          <a:stretch/>
        </p:blipFill>
        <p:spPr>
          <a:xfrm>
            <a:off x="0" y="4037105"/>
            <a:ext cx="5811371" cy="2820895"/>
          </a:xfrm>
          <a:prstGeom prst="rect">
            <a:avLst/>
          </a:prstGeom>
        </p:spPr>
      </p:pic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53DDA670-1893-542C-ADED-C1CB866179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1" y="4037105"/>
            <a:ext cx="5810250" cy="282089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F20E33E5-6683-02EF-88EB-C10689A26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90073"/>
            <a:ext cx="4853267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8295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E37E74-A453-F416-426D-E941E7B188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35" y="5791200"/>
            <a:ext cx="3075265" cy="5581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23CD38-45C7-EB88-0308-B040F125D362}"/>
              </a:ext>
            </a:extLst>
          </p:cNvPr>
          <p:cNvSpPr/>
          <p:nvPr userDrawn="1"/>
        </p:nvSpPr>
        <p:spPr>
          <a:xfrm>
            <a:off x="1035424" y="1102658"/>
            <a:ext cx="12263718" cy="3601441"/>
          </a:xfrm>
          <a:prstGeom prst="rect">
            <a:avLst/>
          </a:prstGeom>
          <a:solidFill>
            <a:srgbClr val="EC7B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D231C0-9DD5-8BDE-F1E1-796A44C581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47264" y="1687196"/>
            <a:ext cx="8897471" cy="3016904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indent="0">
              <a:buNone/>
            </a:pPr>
            <a:r>
              <a:rPr lang="en-US" sz="2800" kern="1200">
                <a:solidFill>
                  <a:schemeClr val="bg1"/>
                </a:solidFill>
                <a:effectLst/>
                <a:latin typeface="Montserrat" pitchFamily="2" charset="77"/>
              </a:rPr>
              <a:t>Some text here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15E31E-EF03-2B1C-A650-24C9A0F31A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3594" b="13594"/>
          <a:stretch/>
        </p:blipFill>
        <p:spPr>
          <a:xfrm>
            <a:off x="0" y="4037105"/>
            <a:ext cx="5811371" cy="2820895"/>
          </a:xfrm>
          <a:prstGeom prst="rect">
            <a:avLst/>
          </a:prstGeom>
        </p:spPr>
      </p:pic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29CDAA7D-2DCB-A7D6-FA9D-D95087BBEA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1" y="4037363"/>
            <a:ext cx="5810250" cy="282089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7CF50010-214B-500C-5F0F-868C61F2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90073"/>
            <a:ext cx="4853267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9605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649E4-14BD-9365-E8CE-2EFE86AC4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8" y="284480"/>
            <a:ext cx="3965579" cy="1442771"/>
          </a:xfrm>
        </p:spPr>
        <p:txBody>
          <a:bodyPr anchor="b"/>
          <a:lstStyle>
            <a:lvl1pPr algn="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FC1633-AAC0-E4E8-B19D-9D7AF65291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35" y="5791200"/>
            <a:ext cx="3075265" cy="55812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DB12CCF-9BF1-95E3-439D-4ADB1213B2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3367" y="1838684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2400">
                <a:latin typeface="Montserrat Medium" pitchFamily="2" charset="77"/>
              </a:rPr>
              <a:t>Bullet</a:t>
            </a:r>
          </a:p>
          <a:p>
            <a:r>
              <a:rPr lang="en-US" sz="2400">
                <a:latin typeface="Montserrat Medium" pitchFamily="2" charset="77"/>
              </a:rPr>
              <a:t>Bullet</a:t>
            </a:r>
          </a:p>
          <a:p>
            <a:r>
              <a:rPr lang="en-US" sz="2400">
                <a:latin typeface="Montserrat Medium" pitchFamily="2" charset="77"/>
              </a:rPr>
              <a:t>Bullet</a:t>
            </a:r>
          </a:p>
          <a:p>
            <a:pPr marL="0" indent="0">
              <a:buNone/>
            </a:pPr>
            <a:endParaRPr lang="en-US" sz="2400">
              <a:latin typeface="Montserrat Medium" pitchFamily="2" charset="77"/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A5192A-95DA-AB03-22B4-AC2831423BDC}"/>
              </a:ext>
            </a:extLst>
          </p:cNvPr>
          <p:cNvSpPr/>
          <p:nvPr userDrawn="1"/>
        </p:nvSpPr>
        <p:spPr>
          <a:xfrm>
            <a:off x="0" y="2713348"/>
            <a:ext cx="3657600" cy="4144652"/>
          </a:xfrm>
          <a:prstGeom prst="rtTriangl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0A05B6-2B04-06AC-BC57-237389176D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138" y="1838684"/>
            <a:ext cx="3965229" cy="2408237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FFDB19A8-E375-D993-48F3-C24F5C6AE342}"/>
              </a:ext>
            </a:extLst>
          </p:cNvPr>
          <p:cNvSpPr/>
          <p:nvPr userDrawn="1"/>
        </p:nvSpPr>
        <p:spPr>
          <a:xfrm rot="10800000">
            <a:off x="8534400" y="-19878"/>
            <a:ext cx="3657600" cy="4144652"/>
          </a:xfrm>
          <a:prstGeom prst="rtTriangl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85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649E4-14BD-9365-E8CE-2EFE86AC4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8" y="284480"/>
            <a:ext cx="3965579" cy="1442771"/>
          </a:xfrm>
        </p:spPr>
        <p:txBody>
          <a:bodyPr anchor="b"/>
          <a:lstStyle>
            <a:lvl1pPr algn="r"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FC1633-AAC0-E4E8-B19D-9D7AF65291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35" y="5791200"/>
            <a:ext cx="3075265" cy="55812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DB12CCF-9BF1-95E3-439D-4ADB1213B2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3367" y="1838684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2400">
                <a:latin typeface="Montserrat Medium" pitchFamily="2" charset="77"/>
              </a:rPr>
              <a:t>Bullet</a:t>
            </a:r>
          </a:p>
          <a:p>
            <a:r>
              <a:rPr lang="en-US" sz="2400">
                <a:latin typeface="Montserrat Medium" pitchFamily="2" charset="77"/>
              </a:rPr>
              <a:t>Bullet</a:t>
            </a:r>
          </a:p>
          <a:p>
            <a:r>
              <a:rPr lang="en-US" sz="2400">
                <a:latin typeface="Montserrat Medium" pitchFamily="2" charset="77"/>
              </a:rPr>
              <a:t>Bullet</a:t>
            </a:r>
          </a:p>
          <a:p>
            <a:pPr marL="0" indent="0">
              <a:buNone/>
            </a:pPr>
            <a:endParaRPr lang="en-US" sz="2400">
              <a:latin typeface="Montserrat Medium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0A05B6-2B04-06AC-BC57-237389176D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138" y="1838684"/>
            <a:ext cx="3965229" cy="2408237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FFDB19A8-E375-D993-48F3-C24F5C6AE342}"/>
              </a:ext>
            </a:extLst>
          </p:cNvPr>
          <p:cNvSpPr/>
          <p:nvPr userDrawn="1"/>
        </p:nvSpPr>
        <p:spPr>
          <a:xfrm rot="10800000">
            <a:off x="8534400" y="-19878"/>
            <a:ext cx="3657600" cy="4144652"/>
          </a:xfrm>
          <a:prstGeom prst="rtTriangl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3CF7F15C-1514-7CB2-70E6-A6C77748FF8B}"/>
              </a:ext>
            </a:extLst>
          </p:cNvPr>
          <p:cNvSpPr/>
          <p:nvPr userDrawn="1"/>
        </p:nvSpPr>
        <p:spPr>
          <a:xfrm>
            <a:off x="0" y="2713348"/>
            <a:ext cx="3657600" cy="4144652"/>
          </a:xfrm>
          <a:prstGeom prst="rtTriangl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13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803EC-0336-C7AE-BF95-364735225E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71393" y="1"/>
            <a:ext cx="10317655" cy="6878437"/>
          </a:xfrm>
          <a:prstGeom prst="rect">
            <a:avLst/>
          </a:prstGeom>
          <a:solidFill>
            <a:srgbClr val="277C4A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75F11D-9D96-6558-0286-5C3457AC9A9D}"/>
              </a:ext>
            </a:extLst>
          </p:cNvPr>
          <p:cNvSpPr/>
          <p:nvPr userDrawn="1"/>
        </p:nvSpPr>
        <p:spPr>
          <a:xfrm>
            <a:off x="0" y="0"/>
            <a:ext cx="2716306" cy="6858000"/>
          </a:xfrm>
          <a:prstGeom prst="rect">
            <a:avLst/>
          </a:prstGeom>
          <a:solidFill>
            <a:srgbClr val="277C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4501B2-12FC-A297-F7DD-BA78474AE6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2293" y="4687747"/>
            <a:ext cx="7272760" cy="167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888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649E4-14BD-9365-E8CE-2EFE86AC4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8" y="284480"/>
            <a:ext cx="3965579" cy="1442771"/>
          </a:xfrm>
        </p:spPr>
        <p:txBody>
          <a:bodyPr anchor="b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FC1633-AAC0-E4E8-B19D-9D7AF65291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35" y="5791200"/>
            <a:ext cx="3075265" cy="55812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DB12CCF-9BF1-95E3-439D-4ADB1213B2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3367" y="1838684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2400">
                <a:latin typeface="Montserrat Medium" pitchFamily="2" charset="77"/>
              </a:rPr>
              <a:t>Bullet</a:t>
            </a:r>
          </a:p>
          <a:p>
            <a:r>
              <a:rPr lang="en-US" sz="2400">
                <a:latin typeface="Montserrat Medium" pitchFamily="2" charset="77"/>
              </a:rPr>
              <a:t>Bullet</a:t>
            </a:r>
          </a:p>
          <a:p>
            <a:r>
              <a:rPr lang="en-US" sz="2400">
                <a:latin typeface="Montserrat Medium" pitchFamily="2" charset="77"/>
              </a:rPr>
              <a:t>Bullet</a:t>
            </a:r>
          </a:p>
          <a:p>
            <a:pPr marL="0" indent="0">
              <a:buNone/>
            </a:pPr>
            <a:endParaRPr lang="en-US" sz="2400">
              <a:latin typeface="Montserrat Medium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0A05B6-2B04-06AC-BC57-237389176D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138" y="1838684"/>
            <a:ext cx="3965229" cy="2408237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3CF7F15C-1514-7CB2-70E6-A6C77748FF8B}"/>
              </a:ext>
            </a:extLst>
          </p:cNvPr>
          <p:cNvSpPr/>
          <p:nvPr userDrawn="1"/>
        </p:nvSpPr>
        <p:spPr>
          <a:xfrm>
            <a:off x="0" y="2713348"/>
            <a:ext cx="3657600" cy="4144652"/>
          </a:xfrm>
          <a:prstGeom prst="rtTriangl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DEA50D05-2A8E-ACBB-C09F-845ADB07000F}"/>
              </a:ext>
            </a:extLst>
          </p:cNvPr>
          <p:cNvSpPr/>
          <p:nvPr userDrawn="1"/>
        </p:nvSpPr>
        <p:spPr>
          <a:xfrm rot="10800000">
            <a:off x="8534400" y="0"/>
            <a:ext cx="3657600" cy="4144652"/>
          </a:xfrm>
          <a:prstGeom prst="rtTriangl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33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649E4-14BD-9365-E8CE-2EFE86AC4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8" y="284480"/>
            <a:ext cx="3965579" cy="1442771"/>
          </a:xfrm>
        </p:spPr>
        <p:txBody>
          <a:bodyPr anchor="b"/>
          <a:lstStyle>
            <a:lvl1pPr algn="r">
              <a:defRPr>
                <a:solidFill>
                  <a:srgbClr val="EC7B38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FC1633-AAC0-E4E8-B19D-9D7AF65291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35" y="5791200"/>
            <a:ext cx="3075265" cy="55812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DB12CCF-9BF1-95E3-439D-4ADB1213B2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3367" y="1838684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2400">
                <a:latin typeface="Montserrat Medium" pitchFamily="2" charset="77"/>
              </a:rPr>
              <a:t>Bullet</a:t>
            </a:r>
          </a:p>
          <a:p>
            <a:r>
              <a:rPr lang="en-US" sz="2400">
                <a:latin typeface="Montserrat Medium" pitchFamily="2" charset="77"/>
              </a:rPr>
              <a:t>Bullet</a:t>
            </a:r>
          </a:p>
          <a:p>
            <a:r>
              <a:rPr lang="en-US" sz="2400">
                <a:latin typeface="Montserrat Medium" pitchFamily="2" charset="77"/>
              </a:rPr>
              <a:t>Bullet</a:t>
            </a:r>
          </a:p>
          <a:p>
            <a:pPr marL="0" indent="0">
              <a:buNone/>
            </a:pPr>
            <a:endParaRPr lang="en-US" sz="2400">
              <a:latin typeface="Montserrat Medium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0A05B6-2B04-06AC-BC57-237389176D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138" y="1838684"/>
            <a:ext cx="3965229" cy="2408237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3CF7F15C-1514-7CB2-70E6-A6C77748FF8B}"/>
              </a:ext>
            </a:extLst>
          </p:cNvPr>
          <p:cNvSpPr/>
          <p:nvPr userDrawn="1"/>
        </p:nvSpPr>
        <p:spPr>
          <a:xfrm>
            <a:off x="0" y="2713348"/>
            <a:ext cx="3657600" cy="4144652"/>
          </a:xfrm>
          <a:prstGeom prst="rtTriangl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058D6DDF-E688-065D-8AB1-A92C907CD992}"/>
              </a:ext>
            </a:extLst>
          </p:cNvPr>
          <p:cNvSpPr/>
          <p:nvPr userDrawn="1"/>
        </p:nvSpPr>
        <p:spPr>
          <a:xfrm rot="10800000">
            <a:off x="8559230" y="0"/>
            <a:ext cx="3657600" cy="4144652"/>
          </a:xfrm>
          <a:prstGeom prst="rtTriangl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942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649E4-14BD-9365-E8CE-2EFE86AC4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138" y="284480"/>
            <a:ext cx="3965579" cy="1442771"/>
          </a:xfrm>
        </p:spPr>
        <p:txBody>
          <a:bodyPr anchor="b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FC1633-AAC0-E4E8-B19D-9D7AF65291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35" y="5791200"/>
            <a:ext cx="3075265" cy="55812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DB12CCF-9BF1-95E3-439D-4ADB1213B2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3367" y="1838684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2400">
                <a:latin typeface="Montserrat Medium" pitchFamily="2" charset="77"/>
              </a:rPr>
              <a:t>Bullet</a:t>
            </a:r>
          </a:p>
          <a:p>
            <a:r>
              <a:rPr lang="en-US" sz="2400">
                <a:latin typeface="Montserrat Medium" pitchFamily="2" charset="77"/>
              </a:rPr>
              <a:t>Bullet</a:t>
            </a:r>
          </a:p>
          <a:p>
            <a:r>
              <a:rPr lang="en-US" sz="2400">
                <a:latin typeface="Montserrat Medium" pitchFamily="2" charset="77"/>
              </a:rPr>
              <a:t>Bullet</a:t>
            </a:r>
          </a:p>
          <a:p>
            <a:pPr marL="0" indent="0">
              <a:buNone/>
            </a:pPr>
            <a:endParaRPr lang="en-US" sz="2400">
              <a:latin typeface="Montserrat Medium" pitchFamily="2" charset="7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0A05B6-2B04-06AC-BC57-237389176D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138" y="1838684"/>
            <a:ext cx="3965229" cy="2408237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3CF7F15C-1514-7CB2-70E6-A6C77748FF8B}"/>
              </a:ext>
            </a:extLst>
          </p:cNvPr>
          <p:cNvSpPr/>
          <p:nvPr userDrawn="1"/>
        </p:nvSpPr>
        <p:spPr>
          <a:xfrm>
            <a:off x="0" y="2713348"/>
            <a:ext cx="3657600" cy="4144652"/>
          </a:xfrm>
          <a:prstGeom prst="rtTriangl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B78E3206-D7F1-171D-0F0A-4BC3B09E367D}"/>
              </a:ext>
            </a:extLst>
          </p:cNvPr>
          <p:cNvSpPr/>
          <p:nvPr userDrawn="1"/>
        </p:nvSpPr>
        <p:spPr>
          <a:xfrm rot="10800000">
            <a:off x="8534400" y="0"/>
            <a:ext cx="3657600" cy="4144652"/>
          </a:xfrm>
          <a:prstGeom prst="rtTriangl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72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0DC228-61A5-AA66-60BD-D84182AB02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68444" y="1"/>
            <a:ext cx="10323554" cy="6878437"/>
          </a:xfrm>
          <a:prstGeom prst="rect">
            <a:avLst/>
          </a:prstGeom>
          <a:solidFill>
            <a:srgbClr val="277C4A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616A51-0DA4-031D-1FEA-0EF68A6B0BA6}"/>
              </a:ext>
            </a:extLst>
          </p:cNvPr>
          <p:cNvSpPr/>
          <p:nvPr userDrawn="1"/>
        </p:nvSpPr>
        <p:spPr>
          <a:xfrm>
            <a:off x="0" y="0"/>
            <a:ext cx="2716306" cy="6858000"/>
          </a:xfrm>
          <a:prstGeom prst="rect">
            <a:avLst/>
          </a:prstGeom>
          <a:solidFill>
            <a:srgbClr val="277C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FB2781-D4A0-6FF5-D137-CB43EF74E9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18" y="4725655"/>
            <a:ext cx="6249145" cy="142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7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7703D-324A-5CDE-1EC4-D5BD70EFFC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42" y="1"/>
            <a:ext cx="10323558" cy="6878437"/>
          </a:xfrm>
          <a:prstGeom prst="rect">
            <a:avLst/>
          </a:prstGeom>
          <a:solidFill>
            <a:srgbClr val="277C4A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454CF2-EDB6-3EFB-CDD6-C6D89AE654B8}"/>
              </a:ext>
            </a:extLst>
          </p:cNvPr>
          <p:cNvSpPr/>
          <p:nvPr userDrawn="1"/>
        </p:nvSpPr>
        <p:spPr>
          <a:xfrm>
            <a:off x="0" y="0"/>
            <a:ext cx="2716306" cy="6858000"/>
          </a:xfrm>
          <a:prstGeom prst="rect">
            <a:avLst/>
          </a:prstGeom>
          <a:solidFill>
            <a:srgbClr val="277C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8627DE-E784-CE7F-F1FC-C18CF17560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568" y="4725654"/>
            <a:ext cx="7878510" cy="139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13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AED3A4-14CB-EB7C-C849-63CF2826CB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57205F-D5DC-3FC4-67E5-968A4DF02DCD}"/>
              </a:ext>
            </a:extLst>
          </p:cNvPr>
          <p:cNvSpPr/>
          <p:nvPr userDrawn="1"/>
        </p:nvSpPr>
        <p:spPr>
          <a:xfrm>
            <a:off x="975360" y="853440"/>
            <a:ext cx="10241280" cy="52628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586194A-F2DA-9C32-740B-167DF261DA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69776" y="1896036"/>
            <a:ext cx="7252448" cy="317864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3622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amily sitting on a couch&#10;&#10;Description automatically generated">
            <a:extLst>
              <a:ext uri="{FF2B5EF4-FFF2-40B4-BE49-F238E27FC236}">
                <a16:creationId xmlns:a16="http://schemas.microsoft.com/office/drawing/2014/main" id="{CA8C095F-317C-8C88-740C-372969494A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" b="2159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CEF1722-4C77-1F51-F824-CB5B556629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photo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F643D9-8D86-8A02-DE72-BBFFF39F99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8704" y="5759313"/>
            <a:ext cx="3198706" cy="58653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3AF42E-844D-8A9B-B434-177540D1A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6940" y="273658"/>
            <a:ext cx="5433390" cy="1952706"/>
          </a:xfrm>
        </p:spPr>
        <p:txBody>
          <a:bodyPr>
            <a:noAutofit/>
          </a:bodyPr>
          <a:lstStyle>
            <a:lvl1pPr>
              <a:defRPr b="0" i="0">
                <a:latin typeface="Garamond" panose="02020404030301010803" pitchFamily="18" charset="0"/>
              </a:defRPr>
            </a:lvl1pPr>
            <a:lvl2pPr>
              <a:defRPr b="0" i="0">
                <a:latin typeface="Garamond" panose="02020404030301010803" pitchFamily="18" charset="0"/>
              </a:defRPr>
            </a:lvl2pPr>
          </a:lstStyle>
          <a:p>
            <a:pPr marL="0" lvl="0" indent="0">
              <a:buNone/>
            </a:pPr>
            <a:r>
              <a:rPr lang="en-US" sz="3600" b="1" i="0">
                <a:solidFill>
                  <a:schemeClr val="bg1">
                    <a:alpha val="80000"/>
                  </a:schemeClr>
                </a:solidFill>
                <a:effectLst/>
                <a:latin typeface="Garamond" panose="02020404030301010803" pitchFamily="18" charset="0"/>
              </a:rPr>
              <a:t>Click to edit Master text styles</a:t>
            </a:r>
          </a:p>
          <a:p>
            <a:pPr marL="0" lvl="1" indent="0">
              <a:buNone/>
            </a:pPr>
            <a:r>
              <a:rPr lang="en-US" sz="3600" b="1" i="0">
                <a:solidFill>
                  <a:schemeClr val="bg1">
                    <a:alpha val="80000"/>
                  </a:schemeClr>
                </a:solidFill>
                <a:effectLst/>
                <a:latin typeface="Garamond" panose="02020404030301010803" pitchFamily="18" charset="0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90997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alphaModFix amt="49577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B7EE-12B9-523C-CCA1-4AE42DA04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81935B-4FC9-D43D-CE12-367AD2DBF0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20" y="5807242"/>
            <a:ext cx="3075265" cy="55812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45AAD0-7C17-F704-9339-44EE00A535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005013"/>
            <a:ext cx="10515600" cy="328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8840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006597-DB48-B119-5ABC-1AA9625835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35" y="5791200"/>
            <a:ext cx="3075265" cy="558124"/>
          </a:xfrm>
          <a:prstGeom prst="rect">
            <a:avLst/>
          </a:prstGeom>
        </p:spPr>
      </p:pic>
      <p:pic>
        <p:nvPicPr>
          <p:cNvPr id="13" name="Picture 12" descr="A purple and white background&#10;&#10;Description automatically generated">
            <a:extLst>
              <a:ext uri="{FF2B5EF4-FFF2-40B4-BE49-F238E27FC236}">
                <a16:creationId xmlns:a16="http://schemas.microsoft.com/office/drawing/2014/main" id="{4BD225EB-6991-304E-D29F-E0797B955F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7340" r="70438" b="17340"/>
          <a:stretch/>
        </p:blipFill>
        <p:spPr>
          <a:xfrm>
            <a:off x="1109974" y="0"/>
            <a:ext cx="2398429" cy="6858001"/>
          </a:xfrm>
          <a:prstGeom prst="rect">
            <a:avLst/>
          </a:prstGeom>
        </p:spPr>
      </p:pic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A6A4301-7A6E-3A26-AE0D-8884E300BB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5092" y="763588"/>
            <a:ext cx="3829050" cy="47640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C35A383E-3279-9181-5C69-CB2950A3D5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04080" y="1879600"/>
            <a:ext cx="6649720" cy="36480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DD44EF2-AC79-06D2-084F-B9FB86BD3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080" y="365125"/>
            <a:ext cx="6649720" cy="132556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8947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006597-DB48-B119-5ABC-1AA9625835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35" y="5791200"/>
            <a:ext cx="3075265" cy="558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D225EB-6991-304E-D29F-E0797B955F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1654" t="13134" r="31970" b="6492"/>
          <a:stretch/>
        </p:blipFill>
        <p:spPr>
          <a:xfrm>
            <a:off x="1109974" y="0"/>
            <a:ext cx="2398429" cy="6858001"/>
          </a:xfrm>
          <a:prstGeom prst="rect">
            <a:avLst/>
          </a:prstGeom>
        </p:spPr>
      </p:pic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A6A4301-7A6E-3A26-AE0D-8884E300BB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5092" y="763588"/>
            <a:ext cx="3829050" cy="47640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C35A383E-3279-9181-5C69-CB2950A3D5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04080" y="1879600"/>
            <a:ext cx="6649720" cy="36480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DD44EF2-AC79-06D2-084F-B9FB86BD3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080" y="365125"/>
            <a:ext cx="6649720" cy="132556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101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0FC2E-BE0A-43B7-E730-A850A99ED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F1A71-18D5-58D3-409E-ADAF13446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248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C7BBF82C-5342-D506-4CB8-6BB9ACCE1567}"/>
              </a:ext>
            </a:extLst>
          </p:cNvPr>
          <p:cNvSpPr txBox="1">
            <a:spLocks/>
          </p:cNvSpPr>
          <p:nvPr userDrawn="1"/>
        </p:nvSpPr>
        <p:spPr>
          <a:xfrm>
            <a:off x="838200" y="4219201"/>
            <a:ext cx="10515600" cy="2248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Bol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Click to edit Master text styles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Second level</a:t>
            </a:r>
          </a:p>
          <a:p>
            <a:pPr lvl="2"/>
            <a:r>
              <a:rPr lang="en-US">
                <a:solidFill>
                  <a:schemeClr val="bg1"/>
                </a:solidFill>
              </a:rPr>
              <a:t>Third level</a:t>
            </a:r>
          </a:p>
          <a:p>
            <a:pPr lvl="3"/>
            <a:r>
              <a:rPr lang="en-US">
                <a:solidFill>
                  <a:schemeClr val="bg1"/>
                </a:solidFill>
              </a:rPr>
              <a:t>Fourth level</a:t>
            </a:r>
          </a:p>
          <a:p>
            <a:pPr lvl="4"/>
            <a:r>
              <a:rPr lang="en-US">
                <a:solidFill>
                  <a:schemeClr val="bg1"/>
                </a:solidFill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680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716" r:id="rId2"/>
    <p:sldLayoutId id="2147483717" r:id="rId3"/>
    <p:sldLayoutId id="2147483718" r:id="rId4"/>
    <p:sldLayoutId id="2147483659" r:id="rId5"/>
    <p:sldLayoutId id="2147483682" r:id="rId6"/>
    <p:sldLayoutId id="2147483696" r:id="rId7"/>
    <p:sldLayoutId id="2147483649" r:id="rId8"/>
    <p:sldLayoutId id="2147483684" r:id="rId9"/>
    <p:sldLayoutId id="2147483683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719" r:id="rId20"/>
    <p:sldLayoutId id="2147483694" r:id="rId21"/>
    <p:sldLayoutId id="2147483695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>
              <a:lumMod val="85000"/>
              <a:lumOff val="15000"/>
            </a:schemeClr>
          </a:solidFill>
          <a:latin typeface="Montserrat Black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i="0" kern="1200">
          <a:solidFill>
            <a:schemeClr val="tx1">
              <a:lumMod val="85000"/>
              <a:lumOff val="15000"/>
            </a:schemeClr>
          </a:solidFill>
          <a:latin typeface="Montserrat ExtraBol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85000"/>
              <a:lumOff val="15000"/>
            </a:schemeClr>
          </a:solidFill>
          <a:latin typeface="Montserrat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85000"/>
              <a:lumOff val="15000"/>
            </a:schemeClr>
          </a:solidFill>
          <a:latin typeface="Montserrat Med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85000"/>
              <a:lumOff val="15000"/>
            </a:schemeClr>
          </a:solidFill>
          <a:latin typeface="Montserrat Med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85000"/>
              <a:lumOff val="15000"/>
            </a:schemeClr>
          </a:solidFill>
          <a:latin typeface="Montserrat Med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customXml" Target="../ink/ink1.xm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7CFE8BD-0D6F-33FF-4896-5A6BA0DFC9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3404295" y="2824174"/>
            <a:ext cx="5383410" cy="987171"/>
          </a:xfrm>
          <a:prstGeom prst="rect">
            <a:avLst/>
          </a:prstGeom>
        </p:spPr>
      </p:pic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22AC2234-593D-96B3-50B9-3F5E39089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2" t="6785" r="2054" b="3835"/>
          <a:stretch/>
        </p:blipFill>
        <p:spPr>
          <a:xfrm>
            <a:off x="4119165" y="4410609"/>
            <a:ext cx="3904652" cy="1089133"/>
          </a:xfrm>
          <a:prstGeom prst="rect">
            <a:avLst/>
          </a:prstGeom>
        </p:spPr>
      </p:pic>
      <p:pic>
        <p:nvPicPr>
          <p:cNvPr id="4" name="Picture 3" descr="A red letter on a black background&#10;&#10;Description automatically generated">
            <a:extLst>
              <a:ext uri="{FF2B5EF4-FFF2-40B4-BE49-F238E27FC236}">
                <a16:creationId xmlns:a16="http://schemas.microsoft.com/office/drawing/2014/main" id="{2A971BD4-6101-61E4-5553-293E15BAE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320" y="1430867"/>
            <a:ext cx="4295522" cy="80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55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tables in a classroom&#10;&#10;Description automatically generated">
            <a:extLst>
              <a:ext uri="{FF2B5EF4-FFF2-40B4-BE49-F238E27FC236}">
                <a16:creationId xmlns:a16="http://schemas.microsoft.com/office/drawing/2014/main" id="{FCBBE25D-AFF5-02C3-D888-E174B9610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27"/>
          <a:stretch/>
        </p:blipFill>
        <p:spPr>
          <a:xfrm>
            <a:off x="4239298" y="1"/>
            <a:ext cx="7952704" cy="6847702"/>
          </a:xfrm>
          <a:prstGeom prst="rect">
            <a:avLst/>
          </a:prstGeom>
        </p:spPr>
      </p:pic>
      <p:pic>
        <p:nvPicPr>
          <p:cNvPr id="6" name="Picture 5" descr="A group of tables in a classroom&#10;&#10;Description automatically generated">
            <a:extLst>
              <a:ext uri="{FF2B5EF4-FFF2-40B4-BE49-F238E27FC236}">
                <a16:creationId xmlns:a16="http://schemas.microsoft.com/office/drawing/2014/main" id="{95390640-5155-51DE-BF5A-56588340B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" t="7757" r="40772" b="68803"/>
          <a:stretch/>
        </p:blipFill>
        <p:spPr>
          <a:xfrm>
            <a:off x="494270" y="4158048"/>
            <a:ext cx="4300151" cy="2205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4453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D63AF-0D88-9B3A-8237-31433E11CF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04080" y="2072264"/>
            <a:ext cx="6649720" cy="36480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olidFill>
                <a:srgbClr val="5E5E5E"/>
              </a:solidFill>
              <a:latin typeface="Montserrat" pitchFamily="2" charset="77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000">
                <a:latin typeface="Montserrat ExtraBold"/>
              </a:rPr>
              <a:t>Increases high school graduation rates, postsecondary enrollment, and college persistence.</a:t>
            </a:r>
          </a:p>
          <a:p>
            <a:pPr marL="457200" indent="-457200">
              <a:buFont typeface="Arial"/>
              <a:buChar char="•"/>
            </a:pPr>
            <a:r>
              <a:rPr lang="en-US" sz="2000">
                <a:latin typeface="Montserrat ExtraBold"/>
              </a:rPr>
              <a:t>Encourages college credit accumulation, persistence, hard work, and deeper engagement.</a:t>
            </a:r>
          </a:p>
          <a:p>
            <a:pPr marL="457200" indent="-457200">
              <a:buFont typeface="Arial"/>
              <a:buChar char="•"/>
            </a:pPr>
            <a:r>
              <a:rPr lang="en-US" sz="2000">
                <a:latin typeface="Montserrat ExtraBold"/>
              </a:rPr>
              <a:t>Students are less absent, face fewer discipline issues, and are more likely to graduate.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25AAB9-3932-B12F-CB3F-8FF79833F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080" y="809625"/>
            <a:ext cx="6649720" cy="1325563"/>
          </a:xfrm>
        </p:spPr>
        <p:txBody>
          <a:bodyPr>
            <a:noAutofit/>
          </a:bodyPr>
          <a:lstStyle/>
          <a:p>
            <a:r>
              <a:rPr lang="en-US" sz="3200">
                <a:latin typeface="Montserrat Black"/>
              </a:rPr>
              <a:t>The Impact of Expanding Advanced Coursework Access: Benefits of Advanced Coursework</a:t>
            </a:r>
            <a:endParaRPr lang="en-US" sz="3200"/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EA71D877-228C-5AB2-7808-59CB30039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" t="4566" r="965" b="1444"/>
          <a:stretch/>
        </p:blipFill>
        <p:spPr>
          <a:xfrm>
            <a:off x="6095999" y="5720339"/>
            <a:ext cx="2297213" cy="705893"/>
          </a:xfrm>
          <a:prstGeom prst="rect">
            <a:avLst/>
          </a:prstGeom>
        </p:spPr>
      </p:pic>
      <p:pic>
        <p:nvPicPr>
          <p:cNvPr id="6" name="Picture 5" descr="A red letter on a black background&#10;&#10;Description automatically generated">
            <a:extLst>
              <a:ext uri="{FF2B5EF4-FFF2-40B4-BE49-F238E27FC236}">
                <a16:creationId xmlns:a16="http://schemas.microsoft.com/office/drawing/2014/main" id="{62C210AD-280F-2075-D2BE-B2689BEAF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191" y="5852290"/>
            <a:ext cx="2302213" cy="43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34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7CFE8BD-0D6F-33FF-4896-5A6BA0DFC9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1458709" y="3690270"/>
            <a:ext cx="3874078" cy="710401"/>
          </a:xfrm>
          <a:prstGeom prst="rect">
            <a:avLst/>
          </a:prstGeom>
        </p:spPr>
      </p:pic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22AC2234-593D-96B3-50B9-3F5E39089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2" t="6785" r="2054" b="3835"/>
          <a:stretch/>
        </p:blipFill>
        <p:spPr>
          <a:xfrm>
            <a:off x="2526664" y="2645187"/>
            <a:ext cx="2809915" cy="783776"/>
          </a:xfrm>
          <a:prstGeom prst="rect">
            <a:avLst/>
          </a:prstGeom>
        </p:spPr>
      </p:pic>
      <p:pic>
        <p:nvPicPr>
          <p:cNvPr id="4" name="Picture 3" descr="A red letter on a black background&#10;&#10;Description automatically generated">
            <a:extLst>
              <a:ext uri="{FF2B5EF4-FFF2-40B4-BE49-F238E27FC236}">
                <a16:creationId xmlns:a16="http://schemas.microsoft.com/office/drawing/2014/main" id="{2A971BD4-6101-61E4-5553-293E15BAE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589" y="4972090"/>
            <a:ext cx="3091198" cy="581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63B317-77D9-0F3F-1E5C-B29F0485EFD8}"/>
              </a:ext>
            </a:extLst>
          </p:cNvPr>
          <p:cNvSpPr txBox="1"/>
          <p:nvPr/>
        </p:nvSpPr>
        <p:spPr>
          <a:xfrm>
            <a:off x="4311349" y="1501189"/>
            <a:ext cx="35693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>
                <a:solidFill>
                  <a:srgbClr val="FFC000"/>
                </a:solidFill>
                <a:latin typeface="Montserrat Black"/>
              </a:rPr>
              <a:t>Thank you!</a:t>
            </a:r>
            <a:endParaRPr lang="en-US" sz="4400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546A74-235A-7645-4E0E-710E6AE6C645}"/>
              </a:ext>
            </a:extLst>
          </p:cNvPr>
          <p:cNvSpPr txBox="1"/>
          <p:nvPr/>
        </p:nvSpPr>
        <p:spPr>
          <a:xfrm>
            <a:off x="5511271" y="2645187"/>
            <a:ext cx="5585097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>
                <a:latin typeface="Montserrat"/>
              </a:rPr>
              <a:t>Anthony Mires</a:t>
            </a:r>
            <a:endParaRPr lang="en-US" sz="1400">
              <a:latin typeface="Montserrat"/>
            </a:endParaRPr>
          </a:p>
          <a:p>
            <a:r>
              <a:rPr lang="en-US" sz="1400">
                <a:latin typeface="Montserrat"/>
              </a:rPr>
              <a:t>Executive Director of </a:t>
            </a:r>
            <a:r>
              <a:rPr lang="en-US" sz="1400" err="1">
                <a:latin typeface="Montserrat"/>
              </a:rPr>
              <a:t>AdvanceKentucky</a:t>
            </a:r>
            <a:endParaRPr lang="en-US" sz="1400">
              <a:latin typeface="Montserrat"/>
            </a:endParaRPr>
          </a:p>
          <a:p>
            <a:r>
              <a:rPr lang="en-US" sz="1400">
                <a:latin typeface="Montserrat"/>
              </a:rPr>
              <a:t>Kentucky Science and Technology Corporation</a:t>
            </a:r>
          </a:p>
          <a:p>
            <a:r>
              <a:rPr lang="en-US" sz="1400">
                <a:latin typeface="Montserrat"/>
              </a:rPr>
              <a:t>Email: </a:t>
            </a:r>
            <a:r>
              <a:rPr lang="en-US" sz="1400" err="1">
                <a:latin typeface="Montserrat"/>
              </a:rPr>
              <a:t>amires@kstc.com</a:t>
            </a:r>
            <a:endParaRPr lang="en-US" sz="1400">
              <a:latin typeface="Montserrat" pitchFamily="2" charset="77"/>
            </a:endParaRPr>
          </a:p>
          <a:p>
            <a:endParaRPr lang="en-US" sz="1400">
              <a:latin typeface="Montserrat" pitchFamily="2" charset="77"/>
            </a:endParaRPr>
          </a:p>
          <a:p>
            <a:r>
              <a:rPr lang="en-US" sz="1400" b="1">
                <a:latin typeface="Montserrat"/>
              </a:rPr>
              <a:t>Brigitte </a:t>
            </a:r>
            <a:r>
              <a:rPr lang="en-US" sz="1400" b="1" err="1">
                <a:latin typeface="Montserrat"/>
              </a:rPr>
              <a:t>Blom</a:t>
            </a:r>
            <a:endParaRPr lang="en-US" sz="1400" b="1">
              <a:latin typeface="Montserrat"/>
            </a:endParaRPr>
          </a:p>
          <a:p>
            <a:r>
              <a:rPr lang="en-US" sz="1400">
                <a:latin typeface="Montserrat"/>
              </a:rPr>
              <a:t>President and CEO</a:t>
            </a:r>
          </a:p>
          <a:p>
            <a:r>
              <a:rPr lang="en-US" sz="1400">
                <a:latin typeface="Montserrat"/>
              </a:rPr>
              <a:t>The Prichard Committee</a:t>
            </a:r>
          </a:p>
          <a:p>
            <a:r>
              <a:rPr lang="en-US" sz="1400">
                <a:latin typeface="Montserrat"/>
              </a:rPr>
              <a:t>Email: </a:t>
            </a:r>
          </a:p>
          <a:p>
            <a:endParaRPr lang="en-US" sz="1400">
              <a:latin typeface="Montserrat" pitchFamily="2" charset="77"/>
            </a:endParaRPr>
          </a:p>
          <a:p>
            <a:r>
              <a:rPr lang="en-US" sz="1400" b="1">
                <a:latin typeface="Montserrat"/>
              </a:rPr>
              <a:t>Dr. Julia Link Roberts </a:t>
            </a:r>
            <a:endParaRPr lang="en-US" sz="1400" b="1">
              <a:solidFill>
                <a:srgbClr val="424242"/>
              </a:solidFill>
              <a:latin typeface="Montserrat"/>
            </a:endParaRPr>
          </a:p>
          <a:p>
            <a:r>
              <a:rPr lang="en-US" sz="1400" b="0" i="0" u="none" strike="noStrike">
                <a:solidFill>
                  <a:srgbClr val="000000"/>
                </a:solidFill>
                <a:effectLst/>
                <a:latin typeface="Montserrat"/>
              </a:rPr>
              <a:t>Executive Director</a:t>
            </a:r>
            <a:endParaRPr lang="en-US" sz="1400">
              <a:latin typeface="Montserrat"/>
            </a:endParaRPr>
          </a:p>
          <a:p>
            <a:r>
              <a:rPr lang="en-US" sz="1400" b="0" i="0" u="none" strike="noStrike">
                <a:solidFill>
                  <a:srgbClr val="000000"/>
                </a:solidFill>
                <a:effectLst/>
                <a:latin typeface="Montserrat"/>
              </a:rPr>
              <a:t>The Center for Gifted Studies </a:t>
            </a:r>
          </a:p>
          <a:p>
            <a:r>
              <a:rPr lang="en-US" sz="1400" b="0" i="0" u="none" strike="noStrike">
                <a:solidFill>
                  <a:srgbClr val="000000"/>
                </a:solidFill>
                <a:effectLst/>
                <a:latin typeface="Montserrat"/>
              </a:rPr>
              <a:t>The Carol Martin Gatton Academy of Mathematics </a:t>
            </a:r>
            <a:r>
              <a:rPr lang="en-US" sz="1400">
                <a:solidFill>
                  <a:srgbClr val="000000"/>
                </a:solidFill>
                <a:latin typeface="Montserrat"/>
              </a:rPr>
              <a:t>&amp;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Montserrat"/>
              </a:rPr>
              <a:t>Science</a:t>
            </a:r>
          </a:p>
          <a:p>
            <a:r>
              <a:rPr lang="en-US" sz="1400">
                <a:solidFill>
                  <a:srgbClr val="000000"/>
                </a:solidFill>
                <a:latin typeface="Montserrat"/>
              </a:rPr>
              <a:t>Email: </a:t>
            </a:r>
            <a:r>
              <a:rPr lang="en-US" sz="1400" err="1">
                <a:solidFill>
                  <a:srgbClr val="000000"/>
                </a:solidFill>
                <a:latin typeface="Montserrat"/>
              </a:rPr>
              <a:t>julia.roberts@wku.edu</a:t>
            </a:r>
            <a:endParaRPr lang="en-US" sz="140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275612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D6E31-B421-71F7-9E3A-F74A1964B2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6496" y="3219568"/>
            <a:ext cx="7515288" cy="249987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2400" b="0">
                <a:solidFill>
                  <a:srgbClr val="5E5E5E"/>
                </a:solidFill>
                <a:latin typeface="Montserrat ExtraBold"/>
                <a:cs typeface="Arial"/>
                <a:sym typeface="Arial"/>
              </a:rPr>
              <a:t>Promoting Rigorous Learning and Preparing for Postsecondary Opportunities</a:t>
            </a:r>
            <a:endParaRPr lang="en-US"/>
          </a:p>
          <a:p>
            <a:endParaRPr lang="en-US" sz="24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3683C0-C132-EA1A-B5C1-BEC4B99CD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337" y="770778"/>
            <a:ext cx="7377223" cy="2984600"/>
          </a:xfrm>
        </p:spPr>
        <p:txBody>
          <a:bodyPr>
            <a:normAutofit/>
          </a:bodyPr>
          <a:lstStyle/>
          <a:p>
            <a:r>
              <a:rPr lang="en-US" b="0">
                <a:latin typeface="Montserrat Black"/>
              </a:rPr>
              <a:t>Growing Access to Advanced Coursework for Kentucky Students</a:t>
            </a:r>
            <a:endParaRPr lang="en-US"/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DE38C387-7E3A-BAD1-ED54-E3A42A0A73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" t="4566" r="965" b="1444"/>
          <a:stretch/>
        </p:blipFill>
        <p:spPr>
          <a:xfrm>
            <a:off x="6095999" y="5720339"/>
            <a:ext cx="2297213" cy="705893"/>
          </a:xfrm>
          <a:prstGeom prst="rect">
            <a:avLst/>
          </a:prstGeom>
        </p:spPr>
      </p:pic>
      <p:pic>
        <p:nvPicPr>
          <p:cNvPr id="2" name="Picture 1" descr="A red letter on a black background&#10;&#10;Description automatically generated">
            <a:extLst>
              <a:ext uri="{FF2B5EF4-FFF2-40B4-BE49-F238E27FC236}">
                <a16:creationId xmlns:a16="http://schemas.microsoft.com/office/drawing/2014/main" id="{D739039B-248F-44D4-176B-E6625DB73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191" y="5852290"/>
            <a:ext cx="2302213" cy="43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7CC5BC-08DF-43DC-E0CF-2C03F9B1FF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30672" y="2246366"/>
            <a:ext cx="7535779" cy="36480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71500" indent="-457200">
              <a:lnSpc>
                <a:spcPct val="114999"/>
              </a:lnSpc>
              <a:spcBef>
                <a:spcPts val="0"/>
              </a:spcBef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>
                <a:latin typeface="Montserrat ExtraBold"/>
                <a:sym typeface="Arial"/>
              </a:rPr>
              <a:t>The Current Landscape</a:t>
            </a:r>
            <a:endParaRPr lang="en-US"/>
          </a:p>
          <a:p>
            <a:pPr marL="571500" indent="-457200">
              <a:lnSpc>
                <a:spcPct val="114999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en-US">
                <a:latin typeface="Montserrat ExtraBold"/>
              </a:rPr>
              <a:t>Proposed Solution</a:t>
            </a:r>
            <a:endParaRPr lang="en-US"/>
          </a:p>
          <a:p>
            <a:pPr marL="571500" indent="-457200">
              <a:lnSpc>
                <a:spcPct val="114999"/>
              </a:lnSpc>
              <a:spcBef>
                <a:spcPts val="0"/>
              </a:spcBef>
              <a:buSzPts val="1800"/>
              <a:buFont typeface="Arial"/>
              <a:buChar char="•"/>
            </a:pPr>
            <a:r>
              <a:rPr lang="en-US">
                <a:latin typeface="Montserrat ExtraBold"/>
              </a:rPr>
              <a:t>Why it Matters</a:t>
            </a:r>
            <a:endParaRPr lang="en-US"/>
          </a:p>
          <a:p>
            <a:pPr marL="228600">
              <a:lnSpc>
                <a:spcPct val="114999"/>
              </a:lnSpc>
              <a:spcBef>
                <a:spcPts val="0"/>
              </a:spcBef>
              <a:buSzPts val="1800"/>
            </a:pPr>
            <a:endParaRPr lang="en-US" sz="2600">
              <a:solidFill>
                <a:srgbClr val="424242"/>
              </a:solidFill>
              <a:latin typeface="Montserrat Medium" pitchFamily="2" charset="77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D3DF347-2D78-805D-9389-F12E586AE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0672" y="1053399"/>
            <a:ext cx="7535779" cy="1325563"/>
          </a:xfrm>
        </p:spPr>
        <p:txBody>
          <a:bodyPr>
            <a:normAutofit/>
          </a:bodyPr>
          <a:lstStyle/>
          <a:p>
            <a:r>
              <a:rPr lang="en-US">
                <a:latin typeface="Montserrat Black"/>
              </a:rPr>
              <a:t>Today's Agenda</a:t>
            </a:r>
            <a:endParaRPr lang="en-US"/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BF0222E8-0C7D-3979-6D54-F8F008CD92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" t="4566" r="965" b="1444"/>
          <a:stretch/>
        </p:blipFill>
        <p:spPr>
          <a:xfrm>
            <a:off x="6095999" y="5720339"/>
            <a:ext cx="2297213" cy="705893"/>
          </a:xfrm>
          <a:prstGeom prst="rect">
            <a:avLst/>
          </a:prstGeom>
        </p:spPr>
      </p:pic>
      <p:pic>
        <p:nvPicPr>
          <p:cNvPr id="8" name="Picture 7" descr="A red letter on a black background&#10;&#10;Description automatically generated">
            <a:extLst>
              <a:ext uri="{FF2B5EF4-FFF2-40B4-BE49-F238E27FC236}">
                <a16:creationId xmlns:a16="http://schemas.microsoft.com/office/drawing/2014/main" id="{E379027F-DF82-7F9E-10E5-EE2FC3A2B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191" y="5852290"/>
            <a:ext cx="2302213" cy="43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06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21C2E7D-5F50-49F8-A43B-0C842A68BF6F}"/>
                  </a:ext>
                </a:extLst>
              </p14:cNvPr>
              <p14:cNvContentPartPr/>
              <p14:nvPr/>
            </p14:nvContentPartPr>
            <p14:xfrm>
              <a:off x="1803094" y="981321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21C2E7D-5F50-49F8-A43B-0C842A68BF6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96974" y="975201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167CAAE-0642-5CA0-38E2-C85DF5CD7BB5}"/>
                  </a:ext>
                </a:extLst>
              </p14:cNvPr>
              <p14:cNvContentPartPr/>
              <p14:nvPr/>
            </p14:nvContentPartPr>
            <p14:xfrm>
              <a:off x="838654" y="-646959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167CAAE-0642-5CA0-38E2-C85DF5CD7BB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2534" y="-65307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4BB39C9-D77C-827B-AF28-D47547B24936}"/>
                  </a:ext>
                </a:extLst>
              </p14:cNvPr>
              <p14:cNvContentPartPr/>
              <p14:nvPr/>
            </p14:nvContentPartPr>
            <p14:xfrm>
              <a:off x="3246334" y="3183441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4BB39C9-D77C-827B-AF28-D47547B2493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40214" y="3177321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 descr="A graph of different colored squares">
            <a:extLst>
              <a:ext uri="{FF2B5EF4-FFF2-40B4-BE49-F238E27FC236}">
                <a16:creationId xmlns:a16="http://schemas.microsoft.com/office/drawing/2014/main" id="{ADB30D80-5950-E3B3-78AD-7517192029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81" b="1481"/>
          <a:stretch/>
        </p:blipFill>
        <p:spPr>
          <a:xfrm>
            <a:off x="128587" y="1106525"/>
            <a:ext cx="11666551" cy="464164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ED8B6C9-554F-CAE2-CBA5-53E6600A9F8D}"/>
              </a:ext>
            </a:extLst>
          </p:cNvPr>
          <p:cNvGrpSpPr/>
          <p:nvPr/>
        </p:nvGrpSpPr>
        <p:grpSpPr>
          <a:xfrm>
            <a:off x="552067" y="-338"/>
            <a:ext cx="10294938" cy="1588237"/>
            <a:chOff x="202817" y="-338"/>
            <a:chExt cx="11414125" cy="1778737"/>
          </a:xfrm>
        </p:grpSpPr>
        <p:pic>
          <p:nvPicPr>
            <p:cNvPr id="2" name="Picture 1" descr="Blue lines on a black background&#10;&#10;Description automatically generated">
              <a:extLst>
                <a:ext uri="{FF2B5EF4-FFF2-40B4-BE49-F238E27FC236}">
                  <a16:creationId xmlns:a16="http://schemas.microsoft.com/office/drawing/2014/main" id="{5D652AF7-D7F7-7798-F491-E8B62D5A6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49079"/>
            <a:stretch/>
          </p:blipFill>
          <p:spPr>
            <a:xfrm>
              <a:off x="202817" y="-338"/>
              <a:ext cx="6096000" cy="1431562"/>
            </a:xfrm>
            <a:prstGeom prst="rect">
              <a:avLst/>
            </a:prstGeom>
          </p:spPr>
        </p:pic>
        <p:pic>
          <p:nvPicPr>
            <p:cNvPr id="16" name="Picture 15" descr="Blue lines on a black background&#10;&#10;Description automatically generated">
              <a:extLst>
                <a:ext uri="{FF2B5EF4-FFF2-40B4-BE49-F238E27FC236}">
                  <a16:creationId xmlns:a16="http://schemas.microsoft.com/office/drawing/2014/main" id="{017E0BFA-9646-25A9-63B8-27B646595E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49576"/>
            <a:stretch/>
          </p:blipFill>
          <p:spPr>
            <a:xfrm>
              <a:off x="5520942" y="360818"/>
              <a:ext cx="6096000" cy="14175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97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A6540-98A6-6030-5633-DF3E91116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166" y="2436097"/>
            <a:ext cx="7236834" cy="36355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>
                <a:latin typeface="Montserrat ExtraBold"/>
              </a:rPr>
              <a:t>Overview of existing barriers to advanced course access in public schools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Montserrat ExtraBold"/>
              </a:rPr>
              <a:t>Data highlighting disparities and potential growth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Montserrat ExtraBold"/>
              </a:rPr>
              <a:t>Consequences of limited access on student achievement and future opportunities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0D2D3D-C999-9B29-D63B-F1E3FAE31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297" y="699063"/>
            <a:ext cx="6223644" cy="1256415"/>
          </a:xfrm>
        </p:spPr>
        <p:txBody>
          <a:bodyPr>
            <a:normAutofit fontScale="90000"/>
          </a:bodyPr>
          <a:lstStyle/>
          <a:p>
            <a:r>
              <a:rPr lang="en-US" sz="3200">
                <a:latin typeface="Montserrat Black"/>
              </a:rPr>
              <a:t>Identifying the Problem: </a:t>
            </a:r>
            <a:br>
              <a:rPr lang="en-US" sz="3200">
                <a:latin typeface="Montserrat Black"/>
              </a:rPr>
            </a:br>
            <a:r>
              <a:rPr lang="en-US" sz="3200">
                <a:latin typeface="Montserrat Black"/>
              </a:rPr>
              <a:t>The Current Landscape of Advanced Coursework Access in Kentucky </a:t>
            </a:r>
            <a:endParaRPr lang="en-US" sz="3200"/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0388BF53-CDD3-D757-BEE9-9209F7E355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" t="4566" r="965" b="1444"/>
          <a:stretch/>
        </p:blipFill>
        <p:spPr>
          <a:xfrm>
            <a:off x="6095999" y="5720339"/>
            <a:ext cx="2297213" cy="705893"/>
          </a:xfrm>
          <a:prstGeom prst="rect">
            <a:avLst/>
          </a:prstGeom>
        </p:spPr>
      </p:pic>
      <p:pic>
        <p:nvPicPr>
          <p:cNvPr id="6" name="Picture 5" descr="A red letter on a black background&#10;&#10;Description automatically generated">
            <a:extLst>
              <a:ext uri="{FF2B5EF4-FFF2-40B4-BE49-F238E27FC236}">
                <a16:creationId xmlns:a16="http://schemas.microsoft.com/office/drawing/2014/main" id="{1B8906E2-ED48-D852-0D41-9D1370068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191" y="5852290"/>
            <a:ext cx="2302213" cy="43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13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graph&#10;&#10;Description automatically generated">
            <a:extLst>
              <a:ext uri="{FF2B5EF4-FFF2-40B4-BE49-F238E27FC236}">
                <a16:creationId xmlns:a16="http://schemas.microsoft.com/office/drawing/2014/main" id="{E3C15EDE-02B1-0045-D510-33BE8A669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30" y="5362"/>
            <a:ext cx="9498226" cy="685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83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D7A801F5-1BE8-2ECC-82D6-D10103A2A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17" y="0"/>
            <a:ext cx="944179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54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colored and blue bars&#10;&#10;Description automatically generated with medium confidence">
            <a:extLst>
              <a:ext uri="{FF2B5EF4-FFF2-40B4-BE49-F238E27FC236}">
                <a16:creationId xmlns:a16="http://schemas.microsoft.com/office/drawing/2014/main" id="{82EB573E-9342-05C8-93C7-35CBC0EB6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67" y="0"/>
            <a:ext cx="9451067" cy="68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09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5A6AB230-8AD1-CE68-E7D5-2F72BE52C9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" t="4566" r="965" b="1444"/>
          <a:stretch/>
        </p:blipFill>
        <p:spPr>
          <a:xfrm>
            <a:off x="6095999" y="5720339"/>
            <a:ext cx="2297213" cy="705893"/>
          </a:xfrm>
          <a:prstGeom prst="rect">
            <a:avLst/>
          </a:prstGeom>
        </p:spPr>
      </p:pic>
      <p:pic>
        <p:nvPicPr>
          <p:cNvPr id="8" name="Picture 7" descr="A red letter on a black background&#10;&#10;Description automatically generated">
            <a:extLst>
              <a:ext uri="{FF2B5EF4-FFF2-40B4-BE49-F238E27FC236}">
                <a16:creationId xmlns:a16="http://schemas.microsoft.com/office/drawing/2014/main" id="{A0740A55-63BE-72D0-08D0-AF3476680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191" y="5852290"/>
            <a:ext cx="2302213" cy="438782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A3247E67-E5FD-8DD3-3AD9-0744FC002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080" y="905733"/>
            <a:ext cx="664972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>
                <a:latin typeface="Montserrat Black"/>
              </a:rPr>
              <a:t>Proposed Solutions: Legislative Proposals to Grow Advanced Course Access</a:t>
            </a:r>
            <a:endParaRPr lang="en-US" sz="320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C46FD7E-45C1-FF67-4F58-0104367EA8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04080" y="2642997"/>
            <a:ext cx="6649720" cy="36480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1900">
                <a:latin typeface="Montserrat ExtraBold"/>
              </a:rPr>
              <a:t>Automatic enrollment and opt-out option; parental notification</a:t>
            </a:r>
          </a:p>
          <a:p>
            <a:pPr marL="457200" indent="-457200">
              <a:buFont typeface="Arial"/>
              <a:buChar char="•"/>
            </a:pPr>
            <a:r>
              <a:rPr lang="en-US" sz="1900">
                <a:latin typeface="Montserrat ExtraBold"/>
              </a:rPr>
              <a:t>Expanding access through online courses and reciprocal district agreements</a:t>
            </a:r>
          </a:p>
          <a:p>
            <a:pPr marL="457200" indent="-457200">
              <a:buFont typeface="Arial"/>
              <a:buChar char="•"/>
            </a:pPr>
            <a:r>
              <a:rPr lang="en-US" sz="1900">
                <a:latin typeface="Montserrat ExtraBold"/>
              </a:rPr>
              <a:t>Incentives for teachers and students</a:t>
            </a:r>
          </a:p>
          <a:p>
            <a:pPr marL="457200" indent="-457200">
              <a:buFont typeface="Arial"/>
              <a:buChar char="•"/>
            </a:pPr>
            <a:r>
              <a:rPr lang="en-US" sz="1900">
                <a:latin typeface="Montserrat ExtraBold"/>
              </a:rPr>
              <a:t>Implementing accelerated learning policies</a:t>
            </a:r>
          </a:p>
          <a:p>
            <a:pPr marL="457200" indent="-457200">
              <a:buFont typeface="Arial"/>
              <a:buChar char="•"/>
            </a:pPr>
            <a:r>
              <a:rPr lang="en-US" sz="1900">
                <a:latin typeface="Montserrat ExtraBold"/>
              </a:rPr>
              <a:t>Providing annual reporting and accountability to the LRC</a:t>
            </a:r>
          </a:p>
          <a:p>
            <a:pPr marL="457200" indent="-457200">
              <a:buFont typeface="Arial"/>
              <a:buChar char="•"/>
            </a:pPr>
            <a:endParaRPr lang="en-US" sz="2000">
              <a:latin typeface="Montserrat ExtraBold"/>
            </a:endParaRPr>
          </a:p>
          <a:p>
            <a:pPr marL="457200" indent="-457200">
              <a:buFont typeface="Arial"/>
              <a:buChar char="•"/>
            </a:pPr>
            <a:endParaRPr lang="en-US" sz="2400">
              <a:latin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913047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richard">
      <a:dk1>
        <a:srgbClr val="424242"/>
      </a:dk1>
      <a:lt1>
        <a:srgbClr val="FFFFFF"/>
      </a:lt1>
      <a:dk2>
        <a:srgbClr val="277C4A"/>
      </a:dk2>
      <a:lt2>
        <a:srgbClr val="3E9C5B"/>
      </a:lt2>
      <a:accent1>
        <a:srgbClr val="EFAA34"/>
      </a:accent1>
      <a:accent2>
        <a:srgbClr val="FDCD81"/>
      </a:accent2>
      <a:accent3>
        <a:srgbClr val="A6578F"/>
      </a:accent3>
      <a:accent4>
        <a:srgbClr val="AA75A0"/>
      </a:accent4>
      <a:accent5>
        <a:srgbClr val="004987"/>
      </a:accent5>
      <a:accent6>
        <a:srgbClr val="456D97"/>
      </a:accent6>
      <a:hlink>
        <a:srgbClr val="EB7B38"/>
      </a:hlink>
      <a:folHlink>
        <a:srgbClr val="F5945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0" id="{5CDF72A3-6095-0347-A1AF-F32E07667A26}" vid="{305AEFC4-4647-9048-9D47-E180089F7D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44c715f-4484-4d5a-94b8-2c3beb605708">
      <Terms xmlns="http://schemas.microsoft.com/office/infopath/2007/PartnerControls"/>
    </lcf76f155ced4ddcb4097134ff3c332f>
    <TaxCatchAll xmlns="165c4d89-4bd0-4add-9087-403a4fe6704e" xsi:nil="true"/>
    <LCM xmlns="344c715f-4484-4d5a-94b8-2c3beb605708" xsi:nil="true"/>
    <CD xmlns="344c715f-4484-4d5a-94b8-2c3beb605708" xsi:nil="true"/>
    <LM xmlns="344c715f-4484-4d5a-94b8-2c3beb605708" xsi:nil="true"/>
    <Notes xmlns="344c715f-4484-4d5a-94b8-2c3beb605708" xsi:nil="true"/>
    <EditedBy xmlns="344c715f-4484-4d5a-94b8-2c3beb605708">
      <UserInfo>
        <DisplayName/>
        <AccountId xsi:nil="true"/>
        <AccountType/>
      </UserInfo>
    </EditedBy>
    <MB xmlns="344c715f-4484-4d5a-94b8-2c3beb60570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EDD67453D7E04AA53B3C77D3BC86D7" ma:contentTypeVersion="26" ma:contentTypeDescription="Create a new document." ma:contentTypeScope="" ma:versionID="f2812810bf70b3caf92d0e5e90b9917c">
  <xsd:schema xmlns:xsd="http://www.w3.org/2001/XMLSchema" xmlns:xs="http://www.w3.org/2001/XMLSchema" xmlns:p="http://schemas.microsoft.com/office/2006/metadata/properties" xmlns:ns2="165c4d89-4bd0-4add-9087-403a4fe6704e" xmlns:ns3="344c715f-4484-4d5a-94b8-2c3beb605708" targetNamespace="http://schemas.microsoft.com/office/2006/metadata/properties" ma:root="true" ma:fieldsID="2d68f45aa8e27b5b569553bafd324cd6" ns2:_="" ns3:_="">
    <xsd:import namespace="165c4d89-4bd0-4add-9087-403a4fe6704e"/>
    <xsd:import namespace="344c715f-4484-4d5a-94b8-2c3beb60570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Notes" minOccurs="0"/>
                <xsd:element ref="ns3:CD" minOccurs="0"/>
                <xsd:element ref="ns3:MB" minOccurs="0"/>
                <xsd:element ref="ns3:LM" minOccurs="0"/>
                <xsd:element ref="ns3:EditedBy" minOccurs="0"/>
                <xsd:element ref="ns3:LC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5c4d89-4bd0-4add-9087-403a4fe6704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52d840b-ca83-4283-80da-a21cded3c3e9}" ma:internalName="TaxCatchAll" ma:showField="CatchAllData" ma:web="165c4d89-4bd0-4add-9087-403a4fe670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4c715f-4484-4d5a-94b8-2c3beb6057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0310e8e-9077-4bee-8800-9f2d9ebca5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" ma:index="26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CD" ma:index="27" nillable="true" ma:displayName="CD" ma:format="Dropdown" ma:internalName="CD">
      <xsd:simpleType>
        <xsd:restriction base="dms:Choice">
          <xsd:enumeration value="Complete"/>
          <xsd:enumeration value="Incomplete"/>
          <xsd:enumeration value="Choice 3"/>
        </xsd:restriction>
      </xsd:simpleType>
    </xsd:element>
    <xsd:element name="MB" ma:index="28" nillable="true" ma:displayName="MB" ma:format="Dropdown" ma:internalName="MB">
      <xsd:simpleType>
        <xsd:restriction base="dms:Note">
          <xsd:maxLength value="255"/>
        </xsd:restriction>
      </xsd:simpleType>
    </xsd:element>
    <xsd:element name="LM" ma:index="29" nillable="true" ma:displayName="LM" ma:format="Dropdown" ma:internalName="LM">
      <xsd:simpleType>
        <xsd:restriction base="dms:Choice">
          <xsd:enumeration value="done"/>
        </xsd:restriction>
      </xsd:simpleType>
    </xsd:element>
    <xsd:element name="EditedBy" ma:index="30" nillable="true" ma:displayName="Edited By" ma:format="Dropdown" ma:list="UserInfo" ma:SharePointGroup="0" ma:internalName="Edit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CM" ma:index="31" nillable="true" ma:displayName="LCM" ma:format="Dropdown" ma:internalName="LCM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B4DA4A-CF2A-4736-8133-1014D61971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4D4C47-3F7C-4CDB-B309-7BD0F0077395}">
  <ds:schemaRefs>
    <ds:schemaRef ds:uri="165c4d89-4bd0-4add-9087-403a4fe6704e"/>
    <ds:schemaRef ds:uri="344c715f-4484-4d5a-94b8-2c3beb605708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187896D-A07D-4BD7-BF20-241958F6479A}">
  <ds:schemaRefs>
    <ds:schemaRef ds:uri="165c4d89-4bd0-4add-9087-403a4fe6704e"/>
    <ds:schemaRef ds:uri="344c715f-4484-4d5a-94b8-2c3beb60570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12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Growing Access to Advanced Coursework for Kentucky Students</vt:lpstr>
      <vt:lpstr>Today's Agenda</vt:lpstr>
      <vt:lpstr>PowerPoint Presentation</vt:lpstr>
      <vt:lpstr>Identifying the Problem:  The Current Landscape of Advanced Coursework Access in Kentucky </vt:lpstr>
      <vt:lpstr>PowerPoint Presentation</vt:lpstr>
      <vt:lpstr>PowerPoint Presentation</vt:lpstr>
      <vt:lpstr>PowerPoint Presentation</vt:lpstr>
      <vt:lpstr>Proposed Solutions: Legislative Proposals to Grow Advanced Course Access</vt:lpstr>
      <vt:lpstr>PowerPoint Presentation</vt:lpstr>
      <vt:lpstr>The Impact of Expanding Advanced Coursework Access: Benefits of Advanced Coursework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Kirsten LaChance</dc:creator>
  <cp:revision>18</cp:revision>
  <dcterms:created xsi:type="dcterms:W3CDTF">2023-10-24T16:30:00Z</dcterms:created>
  <dcterms:modified xsi:type="dcterms:W3CDTF">2024-07-15T15:23:15Z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0x010100DAEDD67453D7E04AA53B3C77D3BC86D7</vt:lpwstr>
  </property>
  <property fmtid="{D5CDD505-2E9C-101B-9397-08002B2CF9AE}" pid="3" name="MediaServiceImageTags">
    <vt:lpwstr/>
  </property>
</Properties>
</file>