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99"/>
  </p:normalViewPr>
  <p:slideViewPr>
    <p:cSldViewPr snapToGrid="0">
      <p:cViewPr varScale="1">
        <p:scale>
          <a:sx n="91" d="100"/>
          <a:sy n="91" d="100"/>
        </p:scale>
        <p:origin x="20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61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72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46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59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60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25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78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25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5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5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55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44730-A7C2-4BA2-B75F-1265C3245B37}" type="datetimeFigureOut">
              <a:rPr lang="en-US" smtClean="0"/>
              <a:t>7/12/24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FDC0EC8-6361-41EF-BD80-E39F7F15315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01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06567-BB42-0026-9828-539D196C5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788507" cy="1049235"/>
          </a:xfrm>
        </p:spPr>
        <p:txBody>
          <a:bodyPr/>
          <a:lstStyle/>
          <a:p>
            <a:r>
              <a:rPr lang="en-US" dirty="0"/>
              <a:t>DEI Practices in Kentucky 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064F2-5281-FBD5-F40B-1BC962B1C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Dr. Tim </a:t>
            </a:r>
            <a:r>
              <a:rPr lang="en-US" dirty="0" err="1"/>
              <a:t>Minella</a:t>
            </a:r>
            <a:r>
              <a:rPr lang="en-US" dirty="0"/>
              <a:t>, Senior Constitutionalism Fellow</a:t>
            </a:r>
          </a:p>
          <a:p>
            <a:pPr marL="0" indent="0">
              <a:buNone/>
            </a:pPr>
            <a:r>
              <a:rPr lang="en-US" dirty="0"/>
              <a:t>Van </a:t>
            </a:r>
            <a:r>
              <a:rPr lang="en-US" dirty="0" err="1"/>
              <a:t>Sittert</a:t>
            </a:r>
            <a:r>
              <a:rPr lang="en-US" dirty="0"/>
              <a:t> Center for Constitutional Advocacy at the Goldwater Institute</a:t>
            </a:r>
          </a:p>
        </p:txBody>
      </p:sp>
    </p:spTree>
    <p:extLst>
      <p:ext uri="{BB962C8B-B14F-4D97-AF65-F5344CB8AC3E}">
        <p14:creationId xmlns:p14="http://schemas.microsoft.com/office/powerpoint/2010/main" val="135332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5751B-AF21-2F12-8A76-E1672489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Kentucky Council on Postsecondary Education (CPE)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EB840-AC51-5E9A-0D57-359474FAB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Charged with ensuring public postsecondary institutions meet their “</a:t>
            </a:r>
            <a:r>
              <a:rPr lang="en-US" b="1"/>
              <a:t>equal educational opportunity </a:t>
            </a:r>
            <a:r>
              <a:rPr lang="en-US"/>
              <a:t>goals.” KRS 164.020(19)</a:t>
            </a:r>
          </a:p>
          <a:p>
            <a:pPr lvl="1"/>
            <a:r>
              <a:rPr lang="en-US"/>
              <a:t>Institutions not meeting these goals are prohibited from establishing new academic programs. </a:t>
            </a:r>
          </a:p>
          <a:p>
            <a:r>
              <a:rPr lang="en-US"/>
              <a:t>Misuses this power to require </a:t>
            </a:r>
            <a:r>
              <a:rPr lang="en-US" b="1"/>
              <a:t>racial discrimination </a:t>
            </a:r>
            <a:r>
              <a:rPr lang="en-US"/>
              <a:t>and </a:t>
            </a:r>
            <a:r>
              <a:rPr lang="en-US" b="1"/>
              <a:t>“diversity, equity, and inclusion” (DEI) </a:t>
            </a:r>
            <a:r>
              <a:rPr lang="en-US"/>
              <a:t>practices.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5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6313-32AA-AFE0-B96A-BBC95C68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Quotas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F6AD0-E0D5-36E7-CFF3-7C8F55039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Percentage of undergraduates classified as African American or Black.</a:t>
            </a:r>
          </a:p>
          <a:p>
            <a:r>
              <a:rPr lang="en-US" dirty="0"/>
              <a:t>Percentage of undergraduates classified as Hispanic. </a:t>
            </a:r>
          </a:p>
          <a:p>
            <a:r>
              <a:rPr lang="en-US" dirty="0"/>
              <a:t>Percentage of undergraduates classified as Underrepresented Minorities (URM). </a:t>
            </a:r>
          </a:p>
          <a:p>
            <a:r>
              <a:rPr lang="en-US" dirty="0"/>
              <a:t>Percentage of graduates classified as URM.</a:t>
            </a:r>
          </a:p>
          <a:p>
            <a:r>
              <a:rPr lang="en-US" dirty="0"/>
              <a:t>Percentage of full-time/tenure-track faculty classified as URM.</a:t>
            </a:r>
          </a:p>
          <a:p>
            <a:r>
              <a:rPr lang="en-US" dirty="0"/>
              <a:t>Percentage of employees in “managerial or administrative” positions classified as URM.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13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351C0-023B-C2F1-0687-54406AC02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Underrepresented Minority (URM)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51924-7414-7C45-3B61-360C32AB1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/>
              <a:t>CPE defines URM as:</a:t>
            </a:r>
          </a:p>
          <a:p>
            <a:pPr lvl="1"/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Hispanic or Latino,</a:t>
            </a:r>
          </a:p>
          <a:p>
            <a:pPr lvl="1"/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American Indian or Alaska Native</a:t>
            </a:r>
            <a:r>
              <a:rPr lang="en-US" sz="3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Black or African American,</a:t>
            </a:r>
          </a:p>
          <a:p>
            <a:pPr lvl="1"/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Native Hawaiian or Other Pacific Islander</a:t>
            </a:r>
            <a:r>
              <a:rPr lang="en-US" sz="3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or</a:t>
            </a:r>
          </a:p>
          <a:p>
            <a:pPr lvl="1"/>
            <a:r>
              <a:rPr lang="en-US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Two or more Races.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955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0908F-B2CB-A94A-F61F-04C513BF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CPE Promotes DEI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7746E-9A12-5ECC-7697-DDAD11DE1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UK 101 course with material on “unconscious bias,” “microaggressions,” and other DEI content.</a:t>
            </a:r>
          </a:p>
          <a:p>
            <a:pPr lvl="1"/>
            <a:r>
              <a:rPr lang="en-US" dirty="0"/>
              <a:t>Required for many students. </a:t>
            </a:r>
          </a:p>
          <a:p>
            <a:pPr lvl="1"/>
            <a:r>
              <a:rPr lang="en-US" dirty="0"/>
              <a:t>2,813 students took UK 101 in Fall 2022. </a:t>
            </a:r>
          </a:p>
          <a:p>
            <a:r>
              <a:rPr lang="en-US" dirty="0"/>
              <a:t>DEI statements: “diversity and inclusion questions during interviews.”</a:t>
            </a:r>
          </a:p>
        </p:txBody>
      </p:sp>
    </p:spTree>
    <p:extLst>
      <p:ext uri="{BB962C8B-B14F-4D97-AF65-F5344CB8AC3E}">
        <p14:creationId xmlns:p14="http://schemas.microsoft.com/office/powerpoint/2010/main" val="387909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2A2A3-CBD5-589C-2C37-996A3ABB0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CPE Annual Diversity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8FB9F-F90E-325B-408E-6B256483B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Meet DEI quotas and adopt DEI policies, or lose ability to establish new academic programs. </a:t>
            </a:r>
          </a:p>
          <a:p>
            <a:r>
              <a:rPr lang="en-US" dirty="0"/>
              <a:t>Kentucky State University, the commonwealth’s only public HBCU, failed the 2024 review. </a:t>
            </a:r>
          </a:p>
          <a:p>
            <a:r>
              <a:rPr lang="en-US" dirty="0"/>
              <a:t>KSU committed to increasing its “Latinx” enrollment. </a:t>
            </a:r>
          </a:p>
        </p:txBody>
      </p:sp>
    </p:spTree>
    <p:extLst>
      <p:ext uri="{BB962C8B-B14F-4D97-AF65-F5344CB8AC3E}">
        <p14:creationId xmlns:p14="http://schemas.microsoft.com/office/powerpoint/2010/main" val="195404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D10E9-3906-49ED-AB1F-BEDC993F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97C7D-CF46-59DF-C64E-330807D5F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Abolish DEI bureaucracies.</a:t>
            </a:r>
          </a:p>
          <a:p>
            <a:r>
              <a:rPr lang="en-US" dirty="0"/>
              <a:t>Prohibit requiring DEI courses for graduation.</a:t>
            </a:r>
          </a:p>
        </p:txBody>
      </p:sp>
    </p:spTree>
    <p:extLst>
      <p:ext uri="{BB962C8B-B14F-4D97-AF65-F5344CB8AC3E}">
        <p14:creationId xmlns:p14="http://schemas.microsoft.com/office/powerpoint/2010/main" val="32578618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143</TotalTime>
  <Words>287</Words>
  <Application>Microsoft Macintosh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Arial</vt:lpstr>
      <vt:lpstr>Gill Sans MT</vt:lpstr>
      <vt:lpstr>Gallery</vt:lpstr>
      <vt:lpstr>DEI Practices in Kentucky Higher Education</vt:lpstr>
      <vt:lpstr>Kentucky Council on Postsecondary Education (CPE)</vt:lpstr>
      <vt:lpstr>Required Quotas</vt:lpstr>
      <vt:lpstr>Underrepresented Minority (URM)</vt:lpstr>
      <vt:lpstr>CPE Promotes DEI Practices</vt:lpstr>
      <vt:lpstr>CPE Annual Diversity Review Process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Timothy  Minella</dc:creator>
  <cp:lastModifiedBy>Brian Norman</cp:lastModifiedBy>
  <cp:revision>17</cp:revision>
  <dcterms:created xsi:type="dcterms:W3CDTF">2024-07-12T18:32:58Z</dcterms:created>
  <dcterms:modified xsi:type="dcterms:W3CDTF">2024-07-12T20:58:14Z</dcterms:modified>
</cp:coreProperties>
</file>