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93" r:id="rId5"/>
  </p:sldMasterIdLst>
  <p:notesMasterIdLst>
    <p:notesMasterId r:id="rId22"/>
  </p:notesMasterIdLst>
  <p:sldIdLst>
    <p:sldId id="360" r:id="rId6"/>
    <p:sldId id="361" r:id="rId7"/>
    <p:sldId id="2134805087" r:id="rId8"/>
    <p:sldId id="2134805063" r:id="rId9"/>
    <p:sldId id="258" r:id="rId10"/>
    <p:sldId id="260" r:id="rId11"/>
    <p:sldId id="263" r:id="rId12"/>
    <p:sldId id="264" r:id="rId13"/>
    <p:sldId id="268" r:id="rId14"/>
    <p:sldId id="273" r:id="rId15"/>
    <p:sldId id="274" r:id="rId16"/>
    <p:sldId id="362" r:id="rId17"/>
    <p:sldId id="2134805088" r:id="rId18"/>
    <p:sldId id="2134805086" r:id="rId19"/>
    <p:sldId id="2134805069" r:id="rId20"/>
    <p:sldId id="21348050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90D4C-25CF-D8C0-EF06-27663B70180B}" name="Perkins, Jacob - Division of Communications" initials="PJDoC" userId="S::Jacob.Perkins@education.ky.gov::c40ba2c0-b4ef-4c71-9781-8024fdc37b7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18D7B"/>
    <a:srgbClr val="628077"/>
    <a:srgbClr val="0A66B2"/>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6B5885-F556-4863-A30B-1166D64D175E}" v="5" dt="2024-08-13T13:04:50.340"/>
    <p1510:client id="{994C5FA5-FE75-4FF0-A93D-9ECDDE61CC4F}" v="12" dt="2024-08-12T15:10:24.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5205" autoAdjust="0"/>
  </p:normalViewPr>
  <p:slideViewPr>
    <p:cSldViewPr snapToGrid="0">
      <p:cViewPr varScale="1">
        <p:scale>
          <a:sx n="121" d="100"/>
          <a:sy n="121" d="100"/>
        </p:scale>
        <p:origin x="7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chemeClr val="tx2"/>
        </a:solidFill>
        <a:ln w="28575">
          <a:noFill/>
        </a:ln>
      </dgm:spPr>
      <dgm:t>
        <a:bodyPr/>
        <a:lstStyle/>
        <a:p>
          <a:r>
            <a:rPr lang="en-US" sz="2000">
              <a:solidFill>
                <a:schemeClr val="bg1"/>
              </a:solidFill>
            </a:rPr>
            <a:t>Commissioner’s Office</a:t>
          </a:r>
          <a:endParaRPr lang="en-US" sz="2000" i="1">
            <a:solidFill>
              <a:schemeClr val="bg1"/>
            </a:solidFill>
          </a:endParaRPr>
        </a:p>
      </dgm:t>
    </dgm:pt>
    <dgm:pt modelId="{C499392C-CCD8-4667-ABC7-27F285F4D7CD}" type="parTrans" cxnId="{4E9AA6E3-D355-401C-A6BF-119CB8513E5A}">
      <dgm:prSet/>
      <dgm:spPr/>
      <dgm:t>
        <a:bodyPr/>
        <a:lstStyle/>
        <a:p>
          <a:endParaRPr lang="en-US"/>
        </a:p>
      </dgm:t>
    </dgm:pt>
    <dgm:pt modelId="{9EE6FBBB-E592-4881-BC26-A964F93FED14}" type="sibTrans" cxnId="{4E9AA6E3-D355-401C-A6BF-119CB8513E5A}">
      <dgm:prSet/>
      <dgm:spPr/>
      <dgm:t>
        <a:bodyPr/>
        <a:lstStyle/>
        <a:p>
          <a:endParaRPr lang="en-US"/>
        </a:p>
      </dgm:t>
    </dgm:pt>
    <dgm:pt modelId="{4951533E-B55E-4DDB-A2A1-0DD1A410B39D}">
      <dgm:prSet phldrT="[Text]" custT="1"/>
      <dgm:spPr>
        <a:solidFill>
          <a:schemeClr val="accent1"/>
        </a:solidFill>
        <a:ln w="28575">
          <a:noFill/>
        </a:ln>
      </dgm:spPr>
      <dgm:t>
        <a:bodyPr/>
        <a:lstStyle/>
        <a:p>
          <a:r>
            <a:rPr lang="en-US" sz="2000">
              <a:solidFill>
                <a:schemeClr val="bg1"/>
              </a:solidFill>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p>
      </dgm:t>
    </dgm:pt>
    <dgm:pt modelId="{AEAE29A3-FF9F-4497-962E-AEF9F1A7EAC9}" type="sibTrans" cxnId="{C561B666-7D7A-4CFF-A534-76A7B1AFDBA8}">
      <dgm:prSet/>
      <dgm:spPr/>
      <dgm:t>
        <a:bodyPr/>
        <a:lstStyle/>
        <a:p>
          <a:endParaRPr lang="en-US"/>
        </a:p>
      </dgm:t>
    </dgm:pt>
    <dgm:pt modelId="{5949EB21-4911-4926-8458-9EEBA62DC847}">
      <dgm:prSet phldrT="[Text]" custT="1"/>
      <dgm:spPr>
        <a:solidFill>
          <a:schemeClr val="accent6"/>
        </a:solidFill>
        <a:ln w="28575">
          <a:noFill/>
        </a:ln>
      </dgm:spPr>
      <dgm:t>
        <a:bodyPr/>
        <a:lstStyle/>
        <a:p>
          <a:r>
            <a:rPr lang="en-US" sz="2000">
              <a:solidFill>
                <a:schemeClr val="bg1"/>
              </a:solidFill>
            </a:rPr>
            <a:t>Women’s Health</a:t>
          </a: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p>
      </dgm:t>
    </dgm:pt>
    <dgm:pt modelId="{8317971A-2589-4C00-BBB7-6A1EE6FEA2D8}" type="sibTrans" cxnId="{D5460841-2773-499B-954B-032563B960E2}">
      <dgm:prSet/>
      <dgm:spPr/>
      <dgm:t>
        <a:bodyPr/>
        <a:lstStyle/>
        <a:p>
          <a:endParaRPr lang="en-US"/>
        </a:p>
      </dgm:t>
    </dgm:pt>
    <dgm:pt modelId="{D6BC36C3-C210-4A00-9247-EC06B7C445C6}">
      <dgm:prSet phldrT="[Text]" custT="1"/>
      <dgm:spPr>
        <a:solidFill>
          <a:schemeClr val="accent2"/>
        </a:solidFill>
        <a:ln w="28575">
          <a:noFill/>
        </a:ln>
      </dgm:spPr>
      <dgm:t>
        <a:bodyPr/>
        <a:lstStyle/>
        <a:p>
          <a:r>
            <a:rPr lang="en-US" sz="2000">
              <a:solidFill>
                <a:schemeClr val="bg1"/>
              </a:solidFill>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p>
      </dgm:t>
    </dgm:pt>
    <dgm:pt modelId="{7291E221-0BAB-4182-9161-51E79B6002CD}" type="sibTrans" cxnId="{CC515B48-77B5-4D76-AA99-6C6B24B80A11}">
      <dgm:prSet/>
      <dgm:spPr/>
      <dgm:t>
        <a:bodyPr/>
        <a:lstStyle/>
        <a:p>
          <a:endParaRPr lang="en-US"/>
        </a:p>
      </dgm:t>
    </dgm:pt>
    <dgm:pt modelId="{5D034D43-3765-4458-B6D9-C01B4EF1CE9C}">
      <dgm:prSet phldrT="[Text]" custT="1"/>
      <dgm:spPr>
        <a:solidFill>
          <a:schemeClr val="accent3"/>
        </a:solidFill>
        <a:ln w="28575">
          <a:noFill/>
        </a:ln>
      </dgm:spPr>
      <dgm:t>
        <a:bodyPr/>
        <a:lstStyle/>
        <a:p>
          <a:r>
            <a:rPr lang="en-US" sz="2000">
              <a:solidFill>
                <a:schemeClr val="bg1"/>
              </a:solidFill>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a:p>
      </dgm:t>
    </dgm:pt>
    <dgm:pt modelId="{B6E60E56-7A91-4CB5-A6E6-7AFF437EEB83}" type="sibTrans" cxnId="{32E03D97-96E3-4DD7-9C7D-F279B56AB2CD}">
      <dgm:prSet/>
      <dgm:spPr/>
      <dgm:t>
        <a:bodyPr/>
        <a:lstStyle/>
        <a:p>
          <a:endParaRPr lang="en-US"/>
        </a:p>
      </dgm:t>
    </dgm:pt>
    <dgm:pt modelId="{A0E5D163-823F-4EB7-A974-8639FA53F1AE}">
      <dgm:prSet phldrT="[Text]" custT="1"/>
      <dgm:spPr>
        <a:solidFill>
          <a:schemeClr val="accent4"/>
        </a:solidFill>
        <a:ln w="28575">
          <a:noFill/>
        </a:ln>
      </dgm:spPr>
      <dgm:t>
        <a:bodyPr/>
        <a:lstStyle/>
        <a:p>
          <a:r>
            <a:rPr lang="en-US" sz="2000">
              <a:solidFill>
                <a:schemeClr val="bg1"/>
              </a:solidFill>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p>
      </dgm:t>
    </dgm:pt>
    <dgm:pt modelId="{BEB3162B-DD54-463B-949D-ACA9C47C6D7F}" type="sibTrans" cxnId="{CEDEDDBB-1D2A-45B1-A3A9-2ADA843F3EB8}">
      <dgm:prSet/>
      <dgm:spPr/>
      <dgm:t>
        <a:bodyPr/>
        <a:lstStyle/>
        <a:p>
          <a:endParaRPr lang="en-US"/>
        </a:p>
      </dgm:t>
    </dgm:pt>
    <dgm:pt modelId="{98F641F5-43FC-4A7F-91B1-545C5E7DD563}">
      <dgm:prSet phldrT="[Text]" custT="1"/>
      <dgm:spPr>
        <a:solidFill>
          <a:schemeClr val="accent1"/>
        </a:solidFill>
        <a:ln w="28575">
          <a:noFill/>
        </a:ln>
      </dgm:spPr>
      <dgm:t>
        <a:bodyPr/>
        <a:lstStyle/>
        <a:p>
          <a:r>
            <a:rPr lang="en-US" sz="2000">
              <a:solidFill>
                <a:schemeClr val="bg1"/>
              </a:solidFill>
            </a:rPr>
            <a:t>Laboratory Services</a:t>
          </a: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p>
      </dgm:t>
    </dgm:pt>
    <dgm:pt modelId="{B846EDF0-E76C-4AEB-A3D6-6B60AD2CAC87}" type="sibTrans" cxnId="{0DE76E73-D0DD-4E1C-AFAC-BDBD79BAA55B}">
      <dgm:prSet/>
      <dgm:spPr/>
      <dgm:t>
        <a:bodyPr/>
        <a:lstStyle/>
        <a:p>
          <a:endParaRPr lang="en-US"/>
        </a:p>
      </dgm:t>
    </dgm:pt>
    <dgm:pt modelId="{B81D7114-4009-4981-9A51-5763C8737810}">
      <dgm:prSet phldrT="[Text]" custT="1"/>
      <dgm:spPr>
        <a:solidFill>
          <a:schemeClr val="accent2"/>
        </a:solidFill>
        <a:ln w="28575">
          <a:noFill/>
        </a:ln>
      </dgm:spPr>
      <dgm:t>
        <a:bodyPr/>
        <a:lstStyle/>
        <a:p>
          <a:r>
            <a:rPr lang="en-US" sz="2000">
              <a:solidFill>
                <a:schemeClr val="bg1"/>
              </a:solidFill>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p>
      </dgm:t>
    </dgm:pt>
    <dgm:pt modelId="{0E4AB4C3-DBBE-4007-A8B5-2BFA2173F09F}" type="sibTrans" cxnId="{DA305433-3FC2-43BA-A04A-E323652EA15F}">
      <dgm:prSet/>
      <dgm:spPr/>
      <dgm:t>
        <a:bodyPr/>
        <a:lstStyle/>
        <a:p>
          <a:endParaRPr lang="en-US"/>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83188">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83188">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83188">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83188">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83188">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83188">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83188">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317243"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72491" y="4023714"/>
        <a:ext cx="126923" cy="126923"/>
      </dsp:txXfrm>
    </dsp:sp>
    <dsp:sp modelId="{4BAC4599-5689-437F-90F2-D586D824B66C}">
      <dsp:nvSpPr>
        <dsp:cNvPr id="0" name=""/>
        <dsp:cNvSpPr/>
      </dsp:nvSpPr>
      <dsp:spPr>
        <a:xfrm>
          <a:off x="1317243"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92867" y="3627340"/>
        <a:ext cx="86171" cy="86171"/>
      </dsp:txXfrm>
    </dsp:sp>
    <dsp:sp modelId="{E20EDDB1-67FA-4D7D-9539-9F9A64C6DD66}">
      <dsp:nvSpPr>
        <dsp:cNvPr id="0" name=""/>
        <dsp:cNvSpPr/>
      </dsp:nvSpPr>
      <dsp:spPr>
        <a:xfrm>
          <a:off x="1317243"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512421" y="3230142"/>
        <a:ext cx="47065" cy="47065"/>
      </dsp:txXfrm>
    </dsp:sp>
    <dsp:sp modelId="{4014ECEF-0888-4009-892D-AB08DF214F2C}">
      <dsp:nvSpPr>
        <dsp:cNvPr id="0" name=""/>
        <dsp:cNvSpPr/>
      </dsp:nvSpPr>
      <dsp:spPr>
        <a:xfrm>
          <a:off x="1317243"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5018" y="2825988"/>
        <a:ext cx="21871" cy="21871"/>
      </dsp:txXfrm>
    </dsp:sp>
    <dsp:sp modelId="{31B24B2D-92AE-440C-A1A6-5F475784AD35}">
      <dsp:nvSpPr>
        <dsp:cNvPr id="0" name=""/>
        <dsp:cNvSpPr/>
      </dsp:nvSpPr>
      <dsp:spPr>
        <a:xfrm>
          <a:off x="1317243"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512421" y="2396641"/>
        <a:ext cx="47065" cy="47065"/>
      </dsp:txXfrm>
    </dsp:sp>
    <dsp:sp modelId="{6BE7391D-3772-45C7-BB03-B5B214683C6E}">
      <dsp:nvSpPr>
        <dsp:cNvPr id="0" name=""/>
        <dsp:cNvSpPr/>
      </dsp:nvSpPr>
      <dsp:spPr>
        <a:xfrm>
          <a:off x="1317243"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92867" y="1960337"/>
        <a:ext cx="86171" cy="86171"/>
      </dsp:txXfrm>
    </dsp:sp>
    <dsp:sp modelId="{D06C129D-FFB9-48A9-9033-F70ED61AAC72}">
      <dsp:nvSpPr>
        <dsp:cNvPr id="0" name=""/>
        <dsp:cNvSpPr/>
      </dsp:nvSpPr>
      <dsp:spPr>
        <a:xfrm>
          <a:off x="1317243"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72491" y="1523210"/>
        <a:ext cx="126923" cy="126923"/>
      </dsp:txXfrm>
    </dsp:sp>
    <dsp:sp modelId="{59935916-D8C6-4C4E-B14F-48A57B6B9F68}">
      <dsp:nvSpPr>
        <dsp:cNvPr id="0" name=""/>
        <dsp:cNvSpPr/>
      </dsp:nvSpPr>
      <dsp:spPr>
        <a:xfrm rot="16200000">
          <a:off x="-1604177" y="2460438"/>
          <a:ext cx="5089868" cy="752971"/>
        </a:xfrm>
        <a:prstGeom prst="rect">
          <a:avLst/>
        </a:prstGeom>
        <a:solidFill>
          <a:schemeClr val="tx2"/>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Commissioner’s Office</a:t>
          </a:r>
          <a:endParaRPr lang="en-US" sz="2000" i="1" kern="1200">
            <a:solidFill>
              <a:schemeClr val="bg1"/>
            </a:solidFill>
          </a:endParaRPr>
        </a:p>
      </dsp:txBody>
      <dsp:txXfrm>
        <a:off x="-1604177" y="2460438"/>
        <a:ext cx="5089868" cy="752971"/>
      </dsp:txXfrm>
    </dsp:sp>
    <dsp:sp modelId="{B73CF9B0-EB3F-4577-8369-54F3E07425DB}">
      <dsp:nvSpPr>
        <dsp:cNvPr id="0" name=""/>
        <dsp:cNvSpPr/>
      </dsp:nvSpPr>
      <dsp:spPr>
        <a:xfrm>
          <a:off x="1754664" y="3019"/>
          <a:ext cx="4006519" cy="666801"/>
        </a:xfrm>
        <a:prstGeom prst="rect">
          <a:avLst/>
        </a:prstGeom>
        <a:solidFill>
          <a:schemeClr val="accent1"/>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Maternal and Child Health</a:t>
          </a:r>
        </a:p>
      </dsp:txBody>
      <dsp:txXfrm>
        <a:off x="1754664" y="3019"/>
        <a:ext cx="4006519" cy="666801"/>
      </dsp:txXfrm>
    </dsp:sp>
    <dsp:sp modelId="{57F0B218-B8AE-4220-9430-48E42516228E}">
      <dsp:nvSpPr>
        <dsp:cNvPr id="0" name=""/>
        <dsp:cNvSpPr/>
      </dsp:nvSpPr>
      <dsp:spPr>
        <a:xfrm>
          <a:off x="1754664" y="836520"/>
          <a:ext cx="4006519" cy="666801"/>
        </a:xfrm>
        <a:prstGeom prst="rect">
          <a:avLst/>
        </a:prstGeom>
        <a:solidFill>
          <a:schemeClr val="accent6"/>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Women’s Health</a:t>
          </a:r>
        </a:p>
      </dsp:txBody>
      <dsp:txXfrm>
        <a:off x="1754664" y="836520"/>
        <a:ext cx="4006519" cy="666801"/>
      </dsp:txXfrm>
    </dsp:sp>
    <dsp:sp modelId="{7273DBFA-A064-4CD0-8B35-089175BB930D}">
      <dsp:nvSpPr>
        <dsp:cNvPr id="0" name=""/>
        <dsp:cNvSpPr/>
      </dsp:nvSpPr>
      <dsp:spPr>
        <a:xfrm>
          <a:off x="1754664" y="1670022"/>
          <a:ext cx="4006519" cy="666801"/>
        </a:xfrm>
        <a:prstGeom prst="rect">
          <a:avLst/>
        </a:prstGeom>
        <a:solidFill>
          <a:schemeClr val="accent2"/>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Prevention and Quality Improvement</a:t>
          </a:r>
        </a:p>
      </dsp:txBody>
      <dsp:txXfrm>
        <a:off x="1754664" y="1670022"/>
        <a:ext cx="4006519" cy="666801"/>
      </dsp:txXfrm>
    </dsp:sp>
    <dsp:sp modelId="{6D7F8648-288A-4A1F-B54A-807646FA6E13}">
      <dsp:nvSpPr>
        <dsp:cNvPr id="0" name=""/>
        <dsp:cNvSpPr/>
      </dsp:nvSpPr>
      <dsp:spPr>
        <a:xfrm>
          <a:off x="1754664" y="2503523"/>
          <a:ext cx="4006519" cy="666801"/>
        </a:xfrm>
        <a:prstGeom prst="rect">
          <a:avLst/>
        </a:prstGeom>
        <a:solidFill>
          <a:schemeClr val="accent3"/>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Epidemiology and Health Planning</a:t>
          </a:r>
        </a:p>
      </dsp:txBody>
      <dsp:txXfrm>
        <a:off x="1754664" y="2503523"/>
        <a:ext cx="4006519" cy="666801"/>
      </dsp:txXfrm>
    </dsp:sp>
    <dsp:sp modelId="{42D61C59-8415-4E78-A2CC-696EF3213CB7}">
      <dsp:nvSpPr>
        <dsp:cNvPr id="0" name=""/>
        <dsp:cNvSpPr/>
      </dsp:nvSpPr>
      <dsp:spPr>
        <a:xfrm>
          <a:off x="1754664" y="3337025"/>
          <a:ext cx="4006519" cy="666801"/>
        </a:xfrm>
        <a:prstGeom prst="rect">
          <a:avLst/>
        </a:prstGeom>
        <a:solidFill>
          <a:schemeClr val="accent4"/>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Public Health Protection and Safety</a:t>
          </a:r>
        </a:p>
      </dsp:txBody>
      <dsp:txXfrm>
        <a:off x="1754664" y="3337025"/>
        <a:ext cx="4006519" cy="666801"/>
      </dsp:txXfrm>
    </dsp:sp>
    <dsp:sp modelId="{86B6F8FD-94AF-47EE-A573-412109D0A061}">
      <dsp:nvSpPr>
        <dsp:cNvPr id="0" name=""/>
        <dsp:cNvSpPr/>
      </dsp:nvSpPr>
      <dsp:spPr>
        <a:xfrm>
          <a:off x="1754664" y="4170526"/>
          <a:ext cx="4006519" cy="666801"/>
        </a:xfrm>
        <a:prstGeom prst="rect">
          <a:avLst/>
        </a:prstGeom>
        <a:solidFill>
          <a:schemeClr val="accent1"/>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Laboratory Services</a:t>
          </a:r>
        </a:p>
      </dsp:txBody>
      <dsp:txXfrm>
        <a:off x="1754664" y="4170526"/>
        <a:ext cx="4006519" cy="666801"/>
      </dsp:txXfrm>
    </dsp:sp>
    <dsp:sp modelId="{0060CFB8-2A8A-4A1B-B7AA-F0317BA7B739}">
      <dsp:nvSpPr>
        <dsp:cNvPr id="0" name=""/>
        <dsp:cNvSpPr/>
      </dsp:nvSpPr>
      <dsp:spPr>
        <a:xfrm>
          <a:off x="1754664" y="5004028"/>
          <a:ext cx="4006519" cy="666801"/>
        </a:xfrm>
        <a:prstGeom prst="rect">
          <a:avLst/>
        </a:prstGeom>
        <a:solidFill>
          <a:schemeClr val="accent2"/>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Administration and Financial Management</a:t>
          </a:r>
        </a:p>
      </dsp:txBody>
      <dsp:txXfrm>
        <a:off x="1754664" y="5004028"/>
        <a:ext cx="4006519" cy="66680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C44A0-E70F-4AB6-B5E3-0AA17E942D86}" type="datetimeFigureOut">
              <a:rPr lang="en-US" smtClean="0"/>
              <a:t>8/13/24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C24E2-99B9-4C59-B5DD-87AA7EFEFF00}" type="slidenum">
              <a:rPr lang="en-US" smtClean="0"/>
              <a:t>‹#›</a:t>
            </a:fld>
            <a:endParaRPr lang="en-US"/>
          </a:p>
        </p:txBody>
      </p:sp>
    </p:spTree>
    <p:extLst>
      <p:ext uri="{BB962C8B-B14F-4D97-AF65-F5344CB8AC3E}">
        <p14:creationId xmlns:p14="http://schemas.microsoft.com/office/powerpoint/2010/main" val="159807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24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7" name="Google Shape;7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74dd86be4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74dd86be4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e9a8ae116c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e9a8ae116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7a17dd35cd_3_0:notes"/>
          <p:cNvSpPr>
            <a:spLocks noGrp="1" noRot="1" noChangeAspect="1"/>
          </p:cNvSpPr>
          <p:nvPr>
            <p:ph type="sldImg" idx="2"/>
          </p:nvPr>
        </p:nvSpPr>
        <p:spPr>
          <a:xfrm>
            <a:off x="393700" y="692150"/>
            <a:ext cx="6148388" cy="3457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7a17dd35cd_3_0:notes"/>
          <p:cNvSpPr txBox="1">
            <a:spLocks noGrp="1"/>
          </p:cNvSpPr>
          <p:nvPr>
            <p:ph type="body" idx="1"/>
          </p:nvPr>
        </p:nvSpPr>
        <p:spPr>
          <a:xfrm>
            <a:off x="693420" y="4379595"/>
            <a:ext cx="5547300" cy="4149000"/>
          </a:xfrm>
          <a:prstGeom prst="rect">
            <a:avLst/>
          </a:prstGeom>
        </p:spPr>
        <p:txBody>
          <a:bodyPr spcFirstLastPara="1" wrap="square" lIns="92275" tIns="92275" rIns="92275" bIns="922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7a17dd35cd_3_17:notes"/>
          <p:cNvSpPr>
            <a:spLocks noGrp="1" noRot="1" noChangeAspect="1"/>
          </p:cNvSpPr>
          <p:nvPr>
            <p:ph type="sldImg" idx="2"/>
          </p:nvPr>
        </p:nvSpPr>
        <p:spPr>
          <a:xfrm>
            <a:off x="393700" y="692150"/>
            <a:ext cx="6148388" cy="3457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7a17dd35cd_3_17:notes"/>
          <p:cNvSpPr txBox="1">
            <a:spLocks noGrp="1"/>
          </p:cNvSpPr>
          <p:nvPr>
            <p:ph type="body" idx="1"/>
          </p:nvPr>
        </p:nvSpPr>
        <p:spPr>
          <a:xfrm>
            <a:off x="693420" y="4379595"/>
            <a:ext cx="5547300" cy="4149000"/>
          </a:xfrm>
          <a:prstGeom prst="rect">
            <a:avLst/>
          </a:prstGeom>
        </p:spPr>
        <p:txBody>
          <a:bodyPr spcFirstLastPara="1" wrap="square" lIns="92275" tIns="92275" rIns="92275" bIns="922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a17dd35cd_3_49:notes"/>
          <p:cNvSpPr>
            <a:spLocks noGrp="1" noRot="1" noChangeAspect="1"/>
          </p:cNvSpPr>
          <p:nvPr>
            <p:ph type="sldImg" idx="2"/>
          </p:nvPr>
        </p:nvSpPr>
        <p:spPr>
          <a:xfrm>
            <a:off x="393700" y="692150"/>
            <a:ext cx="6148388" cy="3457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7a17dd35cd_3_49:notes"/>
          <p:cNvSpPr txBox="1">
            <a:spLocks noGrp="1"/>
          </p:cNvSpPr>
          <p:nvPr>
            <p:ph type="body" idx="1"/>
          </p:nvPr>
        </p:nvSpPr>
        <p:spPr>
          <a:xfrm>
            <a:off x="693420" y="4379595"/>
            <a:ext cx="5547300" cy="4149000"/>
          </a:xfrm>
          <a:prstGeom prst="rect">
            <a:avLst/>
          </a:prstGeom>
        </p:spPr>
        <p:txBody>
          <a:bodyPr spcFirstLastPara="1" wrap="square" lIns="92275" tIns="92275" rIns="92275" bIns="922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7a17dd35cd_3_63:notes"/>
          <p:cNvSpPr>
            <a:spLocks noGrp="1" noRot="1" noChangeAspect="1"/>
          </p:cNvSpPr>
          <p:nvPr>
            <p:ph type="sldImg" idx="2"/>
          </p:nvPr>
        </p:nvSpPr>
        <p:spPr>
          <a:xfrm>
            <a:off x="393700" y="692150"/>
            <a:ext cx="6148388" cy="3457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7a17dd35cd_3_63:notes"/>
          <p:cNvSpPr txBox="1">
            <a:spLocks noGrp="1"/>
          </p:cNvSpPr>
          <p:nvPr>
            <p:ph type="body" idx="1"/>
          </p:nvPr>
        </p:nvSpPr>
        <p:spPr>
          <a:xfrm>
            <a:off x="693420" y="4379595"/>
            <a:ext cx="5547300" cy="4149000"/>
          </a:xfrm>
          <a:prstGeom prst="rect">
            <a:avLst/>
          </a:prstGeom>
        </p:spPr>
        <p:txBody>
          <a:bodyPr spcFirstLastPara="1" wrap="square" lIns="92275" tIns="92275" rIns="92275" bIns="922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a17dd35cd_3_96:notes"/>
          <p:cNvSpPr>
            <a:spLocks noGrp="1" noRot="1" noChangeAspect="1"/>
          </p:cNvSpPr>
          <p:nvPr>
            <p:ph type="sldImg" idx="2"/>
          </p:nvPr>
        </p:nvSpPr>
        <p:spPr>
          <a:xfrm>
            <a:off x="393700" y="692150"/>
            <a:ext cx="6148388" cy="3457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7a17dd35cd_3_96:notes"/>
          <p:cNvSpPr txBox="1">
            <a:spLocks noGrp="1"/>
          </p:cNvSpPr>
          <p:nvPr>
            <p:ph type="body" idx="1"/>
          </p:nvPr>
        </p:nvSpPr>
        <p:spPr>
          <a:xfrm>
            <a:off x="693420" y="4379595"/>
            <a:ext cx="5547300" cy="4149000"/>
          </a:xfrm>
          <a:prstGeom prst="rect">
            <a:avLst/>
          </a:prstGeom>
        </p:spPr>
        <p:txBody>
          <a:bodyPr spcFirstLastPara="1" wrap="square" lIns="92275" tIns="92275" rIns="92275" bIns="9227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0" y="1"/>
            <a:ext cx="12191998" cy="360827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38200" y="976393"/>
            <a:ext cx="10515600" cy="1896149"/>
          </a:xfrm>
          <a:noFill/>
        </p:spPr>
        <p:txBody>
          <a:bodyPr anchor="b">
            <a:normAutofit/>
          </a:bodyPr>
          <a:lstStyle>
            <a:lvl1pPr algn="ctr">
              <a:defRPr sz="4400" b="1">
                <a:solidFill>
                  <a:schemeClr val="bg1"/>
                </a:solidFill>
                <a:latin typeface="+mn-lt"/>
              </a:defRPr>
            </a:lvl1pPr>
          </a:lstStyle>
          <a:p>
            <a:r>
              <a:rPr lang="en-US"/>
              <a:t>Click to edit presentation title</a:t>
            </a:r>
          </a:p>
        </p:txBody>
      </p:sp>
      <p:sp>
        <p:nvSpPr>
          <p:cNvPr id="3" name="Subtitle 2"/>
          <p:cNvSpPr>
            <a:spLocks noGrp="1"/>
          </p:cNvSpPr>
          <p:nvPr>
            <p:ph type="subTitle" idx="1" hasCustomPrompt="1"/>
          </p:nvPr>
        </p:nvSpPr>
        <p:spPr bwMode="invGray">
          <a:xfrm>
            <a:off x="838200" y="2910456"/>
            <a:ext cx="10515600" cy="576664"/>
          </a:xfrm>
        </p:spPr>
        <p:txBody>
          <a:bodyPr>
            <a:normAutofit/>
          </a:bodyPr>
          <a:lstStyle>
            <a:lvl1pPr marL="0" indent="0" algn="ctr">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a:p>
        </p:txBody>
      </p:sp>
      <p:sp>
        <p:nvSpPr>
          <p:cNvPr id="17" name="Text Placeholder 16"/>
          <p:cNvSpPr>
            <a:spLocks noGrp="1"/>
          </p:cNvSpPr>
          <p:nvPr>
            <p:ph type="body" sz="quarter" idx="10" hasCustomPrompt="1"/>
          </p:nvPr>
        </p:nvSpPr>
        <p:spPr>
          <a:xfrm>
            <a:off x="838200" y="3627140"/>
            <a:ext cx="10515600" cy="573088"/>
          </a:xfrm>
        </p:spPr>
        <p:txBody>
          <a:bodyPr anchor="ctr">
            <a:normAutofit/>
          </a:bodyPr>
          <a:lstStyle>
            <a:lvl1pPr marL="0" indent="0" algn="ctr">
              <a:buNone/>
              <a:defRPr sz="22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date</a:t>
            </a:r>
          </a:p>
        </p:txBody>
      </p:sp>
      <p:grpSp>
        <p:nvGrpSpPr>
          <p:cNvPr id="12" name="Group 11"/>
          <p:cNvGrpSpPr/>
          <p:nvPr userDrawn="1"/>
        </p:nvGrpSpPr>
        <p:grpSpPr>
          <a:xfrm>
            <a:off x="-2" y="6470422"/>
            <a:ext cx="12188484" cy="387579"/>
            <a:chOff x="-2" y="6470422"/>
            <a:chExt cx="12188484" cy="387579"/>
          </a:xfrm>
        </p:grpSpPr>
        <p:sp>
          <p:nvSpPr>
            <p:cNvPr id="13" name="Rectangle 1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012" y="4562856"/>
            <a:ext cx="2093976" cy="1127735"/>
          </a:xfrm>
          <a:prstGeom prst="rect">
            <a:avLst/>
          </a:prstGeom>
        </p:spPr>
      </p:pic>
    </p:spTree>
    <p:extLst>
      <p:ext uri="{BB962C8B-B14F-4D97-AF65-F5344CB8AC3E}">
        <p14:creationId xmlns:p14="http://schemas.microsoft.com/office/powerpoint/2010/main" val="8030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838200" y="967615"/>
            <a:ext cx="10515600" cy="1902191"/>
          </a:xfrm>
        </p:spPr>
        <p:txBody>
          <a:bodyPr anchor="b">
            <a:normAutofit/>
          </a:bodyPr>
          <a:lstStyle>
            <a:lvl1pPr algn="ctr">
              <a:defRPr sz="4400" b="1">
                <a:solidFill>
                  <a:schemeClr val="tx1"/>
                </a:solidFill>
                <a:latin typeface="+mn-lt"/>
              </a:defRPr>
            </a:lvl1pPr>
          </a:lstStyle>
          <a:p>
            <a:r>
              <a:rPr lang="en-US"/>
              <a:t>Click to edit presentation title</a:t>
            </a:r>
          </a:p>
        </p:txBody>
      </p:sp>
      <p:sp>
        <p:nvSpPr>
          <p:cNvPr id="15" name="Subtitle 2"/>
          <p:cNvSpPr>
            <a:spLocks noGrp="1"/>
          </p:cNvSpPr>
          <p:nvPr>
            <p:ph type="subTitle" idx="1" hasCustomPrompt="1"/>
          </p:nvPr>
        </p:nvSpPr>
        <p:spPr>
          <a:xfrm>
            <a:off x="838200" y="2972448"/>
            <a:ext cx="10515600" cy="576664"/>
          </a:xfrm>
        </p:spPr>
        <p:txBody>
          <a:bodyPr>
            <a:normAutofit/>
          </a:bodyPr>
          <a:lstStyle>
            <a:lvl1pPr marL="0" indent="0" algn="ctr">
              <a:buNone/>
              <a:defRPr sz="3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a:t>
            </a:r>
          </a:p>
        </p:txBody>
      </p:sp>
      <p:sp>
        <p:nvSpPr>
          <p:cNvPr id="16" name="Text Placeholder 16"/>
          <p:cNvSpPr>
            <a:spLocks noGrp="1"/>
          </p:cNvSpPr>
          <p:nvPr>
            <p:ph type="body" sz="quarter" idx="10" hasCustomPrompt="1"/>
          </p:nvPr>
        </p:nvSpPr>
        <p:spPr>
          <a:xfrm>
            <a:off x="838200" y="3627140"/>
            <a:ext cx="10515600" cy="573088"/>
          </a:xfrm>
        </p:spPr>
        <p:txBody>
          <a:bodyPr anchor="ctr">
            <a:normAutofit/>
          </a:bodyPr>
          <a:lstStyle>
            <a:lvl1pPr marL="0" indent="0" algn="ctr">
              <a:buNone/>
              <a:defRPr sz="2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date</a:t>
            </a:r>
          </a:p>
        </p:txBody>
      </p:sp>
      <p:grpSp>
        <p:nvGrpSpPr>
          <p:cNvPr id="21" name="Group 20"/>
          <p:cNvGrpSpPr/>
          <p:nvPr userDrawn="1"/>
        </p:nvGrpSpPr>
        <p:grpSpPr>
          <a:xfrm>
            <a:off x="-2" y="6470422"/>
            <a:ext cx="12188484" cy="387579"/>
            <a:chOff x="-2" y="6470422"/>
            <a:chExt cx="12188484" cy="387579"/>
          </a:xfrm>
        </p:grpSpPr>
        <p:sp>
          <p:nvSpPr>
            <p:cNvPr id="22" name="Rectangle 21"/>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7552" y="4809744"/>
            <a:ext cx="2596896" cy="1398588"/>
          </a:xfrm>
          <a:prstGeom prst="rect">
            <a:avLst/>
          </a:prstGeom>
        </p:spPr>
      </p:pic>
    </p:spTree>
    <p:extLst>
      <p:ext uri="{BB962C8B-B14F-4D97-AF65-F5344CB8AC3E}">
        <p14:creationId xmlns:p14="http://schemas.microsoft.com/office/powerpoint/2010/main" val="105434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t>OAA: IJCE June 2023</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a:p>
        </p:txBody>
      </p:sp>
    </p:spTree>
    <p:extLst>
      <p:ext uri="{BB962C8B-B14F-4D97-AF65-F5344CB8AC3E}">
        <p14:creationId xmlns:p14="http://schemas.microsoft.com/office/powerpoint/2010/main" val="266169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a:t>Kentucky Department for Public Health</a:t>
            </a:r>
          </a:p>
        </p:txBody>
      </p:sp>
      <p:sp>
        <p:nvSpPr>
          <p:cNvPr id="8" name="Rectangle 7"/>
          <p:cNvSpPr/>
          <p:nvPr userDrawn="1"/>
        </p:nvSpPr>
        <p:spPr>
          <a:xfrm>
            <a:off x="0" y="1938639"/>
            <a:ext cx="12192000" cy="43631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16840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a:latin typeface="Calibri Light" panose="020F0302020204030204" pitchFamily="34" charset="0"/>
              </a:rPr>
              <a:t>About Us</a:t>
            </a:r>
          </a:p>
        </p:txBody>
      </p:sp>
      <p:sp>
        <p:nvSpPr>
          <p:cNvPr id="11" name="TextBox 10"/>
          <p:cNvSpPr txBox="1"/>
          <p:nvPr userDrawn="1"/>
        </p:nvSpPr>
        <p:spPr>
          <a:xfrm>
            <a:off x="6172200" y="2135062"/>
            <a:ext cx="5019261" cy="3970318"/>
          </a:xfrm>
          <a:prstGeom prst="rect">
            <a:avLst/>
          </a:prstGeom>
          <a:noFill/>
        </p:spPr>
        <p:txBody>
          <a:bodyPr wrap="square" rtlCol="0">
            <a:spAutoFit/>
          </a:bodyPr>
          <a:lstStyle/>
          <a:p>
            <a:r>
              <a:rPr lang="en-US" sz="1800">
                <a:latin typeface="Calibri Light" panose="020F0302020204030204" pitchFamily="34" charset="0"/>
              </a:rPr>
              <a:t>The Department for Public Health (DPH) is dedicated to improving health and</a:t>
            </a:r>
            <a:r>
              <a:rPr lang="en-US" sz="1800" baseline="0">
                <a:latin typeface="Calibri Light" panose="020F0302020204030204" pitchFamily="34" charset="0"/>
              </a:rPr>
              <a:t> safety of Kentuckians through </a:t>
            </a:r>
            <a:r>
              <a:rPr lang="en-US" sz="1800" i="1" baseline="0">
                <a:latin typeface="Calibri Light" panose="020F0302020204030204" pitchFamily="34" charset="0"/>
              </a:rPr>
              <a:t>prevention</a:t>
            </a:r>
            <a:r>
              <a:rPr lang="en-US" sz="1800" baseline="0">
                <a:latin typeface="Calibri Light" panose="020F0302020204030204" pitchFamily="34" charset="0"/>
              </a:rPr>
              <a:t>, </a:t>
            </a:r>
            <a:r>
              <a:rPr lang="en-US" sz="1800" i="1" baseline="0">
                <a:latin typeface="Calibri Light" panose="020F0302020204030204" pitchFamily="34" charset="0"/>
              </a:rPr>
              <a:t>promotion</a:t>
            </a:r>
            <a:r>
              <a:rPr lang="en-US" sz="1800" baseline="0">
                <a:latin typeface="Calibri Light" panose="020F0302020204030204" pitchFamily="34" charset="0"/>
              </a:rPr>
              <a:t>, and </a:t>
            </a:r>
            <a:r>
              <a:rPr lang="en-US" sz="1800" i="1" baseline="0">
                <a:latin typeface="Calibri Light" panose="020F0302020204030204" pitchFamily="34" charset="0"/>
              </a:rPr>
              <a:t>protection</a:t>
            </a:r>
            <a:r>
              <a:rPr lang="en-US" sz="1800" baseline="0">
                <a:latin typeface="Calibri Light" panose="020F0302020204030204" pitchFamily="34" charset="0"/>
              </a:rPr>
              <a:t>.</a:t>
            </a:r>
          </a:p>
          <a:p>
            <a:endParaRPr lang="en-US" sz="1800" baseline="0">
              <a:latin typeface="Calibri Light" panose="020F0302020204030204" pitchFamily="34" charset="0"/>
            </a:endParaRPr>
          </a:p>
          <a:p>
            <a:r>
              <a:rPr lang="en-US" sz="1800" baseline="0">
                <a:latin typeface="Calibri Light" panose="020F0302020204030204" pitchFamily="34" charset="0"/>
              </a:rPr>
              <a:t>As a major component of the Cabinet for Health and Family Services, DPH provides guidance and support for health departments in all 120 counties.</a:t>
            </a:r>
          </a:p>
          <a:p>
            <a:endParaRPr lang="en-US" sz="1800" baseline="0">
              <a:latin typeface="Calibri Light" panose="020F0302020204030204" pitchFamily="34" charset="0"/>
            </a:endParaRPr>
          </a:p>
          <a:p>
            <a:r>
              <a:rPr lang="en-US" sz="1800" baseline="0">
                <a:latin typeface="Calibri Light" panose="020F0302020204030204" pitchFamily="34" charset="0"/>
              </a:rPr>
              <a:t>Serving as Kentucky’s dedicated public health resource, DPH is responsible for identifying and allocating resources to communities and public health institutions in an effort to prevent and protect against diseases, outbreaks, hazards statewide. </a:t>
            </a:r>
            <a:endParaRPr lang="en-US" sz="1800">
              <a:latin typeface="Calibri Light" panose="020F0302020204030204" pitchFamily="34" charset="0"/>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166" y="2924404"/>
            <a:ext cx="4833530" cy="2391634"/>
          </a:xfrm>
          <a:prstGeom prst="rect">
            <a:avLst/>
          </a:prstGeom>
        </p:spPr>
      </p:pic>
      <p:grpSp>
        <p:nvGrpSpPr>
          <p:cNvPr id="43" name="Group 42"/>
          <p:cNvGrpSpPr/>
          <p:nvPr userDrawn="1"/>
        </p:nvGrpSpPr>
        <p:grpSpPr>
          <a:xfrm>
            <a:off x="1758" y="1880473"/>
            <a:ext cx="12188484" cy="74025"/>
            <a:chOff x="-2" y="6470422"/>
            <a:chExt cx="12188484" cy="387579"/>
          </a:xfrm>
        </p:grpSpPr>
        <p:sp>
          <p:nvSpPr>
            <p:cNvPr id="44" name="Rectangle 43"/>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5" name="Rectangle 44"/>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6" name="Rectangle 45"/>
            <p:cNvSpPr/>
            <p:nvPr userDrawn="1"/>
          </p:nvSpPr>
          <p:spPr>
            <a:xfrm>
              <a:off x="4061460" y="6470422"/>
              <a:ext cx="4069080" cy="387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47" name="Group 46"/>
          <p:cNvGrpSpPr/>
          <p:nvPr userDrawn="1"/>
        </p:nvGrpSpPr>
        <p:grpSpPr>
          <a:xfrm>
            <a:off x="3516" y="6301804"/>
            <a:ext cx="12188484" cy="74025"/>
            <a:chOff x="-2" y="6470422"/>
            <a:chExt cx="12188484" cy="387579"/>
          </a:xfrm>
        </p:grpSpPr>
        <p:sp>
          <p:nvSpPr>
            <p:cNvPr id="48" name="Rectangle 47"/>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0" name="Rectangle 49"/>
            <p:cNvSpPr/>
            <p:nvPr userDrawn="1"/>
          </p:nvSpPr>
          <p:spPr>
            <a:xfrm>
              <a:off x="4061460" y="6470422"/>
              <a:ext cx="4069080" cy="387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Tree>
    <p:extLst>
      <p:ext uri="{BB962C8B-B14F-4D97-AF65-F5344CB8AC3E}">
        <p14:creationId xmlns:p14="http://schemas.microsoft.com/office/powerpoint/2010/main" val="194675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a:t>Kentucky Department for Public Health</a:t>
            </a:r>
          </a:p>
        </p:txBody>
      </p:sp>
      <p:sp>
        <p:nvSpPr>
          <p:cNvPr id="8" name="Rectangle 7"/>
          <p:cNvSpPr/>
          <p:nvPr userDrawn="1"/>
        </p:nvSpPr>
        <p:spPr>
          <a:xfrm>
            <a:off x="0" y="1938639"/>
            <a:ext cx="12192000" cy="20495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16840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a:latin typeface="Calibri Light" panose="020F0302020204030204" pitchFamily="34" charset="0"/>
              </a:rPr>
              <a:t>Mission and Vision in Action</a:t>
            </a:r>
          </a:p>
        </p:txBody>
      </p:sp>
      <p:sp>
        <p:nvSpPr>
          <p:cNvPr id="11" name="TextBox 10"/>
          <p:cNvSpPr txBox="1"/>
          <p:nvPr userDrawn="1"/>
        </p:nvSpPr>
        <p:spPr>
          <a:xfrm>
            <a:off x="6205591" y="2331486"/>
            <a:ext cx="4900773" cy="1015663"/>
          </a:xfrm>
          <a:prstGeom prst="rect">
            <a:avLst/>
          </a:prstGeom>
          <a:noFill/>
        </p:spPr>
        <p:txBody>
          <a:bodyPr wrap="square" rtlCol="0">
            <a:spAutoFit/>
          </a:bodyPr>
          <a:lstStyle/>
          <a:p>
            <a:r>
              <a:rPr lang="en-US" sz="2000">
                <a:latin typeface="Calibri Light" panose="020F0302020204030204" pitchFamily="34" charset="0"/>
              </a:rPr>
              <a:t>Our mission is to improve the health and safety of people in Kentucky through prevention, promotion and protection.</a:t>
            </a:r>
          </a:p>
        </p:txBody>
      </p:sp>
      <p:sp>
        <p:nvSpPr>
          <p:cNvPr id="12" name="Rectangle 11"/>
          <p:cNvSpPr/>
          <p:nvPr userDrawn="1"/>
        </p:nvSpPr>
        <p:spPr>
          <a:xfrm>
            <a:off x="838200" y="2300708"/>
            <a:ext cx="5141359" cy="1077218"/>
          </a:xfrm>
          <a:prstGeom prst="rect">
            <a:avLst/>
          </a:prstGeom>
        </p:spPr>
        <p:txBody>
          <a:bodyPr wrap="square">
            <a:spAutoFit/>
          </a:bodyPr>
          <a:lstStyle/>
          <a:p>
            <a:pPr algn="r"/>
            <a:r>
              <a:rPr lang="en-US" sz="3200" b="1"/>
              <a:t>Healthier People, </a:t>
            </a:r>
            <a:br>
              <a:rPr lang="en-US" sz="3200" b="1"/>
            </a:br>
            <a:r>
              <a:rPr lang="en-US" sz="3200" b="1"/>
              <a:t>Healthier Communities.</a:t>
            </a:r>
          </a:p>
        </p:txBody>
      </p:sp>
      <p:sp>
        <p:nvSpPr>
          <p:cNvPr id="14" name="Pentagon 13"/>
          <p:cNvSpPr/>
          <p:nvPr userDrawn="1"/>
        </p:nvSpPr>
        <p:spPr>
          <a:xfrm>
            <a:off x="7118195" y="3691136"/>
            <a:ext cx="2678644" cy="5788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4756678" y="3691136"/>
            <a:ext cx="2678644" cy="57887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2374613" y="3691136"/>
            <a:ext cx="2678644" cy="578875"/>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3081428" y="3795907"/>
            <a:ext cx="1265014" cy="369332"/>
          </a:xfrm>
          <a:prstGeom prst="rect">
            <a:avLst/>
          </a:prstGeom>
          <a:noFill/>
        </p:spPr>
        <p:txBody>
          <a:bodyPr wrap="square" rtlCol="0">
            <a:spAutoFit/>
          </a:bodyPr>
          <a:lstStyle/>
          <a:p>
            <a:pPr algn="ctr"/>
            <a:r>
              <a:rPr lang="en-US" b="1">
                <a:solidFill>
                  <a:schemeClr val="bg1"/>
                </a:solidFill>
              </a:rPr>
              <a:t>Prevention</a:t>
            </a:r>
          </a:p>
        </p:txBody>
      </p:sp>
      <p:sp>
        <p:nvSpPr>
          <p:cNvPr id="18" name="TextBox 17"/>
          <p:cNvSpPr txBox="1"/>
          <p:nvPr userDrawn="1"/>
        </p:nvSpPr>
        <p:spPr>
          <a:xfrm>
            <a:off x="5488470" y="3795907"/>
            <a:ext cx="1215060" cy="369332"/>
          </a:xfrm>
          <a:prstGeom prst="rect">
            <a:avLst/>
          </a:prstGeom>
          <a:noFill/>
        </p:spPr>
        <p:txBody>
          <a:bodyPr wrap="square" rtlCol="0">
            <a:spAutoFit/>
          </a:bodyPr>
          <a:lstStyle/>
          <a:p>
            <a:pPr algn="ctr"/>
            <a:r>
              <a:rPr lang="en-US" b="1">
                <a:solidFill>
                  <a:schemeClr val="bg1"/>
                </a:solidFill>
              </a:rPr>
              <a:t>Protection</a:t>
            </a:r>
          </a:p>
        </p:txBody>
      </p:sp>
      <p:sp>
        <p:nvSpPr>
          <p:cNvPr id="19" name="TextBox 18"/>
          <p:cNvSpPr txBox="1"/>
          <p:nvPr userDrawn="1"/>
        </p:nvSpPr>
        <p:spPr>
          <a:xfrm>
            <a:off x="7838963" y="3795907"/>
            <a:ext cx="1237108" cy="369332"/>
          </a:xfrm>
          <a:prstGeom prst="rect">
            <a:avLst/>
          </a:prstGeom>
          <a:noFill/>
        </p:spPr>
        <p:txBody>
          <a:bodyPr wrap="square" rtlCol="0">
            <a:spAutoFit/>
          </a:bodyPr>
          <a:lstStyle/>
          <a:p>
            <a:pPr algn="ctr"/>
            <a:r>
              <a:rPr lang="en-US" b="1">
                <a:solidFill>
                  <a:schemeClr val="bg1"/>
                </a:solidFill>
              </a:rPr>
              <a:t>Promotion</a:t>
            </a:r>
          </a:p>
        </p:txBody>
      </p:sp>
      <p:cxnSp>
        <p:nvCxnSpPr>
          <p:cNvPr id="20" name="Straight Connector 19"/>
          <p:cNvCxnSpPr/>
          <p:nvPr userDrawn="1"/>
        </p:nvCxnSpPr>
        <p:spPr>
          <a:xfrm>
            <a:off x="3713935" y="4251846"/>
            <a:ext cx="0" cy="365760"/>
          </a:xfrm>
          <a:prstGeom prst="line">
            <a:avLst/>
          </a:prstGeom>
          <a:ln w="38100">
            <a:solidFill>
              <a:schemeClr val="tx2"/>
            </a:solidFill>
            <a:round/>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096000" y="4251846"/>
            <a:ext cx="0" cy="365760"/>
          </a:xfrm>
          <a:prstGeom prst="line">
            <a:avLst/>
          </a:prstGeom>
          <a:ln w="38100">
            <a:solidFill>
              <a:schemeClr val="accent1"/>
            </a:solidFill>
            <a:round/>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457517" y="4251846"/>
            <a:ext cx="0" cy="365760"/>
          </a:xfrm>
          <a:prstGeom prst="line">
            <a:avLst/>
          </a:prstGeom>
          <a:ln w="38100">
            <a:solidFill>
              <a:schemeClr val="accent2"/>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5126562" y="4893707"/>
            <a:ext cx="1970554" cy="1588127"/>
          </a:xfrm>
          <a:prstGeom prst="rect">
            <a:avLst/>
          </a:prstGeom>
          <a:noFill/>
        </p:spPr>
        <p:txBody>
          <a:bodyPr wrap="square" rtlCol="0">
            <a:spAutoFit/>
          </a:bodyPr>
          <a:lstStyle/>
          <a:p>
            <a:pPr algn="ctr">
              <a:lnSpc>
                <a:spcPct val="80000"/>
              </a:lnSpc>
              <a:spcAft>
                <a:spcPts val="1200"/>
              </a:spcAft>
            </a:pPr>
            <a:r>
              <a:rPr lang="en-US" sz="1400"/>
              <a:t>Environmental Inspections</a:t>
            </a:r>
          </a:p>
          <a:p>
            <a:pPr algn="ctr">
              <a:lnSpc>
                <a:spcPct val="80000"/>
              </a:lnSpc>
              <a:spcAft>
                <a:spcPts val="1200"/>
              </a:spcAft>
            </a:pPr>
            <a:r>
              <a:rPr lang="en-US" sz="1400"/>
              <a:t>Public Health &amp; Disaster Preparedness</a:t>
            </a:r>
          </a:p>
          <a:p>
            <a:pPr algn="ctr">
              <a:lnSpc>
                <a:spcPct val="80000"/>
              </a:lnSpc>
              <a:spcAft>
                <a:spcPts val="1200"/>
              </a:spcAft>
            </a:pPr>
            <a:r>
              <a:rPr lang="en-US" sz="1400"/>
              <a:t>Disease Surveillance</a:t>
            </a:r>
          </a:p>
          <a:p>
            <a:pPr algn="ctr">
              <a:lnSpc>
                <a:spcPct val="80000"/>
              </a:lnSpc>
              <a:spcAft>
                <a:spcPts val="1200"/>
              </a:spcAft>
            </a:pPr>
            <a:r>
              <a:rPr lang="en-US" sz="1400"/>
              <a:t>Mobile Harm Reduction</a:t>
            </a:r>
          </a:p>
        </p:txBody>
      </p:sp>
      <p:sp>
        <p:nvSpPr>
          <p:cNvPr id="24" name="TextBox 23"/>
          <p:cNvSpPr txBox="1"/>
          <p:nvPr userDrawn="1"/>
        </p:nvSpPr>
        <p:spPr>
          <a:xfrm>
            <a:off x="2728658" y="4891065"/>
            <a:ext cx="1970554" cy="1243417"/>
          </a:xfrm>
          <a:prstGeom prst="rect">
            <a:avLst/>
          </a:prstGeom>
          <a:noFill/>
        </p:spPr>
        <p:txBody>
          <a:bodyPr wrap="square" rtlCol="0">
            <a:spAutoFit/>
          </a:bodyPr>
          <a:lstStyle/>
          <a:p>
            <a:pPr algn="ctr">
              <a:lnSpc>
                <a:spcPct val="80000"/>
              </a:lnSpc>
              <a:spcAft>
                <a:spcPts val="1200"/>
              </a:spcAft>
            </a:pPr>
            <a:r>
              <a:rPr lang="en-US" sz="1400"/>
              <a:t>HANDS</a:t>
            </a:r>
          </a:p>
          <a:p>
            <a:pPr algn="ctr">
              <a:lnSpc>
                <a:spcPct val="80000"/>
              </a:lnSpc>
              <a:spcAft>
                <a:spcPts val="1200"/>
              </a:spcAft>
            </a:pPr>
            <a:r>
              <a:rPr lang="en-US" sz="1400"/>
              <a:t>First Steps</a:t>
            </a:r>
          </a:p>
          <a:p>
            <a:pPr algn="ctr">
              <a:lnSpc>
                <a:spcPct val="80000"/>
              </a:lnSpc>
              <a:spcAft>
                <a:spcPts val="1200"/>
              </a:spcAft>
            </a:pPr>
            <a:r>
              <a:rPr lang="en-US" sz="1400"/>
              <a:t>Immunizations</a:t>
            </a:r>
          </a:p>
          <a:p>
            <a:pPr algn="ctr">
              <a:lnSpc>
                <a:spcPct val="80000"/>
              </a:lnSpc>
              <a:spcAft>
                <a:spcPts val="1200"/>
              </a:spcAft>
            </a:pPr>
            <a:r>
              <a:rPr lang="en-US" sz="1400"/>
              <a:t>Newborn Screening</a:t>
            </a:r>
          </a:p>
        </p:txBody>
      </p:sp>
      <p:sp>
        <p:nvSpPr>
          <p:cNvPr id="25" name="TextBox 24"/>
          <p:cNvSpPr txBox="1"/>
          <p:nvPr userDrawn="1"/>
        </p:nvSpPr>
        <p:spPr>
          <a:xfrm>
            <a:off x="7472240" y="4891065"/>
            <a:ext cx="1970554" cy="1243417"/>
          </a:xfrm>
          <a:prstGeom prst="rect">
            <a:avLst/>
          </a:prstGeom>
          <a:noFill/>
        </p:spPr>
        <p:txBody>
          <a:bodyPr wrap="square" rtlCol="0">
            <a:spAutoFit/>
          </a:bodyPr>
          <a:lstStyle/>
          <a:p>
            <a:pPr algn="ctr">
              <a:lnSpc>
                <a:spcPct val="80000"/>
              </a:lnSpc>
              <a:spcAft>
                <a:spcPts val="1200"/>
              </a:spcAft>
            </a:pPr>
            <a:r>
              <a:rPr lang="en-US" sz="1400"/>
              <a:t>WIC</a:t>
            </a:r>
          </a:p>
          <a:p>
            <a:pPr algn="ctr">
              <a:lnSpc>
                <a:spcPct val="80000"/>
              </a:lnSpc>
              <a:spcAft>
                <a:spcPts val="1200"/>
              </a:spcAft>
            </a:pPr>
            <a:r>
              <a:rPr lang="en-US" sz="1400"/>
              <a:t>Smoking Cessation</a:t>
            </a:r>
          </a:p>
          <a:p>
            <a:pPr algn="ctr">
              <a:lnSpc>
                <a:spcPct val="80000"/>
              </a:lnSpc>
              <a:spcAft>
                <a:spcPts val="1200"/>
              </a:spcAft>
            </a:pPr>
            <a:r>
              <a:rPr lang="en-US" sz="1400"/>
              <a:t>Diabetes Prevention</a:t>
            </a:r>
          </a:p>
          <a:p>
            <a:pPr algn="ctr">
              <a:lnSpc>
                <a:spcPct val="80000"/>
              </a:lnSpc>
              <a:spcAft>
                <a:spcPts val="1200"/>
              </a:spcAft>
            </a:pPr>
            <a:r>
              <a:rPr lang="en-US" sz="1400"/>
              <a:t>Prescription Assistance</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a:p>
        </p:txBody>
      </p:sp>
    </p:spTree>
    <p:extLst>
      <p:ext uri="{BB962C8B-B14F-4D97-AF65-F5344CB8AC3E}">
        <p14:creationId xmlns:p14="http://schemas.microsoft.com/office/powerpoint/2010/main" val="363187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16840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a:latin typeface="Calibri Light" panose="020F0302020204030204" pitchFamily="34" charset="0"/>
              </a:rPr>
              <a:t>Response to the Opioid Crisis</a:t>
            </a:r>
          </a:p>
        </p:txBody>
      </p:sp>
      <p:sp>
        <p:nvSpPr>
          <p:cNvPr id="14" name="Pentagon 13"/>
          <p:cNvSpPr/>
          <p:nvPr userDrawn="1"/>
        </p:nvSpPr>
        <p:spPr>
          <a:xfrm>
            <a:off x="8287050" y="3490913"/>
            <a:ext cx="2819314" cy="5788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8287050" y="2839317"/>
            <a:ext cx="2819314" cy="57887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8287050" y="2191675"/>
            <a:ext cx="2819314" cy="578875"/>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8287050" y="2305057"/>
            <a:ext cx="2045134" cy="369332"/>
          </a:xfrm>
          <a:prstGeom prst="rect">
            <a:avLst/>
          </a:prstGeom>
          <a:noFill/>
        </p:spPr>
        <p:txBody>
          <a:bodyPr wrap="square" rtlCol="0">
            <a:spAutoFit/>
          </a:bodyPr>
          <a:lstStyle/>
          <a:p>
            <a:pPr algn="l"/>
            <a:r>
              <a:rPr lang="en-US" b="1">
                <a:solidFill>
                  <a:schemeClr val="bg1"/>
                </a:solidFill>
              </a:rPr>
              <a:t>Syringe Exchange</a:t>
            </a:r>
          </a:p>
        </p:txBody>
      </p:sp>
      <p:sp>
        <p:nvSpPr>
          <p:cNvPr id="18" name="TextBox 17"/>
          <p:cNvSpPr txBox="1"/>
          <p:nvPr userDrawn="1"/>
        </p:nvSpPr>
        <p:spPr>
          <a:xfrm>
            <a:off x="8287050" y="2954596"/>
            <a:ext cx="3045346" cy="369332"/>
          </a:xfrm>
          <a:prstGeom prst="rect">
            <a:avLst/>
          </a:prstGeom>
          <a:noFill/>
        </p:spPr>
        <p:txBody>
          <a:bodyPr wrap="square" rtlCol="0">
            <a:spAutoFit/>
          </a:bodyPr>
          <a:lstStyle/>
          <a:p>
            <a:pPr algn="l"/>
            <a:r>
              <a:rPr lang="en-US" b="1">
                <a:solidFill>
                  <a:schemeClr val="bg1"/>
                </a:solidFill>
              </a:rPr>
              <a:t>www.FindHelpNowKY.org</a:t>
            </a:r>
          </a:p>
        </p:txBody>
      </p:sp>
      <p:sp>
        <p:nvSpPr>
          <p:cNvPr id="19" name="TextBox 18"/>
          <p:cNvSpPr txBox="1"/>
          <p:nvPr userDrawn="1"/>
        </p:nvSpPr>
        <p:spPr>
          <a:xfrm>
            <a:off x="8287049" y="3606724"/>
            <a:ext cx="2538605" cy="369332"/>
          </a:xfrm>
          <a:prstGeom prst="rect">
            <a:avLst/>
          </a:prstGeom>
          <a:noFill/>
        </p:spPr>
        <p:txBody>
          <a:bodyPr wrap="square" rtlCol="0">
            <a:spAutoFit/>
          </a:bodyPr>
          <a:lstStyle/>
          <a:p>
            <a:pPr algn="l"/>
            <a:r>
              <a:rPr lang="en-US" b="1">
                <a:solidFill>
                  <a:schemeClr val="bg1"/>
                </a:solidFill>
              </a:rPr>
              <a:t>Naloxone Distribution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a:p>
        </p:txBody>
      </p:sp>
      <p:sp>
        <p:nvSpPr>
          <p:cNvPr id="26" name="Picture Placeholder 2"/>
          <p:cNvSpPr>
            <a:spLocks noGrp="1"/>
          </p:cNvSpPr>
          <p:nvPr>
            <p:ph type="pic" idx="1" hasCustomPrompt="1"/>
          </p:nvPr>
        </p:nvSpPr>
        <p:spPr>
          <a:xfrm>
            <a:off x="495575" y="2191675"/>
            <a:ext cx="7510764" cy="437794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Updated Map</a:t>
            </a:r>
          </a:p>
        </p:txBody>
      </p:sp>
    </p:spTree>
    <p:extLst>
      <p:ext uri="{BB962C8B-B14F-4D97-AF65-F5344CB8AC3E}">
        <p14:creationId xmlns:p14="http://schemas.microsoft.com/office/powerpoint/2010/main" val="45260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a:t>Public Health System in Kentucky</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a:p>
        </p:txBody>
      </p:sp>
      <p:sp>
        <p:nvSpPr>
          <p:cNvPr id="9" name="Oval 8"/>
          <p:cNvSpPr/>
          <p:nvPr userDrawn="1"/>
        </p:nvSpPr>
        <p:spPr>
          <a:xfrm>
            <a:off x="1638300" y="2370553"/>
            <a:ext cx="1844675" cy="1844675"/>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734740" y="2466993"/>
            <a:ext cx="1651794" cy="1651794"/>
          </a:xfrm>
          <a:prstGeom prst="ellipse">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78775" y="2785059"/>
            <a:ext cx="963725" cy="1015663"/>
          </a:xfrm>
          <a:prstGeom prst="rect">
            <a:avLst/>
          </a:prstGeom>
        </p:spPr>
        <p:txBody>
          <a:bodyPr wrap="none">
            <a:spAutoFit/>
          </a:bodyPr>
          <a:lstStyle/>
          <a:p>
            <a:r>
              <a:rPr lang="en-US" sz="6000" b="1">
                <a:solidFill>
                  <a:schemeClr val="bg1"/>
                </a:solidFill>
              </a:rPr>
              <a:t>61</a:t>
            </a:r>
          </a:p>
        </p:txBody>
      </p:sp>
      <p:cxnSp>
        <p:nvCxnSpPr>
          <p:cNvPr id="12" name="Straight Connector 11"/>
          <p:cNvCxnSpPr/>
          <p:nvPr userDrawn="1"/>
        </p:nvCxnSpPr>
        <p:spPr>
          <a:xfrm>
            <a:off x="2560637" y="4215228"/>
            <a:ext cx="0" cy="457200"/>
          </a:xfrm>
          <a:prstGeom prst="line">
            <a:avLst/>
          </a:prstGeom>
          <a:ln w="38100">
            <a:solidFill>
              <a:schemeClr val="tx2"/>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a:t>Partners with 61 local health departments to provide core services in all 120 counties</a:t>
            </a:r>
          </a:p>
          <a:p>
            <a:endParaRPr lang="en-US"/>
          </a:p>
        </p:txBody>
      </p:sp>
      <p:sp>
        <p:nvSpPr>
          <p:cNvPr id="14" name="Oval 13"/>
          <p:cNvSpPr/>
          <p:nvPr userDrawn="1"/>
        </p:nvSpPr>
        <p:spPr>
          <a:xfrm>
            <a:off x="5173662" y="2370553"/>
            <a:ext cx="1844675" cy="184467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70102" y="2466993"/>
            <a:ext cx="1651794" cy="1651794"/>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89102" y="2860949"/>
            <a:ext cx="1213794" cy="935000"/>
          </a:xfrm>
          <a:prstGeom prst="rect">
            <a:avLst/>
          </a:prstGeom>
        </p:spPr>
        <p:txBody>
          <a:bodyPr wrap="none">
            <a:spAutoFit/>
          </a:bodyPr>
          <a:lstStyle/>
          <a:p>
            <a:pPr algn="ctr">
              <a:lnSpc>
                <a:spcPct val="60000"/>
              </a:lnSpc>
            </a:pPr>
            <a:r>
              <a:rPr lang="en-US" sz="6000" b="1">
                <a:solidFill>
                  <a:schemeClr val="bg1"/>
                </a:solidFill>
              </a:rPr>
              <a:t>4</a:t>
            </a:r>
            <a:br>
              <a:rPr lang="en-US" sz="6000" b="1">
                <a:solidFill>
                  <a:schemeClr val="bg1"/>
                </a:solidFill>
              </a:rPr>
            </a:br>
            <a:r>
              <a:rPr lang="en-US" sz="2800" b="1">
                <a:solidFill>
                  <a:schemeClr val="bg1"/>
                </a:solidFill>
              </a:rPr>
              <a:t>million</a:t>
            </a:r>
          </a:p>
        </p:txBody>
      </p:sp>
      <p:cxnSp>
        <p:nvCxnSpPr>
          <p:cNvPr id="17" name="Straight Connector 16"/>
          <p:cNvCxnSpPr/>
          <p:nvPr userDrawn="1"/>
        </p:nvCxnSpPr>
        <p:spPr>
          <a:xfrm>
            <a:off x="6095999" y="4215228"/>
            <a:ext cx="0" cy="457200"/>
          </a:xfrm>
          <a:prstGeom prst="line">
            <a:avLst/>
          </a:prstGeom>
          <a:ln w="38100">
            <a:solidFill>
              <a:schemeClr val="accent1"/>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a:t>Delivers more than 4 million</a:t>
            </a:r>
            <a:r>
              <a:rPr lang="en-US" baseline="0"/>
              <a:t> </a:t>
            </a:r>
            <a:r>
              <a:rPr lang="en-US"/>
              <a:t>services to over 400,000 Kentuckians annually</a:t>
            </a:r>
          </a:p>
          <a:p>
            <a:endParaRPr lang="en-US"/>
          </a:p>
        </p:txBody>
      </p:sp>
      <p:sp>
        <p:nvSpPr>
          <p:cNvPr id="19" name="Oval 18"/>
          <p:cNvSpPr/>
          <p:nvPr userDrawn="1"/>
        </p:nvSpPr>
        <p:spPr>
          <a:xfrm>
            <a:off x="8917213" y="2370553"/>
            <a:ext cx="1844675" cy="184467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013653" y="2466993"/>
            <a:ext cx="1651794" cy="165179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92578" y="2785058"/>
            <a:ext cx="1293944" cy="1015663"/>
          </a:xfrm>
          <a:prstGeom prst="rect">
            <a:avLst/>
          </a:prstGeom>
        </p:spPr>
        <p:txBody>
          <a:bodyPr wrap="none">
            <a:spAutoFit/>
          </a:bodyPr>
          <a:lstStyle/>
          <a:p>
            <a:r>
              <a:rPr lang="en-US" sz="6000" b="1">
                <a:solidFill>
                  <a:schemeClr val="bg1"/>
                </a:solidFill>
              </a:rPr>
              <a:t>1/3</a:t>
            </a:r>
          </a:p>
        </p:txBody>
      </p:sp>
      <p:cxnSp>
        <p:nvCxnSpPr>
          <p:cNvPr id="22" name="Straight Connector 21"/>
          <p:cNvCxnSpPr/>
          <p:nvPr userDrawn="1"/>
        </p:nvCxnSpPr>
        <p:spPr>
          <a:xfrm>
            <a:off x="9839550" y="4215228"/>
            <a:ext cx="0" cy="457200"/>
          </a:xfrm>
          <a:prstGeom prst="line">
            <a:avLst/>
          </a:prstGeom>
          <a:ln w="38100">
            <a:solidFill>
              <a:schemeClr val="accent2"/>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a:t>Regulates an estimated third of Kentucky’s economy</a:t>
            </a:r>
          </a:p>
          <a:p>
            <a:endParaRPr lang="en-US"/>
          </a:p>
        </p:txBody>
      </p:sp>
      <p:sp>
        <p:nvSpPr>
          <p:cNvPr id="24" name="Title 5"/>
          <p:cNvSpPr txBox="1">
            <a:spLocks/>
          </p:cNvSpPr>
          <p:nvPr userDrawn="1"/>
        </p:nvSpPr>
        <p:spPr>
          <a:xfrm>
            <a:off x="0" y="1182468"/>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a:latin typeface="Calibri Light" panose="020F0302020204030204" pitchFamily="34" charset="0"/>
              </a:rPr>
              <a:t>Overview of the Largest Healthcare System in Kentucky</a:t>
            </a:r>
          </a:p>
        </p:txBody>
      </p:sp>
    </p:spTree>
    <p:extLst>
      <p:ext uri="{BB962C8B-B14F-4D97-AF65-F5344CB8AC3E}">
        <p14:creationId xmlns:p14="http://schemas.microsoft.com/office/powerpoint/2010/main" val="212846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a:t>Public Health System in Kentucky</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a:p>
        </p:txBody>
      </p:sp>
      <p:sp>
        <p:nvSpPr>
          <p:cNvPr id="24" name="Title 5"/>
          <p:cNvSpPr txBox="1">
            <a:spLocks/>
          </p:cNvSpPr>
          <p:nvPr userDrawn="1"/>
        </p:nvSpPr>
        <p:spPr>
          <a:xfrm>
            <a:off x="0" y="1182468"/>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a:latin typeface="Calibri Light" panose="020F0302020204030204" pitchFamily="34" charset="0"/>
              </a:rPr>
              <a:t>Statewide Reach</a:t>
            </a:r>
          </a:p>
        </p:txBody>
      </p:sp>
      <p:sp>
        <p:nvSpPr>
          <p:cNvPr id="26" name="Picture Placeholder 2"/>
          <p:cNvSpPr>
            <a:spLocks noGrp="1"/>
          </p:cNvSpPr>
          <p:nvPr>
            <p:ph type="pic" idx="1" hasCustomPrompt="1"/>
          </p:nvPr>
        </p:nvSpPr>
        <p:spPr>
          <a:xfrm>
            <a:off x="1758" y="1954498"/>
            <a:ext cx="12188484" cy="490350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Updated Map</a:t>
            </a:r>
          </a:p>
        </p:txBody>
      </p:sp>
      <p:grpSp>
        <p:nvGrpSpPr>
          <p:cNvPr id="27" name="Group 26"/>
          <p:cNvGrpSpPr/>
          <p:nvPr userDrawn="1"/>
        </p:nvGrpSpPr>
        <p:grpSpPr>
          <a:xfrm>
            <a:off x="1758" y="1880473"/>
            <a:ext cx="12188484" cy="74025"/>
            <a:chOff x="-2" y="6470422"/>
            <a:chExt cx="12188484" cy="387579"/>
          </a:xfrm>
        </p:grpSpPr>
        <p:sp>
          <p:nvSpPr>
            <p:cNvPr id="28" name="Rectangle 27"/>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 name="Rectangle 28"/>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Rectangle 29"/>
            <p:cNvSpPr/>
            <p:nvPr userDrawn="1"/>
          </p:nvSpPr>
          <p:spPr>
            <a:xfrm>
              <a:off x="4061460" y="6470422"/>
              <a:ext cx="4069080" cy="387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Tree>
    <p:extLst>
      <p:ext uri="{BB962C8B-B14F-4D97-AF65-F5344CB8AC3E}">
        <p14:creationId xmlns:p14="http://schemas.microsoft.com/office/powerpoint/2010/main" val="230340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OAA: IJCE June 2023</a:t>
            </a:r>
          </a:p>
        </p:txBody>
      </p:sp>
      <p:sp>
        <p:nvSpPr>
          <p:cNvPr id="5" name="Slide Number Placeholder 4"/>
          <p:cNvSpPr>
            <a:spLocks noGrp="1"/>
          </p:cNvSpPr>
          <p:nvPr>
            <p:ph type="sldNum" sz="quarter" idx="12"/>
          </p:nvPr>
        </p:nvSpPr>
        <p:spPr/>
        <p:txBody>
          <a:bodyPr/>
          <a:lstStyle/>
          <a:p>
            <a:fld id="{ABB8925F-B6BB-49B0-9469-5285B9C99CB3}" type="slidenum">
              <a:rPr lang="en-US" smtClean="0"/>
              <a:pPr/>
              <a:t>‹#›</a:t>
            </a:fld>
            <a:endParaRPr lang="en-US"/>
          </a:p>
        </p:txBody>
      </p:sp>
      <p:sp>
        <p:nvSpPr>
          <p:cNvPr id="10" name="Rectangle 9"/>
          <p:cNvSpPr/>
          <p:nvPr userDrawn="1"/>
        </p:nvSpPr>
        <p:spPr>
          <a:xfrm>
            <a:off x="-9331" y="0"/>
            <a:ext cx="4069080" cy="68694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userDrawn="1"/>
        </p:nvSpPr>
        <p:spPr>
          <a:xfrm>
            <a:off x="470796" y="2488568"/>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a:solidFill>
                  <a:schemeClr val="bg1"/>
                </a:solidFill>
                <a:latin typeface="Calibri Light" panose="020F0302020204030204" pitchFamily="34" charset="0"/>
              </a:rPr>
              <a:t>Organizational Chart</a:t>
            </a:r>
          </a:p>
        </p:txBody>
      </p:sp>
      <p:graphicFrame>
        <p:nvGraphicFramePr>
          <p:cNvPr id="13" name="Diagram 12"/>
          <p:cNvGraphicFramePr/>
          <p:nvPr userDrawn="1"/>
        </p:nvGraphicFramePr>
        <p:xfrm>
          <a:off x="3633555" y="592076"/>
          <a:ext cx="6325455"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450320" y="523957"/>
            <a:ext cx="2483372" cy="6067815"/>
          </a:xfrm>
          <a:prstGeom prst="rect">
            <a:avLst/>
          </a:prstGeom>
        </p:spPr>
        <p:txBody>
          <a:bodyPr wrap="none">
            <a:spAutoFit/>
          </a:bodyPr>
          <a:lstStyle/>
          <a:p>
            <a:pPr lvl="0" algn="l" defTabSz="889000">
              <a:lnSpc>
                <a:spcPct val="80000"/>
              </a:lnSpc>
              <a:spcBef>
                <a:spcPct val="0"/>
              </a:spcBef>
              <a:spcAft>
                <a:spcPct val="35000"/>
              </a:spcAft>
            </a:pPr>
            <a:r>
              <a:rPr lang="en-US" sz="1100" kern="1200">
                <a:solidFill>
                  <a:schemeClr val="tx2"/>
                </a:solidFill>
              </a:rPr>
              <a:t>Health Equity</a:t>
            </a:r>
          </a:p>
          <a:p>
            <a:pPr lvl="0" algn="l" defTabSz="889000">
              <a:lnSpc>
                <a:spcPct val="80000"/>
              </a:lnSpc>
              <a:spcBef>
                <a:spcPct val="0"/>
              </a:spcBef>
              <a:spcAft>
                <a:spcPct val="35000"/>
              </a:spcAft>
            </a:pPr>
            <a:r>
              <a:rPr lang="en-US" sz="1100" kern="1200">
                <a:solidFill>
                  <a:schemeClr val="accent1"/>
                </a:solidFill>
              </a:rPr>
              <a:t>Nutrition Services </a:t>
            </a:r>
          </a:p>
          <a:p>
            <a:pPr lvl="0" algn="l" defTabSz="889000">
              <a:lnSpc>
                <a:spcPct val="80000"/>
              </a:lnSpc>
              <a:spcBef>
                <a:spcPct val="0"/>
              </a:spcBef>
              <a:spcAft>
                <a:spcPct val="35000"/>
              </a:spcAft>
            </a:pPr>
            <a:r>
              <a:rPr lang="en-US" sz="1100" kern="1200">
                <a:solidFill>
                  <a:schemeClr val="accent1"/>
                </a:solidFill>
              </a:rPr>
              <a:t>Child and Family Health Improvement</a:t>
            </a:r>
          </a:p>
          <a:p>
            <a:pPr lvl="0" algn="l" defTabSz="889000">
              <a:lnSpc>
                <a:spcPct val="80000"/>
              </a:lnSpc>
              <a:spcBef>
                <a:spcPct val="0"/>
              </a:spcBef>
              <a:spcAft>
                <a:spcPct val="35000"/>
              </a:spcAft>
            </a:pPr>
            <a:r>
              <a:rPr lang="en-US" sz="1100" kern="1200">
                <a:solidFill>
                  <a:schemeClr val="accent1"/>
                </a:solidFill>
              </a:rPr>
              <a:t>Early Childhood Development</a:t>
            </a:r>
          </a:p>
          <a:p>
            <a:pPr lvl="0" algn="l" defTabSz="889000">
              <a:lnSpc>
                <a:spcPct val="80000"/>
              </a:lnSpc>
              <a:spcBef>
                <a:spcPct val="0"/>
              </a:spcBef>
              <a:spcAft>
                <a:spcPct val="35000"/>
              </a:spcAft>
            </a:pPr>
            <a:r>
              <a:rPr lang="en-US" sz="1100" kern="1200" baseline="0">
                <a:solidFill>
                  <a:schemeClr val="accent6"/>
                </a:solidFill>
              </a:rPr>
              <a:t>Adolescent Health Initiatives</a:t>
            </a:r>
          </a:p>
          <a:p>
            <a:pPr lvl="0" algn="l" defTabSz="889000">
              <a:lnSpc>
                <a:spcPct val="80000"/>
              </a:lnSpc>
              <a:spcBef>
                <a:spcPct val="0"/>
              </a:spcBef>
              <a:spcAft>
                <a:spcPct val="35000"/>
              </a:spcAft>
            </a:pPr>
            <a:r>
              <a:rPr lang="en-US" sz="1100" kern="1200" baseline="0">
                <a:solidFill>
                  <a:schemeClr val="accent6"/>
                </a:solidFill>
              </a:rPr>
              <a:t>Breast and Cervical Cancer Screening</a:t>
            </a:r>
          </a:p>
          <a:p>
            <a:pPr lvl="0" algn="l" defTabSz="889000">
              <a:lnSpc>
                <a:spcPct val="80000"/>
              </a:lnSpc>
              <a:spcBef>
                <a:spcPct val="0"/>
              </a:spcBef>
              <a:spcAft>
                <a:spcPct val="35000"/>
              </a:spcAft>
            </a:pPr>
            <a:r>
              <a:rPr lang="en-US" sz="1100" kern="1200" baseline="0">
                <a:solidFill>
                  <a:schemeClr val="accent6"/>
                </a:solidFill>
              </a:rPr>
              <a:t>Family Planning</a:t>
            </a:r>
          </a:p>
          <a:p>
            <a:pPr lvl="0" algn="l" defTabSz="889000">
              <a:lnSpc>
                <a:spcPct val="80000"/>
              </a:lnSpc>
              <a:spcBef>
                <a:spcPct val="0"/>
              </a:spcBef>
              <a:spcAft>
                <a:spcPct val="35000"/>
              </a:spcAft>
            </a:pPr>
            <a:r>
              <a:rPr lang="en-US" sz="1100" kern="1200" baseline="0">
                <a:solidFill>
                  <a:schemeClr val="accent6"/>
                </a:solidFill>
              </a:rPr>
              <a:t>Preconception Health </a:t>
            </a:r>
          </a:p>
          <a:p>
            <a:pPr lvl="0" algn="l" defTabSz="889000">
              <a:lnSpc>
                <a:spcPct val="80000"/>
              </a:lnSpc>
              <a:spcBef>
                <a:spcPct val="0"/>
              </a:spcBef>
              <a:spcAft>
                <a:spcPct val="35000"/>
              </a:spcAft>
            </a:pPr>
            <a:r>
              <a:rPr lang="en-US" sz="1100" kern="1200" baseline="0">
                <a:solidFill>
                  <a:schemeClr val="accent6"/>
                </a:solidFill>
              </a:rPr>
              <a:t>Ovarian Cancer Awareness</a:t>
            </a:r>
          </a:p>
          <a:p>
            <a:pPr lvl="0" algn="l" defTabSz="889000">
              <a:lnSpc>
                <a:spcPct val="80000"/>
              </a:lnSpc>
              <a:spcBef>
                <a:spcPct val="0"/>
              </a:spcBef>
              <a:spcAft>
                <a:spcPct val="35000"/>
              </a:spcAft>
            </a:pPr>
            <a:r>
              <a:rPr lang="en-US" sz="1100" kern="1200" baseline="0">
                <a:solidFill>
                  <a:schemeClr val="accent2"/>
                </a:solidFill>
              </a:rPr>
              <a:t>Chronic Disease Prevention</a:t>
            </a:r>
          </a:p>
          <a:p>
            <a:pPr lvl="0" algn="l" defTabSz="889000">
              <a:lnSpc>
                <a:spcPct val="80000"/>
              </a:lnSpc>
              <a:spcBef>
                <a:spcPct val="0"/>
              </a:spcBef>
              <a:spcAft>
                <a:spcPct val="35000"/>
              </a:spcAft>
            </a:pPr>
            <a:r>
              <a:rPr lang="en-US" sz="1100" kern="1200" baseline="0">
                <a:solidFill>
                  <a:schemeClr val="accent2"/>
                </a:solidFill>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a:solidFill>
                  <a:schemeClr val="accent2"/>
                </a:solidFill>
              </a:rPr>
              <a:t>Health</a:t>
            </a:r>
            <a:r>
              <a:rPr lang="en-US" sz="1100" kern="1200" baseline="0">
                <a:solidFill>
                  <a:schemeClr val="accent2"/>
                </a:solidFill>
              </a:rPr>
              <a:t> Promotion</a:t>
            </a:r>
          </a:p>
          <a:p>
            <a:pPr lvl="0" algn="l" defTabSz="889000">
              <a:lnSpc>
                <a:spcPct val="80000"/>
              </a:lnSpc>
              <a:spcBef>
                <a:spcPct val="0"/>
              </a:spcBef>
              <a:spcAft>
                <a:spcPct val="35000"/>
              </a:spcAft>
            </a:pPr>
            <a:r>
              <a:rPr lang="en-US" sz="1100" kern="1200" baseline="0">
                <a:solidFill>
                  <a:schemeClr val="accent3"/>
                </a:solidFill>
              </a:rPr>
              <a:t>HIV/AIDS</a:t>
            </a:r>
          </a:p>
          <a:p>
            <a:pPr lvl="0" algn="l" defTabSz="889000">
              <a:lnSpc>
                <a:spcPct val="80000"/>
              </a:lnSpc>
              <a:spcBef>
                <a:spcPct val="0"/>
              </a:spcBef>
              <a:spcAft>
                <a:spcPct val="35000"/>
              </a:spcAft>
            </a:pPr>
            <a:r>
              <a:rPr lang="en-US" sz="1100" kern="1200" baseline="0">
                <a:solidFill>
                  <a:schemeClr val="accent3"/>
                </a:solidFill>
              </a:rPr>
              <a:t>Infectious Disease</a:t>
            </a:r>
          </a:p>
          <a:p>
            <a:pPr lvl="0" algn="l" defTabSz="889000">
              <a:lnSpc>
                <a:spcPct val="80000"/>
              </a:lnSpc>
              <a:spcBef>
                <a:spcPct val="0"/>
              </a:spcBef>
              <a:spcAft>
                <a:spcPct val="35000"/>
              </a:spcAft>
            </a:pPr>
            <a:r>
              <a:rPr lang="en-US" sz="1100" kern="1200" baseline="0">
                <a:solidFill>
                  <a:schemeClr val="accent3"/>
                </a:solidFill>
              </a:rPr>
              <a:t>Vital Statistics</a:t>
            </a:r>
          </a:p>
          <a:p>
            <a:pPr lvl="0" algn="l" defTabSz="889000">
              <a:lnSpc>
                <a:spcPct val="80000"/>
              </a:lnSpc>
              <a:spcBef>
                <a:spcPct val="0"/>
              </a:spcBef>
              <a:spcAft>
                <a:spcPct val="35000"/>
              </a:spcAft>
            </a:pPr>
            <a:r>
              <a:rPr lang="en-US" sz="1100" kern="1200" baseline="0">
                <a:solidFill>
                  <a:schemeClr val="accent3"/>
                </a:solidFill>
              </a:rPr>
              <a:t>Immunizations</a:t>
            </a:r>
          </a:p>
          <a:p>
            <a:pPr lvl="0" algn="l" defTabSz="889000">
              <a:lnSpc>
                <a:spcPct val="80000"/>
              </a:lnSpc>
              <a:spcBef>
                <a:spcPct val="0"/>
              </a:spcBef>
              <a:spcAft>
                <a:spcPct val="35000"/>
              </a:spcAft>
            </a:pPr>
            <a:r>
              <a:rPr lang="en-US" sz="1100" kern="1200" baseline="0">
                <a:solidFill>
                  <a:schemeClr val="accent4"/>
                </a:solidFill>
              </a:rPr>
              <a:t>Milk Safety</a:t>
            </a:r>
          </a:p>
          <a:p>
            <a:pPr lvl="0" algn="l" defTabSz="889000">
              <a:lnSpc>
                <a:spcPct val="80000"/>
              </a:lnSpc>
              <a:spcBef>
                <a:spcPct val="0"/>
              </a:spcBef>
              <a:spcAft>
                <a:spcPct val="35000"/>
              </a:spcAft>
            </a:pPr>
            <a:r>
              <a:rPr lang="en-US" sz="1100" kern="1200" baseline="0">
                <a:solidFill>
                  <a:schemeClr val="accent4"/>
                </a:solidFill>
              </a:rPr>
              <a:t>Food Safety</a:t>
            </a:r>
          </a:p>
          <a:p>
            <a:pPr lvl="0" algn="l" defTabSz="889000">
              <a:lnSpc>
                <a:spcPct val="80000"/>
              </a:lnSpc>
              <a:spcBef>
                <a:spcPct val="0"/>
              </a:spcBef>
              <a:spcAft>
                <a:spcPct val="35000"/>
              </a:spcAft>
            </a:pPr>
            <a:r>
              <a:rPr lang="en-US" sz="1100" kern="1200" baseline="0">
                <a:solidFill>
                  <a:schemeClr val="accent4"/>
                </a:solidFill>
              </a:rPr>
              <a:t>Environmental Management</a:t>
            </a:r>
          </a:p>
          <a:p>
            <a:pPr lvl="0" algn="l" defTabSz="889000">
              <a:lnSpc>
                <a:spcPct val="80000"/>
              </a:lnSpc>
              <a:spcBef>
                <a:spcPct val="0"/>
              </a:spcBef>
              <a:spcAft>
                <a:spcPct val="35000"/>
              </a:spcAft>
            </a:pPr>
            <a:r>
              <a:rPr lang="en-US" sz="1100" kern="1200" baseline="0">
                <a:solidFill>
                  <a:schemeClr val="accent4"/>
                </a:solidFill>
              </a:rPr>
              <a:t>Radiation Health</a:t>
            </a:r>
          </a:p>
          <a:p>
            <a:pPr lvl="0" algn="l" defTabSz="889000">
              <a:lnSpc>
                <a:spcPct val="80000"/>
              </a:lnSpc>
              <a:spcBef>
                <a:spcPct val="0"/>
              </a:spcBef>
              <a:spcAft>
                <a:spcPct val="35000"/>
              </a:spcAft>
            </a:pPr>
            <a:r>
              <a:rPr lang="en-US" sz="1100" kern="1200" baseline="0">
                <a:solidFill>
                  <a:schemeClr val="accent4"/>
                </a:solidFill>
              </a:rPr>
              <a:t>Public Safety</a:t>
            </a:r>
          </a:p>
          <a:p>
            <a:pPr lvl="0" algn="l" defTabSz="889000">
              <a:lnSpc>
                <a:spcPct val="80000"/>
              </a:lnSpc>
              <a:spcBef>
                <a:spcPct val="0"/>
              </a:spcBef>
              <a:spcAft>
                <a:spcPct val="35000"/>
              </a:spcAft>
            </a:pPr>
            <a:r>
              <a:rPr lang="en-US" sz="1100" kern="1200" baseline="0">
                <a:solidFill>
                  <a:schemeClr val="accent4"/>
                </a:solidFill>
              </a:rPr>
              <a:t>Public Health Preparedness</a:t>
            </a:r>
          </a:p>
          <a:p>
            <a:pPr lvl="0" algn="l" defTabSz="889000">
              <a:lnSpc>
                <a:spcPct val="80000"/>
              </a:lnSpc>
              <a:spcBef>
                <a:spcPct val="0"/>
              </a:spcBef>
              <a:spcAft>
                <a:spcPct val="35000"/>
              </a:spcAft>
            </a:pPr>
            <a:r>
              <a:rPr lang="en-US" sz="1100" kern="1200" baseline="0">
                <a:solidFill>
                  <a:schemeClr val="accent1"/>
                </a:solidFill>
              </a:rPr>
              <a:t>Microbiology</a:t>
            </a:r>
          </a:p>
          <a:p>
            <a:pPr lvl="0" algn="l" defTabSz="889000">
              <a:lnSpc>
                <a:spcPct val="80000"/>
              </a:lnSpc>
              <a:spcBef>
                <a:spcPct val="0"/>
              </a:spcBef>
              <a:spcAft>
                <a:spcPct val="35000"/>
              </a:spcAft>
            </a:pPr>
            <a:r>
              <a:rPr lang="en-US" sz="1100" kern="1200" baseline="0">
                <a:solidFill>
                  <a:schemeClr val="accent1"/>
                </a:solidFill>
              </a:rPr>
              <a:t>Molecular and Clinical Chemistry</a:t>
            </a:r>
          </a:p>
          <a:p>
            <a:pPr lvl="0" algn="l" defTabSz="889000">
              <a:lnSpc>
                <a:spcPct val="80000"/>
              </a:lnSpc>
              <a:spcBef>
                <a:spcPct val="0"/>
              </a:spcBef>
              <a:spcAft>
                <a:spcPct val="35000"/>
              </a:spcAft>
            </a:pPr>
            <a:r>
              <a:rPr lang="en-US" sz="1100" kern="1200" baseline="0">
                <a:solidFill>
                  <a:schemeClr val="accent1"/>
                </a:solidFill>
              </a:rPr>
              <a:t>Global Preparedness and Environmental</a:t>
            </a:r>
          </a:p>
          <a:p>
            <a:pPr lvl="0" algn="l" defTabSz="889000">
              <a:lnSpc>
                <a:spcPct val="80000"/>
              </a:lnSpc>
              <a:spcBef>
                <a:spcPct val="0"/>
              </a:spcBef>
              <a:spcAft>
                <a:spcPct val="35000"/>
              </a:spcAft>
            </a:pPr>
            <a:r>
              <a:rPr lang="en-US" sz="1100" kern="1200" baseline="0">
                <a:solidFill>
                  <a:schemeClr val="accent1"/>
                </a:solidFill>
              </a:rPr>
              <a:t>Business Operations</a:t>
            </a:r>
          </a:p>
          <a:p>
            <a:pPr lvl="0" algn="l" defTabSz="889000">
              <a:lnSpc>
                <a:spcPct val="80000"/>
              </a:lnSpc>
              <a:spcBef>
                <a:spcPct val="0"/>
              </a:spcBef>
              <a:spcAft>
                <a:spcPct val="35000"/>
              </a:spcAft>
            </a:pPr>
            <a:r>
              <a:rPr lang="en-US" sz="1100" kern="1200" baseline="0">
                <a:solidFill>
                  <a:schemeClr val="accent2"/>
                </a:solidFill>
              </a:rPr>
              <a:t>Contracts and Payment</a:t>
            </a:r>
          </a:p>
          <a:p>
            <a:pPr lvl="0" algn="l" defTabSz="889000">
              <a:lnSpc>
                <a:spcPct val="80000"/>
              </a:lnSpc>
              <a:spcBef>
                <a:spcPct val="0"/>
              </a:spcBef>
              <a:spcAft>
                <a:spcPct val="35000"/>
              </a:spcAft>
            </a:pPr>
            <a:r>
              <a:rPr lang="en-US" sz="1100" kern="1200" baseline="0">
                <a:solidFill>
                  <a:schemeClr val="accent2"/>
                </a:solidFill>
              </a:rPr>
              <a:t>Local Health Operations</a:t>
            </a:r>
          </a:p>
          <a:p>
            <a:pPr lvl="0" algn="l" defTabSz="889000">
              <a:lnSpc>
                <a:spcPct val="80000"/>
              </a:lnSpc>
              <a:spcBef>
                <a:spcPct val="0"/>
              </a:spcBef>
              <a:spcAft>
                <a:spcPct val="35000"/>
              </a:spcAft>
            </a:pPr>
            <a:r>
              <a:rPr lang="en-US" sz="1100" kern="1200" baseline="0">
                <a:solidFill>
                  <a:schemeClr val="accent2"/>
                </a:solidFill>
              </a:rPr>
              <a:t>Budget</a:t>
            </a:r>
          </a:p>
          <a:p>
            <a:pPr lvl="0" algn="l" defTabSz="889000">
              <a:lnSpc>
                <a:spcPct val="80000"/>
              </a:lnSpc>
              <a:spcBef>
                <a:spcPct val="0"/>
              </a:spcBef>
              <a:spcAft>
                <a:spcPct val="35000"/>
              </a:spcAft>
            </a:pPr>
            <a:r>
              <a:rPr lang="en-US" sz="1100" kern="1200" baseline="0">
                <a:solidFill>
                  <a:schemeClr val="accent2"/>
                </a:solidFill>
              </a:rPr>
              <a:t>Local Health Personnel</a:t>
            </a:r>
          </a:p>
          <a:p>
            <a:pPr lvl="0" algn="l" defTabSz="889000">
              <a:lnSpc>
                <a:spcPct val="80000"/>
              </a:lnSpc>
              <a:spcBef>
                <a:spcPct val="0"/>
              </a:spcBef>
              <a:spcAft>
                <a:spcPct val="35000"/>
              </a:spcAft>
            </a:pPr>
            <a:r>
              <a:rPr lang="en-US" sz="1100" kern="1200" baseline="0">
                <a:solidFill>
                  <a:schemeClr val="accent2"/>
                </a:solidFill>
              </a:rPr>
              <a:t>Education and Workforce Development</a:t>
            </a:r>
          </a:p>
        </p:txBody>
      </p:sp>
      <p:sp>
        <p:nvSpPr>
          <p:cNvPr id="31" name="Title 5"/>
          <p:cNvSpPr txBox="1">
            <a:spLocks/>
          </p:cNvSpPr>
          <p:nvPr userDrawn="1"/>
        </p:nvSpPr>
        <p:spPr>
          <a:xfrm>
            <a:off x="5909" y="1026254"/>
            <a:ext cx="4038600"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400" b="1">
                <a:solidFill>
                  <a:schemeClr val="bg1"/>
                </a:solidFill>
                <a:latin typeface="+mj-lt"/>
              </a:rPr>
              <a:t>Kentucky</a:t>
            </a:r>
            <a:br>
              <a:rPr lang="en-US" sz="4400" b="1">
                <a:solidFill>
                  <a:schemeClr val="bg1"/>
                </a:solidFill>
                <a:latin typeface="+mj-lt"/>
              </a:rPr>
            </a:br>
            <a:r>
              <a:rPr lang="en-US" sz="4400" b="1">
                <a:solidFill>
                  <a:schemeClr val="bg1"/>
                </a:solidFill>
                <a:latin typeface="+mj-lt"/>
              </a:rPr>
              <a:t>Department for</a:t>
            </a:r>
            <a:br>
              <a:rPr lang="en-US" sz="4400" b="1">
                <a:solidFill>
                  <a:schemeClr val="bg1"/>
                </a:solidFill>
                <a:latin typeface="+mj-lt"/>
              </a:rPr>
            </a:br>
            <a:r>
              <a:rPr lang="en-US" sz="4400" b="1">
                <a:solidFill>
                  <a:schemeClr val="bg1"/>
                </a:solidFill>
                <a:latin typeface="+mj-lt"/>
              </a:rPr>
              <a:t>Public Health</a:t>
            </a:r>
          </a:p>
        </p:txBody>
      </p:sp>
    </p:spTree>
    <p:extLst>
      <p:ext uri="{BB962C8B-B14F-4D97-AF65-F5344CB8AC3E}">
        <p14:creationId xmlns:p14="http://schemas.microsoft.com/office/powerpoint/2010/main" val="124303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OAA: IJCE June 2023</a:t>
            </a:r>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828028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en-US"/>
              <a:t>OAA: IJCE June 2023</a:t>
            </a:r>
          </a:p>
        </p:txBody>
      </p:sp>
    </p:spTree>
    <p:extLst>
      <p:ext uri="{BB962C8B-B14F-4D97-AF65-F5344CB8AC3E}">
        <p14:creationId xmlns:p14="http://schemas.microsoft.com/office/powerpoint/2010/main" val="316311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8" name="Group 17"/>
          <p:cNvGrpSpPr/>
          <p:nvPr userDrawn="1"/>
        </p:nvGrpSpPr>
        <p:grpSpPr>
          <a:xfrm>
            <a:off x="-2" y="6470422"/>
            <a:ext cx="12188484" cy="387579"/>
            <a:chOff x="-2" y="6470422"/>
            <a:chExt cx="12188484" cy="387579"/>
          </a:xfrm>
        </p:grpSpPr>
        <p:sp>
          <p:nvSpPr>
            <p:cNvPr id="19" name="Rectangle 18"/>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OAA: IJCE June 2023</a:t>
            </a:r>
          </a:p>
        </p:txBody>
      </p:sp>
      <p:sp>
        <p:nvSpPr>
          <p:cNvPr id="6" name="Slide Number Placeholder 5"/>
          <p:cNvSpPr>
            <a:spLocks noGrp="1"/>
          </p:cNvSpPr>
          <p:nvPr>
            <p:ph type="sldNum" sz="quarter" idx="12"/>
          </p:nvPr>
        </p:nvSpPr>
        <p:spPr/>
        <p:txBody>
          <a:bodyPr/>
          <a:lstStyle/>
          <a:p>
            <a:fld id="{ABB8925F-B6BB-49B0-9469-5285B9C99CB3}" type="slidenum">
              <a:rPr lang="en-US" smtClean="0"/>
              <a:t>‹#›</a:t>
            </a:fld>
            <a:endParaRPr lang="en-US"/>
          </a:p>
        </p:txBody>
      </p:sp>
    </p:spTree>
    <p:extLst>
      <p:ext uri="{BB962C8B-B14F-4D97-AF65-F5344CB8AC3E}">
        <p14:creationId xmlns:p14="http://schemas.microsoft.com/office/powerpoint/2010/main" val="232602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en-US"/>
              <a:t>OAA: IJCE June 2023</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841962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en-US"/>
              <a:t>OAA: IJCE June 2023</a:t>
            </a:r>
          </a:p>
        </p:txBody>
      </p:sp>
    </p:spTree>
    <p:extLst>
      <p:ext uri="{BB962C8B-B14F-4D97-AF65-F5344CB8AC3E}">
        <p14:creationId xmlns:p14="http://schemas.microsoft.com/office/powerpoint/2010/main" val="4291736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en-US"/>
              <a:t>OAA: IJCE June 2023</a:t>
            </a:r>
          </a:p>
        </p:txBody>
      </p:sp>
    </p:spTree>
    <p:extLst>
      <p:ext uri="{BB962C8B-B14F-4D97-AF65-F5344CB8AC3E}">
        <p14:creationId xmlns:p14="http://schemas.microsoft.com/office/powerpoint/2010/main" val="3273660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en-US"/>
              <a:t>OAA: IJCE June 2023</a:t>
            </a:r>
          </a:p>
        </p:txBody>
      </p:sp>
    </p:spTree>
    <p:extLst>
      <p:ext uri="{BB962C8B-B14F-4D97-AF65-F5344CB8AC3E}">
        <p14:creationId xmlns:p14="http://schemas.microsoft.com/office/powerpoint/2010/main" val="3585186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en-US"/>
              <a:t>OAA: IJCE June 2023</a:t>
            </a:r>
          </a:p>
        </p:txBody>
      </p:sp>
    </p:spTree>
    <p:extLst>
      <p:ext uri="{BB962C8B-B14F-4D97-AF65-F5344CB8AC3E}">
        <p14:creationId xmlns:p14="http://schemas.microsoft.com/office/powerpoint/2010/main" val="3608297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en-US"/>
              <a:t>OAA: IJCE June 2023</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40309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en-US"/>
              <a:t>OAA: IJCE June 2023</a:t>
            </a:r>
          </a:p>
        </p:txBody>
      </p:sp>
    </p:spTree>
    <p:extLst>
      <p:ext uri="{BB962C8B-B14F-4D97-AF65-F5344CB8AC3E}">
        <p14:creationId xmlns:p14="http://schemas.microsoft.com/office/powerpoint/2010/main" val="233181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en-US"/>
              <a:t>OAA: IJCE June 2023</a:t>
            </a:r>
          </a:p>
        </p:txBody>
      </p:sp>
    </p:spTree>
    <p:extLst>
      <p:ext uri="{BB962C8B-B14F-4D97-AF65-F5344CB8AC3E}">
        <p14:creationId xmlns:p14="http://schemas.microsoft.com/office/powerpoint/2010/main" val="3916529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en-US"/>
              <a:t>OAA: IJCE June 2023</a:t>
            </a:r>
          </a:p>
        </p:txBody>
      </p:sp>
    </p:spTree>
    <p:extLst>
      <p:ext uri="{BB962C8B-B14F-4D97-AF65-F5344CB8AC3E}">
        <p14:creationId xmlns:p14="http://schemas.microsoft.com/office/powerpoint/2010/main" val="197291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3" name="Group 22"/>
          <p:cNvGrpSpPr/>
          <p:nvPr userDrawn="1"/>
        </p:nvGrpSpPr>
        <p:grpSpPr>
          <a:xfrm>
            <a:off x="-2" y="6470422"/>
            <a:ext cx="12188484" cy="387579"/>
            <a:chOff x="-2" y="6470422"/>
            <a:chExt cx="12188484" cy="387579"/>
          </a:xfrm>
        </p:grpSpPr>
        <p:sp>
          <p:nvSpPr>
            <p:cNvPr id="24" name="Rectangle 23"/>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Date Placeholder 19"/>
          <p:cNvSpPr>
            <a:spLocks noGrp="1"/>
          </p:cNvSpPr>
          <p:nvPr>
            <p:ph type="dt" sz="half" idx="10"/>
          </p:nvPr>
        </p:nvSpPr>
        <p:spPr/>
        <p:txBody>
          <a:bodyPr/>
          <a:lstStyle/>
          <a:p>
            <a:endParaRPr lang="en-US"/>
          </a:p>
        </p:txBody>
      </p:sp>
      <p:sp>
        <p:nvSpPr>
          <p:cNvPr id="21" name="Footer Placeholder 20"/>
          <p:cNvSpPr>
            <a:spLocks noGrp="1"/>
          </p:cNvSpPr>
          <p:nvPr>
            <p:ph type="ftr" sz="quarter" idx="11"/>
          </p:nvPr>
        </p:nvSpPr>
        <p:spPr/>
        <p:txBody>
          <a:bodyPr/>
          <a:lstStyle/>
          <a:p>
            <a:r>
              <a:rPr lang="en-US"/>
              <a:t>OAA: IJCE June 2023</a:t>
            </a:r>
          </a:p>
        </p:txBody>
      </p:sp>
      <p:sp>
        <p:nvSpPr>
          <p:cNvPr id="22" name="Slide Number Placeholder 21"/>
          <p:cNvSpPr>
            <a:spLocks noGrp="1"/>
          </p:cNvSpPr>
          <p:nvPr>
            <p:ph type="sldNum" sz="quarter" idx="12"/>
          </p:nvPr>
        </p:nvSpPr>
        <p:spPr/>
        <p:txBody>
          <a:bodyPr/>
          <a:lstStyle/>
          <a:p>
            <a:fld id="{ABB8925F-B6BB-49B0-9469-5285B9C99CB3}" type="slidenum">
              <a:rPr lang="en-US" smtClean="0"/>
              <a:pPr/>
              <a:t>‹#›</a:t>
            </a:fld>
            <a:endParaRPr lang="en-US"/>
          </a:p>
        </p:txBody>
      </p:sp>
    </p:spTree>
    <p:extLst>
      <p:ext uri="{BB962C8B-B14F-4D97-AF65-F5344CB8AC3E}">
        <p14:creationId xmlns:p14="http://schemas.microsoft.com/office/powerpoint/2010/main" val="92145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p:cNvGrpSpPr/>
          <p:nvPr userDrawn="1"/>
        </p:nvGrpSpPr>
        <p:grpSpPr>
          <a:xfrm>
            <a:off x="-2" y="6470422"/>
            <a:ext cx="12188484" cy="387579"/>
            <a:chOff x="-2" y="6470422"/>
            <a:chExt cx="12188484" cy="387579"/>
          </a:xfrm>
        </p:grpSpPr>
        <p:sp>
          <p:nvSpPr>
            <p:cNvPr id="18" name="Rectangle 17"/>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OAA: IJCE June 2023</a:t>
            </a:r>
          </a:p>
        </p:txBody>
      </p:sp>
      <p:sp>
        <p:nvSpPr>
          <p:cNvPr id="5" name="Slide Number Placeholder 4"/>
          <p:cNvSpPr>
            <a:spLocks noGrp="1"/>
          </p:cNvSpPr>
          <p:nvPr>
            <p:ph type="sldNum" sz="quarter" idx="12"/>
          </p:nvPr>
        </p:nvSpPr>
        <p:spPr/>
        <p:txBody>
          <a:bodyPr/>
          <a:lstStyle/>
          <a:p>
            <a:fld id="{ABB8925F-B6BB-49B0-9469-5285B9C99CB3}" type="slidenum">
              <a:rPr lang="en-US" smtClean="0"/>
              <a:t>‹#›</a:t>
            </a:fld>
            <a:endParaRPr lang="en-US"/>
          </a:p>
        </p:txBody>
      </p:sp>
    </p:spTree>
    <p:extLst>
      <p:ext uri="{BB962C8B-B14F-4D97-AF65-F5344CB8AC3E}">
        <p14:creationId xmlns:p14="http://schemas.microsoft.com/office/powerpoint/2010/main" val="81747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9" name="Group 18"/>
          <p:cNvGrpSpPr/>
          <p:nvPr userDrawn="1"/>
        </p:nvGrpSpPr>
        <p:grpSpPr>
          <a:xfrm>
            <a:off x="-2" y="6470422"/>
            <a:ext cx="12188484" cy="387579"/>
            <a:chOff x="-2" y="6470422"/>
            <a:chExt cx="12188484" cy="387579"/>
          </a:xfrm>
        </p:grpSpPr>
        <p:sp>
          <p:nvSpPr>
            <p:cNvPr id="20" name="Rectangle 19"/>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Date Placeholder 4"/>
          <p:cNvSpPr>
            <a:spLocks noGrp="1"/>
          </p:cNvSpPr>
          <p:nvPr>
            <p:ph type="dt" sz="half" idx="10"/>
          </p:nvPr>
        </p:nvSpPr>
        <p:spPr/>
        <p:txBody>
          <a:bodyPr/>
          <a:lstStyle>
            <a:lvl1pPr>
              <a:defRPr>
                <a:solidFill>
                  <a:schemeClr val="bg1"/>
                </a:solidFill>
              </a:defRPr>
            </a:lvl1pPr>
          </a:lstStyle>
          <a:p>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OAA: IJCE June 2023</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BB8925F-B6BB-49B0-9469-5285B9C99CB3}" type="slidenum">
              <a:rPr lang="en-US" smtClean="0"/>
              <a:pPr/>
              <a:t>‹#›</a:t>
            </a:fld>
            <a:endParaRPr lang="en-US"/>
          </a:p>
        </p:txBody>
      </p:sp>
      <p:sp>
        <p:nvSpPr>
          <p:cNvPr id="12" name="Title 1"/>
          <p:cNvSpPr>
            <a:spLocks noGrp="1"/>
          </p:cNvSpPr>
          <p:nvPr>
            <p:ph type="title"/>
          </p:nvPr>
        </p:nvSpPr>
        <p:spPr>
          <a:xfrm>
            <a:off x="839788" y="457200"/>
            <a:ext cx="3932237" cy="1600200"/>
          </a:xfrm>
        </p:spPr>
        <p:txBody>
          <a:bodyPr anchor="b">
            <a:normAutofit/>
          </a:bodyPr>
          <a:lstStyle>
            <a:lvl1pPr algn="l">
              <a:defRPr sz="4000"/>
            </a:lvl1pPr>
          </a:lstStyle>
          <a:p>
            <a:r>
              <a:rPr lang="en-US"/>
              <a:t>Click to edit Master title style</a:t>
            </a:r>
          </a:p>
        </p:txBody>
      </p:sp>
      <p:sp>
        <p:nvSpPr>
          <p:cNvPr id="1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954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22" name="Group 21"/>
          <p:cNvGrpSpPr/>
          <p:nvPr userDrawn="1"/>
        </p:nvGrpSpPr>
        <p:grpSpPr>
          <a:xfrm>
            <a:off x="-2" y="6470422"/>
            <a:ext cx="12188484" cy="387579"/>
            <a:chOff x="-2" y="6470422"/>
            <a:chExt cx="12188484" cy="387579"/>
          </a:xfrm>
        </p:grpSpPr>
        <p:sp>
          <p:nvSpPr>
            <p:cNvPr id="23" name="Rectangle 2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Placeholder 16"/>
          <p:cNvSpPr>
            <a:spLocks noGrp="1"/>
          </p:cNvSpPr>
          <p:nvPr>
            <p:ph type="body" sz="quarter" idx="13"/>
          </p:nvPr>
        </p:nvSpPr>
        <p:spPr>
          <a:xfrm>
            <a:off x="5183189" y="987425"/>
            <a:ext cx="6170612" cy="4881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OAA: IJCE June 2023</a:t>
            </a:r>
          </a:p>
        </p:txBody>
      </p:sp>
      <p:sp>
        <p:nvSpPr>
          <p:cNvPr id="5" name="Slide Number Placeholder 4"/>
          <p:cNvSpPr>
            <a:spLocks noGrp="1"/>
          </p:cNvSpPr>
          <p:nvPr>
            <p:ph type="sldNum" sz="quarter" idx="12"/>
          </p:nvPr>
        </p:nvSpPr>
        <p:spPr/>
        <p:txBody>
          <a:bodyPr/>
          <a:lstStyle/>
          <a:p>
            <a:fld id="{ABB8925F-B6BB-49B0-9469-5285B9C99CB3}" type="slidenum">
              <a:rPr lang="en-US" smtClean="0"/>
              <a:pPr/>
              <a:t>‹#›</a:t>
            </a:fld>
            <a:endParaRPr lang="en-US"/>
          </a:p>
        </p:txBody>
      </p:sp>
      <p:sp>
        <p:nvSpPr>
          <p:cNvPr id="13" name="Title 1"/>
          <p:cNvSpPr>
            <a:spLocks noGrp="1"/>
          </p:cNvSpPr>
          <p:nvPr>
            <p:ph type="title"/>
          </p:nvPr>
        </p:nvSpPr>
        <p:spPr>
          <a:xfrm>
            <a:off x="839788" y="457200"/>
            <a:ext cx="3932237" cy="1600200"/>
          </a:xfrm>
        </p:spPr>
        <p:txBody>
          <a:bodyPr anchor="b">
            <a:normAutofit/>
          </a:bodyPr>
          <a:lstStyle>
            <a:lvl1pPr algn="l">
              <a:defRPr sz="4000"/>
            </a:lvl1pPr>
          </a:lstStyle>
          <a:p>
            <a:r>
              <a:rPr lang="en-US"/>
              <a:t>Click to edit Master title style</a:t>
            </a:r>
          </a:p>
        </p:txBody>
      </p:sp>
      <p:sp>
        <p:nvSpPr>
          <p:cNvPr id="1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9652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1189516" y="3610817"/>
            <a:ext cx="9822971" cy="460258"/>
          </a:xfrm>
          <a:solidFill>
            <a:schemeClr val="bg1"/>
          </a:solidFill>
        </p:spPr>
        <p:txBody>
          <a:bodyPr anchor="ctr">
            <a:normAutofit/>
          </a:bodyPr>
          <a:lstStyle>
            <a:lvl1pPr marL="0" indent="0" algn="ctr">
              <a:buNone/>
              <a:defRPr sz="2200" b="1">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enter website</a:t>
            </a:r>
          </a:p>
        </p:txBody>
      </p:sp>
      <p:sp>
        <p:nvSpPr>
          <p:cNvPr id="12" name="Rectangle 11"/>
          <p:cNvSpPr/>
          <p:nvPr userDrawn="1"/>
        </p:nvSpPr>
        <p:spPr>
          <a:xfrm>
            <a:off x="1195387" y="1034810"/>
            <a:ext cx="9817100" cy="769441"/>
          </a:xfrm>
          <a:prstGeom prst="rect">
            <a:avLst/>
          </a:prstGeom>
        </p:spPr>
        <p:txBody>
          <a:bodyPr wrap="square">
            <a:spAutoFit/>
          </a:bodyPr>
          <a:lstStyle/>
          <a:p>
            <a:pPr lvl="0" algn="ctr"/>
            <a:r>
              <a:rPr lang="en-US" sz="4400" b="1">
                <a:solidFill>
                  <a:schemeClr val="tx1"/>
                </a:solidFill>
              </a:rPr>
              <a:t>Thank you!</a:t>
            </a:r>
          </a:p>
        </p:txBody>
      </p:sp>
      <p:sp>
        <p:nvSpPr>
          <p:cNvPr id="13" name="Text Placeholder 35"/>
          <p:cNvSpPr>
            <a:spLocks noGrp="1"/>
          </p:cNvSpPr>
          <p:nvPr>
            <p:ph type="body" sz="quarter" idx="14" hasCustomPrompt="1"/>
          </p:nvPr>
        </p:nvSpPr>
        <p:spPr>
          <a:xfrm>
            <a:off x="1190276" y="1804251"/>
            <a:ext cx="9822211" cy="1719211"/>
          </a:xfrm>
        </p:spPr>
        <p:txBody>
          <a:bodyPr anchor="t"/>
          <a:lstStyle>
            <a:lvl1pPr marL="0" indent="0" algn="ctr">
              <a:buNone/>
              <a:defRPr baseline="0">
                <a:solidFill>
                  <a:schemeClr val="tx1"/>
                </a:solidFill>
                <a:latin typeface="Calibri Light" panose="020F03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presenter name, phone, email</a:t>
            </a:r>
          </a:p>
        </p:txBody>
      </p:sp>
      <p:grpSp>
        <p:nvGrpSpPr>
          <p:cNvPr id="22" name="Group 21"/>
          <p:cNvGrpSpPr/>
          <p:nvPr userDrawn="1"/>
        </p:nvGrpSpPr>
        <p:grpSpPr>
          <a:xfrm>
            <a:off x="-2" y="6470422"/>
            <a:ext cx="12188484" cy="387579"/>
            <a:chOff x="-2" y="6470422"/>
            <a:chExt cx="12188484" cy="387579"/>
          </a:xfrm>
        </p:grpSpPr>
        <p:sp>
          <p:nvSpPr>
            <p:cNvPr id="23" name="Rectangle 2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7552" y="4809744"/>
            <a:ext cx="2596896" cy="1398588"/>
          </a:xfrm>
          <a:prstGeom prst="rect">
            <a:avLst/>
          </a:prstGeom>
        </p:spPr>
      </p:pic>
    </p:spTree>
    <p:extLst>
      <p:ext uri="{BB962C8B-B14F-4D97-AF65-F5344CB8AC3E}">
        <p14:creationId xmlns:p14="http://schemas.microsoft.com/office/powerpoint/2010/main" val="163609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1189516" y="3610817"/>
            <a:ext cx="9726133" cy="460258"/>
          </a:xfrm>
          <a:solidFill>
            <a:schemeClr val="bg1"/>
          </a:solidFill>
        </p:spPr>
        <p:txBody>
          <a:bodyPr anchor="ctr">
            <a:normAutofit/>
          </a:bodyPr>
          <a:lstStyle>
            <a:lvl1pPr marL="0" indent="0" algn="ctr">
              <a:buNone/>
              <a:defRPr sz="2200" b="1">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enter website</a:t>
            </a:r>
          </a:p>
        </p:txBody>
      </p:sp>
      <p:sp>
        <p:nvSpPr>
          <p:cNvPr id="12" name="Rectangle 11"/>
          <p:cNvSpPr/>
          <p:nvPr userDrawn="1"/>
        </p:nvSpPr>
        <p:spPr>
          <a:xfrm>
            <a:off x="1195387" y="1034810"/>
            <a:ext cx="9817100" cy="769441"/>
          </a:xfrm>
          <a:prstGeom prst="rect">
            <a:avLst/>
          </a:prstGeom>
        </p:spPr>
        <p:txBody>
          <a:bodyPr wrap="square">
            <a:spAutoFit/>
          </a:bodyPr>
          <a:lstStyle/>
          <a:p>
            <a:pPr lvl="0" algn="ctr"/>
            <a:r>
              <a:rPr lang="en-US" sz="4400" b="1">
                <a:solidFill>
                  <a:schemeClr val="tx1"/>
                </a:solidFill>
              </a:rPr>
              <a:t>Thank you!</a:t>
            </a:r>
          </a:p>
        </p:txBody>
      </p:sp>
      <p:sp>
        <p:nvSpPr>
          <p:cNvPr id="13" name="Text Placeholder 35"/>
          <p:cNvSpPr>
            <a:spLocks noGrp="1"/>
          </p:cNvSpPr>
          <p:nvPr>
            <p:ph type="body" sz="quarter" idx="14" hasCustomPrompt="1"/>
          </p:nvPr>
        </p:nvSpPr>
        <p:spPr>
          <a:xfrm>
            <a:off x="1190276" y="1804251"/>
            <a:ext cx="4811131" cy="1719211"/>
          </a:xfrm>
        </p:spPr>
        <p:txBody>
          <a:bodyPr anchor="t"/>
          <a:lstStyle>
            <a:lvl1pPr marL="0" indent="0" algn="ctr">
              <a:buNone/>
              <a:defRPr baseline="0">
                <a:solidFill>
                  <a:schemeClr val="tx1"/>
                </a:solidFill>
                <a:latin typeface="Calibri Light" panose="020F03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presenter name, phone, email</a:t>
            </a:r>
          </a:p>
        </p:txBody>
      </p:sp>
      <p:sp>
        <p:nvSpPr>
          <p:cNvPr id="3" name="Text Placeholder 2"/>
          <p:cNvSpPr>
            <a:spLocks noGrp="1"/>
          </p:cNvSpPr>
          <p:nvPr>
            <p:ph type="body" sz="quarter" idx="16" hasCustomPrompt="1"/>
          </p:nvPr>
        </p:nvSpPr>
        <p:spPr>
          <a:xfrm>
            <a:off x="6103937" y="1804226"/>
            <a:ext cx="4811712" cy="1719262"/>
          </a:xfrm>
        </p:spPr>
        <p:txBody>
          <a:bodyPr/>
          <a:lstStyle>
            <a:lvl1pPr marL="0" indent="0" algn="ctr">
              <a:buNone/>
              <a:defRPr baseline="0">
                <a:latin typeface="Calibri Light" panose="020F0302020204030204" pitchFamily="34"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a:t>Click to edit second presenter name, phone, email</a:t>
            </a:r>
          </a:p>
        </p:txBody>
      </p:sp>
      <p:grpSp>
        <p:nvGrpSpPr>
          <p:cNvPr id="14" name="Group 13"/>
          <p:cNvGrpSpPr/>
          <p:nvPr userDrawn="1"/>
        </p:nvGrpSpPr>
        <p:grpSpPr>
          <a:xfrm>
            <a:off x="-2" y="6470422"/>
            <a:ext cx="12188484" cy="387579"/>
            <a:chOff x="-2" y="6470422"/>
            <a:chExt cx="12188484" cy="387579"/>
          </a:xfrm>
        </p:grpSpPr>
        <p:sp>
          <p:nvSpPr>
            <p:cNvPr id="15" name="Rectangle 14"/>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7552" y="4809744"/>
            <a:ext cx="2596896" cy="1398588"/>
          </a:xfrm>
          <a:prstGeom prst="rect">
            <a:avLst/>
          </a:prstGeom>
        </p:spPr>
      </p:pic>
    </p:spTree>
    <p:extLst>
      <p:ext uri="{BB962C8B-B14F-4D97-AF65-F5344CB8AC3E}">
        <p14:creationId xmlns:p14="http://schemas.microsoft.com/office/powerpoint/2010/main" val="41793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8" name="Rectangle 7"/>
          <p:cNvSpPr/>
          <p:nvPr userDrawn="1"/>
        </p:nvSpPr>
        <p:spPr>
          <a:xfrm>
            <a:off x="-9331" y="0"/>
            <a:ext cx="4069080" cy="68694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ctrTitle" hasCustomPrompt="1"/>
          </p:nvPr>
        </p:nvSpPr>
        <p:spPr>
          <a:xfrm>
            <a:off x="4689451" y="1742388"/>
            <a:ext cx="6697565" cy="1902191"/>
          </a:xfrm>
        </p:spPr>
        <p:txBody>
          <a:bodyPr anchor="b">
            <a:normAutofit/>
          </a:bodyPr>
          <a:lstStyle>
            <a:lvl1pPr algn="l">
              <a:defRPr sz="4400" b="1">
                <a:solidFill>
                  <a:schemeClr val="tx1"/>
                </a:solidFill>
                <a:latin typeface="+mn-lt"/>
              </a:defRPr>
            </a:lvl1pPr>
          </a:lstStyle>
          <a:p>
            <a:r>
              <a:rPr lang="en-US"/>
              <a:t>Click to edit title</a:t>
            </a:r>
          </a:p>
        </p:txBody>
      </p:sp>
      <p:sp>
        <p:nvSpPr>
          <p:cNvPr id="16" name="Subtitle 2"/>
          <p:cNvSpPr>
            <a:spLocks noGrp="1"/>
          </p:cNvSpPr>
          <p:nvPr>
            <p:ph type="subTitle" idx="1" hasCustomPrompt="1"/>
          </p:nvPr>
        </p:nvSpPr>
        <p:spPr>
          <a:xfrm>
            <a:off x="4689451" y="3644579"/>
            <a:ext cx="6697565" cy="679306"/>
          </a:xfrm>
        </p:spPr>
        <p:txBody>
          <a:bodyPr>
            <a:normAutofit/>
          </a:bodyPr>
          <a:lstStyle>
            <a:lvl1pPr marL="0" indent="0" algn="l">
              <a:buNone/>
              <a:defRPr sz="3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presenter</a:t>
            </a:r>
          </a:p>
        </p:txBody>
      </p:sp>
      <p:sp>
        <p:nvSpPr>
          <p:cNvPr id="17" name="Text Placeholder 16"/>
          <p:cNvSpPr>
            <a:spLocks noGrp="1"/>
          </p:cNvSpPr>
          <p:nvPr>
            <p:ph type="body" sz="quarter" idx="13" hasCustomPrompt="1"/>
          </p:nvPr>
        </p:nvSpPr>
        <p:spPr>
          <a:xfrm>
            <a:off x="4689451" y="4342547"/>
            <a:ext cx="6697565" cy="651116"/>
          </a:xfrm>
        </p:spPr>
        <p:txBody>
          <a:bodyPr anchor="t">
            <a:normAutofit/>
          </a:bodyPr>
          <a:lstStyle>
            <a:lvl1pPr marL="0" indent="0" algn="l">
              <a:buNone/>
              <a:defRPr sz="2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date</a:t>
            </a:r>
          </a:p>
        </p:txBody>
      </p:sp>
      <p:grpSp>
        <p:nvGrpSpPr>
          <p:cNvPr id="22" name="Group 21"/>
          <p:cNvGrpSpPr/>
          <p:nvPr userDrawn="1"/>
        </p:nvGrpSpPr>
        <p:grpSpPr>
          <a:xfrm>
            <a:off x="-2" y="6470422"/>
            <a:ext cx="12188484" cy="387579"/>
            <a:chOff x="-2" y="6470422"/>
            <a:chExt cx="12188484" cy="387579"/>
          </a:xfrm>
        </p:grpSpPr>
        <p:sp>
          <p:nvSpPr>
            <p:cNvPr id="23" name="Rectangle 2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5168" y="5230368"/>
            <a:ext cx="2048256" cy="1103112"/>
          </a:xfrm>
          <a:prstGeom prst="rect">
            <a:avLst/>
          </a:prstGeom>
        </p:spPr>
      </p:pic>
    </p:spTree>
    <p:extLst>
      <p:ext uri="{BB962C8B-B14F-4D97-AF65-F5344CB8AC3E}">
        <p14:creationId xmlns:p14="http://schemas.microsoft.com/office/powerpoint/2010/main" val="18788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56070"/>
            <a:ext cx="2743200" cy="254738"/>
          </a:xfrm>
          <a:prstGeom prst="rect">
            <a:avLst/>
          </a:prstGeom>
        </p:spPr>
        <p:txBody>
          <a:bodyPr vert="horz" lIns="91440" tIns="45720" rIns="91440" bIns="45720" rtlCol="0" anchor="ctr"/>
          <a:lstStyle>
            <a:lvl1pPr algn="l">
              <a:defRPr sz="800">
                <a:solidFill>
                  <a:schemeClr val="bg1">
                    <a:lumMod val="95000"/>
                  </a:schemeClr>
                </a:solidFill>
              </a:defRPr>
            </a:lvl1pPr>
          </a:lstStyle>
          <a:p>
            <a:endParaRPr lang="en-US"/>
          </a:p>
        </p:txBody>
      </p:sp>
      <p:sp>
        <p:nvSpPr>
          <p:cNvPr id="5" name="Footer Placeholder 4"/>
          <p:cNvSpPr>
            <a:spLocks noGrp="1"/>
          </p:cNvSpPr>
          <p:nvPr>
            <p:ph type="ftr" sz="quarter" idx="3"/>
          </p:nvPr>
        </p:nvSpPr>
        <p:spPr>
          <a:xfrm>
            <a:off x="4038600" y="6447966"/>
            <a:ext cx="4114800" cy="262842"/>
          </a:xfrm>
          <a:prstGeom prst="rect">
            <a:avLst/>
          </a:prstGeom>
        </p:spPr>
        <p:txBody>
          <a:bodyPr vert="horz" lIns="91440" tIns="45720" rIns="91440" bIns="45720" rtlCol="0" anchor="ctr"/>
          <a:lstStyle>
            <a:lvl1pPr algn="ctr">
              <a:defRPr sz="800">
                <a:solidFill>
                  <a:schemeClr val="bg1">
                    <a:lumMod val="95000"/>
                  </a:schemeClr>
                </a:solidFill>
              </a:defRPr>
            </a:lvl1pPr>
          </a:lstStyle>
          <a:p>
            <a:r>
              <a:rPr lang="en-US"/>
              <a:t>OAA: IJCE June 2023</a:t>
            </a:r>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000" b="1">
                <a:solidFill>
                  <a:schemeClr val="bg1">
                    <a:lumMod val="95000"/>
                  </a:schemeClr>
                </a:solidFill>
              </a:defRPr>
            </a:lvl1pPr>
          </a:lstStyle>
          <a:p>
            <a:fld id="{ABB8925F-B6BB-49B0-9469-5285B9C99CB3}" type="slidenum">
              <a:rPr lang="en-US" smtClean="0"/>
              <a:pPr/>
              <a:t>‹#›</a:t>
            </a:fld>
            <a:endParaRPr lang="en-US"/>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a:latin typeface="Calibri Light" panose="020F0302020204030204" pitchFamily="34" charset="0"/>
            </a:endParaRPr>
          </a:p>
        </p:txBody>
      </p:sp>
    </p:spTree>
    <p:extLst>
      <p:ext uri="{BB962C8B-B14F-4D97-AF65-F5344CB8AC3E}">
        <p14:creationId xmlns:p14="http://schemas.microsoft.com/office/powerpoint/2010/main" val="28640400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OAA: IJCE June 2023</a:t>
            </a:r>
          </a:p>
        </p:txBody>
      </p:sp>
    </p:spTree>
    <p:extLst>
      <p:ext uri="{BB962C8B-B14F-4D97-AF65-F5344CB8AC3E}">
        <p14:creationId xmlns:p14="http://schemas.microsoft.com/office/powerpoint/2010/main" val="97727021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education.ky.gov/school/Pages/Chronic-Absenteeism.aspx" TargetMode="Externa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ky.gov/UnitedWeLearn/KUWLCouncil/Pages/default.aspx"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www.education.ky.gov/CommOfEd/Documents/United%20We%20Learn%20Report.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FBCF-A95A-274E-8CDA-D1B08DBEB112}"/>
              </a:ext>
              <a:ext uri="{C183D7F6-B498-43B3-948B-1728B52AA6E4}">
                <adec:decorative xmlns:adec="http://schemas.microsoft.com/office/drawing/2017/decorative" val="0"/>
              </a:ext>
            </a:extLst>
          </p:cNvPr>
          <p:cNvSpPr>
            <a:spLocks noGrp="1"/>
          </p:cNvSpPr>
          <p:nvPr>
            <p:ph type="ctrTitle"/>
          </p:nvPr>
        </p:nvSpPr>
        <p:spPr>
          <a:xfrm>
            <a:off x="3422792" y="1112184"/>
            <a:ext cx="8451080" cy="2527300"/>
          </a:xfrm>
        </p:spPr>
        <p:txBody>
          <a:bodyPr anchor="t">
            <a:normAutofit fontScale="90000"/>
          </a:bodyPr>
          <a:lstStyle/>
          <a:p>
            <a:br>
              <a:rPr lang="en-US" b="1" dirty="0"/>
            </a:br>
            <a:r>
              <a:rPr lang="en-US" sz="3200" b="1" dirty="0">
                <a:latin typeface="Franklin Gothic Book"/>
                <a:cs typeface="Times New Roman"/>
              </a:rPr>
              <a:t>Interim Joint Committee on Education</a:t>
            </a:r>
            <a:br>
              <a:rPr lang="en-US" sz="3200" b="1" dirty="0">
                <a:latin typeface="Franklin Gothic Book"/>
                <a:cs typeface="Times New Roman"/>
              </a:rPr>
            </a:br>
            <a:br>
              <a:rPr lang="en-US" sz="3200" b="1" dirty="0">
                <a:latin typeface="Franklin Gothic Book"/>
                <a:cs typeface="Times New Roman"/>
              </a:rPr>
            </a:br>
            <a:r>
              <a:rPr lang="en-US" sz="3200" b="1" dirty="0">
                <a:latin typeface="Franklin Gothic Book"/>
                <a:cs typeface="Times New Roman"/>
              </a:rPr>
              <a:t>August 20, 2024</a:t>
            </a:r>
            <a:br>
              <a:rPr lang="en-US" sz="3200" dirty="0">
                <a:latin typeface="Franklin Gothic Book" panose="020B050302010202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7C3F4767-0BD7-7240-8665-14B691EBEDA4}"/>
              </a:ext>
              <a:ext uri="{C183D7F6-B498-43B3-948B-1728B52AA6E4}">
                <adec:decorative xmlns:adec="http://schemas.microsoft.com/office/drawing/2017/decorative" val="0"/>
              </a:ext>
            </a:extLst>
          </p:cNvPr>
          <p:cNvSpPr>
            <a:spLocks noGrp="1"/>
          </p:cNvSpPr>
          <p:nvPr>
            <p:ph type="subTitle" idx="1"/>
          </p:nvPr>
        </p:nvSpPr>
        <p:spPr>
          <a:xfrm>
            <a:off x="4259408" y="3871801"/>
            <a:ext cx="7788008" cy="1281656"/>
          </a:xfrm>
        </p:spPr>
        <p:txBody>
          <a:bodyPr vert="horz" lIns="91440" tIns="45720" rIns="91440" bIns="45720" rtlCol="0" anchor="t">
            <a:normAutofit/>
          </a:bodyPr>
          <a:lstStyle/>
          <a:p>
            <a:r>
              <a:rPr lang="en-US" dirty="0"/>
              <a:t>Dr. Robbie Fletcher</a:t>
            </a:r>
          </a:p>
          <a:p>
            <a:r>
              <a:rPr lang="en-US" dirty="0"/>
              <a:t>Commissioner of Education</a:t>
            </a:r>
          </a:p>
          <a:p>
            <a:endParaRPr lang="en-US" dirty="0">
              <a:latin typeface="Franklin Gothic Book"/>
              <a:cs typeface="Times New Roman"/>
            </a:endParaRPr>
          </a:p>
        </p:txBody>
      </p:sp>
      <p:sp>
        <p:nvSpPr>
          <p:cNvPr id="4" name="Footer Placeholder 3">
            <a:extLst>
              <a:ext uri="{FF2B5EF4-FFF2-40B4-BE49-F238E27FC236}">
                <a16:creationId xmlns:a16="http://schemas.microsoft.com/office/drawing/2014/main" id="{6707EF59-0135-DB79-177A-6256A733618A}"/>
              </a:ext>
              <a:ext uri="{C183D7F6-B498-43B3-948B-1728B52AA6E4}">
                <adec:decorative xmlns:adec="http://schemas.microsoft.com/office/drawing/2017/decorative" val="0"/>
              </a:ext>
            </a:extLst>
          </p:cNvPr>
          <p:cNvSpPr>
            <a:spLocks noGrp="1"/>
          </p:cNvSpPr>
          <p:nvPr>
            <p:ph type="ftr" sz="quarter" idx="11"/>
          </p:nvPr>
        </p:nvSpPr>
        <p:spPr>
          <a:xfrm>
            <a:off x="3247292" y="6532196"/>
            <a:ext cx="356469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rPr>
              <a:t>OAA: IJCE June 2023</a:t>
            </a:r>
          </a:p>
        </p:txBody>
      </p:sp>
      <p:sp>
        <p:nvSpPr>
          <p:cNvPr id="7" name="Slide Number Placeholder 6">
            <a:extLst>
              <a:ext uri="{C183D7F6-B498-43B3-948B-1728B52AA6E4}">
                <adec:decorative xmlns:adec="http://schemas.microsoft.com/office/drawing/2017/decorative" val="0"/>
              </a:ext>
            </a:extLst>
          </p:cNvPr>
          <p:cNvSpPr>
            <a:spLocks noGrp="1"/>
          </p:cNvSpPr>
          <p:nvPr>
            <p:ph type="sldNum" sz="quarter" idx="12"/>
          </p:nvPr>
        </p:nvSpPr>
        <p:spPr>
          <a:xfrm>
            <a:off x="11218984" y="6571273"/>
            <a:ext cx="828432" cy="296740"/>
          </a:xfrm>
        </p:spPr>
        <p:txBody>
          <a:bodyPr lIns="91440" tIns="45720" rIns="91440" bIns="45720" anchor="t"/>
          <a:lstStyle/>
          <a:p>
            <a:pPr marL="0" marR="0" lvl="0" indent="0" algn="ctr" defTabSz="914400" rtl="0" eaLnBrk="1" fontAlgn="auto" latinLnBrk="0" hangingPunct="1">
              <a:lnSpc>
                <a:spcPct val="100000"/>
              </a:lnSpc>
              <a:spcBef>
                <a:spcPts val="0"/>
              </a:spcBef>
              <a:spcAft>
                <a:spcPts val="0"/>
              </a:spcAft>
              <a:buClrTx/>
              <a:buSzTx/>
              <a:buFontTx/>
              <a:buNone/>
              <a:tabLst/>
              <a:defRPr/>
            </a:pPr>
            <a:fld id="{91CCADB8-3082-5D4A-9A26-8B8DBD556E4C}" type="slidenum">
              <a:rPr kumimoji="0" lang="en-US" sz="1200" b="0" i="0" u="none" strike="noStrike" kern="1200" cap="none" spc="0" normalizeH="0" baseline="0" noProof="0" dirty="0" smtClean="0">
                <a:ln>
                  <a:noFill/>
                </a:ln>
                <a:solidFill>
                  <a:prstClr val="black"/>
                </a:solidFill>
                <a:effectLst/>
                <a:uLnTx/>
                <a:uFillTx/>
                <a:latin typeface="Franklin Gothic Book" panose="020B05030201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9399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7a17dd35cd_3_63"/>
          <p:cNvSpPr txBox="1">
            <a:spLocks noGrp="1"/>
          </p:cNvSpPr>
          <p:nvPr>
            <p:ph type="title"/>
          </p:nvPr>
        </p:nvSpPr>
        <p:spPr>
          <a:xfrm>
            <a:off x="192700" y="-3"/>
            <a:ext cx="10342000" cy="908800"/>
          </a:xfrm>
          <a:prstGeom prst="rect">
            <a:avLst/>
          </a:prstGeom>
        </p:spPr>
        <p:txBody>
          <a:bodyPr spcFirstLastPara="1" vert="horz" wrap="square" lIns="121900" tIns="60933" rIns="121900" bIns="60933" rtlCol="0" anchor="ctr" anchorCtr="0">
            <a:normAutofit/>
          </a:bodyPr>
          <a:lstStyle/>
          <a:p>
            <a:pPr>
              <a:spcBef>
                <a:spcPts val="0"/>
              </a:spcBef>
            </a:pPr>
            <a:r>
              <a:rPr lang="en-US"/>
              <a:t>Assessment</a:t>
            </a:r>
            <a:endParaRPr/>
          </a:p>
        </p:txBody>
      </p:sp>
      <p:graphicFrame>
        <p:nvGraphicFramePr>
          <p:cNvPr id="187" name="Google Shape;187;g27a17dd35cd_3_63"/>
          <p:cNvGraphicFramePr/>
          <p:nvPr/>
        </p:nvGraphicFramePr>
        <p:xfrm>
          <a:off x="398951" y="979167"/>
          <a:ext cx="11394100" cy="3824226"/>
        </p:xfrm>
        <a:graphic>
          <a:graphicData uri="http://schemas.openxmlformats.org/drawingml/2006/table">
            <a:tbl>
              <a:tblPr>
                <a:noFill/>
              </a:tblPr>
              <a:tblGrid>
                <a:gridCol w="3100800">
                  <a:extLst>
                    <a:ext uri="{9D8B030D-6E8A-4147-A177-3AD203B41FA5}">
                      <a16:colId xmlns:a16="http://schemas.microsoft.com/office/drawing/2014/main" val="20000"/>
                    </a:ext>
                  </a:extLst>
                </a:gridCol>
                <a:gridCol w="2082200">
                  <a:extLst>
                    <a:ext uri="{9D8B030D-6E8A-4147-A177-3AD203B41FA5}">
                      <a16:colId xmlns:a16="http://schemas.microsoft.com/office/drawing/2014/main" val="20001"/>
                    </a:ext>
                  </a:extLst>
                </a:gridCol>
                <a:gridCol w="2412367">
                  <a:extLst>
                    <a:ext uri="{9D8B030D-6E8A-4147-A177-3AD203B41FA5}">
                      <a16:colId xmlns:a16="http://schemas.microsoft.com/office/drawing/2014/main" val="20002"/>
                    </a:ext>
                  </a:extLst>
                </a:gridCol>
                <a:gridCol w="3798733">
                  <a:extLst>
                    <a:ext uri="{9D8B030D-6E8A-4147-A177-3AD203B41FA5}">
                      <a16:colId xmlns:a16="http://schemas.microsoft.com/office/drawing/2014/main" val="20003"/>
                    </a:ext>
                  </a:extLst>
                </a:gridCol>
              </a:tblGrid>
              <a:tr h="413173">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Design Principle</a:t>
                      </a:r>
                      <a:endParaRPr sz="1600" b="1">
                        <a:latin typeface="Times New Roman"/>
                        <a:ea typeface="Times New Roman"/>
                        <a:cs typeface="Times New Roman"/>
                        <a:sym typeface="Times New Roman"/>
                      </a:endParaRPr>
                    </a:p>
                  </a:txBody>
                  <a:tcPr marL="84667" marR="84667" marT="84667" marB="84667"/>
                </a:tc>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Stakeholder Input</a:t>
                      </a:r>
                      <a:endParaRPr sz="1600" b="1">
                        <a:latin typeface="Times New Roman"/>
                        <a:ea typeface="Times New Roman"/>
                        <a:cs typeface="Times New Roman"/>
                        <a:sym typeface="Times New Roman"/>
                      </a:endParaRPr>
                    </a:p>
                  </a:txBody>
                  <a:tcPr marL="84667" marR="84667" marT="84667" marB="84667"/>
                </a:tc>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Possible System Change</a:t>
                      </a:r>
                      <a:endParaRPr sz="1600" b="1">
                        <a:latin typeface="Times New Roman"/>
                        <a:ea typeface="Times New Roman"/>
                        <a:cs typeface="Times New Roman"/>
                        <a:sym typeface="Times New Roman"/>
                      </a:endParaRPr>
                    </a:p>
                  </a:txBody>
                  <a:tcPr marL="84667" marR="84667" marT="84667" marB="84667"/>
                </a:tc>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Possible Study Questions</a:t>
                      </a:r>
                      <a:endParaRPr sz="1600" b="1">
                        <a:latin typeface="Times New Roman"/>
                        <a:ea typeface="Times New Roman"/>
                        <a:cs typeface="Times New Roman"/>
                        <a:sym typeface="Times New Roman"/>
                      </a:endParaRPr>
                    </a:p>
                  </a:txBody>
                  <a:tcPr marL="84667" marR="84667" marT="84667" marB="84667"/>
                </a:tc>
                <a:extLst>
                  <a:ext uri="{0D108BD9-81ED-4DB2-BD59-A6C34878D82A}">
                    <a16:rowId xmlns:a16="http://schemas.microsoft.com/office/drawing/2014/main" val="10000"/>
                  </a:ext>
                </a:extLst>
              </a:tr>
              <a:tr h="1266613">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Principle 1: Design to Support Vibrant Learning Experiences</a:t>
                      </a: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600">
                        <a:latin typeface="Times New Roman"/>
                        <a:ea typeface="Times New Roman"/>
                        <a:cs typeface="Times New Roman"/>
                        <a:sym typeface="Times New Roman"/>
                      </a:endParaRPr>
                    </a:p>
                  </a:txBody>
                  <a:tcPr marL="84667" marR="84667" marT="84667" marB="84667"/>
                </a:tc>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Reduce state-mandated testing time and interruptions to local instructional scope and sequence</a:t>
                      </a:r>
                      <a:endParaRPr sz="1600">
                        <a:latin typeface="Times New Roman"/>
                        <a:ea typeface="Times New Roman"/>
                        <a:cs typeface="Times New Roman"/>
                        <a:sym typeface="Times New Roman"/>
                      </a:endParaRPr>
                    </a:p>
                  </a:txBody>
                  <a:tcPr marL="84667" marR="84667" marT="84667" marB="84667"/>
                </a:tc>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Remove statewide assessments in social studies and writing. </a:t>
                      </a:r>
                      <a:endParaRPr sz="1600">
                        <a:latin typeface="Times New Roman"/>
                        <a:ea typeface="Times New Roman"/>
                        <a:cs typeface="Times New Roman"/>
                        <a:sym typeface="Times New Roman"/>
                      </a:endParaRPr>
                    </a:p>
                  </a:txBody>
                  <a:tcPr marL="84667" marR="84667" marT="84667" marB="84667"/>
                </a:tc>
                <a:tc rowSpan="2">
                  <a:txBody>
                    <a:bodyPr/>
                    <a:lstStyle/>
                    <a:p>
                      <a:pPr marL="274320" lvl="0" indent="-213359" algn="l" rtl="0">
                        <a:lnSpc>
                          <a:spcPct val="90000"/>
                        </a:lnSpc>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What role should the state play to monitor quality without sacrificing local autonomy?</a:t>
                      </a:r>
                      <a:endParaRPr sz="1600">
                        <a:latin typeface="Times New Roman"/>
                        <a:ea typeface="Times New Roman"/>
                        <a:cs typeface="Times New Roman"/>
                        <a:sym typeface="Times New Roman"/>
                      </a:endParaRPr>
                    </a:p>
                    <a:p>
                      <a:pPr marL="274320" lvl="0" indent="-213359" algn="l" rtl="0">
                        <a:lnSpc>
                          <a:spcPct val="90000"/>
                        </a:lnSpc>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How might the assessments emphasize attributes from local portraits of a learner? </a:t>
                      </a:r>
                      <a:endParaRPr sz="1600">
                        <a:latin typeface="Times New Roman"/>
                        <a:ea typeface="Times New Roman"/>
                        <a:cs typeface="Times New Roman"/>
                        <a:sym typeface="Times New Roman"/>
                      </a:endParaRPr>
                    </a:p>
                    <a:p>
                      <a:pPr marL="274320" lvl="0" indent="-213359" algn="l" rtl="0">
                        <a:lnSpc>
                          <a:spcPct val="90000"/>
                        </a:lnSpc>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What milestones would indicate a readiness to scale performance assessments statewide?</a:t>
                      </a:r>
                      <a:endParaRPr sz="1600">
                        <a:latin typeface="Times New Roman"/>
                        <a:ea typeface="Times New Roman"/>
                        <a:cs typeface="Times New Roman"/>
                        <a:sym typeface="Times New Roman"/>
                      </a:endParaRPr>
                    </a:p>
                  </a:txBody>
                  <a:tcPr marL="84667" marR="84667" marT="84667" marB="84667"/>
                </a:tc>
                <a:extLst>
                  <a:ext uri="{0D108BD9-81ED-4DB2-BD59-A6C34878D82A}">
                    <a16:rowId xmlns:a16="http://schemas.microsoft.com/office/drawing/2014/main" val="10001"/>
                  </a:ext>
                </a:extLst>
              </a:tr>
              <a:tr h="2144437">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Principle 3: Design to Empower Students as Agents of Their Own Learning</a:t>
                      </a: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Principle 5: Design for Local Flexibility</a:t>
                      </a: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Principle 6: Design to Value the Professionalism of Educators</a:t>
                      </a:r>
                      <a:endParaRPr sz="1600">
                        <a:latin typeface="Times New Roman"/>
                        <a:ea typeface="Times New Roman"/>
                        <a:cs typeface="Times New Roman"/>
                        <a:sym typeface="Times New Roman"/>
                      </a:endParaRPr>
                    </a:p>
                  </a:txBody>
                  <a:tcPr marL="84667" marR="84667" marT="84667" marB="84667"/>
                </a:tc>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Build local capacity to implement authentic performance-based assessment</a:t>
                      </a:r>
                      <a:endParaRPr sz="1600">
                        <a:latin typeface="Times New Roman"/>
                        <a:ea typeface="Times New Roman"/>
                        <a:cs typeface="Times New Roman"/>
                        <a:sym typeface="Times New Roman"/>
                      </a:endParaRPr>
                    </a:p>
                  </a:txBody>
                  <a:tcPr marL="84667" marR="84667" marT="84667" marB="84667"/>
                </a:tc>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State pilots a local performance-based assessment system in a subset of districts, beginning with social studies and writing with plans to scale statewide. </a:t>
                      </a:r>
                      <a:endParaRPr sz="1600">
                        <a:latin typeface="Times New Roman"/>
                        <a:ea typeface="Times New Roman"/>
                        <a:cs typeface="Times New Roman"/>
                        <a:sym typeface="Times New Roman"/>
                      </a:endParaRPr>
                    </a:p>
                  </a:txBody>
                  <a:tcPr marL="84667" marR="84667" marT="84667" marB="84667"/>
                </a:tc>
                <a:tc v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7a17dd35cd_3_96"/>
          <p:cNvSpPr txBox="1">
            <a:spLocks noGrp="1"/>
          </p:cNvSpPr>
          <p:nvPr>
            <p:ph type="title"/>
          </p:nvPr>
        </p:nvSpPr>
        <p:spPr>
          <a:xfrm>
            <a:off x="171733" y="52431"/>
            <a:ext cx="10342000" cy="908800"/>
          </a:xfrm>
          <a:prstGeom prst="rect">
            <a:avLst/>
          </a:prstGeom>
        </p:spPr>
        <p:txBody>
          <a:bodyPr spcFirstLastPara="1" vert="horz" wrap="square" lIns="121900" tIns="60933" rIns="121900" bIns="60933" rtlCol="0" anchor="ctr" anchorCtr="0">
            <a:normAutofit/>
          </a:bodyPr>
          <a:lstStyle/>
          <a:p>
            <a:pPr>
              <a:spcBef>
                <a:spcPts val="0"/>
              </a:spcBef>
            </a:pPr>
            <a:r>
              <a:rPr lang="en-US"/>
              <a:t>Assessment (continued)</a:t>
            </a:r>
            <a:endParaRPr/>
          </a:p>
        </p:txBody>
      </p:sp>
      <p:graphicFrame>
        <p:nvGraphicFramePr>
          <p:cNvPr id="193" name="Google Shape;193;g27a17dd35cd_3_96"/>
          <p:cNvGraphicFramePr/>
          <p:nvPr/>
        </p:nvGraphicFramePr>
        <p:xfrm>
          <a:off x="411167" y="1204300"/>
          <a:ext cx="11268267" cy="3881067"/>
        </p:xfrm>
        <a:graphic>
          <a:graphicData uri="http://schemas.openxmlformats.org/drawingml/2006/table">
            <a:tbl>
              <a:tblPr>
                <a:noFill/>
              </a:tblPr>
              <a:tblGrid>
                <a:gridCol w="3467800">
                  <a:extLst>
                    <a:ext uri="{9D8B030D-6E8A-4147-A177-3AD203B41FA5}">
                      <a16:colId xmlns:a16="http://schemas.microsoft.com/office/drawing/2014/main" val="20000"/>
                    </a:ext>
                  </a:extLst>
                </a:gridCol>
                <a:gridCol w="2428267">
                  <a:extLst>
                    <a:ext uri="{9D8B030D-6E8A-4147-A177-3AD203B41FA5}">
                      <a16:colId xmlns:a16="http://schemas.microsoft.com/office/drawing/2014/main" val="20001"/>
                    </a:ext>
                  </a:extLst>
                </a:gridCol>
                <a:gridCol w="2275967">
                  <a:extLst>
                    <a:ext uri="{9D8B030D-6E8A-4147-A177-3AD203B41FA5}">
                      <a16:colId xmlns:a16="http://schemas.microsoft.com/office/drawing/2014/main" val="20002"/>
                    </a:ext>
                  </a:extLst>
                </a:gridCol>
                <a:gridCol w="3096233">
                  <a:extLst>
                    <a:ext uri="{9D8B030D-6E8A-4147-A177-3AD203B41FA5}">
                      <a16:colId xmlns:a16="http://schemas.microsoft.com/office/drawing/2014/main" val="20003"/>
                    </a:ext>
                  </a:extLst>
                </a:gridCol>
              </a:tblGrid>
              <a:tr h="483300">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Design Principle</a:t>
                      </a:r>
                      <a:endParaRPr sz="1600" b="1">
                        <a:latin typeface="Times New Roman"/>
                        <a:ea typeface="Times New Roman"/>
                        <a:cs typeface="Times New Roman"/>
                        <a:sym typeface="Times New Roman"/>
                      </a:endParaRPr>
                    </a:p>
                  </a:txBody>
                  <a:tcPr marL="84667" marR="84667" marT="84667" marB="84667"/>
                </a:tc>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Stakeholder Input</a:t>
                      </a:r>
                      <a:endParaRPr sz="1600" b="1">
                        <a:latin typeface="Times New Roman"/>
                        <a:ea typeface="Times New Roman"/>
                        <a:cs typeface="Times New Roman"/>
                        <a:sym typeface="Times New Roman"/>
                      </a:endParaRPr>
                    </a:p>
                  </a:txBody>
                  <a:tcPr marL="84667" marR="84667" marT="84667" marB="84667"/>
                </a:tc>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Possible System Change</a:t>
                      </a:r>
                      <a:endParaRPr sz="1600" b="1">
                        <a:latin typeface="Times New Roman"/>
                        <a:ea typeface="Times New Roman"/>
                        <a:cs typeface="Times New Roman"/>
                        <a:sym typeface="Times New Roman"/>
                      </a:endParaRPr>
                    </a:p>
                  </a:txBody>
                  <a:tcPr marL="84667" marR="84667" marT="84667" marB="84667"/>
                </a:tc>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Possible Study Questions</a:t>
                      </a:r>
                      <a:endParaRPr sz="1600" b="1">
                        <a:latin typeface="Times New Roman"/>
                        <a:ea typeface="Times New Roman"/>
                        <a:cs typeface="Times New Roman"/>
                        <a:sym typeface="Times New Roman"/>
                      </a:endParaRPr>
                    </a:p>
                  </a:txBody>
                  <a:tcPr marL="84667" marR="84667" marT="84667" marB="84667"/>
                </a:tc>
                <a:extLst>
                  <a:ext uri="{0D108BD9-81ED-4DB2-BD59-A6C34878D82A}">
                    <a16:rowId xmlns:a16="http://schemas.microsoft.com/office/drawing/2014/main" val="10000"/>
                  </a:ext>
                </a:extLst>
              </a:tr>
              <a:tr h="1469800">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Principle 2: Design with Marginalized Students at the Center</a:t>
                      </a: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Principle 8: Design for Transparency, Trust and Reciprocal Accountability</a:t>
                      </a:r>
                      <a:endParaRPr sz="1600">
                        <a:latin typeface="Times New Roman"/>
                        <a:ea typeface="Times New Roman"/>
                        <a:cs typeface="Times New Roman"/>
                        <a:sym typeface="Times New Roman"/>
                      </a:endParaRPr>
                    </a:p>
                  </a:txBody>
                  <a:tcPr marL="84667" marR="84667" marT="84667" marB="84667"/>
                </a:tc>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Provide timely and actionable instructional information</a:t>
                      </a:r>
                      <a:endParaRPr sz="1600">
                        <a:latin typeface="Times New Roman"/>
                        <a:ea typeface="Times New Roman"/>
                        <a:cs typeface="Times New Roman"/>
                        <a:sym typeface="Times New Roman"/>
                      </a:endParaRPr>
                    </a:p>
                  </a:txBody>
                  <a:tcPr marL="84667" marR="84667" marT="84667" marB="84667"/>
                </a:tc>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State-developed, through-year adaptive assessment system in math and reading. </a:t>
                      </a:r>
                      <a:endParaRPr sz="1600">
                        <a:latin typeface="Times New Roman"/>
                        <a:ea typeface="Times New Roman"/>
                        <a:cs typeface="Times New Roman"/>
                        <a:sym typeface="Times New Roman"/>
                      </a:endParaRPr>
                    </a:p>
                  </a:txBody>
                  <a:tcPr marL="84667" marR="84667" marT="84667" marB="84667"/>
                </a:tc>
                <a:tc rowSpan="2">
                  <a:txBody>
                    <a:bodyPr/>
                    <a:lstStyle/>
                    <a:p>
                      <a:pPr marL="274320" lvl="0" indent="-213359" algn="l" rtl="0">
                        <a:lnSpc>
                          <a:spcPct val="90000"/>
                        </a:lnSpc>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Will a state through-year model reduce the current assessment footprint?</a:t>
                      </a:r>
                      <a:endParaRPr sz="1600">
                        <a:latin typeface="Times New Roman"/>
                        <a:ea typeface="Times New Roman"/>
                        <a:cs typeface="Times New Roman"/>
                        <a:sym typeface="Times New Roman"/>
                      </a:endParaRPr>
                    </a:p>
                    <a:p>
                      <a:pPr marL="274320" lvl="0" indent="-213359" algn="l" rtl="0">
                        <a:lnSpc>
                          <a:spcPct val="90000"/>
                        </a:lnSpc>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Are districts willing to replace their local interims with a state through-year model?</a:t>
                      </a:r>
                      <a:endParaRPr sz="1600">
                        <a:latin typeface="Times New Roman"/>
                        <a:ea typeface="Times New Roman"/>
                        <a:cs typeface="Times New Roman"/>
                        <a:sym typeface="Times New Roman"/>
                      </a:endParaRPr>
                    </a:p>
                    <a:p>
                      <a:pPr marL="274320" lvl="0" indent="-213359" algn="l" rtl="0">
                        <a:lnSpc>
                          <a:spcPct val="90000"/>
                        </a:lnSpc>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How might a state through-year model impact local scope and sequence? </a:t>
                      </a:r>
                      <a:endParaRPr sz="1600">
                        <a:latin typeface="Times New Roman"/>
                        <a:ea typeface="Times New Roman"/>
                        <a:cs typeface="Times New Roman"/>
                        <a:sym typeface="Times New Roman"/>
                      </a:endParaRPr>
                    </a:p>
                    <a:p>
                      <a:pPr marL="274320" lvl="0" indent="-213359" algn="l" rtl="0">
                        <a:lnSpc>
                          <a:spcPct val="90000"/>
                        </a:lnSpc>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How might access to state assessment data throughout the year help and/or harm the student learning experience?</a:t>
                      </a:r>
                      <a:endParaRPr sz="1600">
                        <a:latin typeface="Times New Roman"/>
                        <a:ea typeface="Times New Roman"/>
                        <a:cs typeface="Times New Roman"/>
                        <a:sym typeface="Times New Roman"/>
                      </a:endParaRPr>
                    </a:p>
                  </a:txBody>
                  <a:tcPr marL="84667" marR="84667" marT="84667" marB="84667"/>
                </a:tc>
                <a:extLst>
                  <a:ext uri="{0D108BD9-81ED-4DB2-BD59-A6C34878D82A}">
                    <a16:rowId xmlns:a16="http://schemas.microsoft.com/office/drawing/2014/main" val="10001"/>
                  </a:ext>
                </a:extLst>
              </a:tr>
              <a:tr h="1927967">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Principle 5: Design for Local Flexibility</a:t>
                      </a: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Principle 7: Design for Sustainability</a:t>
                      </a:r>
                      <a:endParaRPr sz="1600">
                        <a:latin typeface="Times New Roman"/>
                        <a:ea typeface="Times New Roman"/>
                        <a:cs typeface="Times New Roman"/>
                        <a:sym typeface="Times New Roman"/>
                      </a:endParaRPr>
                    </a:p>
                  </a:txBody>
                  <a:tcPr marL="84667" marR="84667" marT="84667" marB="84667"/>
                </a:tc>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Free up local resources that are currently spent on locally-purchased interim assessment products</a:t>
                      </a:r>
                      <a:endParaRPr sz="1600">
                        <a:latin typeface="Times New Roman"/>
                        <a:ea typeface="Times New Roman"/>
                        <a:cs typeface="Times New Roman"/>
                        <a:sym typeface="Times New Roman"/>
                      </a:endParaRPr>
                    </a:p>
                  </a:txBody>
                  <a:tcPr marL="84667" marR="84667" marT="84667" marB="84667"/>
                </a:tc>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Districts replace local interim assessments with a state-developed through-year assessment. Identify new funding priorities for money previously invested in local interims. </a:t>
                      </a:r>
                      <a:endParaRPr sz="1600">
                        <a:latin typeface="Times New Roman"/>
                        <a:ea typeface="Times New Roman"/>
                        <a:cs typeface="Times New Roman"/>
                        <a:sym typeface="Times New Roman"/>
                      </a:endParaRPr>
                    </a:p>
                  </a:txBody>
                  <a:tcPr marL="84667" marR="84667" marT="84667" marB="84667"/>
                </a:tc>
                <a:tc v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5ED7C9E-6113-7B9E-F516-29FCF335F9F8}"/>
              </a:ext>
            </a:extLst>
          </p:cNvPr>
          <p:cNvSpPr>
            <a:spLocks noGrp="1"/>
          </p:cNvSpPr>
          <p:nvPr>
            <p:ph type="ftr" sz="quarter" idx="11"/>
          </p:nvPr>
        </p:nvSpPr>
        <p:spPr/>
        <p:txBody>
          <a:bodyPr/>
          <a:lstStyle/>
          <a:p>
            <a:r>
              <a:rPr lang="en-US"/>
              <a:t>OAA: IJCE June 2023</a:t>
            </a:r>
          </a:p>
        </p:txBody>
      </p:sp>
      <p:pic>
        <p:nvPicPr>
          <p:cNvPr id="10" name="Picture 9">
            <a:extLst>
              <a:ext uri="{FF2B5EF4-FFF2-40B4-BE49-F238E27FC236}">
                <a16:creationId xmlns:a16="http://schemas.microsoft.com/office/drawing/2014/main" id="{26F1DFE7-F996-D6B3-98E5-23A08E65643E}"/>
              </a:ext>
            </a:extLst>
          </p:cNvPr>
          <p:cNvPicPr>
            <a:picLocks noChangeAspect="1"/>
          </p:cNvPicPr>
          <p:nvPr/>
        </p:nvPicPr>
        <p:blipFill>
          <a:blip r:embed="rId2"/>
          <a:stretch>
            <a:fillRect/>
          </a:stretch>
        </p:blipFill>
        <p:spPr>
          <a:xfrm>
            <a:off x="1639110" y="-27062"/>
            <a:ext cx="8884512" cy="6889428"/>
          </a:xfrm>
          <a:prstGeom prst="rect">
            <a:avLst/>
          </a:prstGeom>
        </p:spPr>
      </p:pic>
    </p:spTree>
    <p:extLst>
      <p:ext uri="{BB962C8B-B14F-4D97-AF65-F5344CB8AC3E}">
        <p14:creationId xmlns:p14="http://schemas.microsoft.com/office/powerpoint/2010/main" val="278441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47D7-5D07-A18E-725D-E7EEDDBEFC58}"/>
              </a:ext>
            </a:extLst>
          </p:cNvPr>
          <p:cNvSpPr>
            <a:spLocks noGrp="1"/>
          </p:cNvSpPr>
          <p:nvPr>
            <p:ph type="title"/>
          </p:nvPr>
        </p:nvSpPr>
        <p:spPr>
          <a:xfrm>
            <a:off x="838200" y="-16763"/>
            <a:ext cx="10515600" cy="1325563"/>
          </a:xfrm>
        </p:spPr>
        <p:txBody>
          <a:bodyPr/>
          <a:lstStyle/>
          <a:p>
            <a:r>
              <a:rPr lang="en-US" dirty="0"/>
              <a:t>Connecting with the Commonwealth</a:t>
            </a:r>
          </a:p>
        </p:txBody>
      </p:sp>
      <p:sp>
        <p:nvSpPr>
          <p:cNvPr id="3" name="Content Placeholder 2">
            <a:extLst>
              <a:ext uri="{FF2B5EF4-FFF2-40B4-BE49-F238E27FC236}">
                <a16:creationId xmlns:a16="http://schemas.microsoft.com/office/drawing/2014/main" id="{8A5FA6C9-F606-C39E-FBBC-7B327675684E}"/>
              </a:ext>
            </a:extLst>
          </p:cNvPr>
          <p:cNvSpPr>
            <a:spLocks noGrp="1"/>
          </p:cNvSpPr>
          <p:nvPr>
            <p:ph idx="1"/>
          </p:nvPr>
        </p:nvSpPr>
        <p:spPr>
          <a:xfrm>
            <a:off x="838200" y="1039765"/>
            <a:ext cx="10515600" cy="4778469"/>
          </a:xfrm>
        </p:spPr>
        <p:txBody>
          <a:bodyPr>
            <a:normAutofit lnSpcReduction="10000"/>
          </a:bodyPr>
          <a:lstStyle/>
          <a:p>
            <a:r>
              <a:rPr lang="en-US" dirty="0"/>
              <a:t>Visits to districts to kick off the school year</a:t>
            </a:r>
          </a:p>
          <a:p>
            <a:pPr lvl="1"/>
            <a:r>
              <a:rPr lang="en-US" dirty="0"/>
              <a:t>Shelby County, Bourbon County, and Rockcastle County</a:t>
            </a:r>
          </a:p>
          <a:p>
            <a:pPr lvl="1"/>
            <a:r>
              <a:rPr lang="en-US" dirty="0"/>
              <a:t>Western Kentucky tour of Union County, Murray Independent, Livingston County, and Christian County Schools at the end of the month</a:t>
            </a:r>
          </a:p>
          <a:p>
            <a:pPr lvl="1"/>
            <a:r>
              <a:rPr lang="en-US" dirty="0"/>
              <a:t>Others are scheduled for the future</a:t>
            </a:r>
          </a:p>
          <a:p>
            <a:r>
              <a:rPr lang="en-US" dirty="0"/>
              <a:t>Guest or Keynote Speaker</a:t>
            </a:r>
          </a:p>
          <a:p>
            <a:pPr lvl="1"/>
            <a:r>
              <a:rPr lang="en-US" dirty="0"/>
              <a:t>KSBA, KASA, KASS, Kentucky Leadership Institute (Bowling Green)</a:t>
            </a:r>
          </a:p>
          <a:p>
            <a:r>
              <a:rPr lang="en-US" dirty="0"/>
              <a:t>Meetings/Conversations with…</a:t>
            </a:r>
          </a:p>
          <a:p>
            <a:pPr lvl="1"/>
            <a:r>
              <a:rPr lang="en-US" dirty="0"/>
              <a:t>Dr. Quarles, Dr. Morgan, Dr. Jackson,</a:t>
            </a:r>
          </a:p>
          <a:p>
            <a:pPr lvl="1"/>
            <a:r>
              <a:rPr lang="en-US" dirty="0"/>
              <a:t>Sen. Wilson, Rep. Petrie, Rep. Tipton, Sen. Wheeler, Rep. McCool, Sen. Givens</a:t>
            </a:r>
          </a:p>
          <a:p>
            <a:pPr lvl="1"/>
            <a:r>
              <a:rPr lang="en-US" dirty="0"/>
              <a:t>KUWL Council including Sen. Wise, Rep. Bojanowski, Rep. Truett, Rep. Tipton, Sen. Deneen</a:t>
            </a:r>
          </a:p>
          <a:p>
            <a:pPr lvl="1"/>
            <a:endParaRPr lang="en-US" dirty="0"/>
          </a:p>
        </p:txBody>
      </p:sp>
      <p:sp>
        <p:nvSpPr>
          <p:cNvPr id="4" name="Footer Placeholder 3">
            <a:extLst>
              <a:ext uri="{FF2B5EF4-FFF2-40B4-BE49-F238E27FC236}">
                <a16:creationId xmlns:a16="http://schemas.microsoft.com/office/drawing/2014/main" id="{DFEE9033-45D6-77AC-DBD7-F3B1986A4E07}"/>
              </a:ext>
            </a:extLst>
          </p:cNvPr>
          <p:cNvSpPr>
            <a:spLocks noGrp="1"/>
          </p:cNvSpPr>
          <p:nvPr>
            <p:ph type="ftr" sz="quarter" idx="11"/>
          </p:nvPr>
        </p:nvSpPr>
        <p:spPr/>
        <p:txBody>
          <a:bodyPr/>
          <a:lstStyle/>
          <a:p>
            <a:r>
              <a:rPr lang="en-US"/>
              <a:t>OAA: IJCE June 2023</a:t>
            </a:r>
          </a:p>
        </p:txBody>
      </p:sp>
    </p:spTree>
    <p:extLst>
      <p:ext uri="{BB962C8B-B14F-4D97-AF65-F5344CB8AC3E}">
        <p14:creationId xmlns:p14="http://schemas.microsoft.com/office/powerpoint/2010/main" val="3755642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A324-B244-EB37-8B27-EF23CBC93E24}"/>
              </a:ext>
            </a:extLst>
          </p:cNvPr>
          <p:cNvSpPr>
            <a:spLocks noGrp="1"/>
          </p:cNvSpPr>
          <p:nvPr>
            <p:ph type="title"/>
          </p:nvPr>
        </p:nvSpPr>
        <p:spPr>
          <a:xfrm>
            <a:off x="563149" y="1550987"/>
            <a:ext cx="10515600" cy="1325563"/>
          </a:xfrm>
        </p:spPr>
        <p:txBody>
          <a:bodyPr/>
          <a:lstStyle/>
          <a:p>
            <a:pPr algn="ctr"/>
            <a:r>
              <a:rPr lang="en-US" dirty="0"/>
              <a:t>Additional Updates</a:t>
            </a:r>
          </a:p>
        </p:txBody>
      </p:sp>
      <p:sp>
        <p:nvSpPr>
          <p:cNvPr id="4" name="Footer Placeholder 3">
            <a:extLst>
              <a:ext uri="{FF2B5EF4-FFF2-40B4-BE49-F238E27FC236}">
                <a16:creationId xmlns:a16="http://schemas.microsoft.com/office/drawing/2014/main" id="{51E557FC-6BB9-41FA-9188-EA9FC7715FEE}"/>
              </a:ext>
            </a:extLst>
          </p:cNvPr>
          <p:cNvSpPr>
            <a:spLocks noGrp="1"/>
          </p:cNvSpPr>
          <p:nvPr>
            <p:ph type="ftr" sz="quarter" idx="11"/>
          </p:nvPr>
        </p:nvSpPr>
        <p:spPr/>
        <p:txBody>
          <a:bodyPr/>
          <a:lstStyle/>
          <a:p>
            <a:r>
              <a:rPr lang="en-US"/>
              <a:t>OAA: IJCE June 2023</a:t>
            </a:r>
          </a:p>
        </p:txBody>
      </p:sp>
    </p:spTree>
    <p:extLst>
      <p:ext uri="{BB962C8B-B14F-4D97-AF65-F5344CB8AC3E}">
        <p14:creationId xmlns:p14="http://schemas.microsoft.com/office/powerpoint/2010/main" val="2009780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4F0AF-B07A-E74B-B6A4-D0239BD4FEEE}"/>
              </a:ext>
            </a:extLst>
          </p:cNvPr>
          <p:cNvSpPr>
            <a:spLocks noGrp="1"/>
          </p:cNvSpPr>
          <p:nvPr>
            <p:ph type="title"/>
          </p:nvPr>
        </p:nvSpPr>
        <p:spPr>
          <a:xfrm>
            <a:off x="726141" y="365126"/>
            <a:ext cx="10627659" cy="791321"/>
          </a:xfrm>
        </p:spPr>
        <p:txBody>
          <a:bodyPr/>
          <a:lstStyle/>
          <a:p>
            <a:r>
              <a:rPr lang="en-US" dirty="0"/>
              <a:t>Statewide Chronic Absenteeism Campaign</a:t>
            </a:r>
          </a:p>
        </p:txBody>
      </p:sp>
      <p:sp>
        <p:nvSpPr>
          <p:cNvPr id="3" name="Content Placeholder 2">
            <a:extLst>
              <a:ext uri="{FF2B5EF4-FFF2-40B4-BE49-F238E27FC236}">
                <a16:creationId xmlns:a16="http://schemas.microsoft.com/office/drawing/2014/main" id="{838C94E0-BCC9-F758-FF05-F11D77520522}"/>
              </a:ext>
            </a:extLst>
          </p:cNvPr>
          <p:cNvSpPr>
            <a:spLocks noGrp="1"/>
          </p:cNvSpPr>
          <p:nvPr>
            <p:ph idx="1"/>
          </p:nvPr>
        </p:nvSpPr>
        <p:spPr>
          <a:xfrm>
            <a:off x="726141" y="1411942"/>
            <a:ext cx="6048732" cy="4282276"/>
          </a:xfrm>
        </p:spPr>
        <p:txBody>
          <a:bodyPr>
            <a:normAutofit fontScale="92500" lnSpcReduction="20000"/>
          </a:bodyPr>
          <a:lstStyle/>
          <a:p>
            <a:r>
              <a:rPr lang="en-US" dirty="0"/>
              <a:t>KDE kicked off a campaign to raise awareness about chronic absenteeism this month.</a:t>
            </a:r>
          </a:p>
          <a:p>
            <a:r>
              <a:rPr lang="en-US" dirty="0"/>
              <a:t>In August and again in January, KDE will be running billboards and ads on radio, streaming and TV to highlight what our students miss when they are not in school.</a:t>
            </a:r>
          </a:p>
          <a:p>
            <a:r>
              <a:rPr lang="en-US" dirty="0">
                <a:hlinkClick r:id="rId2"/>
              </a:rPr>
              <a:t>KDE’s Chronic Absenteeism webpage</a:t>
            </a:r>
            <a:r>
              <a:rPr lang="en-US" dirty="0"/>
              <a:t> also is being updated to provide districts with more tools and ideas on how to combat chronic absenteeism.</a:t>
            </a:r>
          </a:p>
          <a:p>
            <a:r>
              <a:rPr lang="en-US" dirty="0"/>
              <a:t>Stay tuned for more resources!</a:t>
            </a:r>
          </a:p>
        </p:txBody>
      </p:sp>
      <p:pic>
        <p:nvPicPr>
          <p:cNvPr id="5" name="Picture 4">
            <a:extLst>
              <a:ext uri="{FF2B5EF4-FFF2-40B4-BE49-F238E27FC236}">
                <a16:creationId xmlns:a16="http://schemas.microsoft.com/office/drawing/2014/main" id="{C7102C04-FD79-7C21-9F94-BBB9658998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71448" y="1156447"/>
            <a:ext cx="4821790" cy="2212690"/>
          </a:xfrm>
          <a:prstGeom prst="rect">
            <a:avLst/>
          </a:prstGeom>
        </p:spPr>
      </p:pic>
      <p:pic>
        <p:nvPicPr>
          <p:cNvPr id="7" name="Picture 6">
            <a:extLst>
              <a:ext uri="{FF2B5EF4-FFF2-40B4-BE49-F238E27FC236}">
                <a16:creationId xmlns:a16="http://schemas.microsoft.com/office/drawing/2014/main" id="{BC27301A-D7E5-AB93-509E-B8FE1F02C4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71448" y="3429000"/>
            <a:ext cx="4821791" cy="2209087"/>
          </a:xfrm>
          <a:prstGeom prst="rect">
            <a:avLst/>
          </a:prstGeom>
        </p:spPr>
      </p:pic>
    </p:spTree>
    <p:extLst>
      <p:ext uri="{BB962C8B-B14F-4D97-AF65-F5344CB8AC3E}">
        <p14:creationId xmlns:p14="http://schemas.microsoft.com/office/powerpoint/2010/main" val="2782540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8B4F-A8B1-CD51-6550-43B2677B78A5}"/>
              </a:ext>
            </a:extLst>
          </p:cNvPr>
          <p:cNvSpPr>
            <a:spLocks noGrp="1"/>
          </p:cNvSpPr>
          <p:nvPr>
            <p:ph type="title"/>
          </p:nvPr>
        </p:nvSpPr>
        <p:spPr>
          <a:xfrm>
            <a:off x="838200" y="365126"/>
            <a:ext cx="10515600" cy="845109"/>
          </a:xfrm>
        </p:spPr>
        <p:txBody>
          <a:bodyPr>
            <a:noAutofit/>
          </a:bodyPr>
          <a:lstStyle/>
          <a:p>
            <a:r>
              <a:rPr lang="en-US" sz="3800" dirty="0">
                <a:effectLst/>
              </a:rPr>
              <a:t>Eleven New </a:t>
            </a:r>
            <a:r>
              <a:rPr lang="en-US" sz="3800" dirty="0"/>
              <a:t>M</a:t>
            </a:r>
            <a:r>
              <a:rPr lang="en-US" sz="3800" dirty="0">
                <a:effectLst/>
              </a:rPr>
              <a:t>embers </a:t>
            </a:r>
            <a:r>
              <a:rPr lang="en-US" sz="3800" dirty="0"/>
              <a:t>S</a:t>
            </a:r>
            <a:r>
              <a:rPr lang="en-US" sz="3800" dirty="0">
                <a:effectLst/>
              </a:rPr>
              <a:t>elected for 2024-2025 Commissioner’s Student Advisory Council</a:t>
            </a:r>
            <a:endParaRPr lang="en-US" sz="3800" dirty="0"/>
          </a:p>
        </p:txBody>
      </p:sp>
      <p:sp>
        <p:nvSpPr>
          <p:cNvPr id="3" name="Content Placeholder 2">
            <a:extLst>
              <a:ext uri="{FF2B5EF4-FFF2-40B4-BE49-F238E27FC236}">
                <a16:creationId xmlns:a16="http://schemas.microsoft.com/office/drawing/2014/main" id="{B019AFE1-097A-0586-D771-09983F8131C8}"/>
              </a:ext>
            </a:extLst>
          </p:cNvPr>
          <p:cNvSpPr>
            <a:spLocks noGrp="1"/>
          </p:cNvSpPr>
          <p:nvPr>
            <p:ph idx="1"/>
          </p:nvPr>
        </p:nvSpPr>
        <p:spPr>
          <a:xfrm>
            <a:off x="413469" y="1396129"/>
            <a:ext cx="10940332" cy="1300443"/>
          </a:xfrm>
        </p:spPr>
        <p:txBody>
          <a:bodyPr>
            <a:normAutofit fontScale="62500" lnSpcReduction="20000"/>
          </a:bodyPr>
          <a:lstStyle/>
          <a:p>
            <a:pPr algn="l"/>
            <a:r>
              <a:rPr lang="en-US" sz="2700" dirty="0">
                <a:solidFill>
                  <a:schemeClr val="tx1"/>
                </a:solidFill>
                <a:highlight>
                  <a:srgbClr val="FFFFFF"/>
                </a:highlight>
                <a:latin typeface="Inter"/>
              </a:rPr>
              <a:t>Established to allow student feedback on critical issues impacting students and schools, the council connects students with KDE staff to develop ideas to strengthen student voice and transform education.</a:t>
            </a:r>
          </a:p>
          <a:p>
            <a:r>
              <a:rPr lang="en-US" sz="2700" dirty="0"/>
              <a:t>The group meets regularly with the commissioner to discuss how decisions made at the state level are affecting students throughout Kentucky.</a:t>
            </a:r>
          </a:p>
          <a:p>
            <a:r>
              <a:rPr lang="en-US" sz="2700" dirty="0"/>
              <a:t>The new members include:</a:t>
            </a:r>
          </a:p>
          <a:p>
            <a:endParaRPr lang="en-US" dirty="0"/>
          </a:p>
        </p:txBody>
      </p:sp>
      <p:sp>
        <p:nvSpPr>
          <p:cNvPr id="4" name="TextBox 3">
            <a:extLst>
              <a:ext uri="{FF2B5EF4-FFF2-40B4-BE49-F238E27FC236}">
                <a16:creationId xmlns:a16="http://schemas.microsoft.com/office/drawing/2014/main" id="{13CA1853-4A07-FCA6-8908-F685F2BBEBB6}"/>
              </a:ext>
            </a:extLst>
          </p:cNvPr>
          <p:cNvSpPr txBox="1"/>
          <p:nvPr/>
        </p:nvSpPr>
        <p:spPr>
          <a:xfrm>
            <a:off x="922352" y="2696574"/>
            <a:ext cx="9660483" cy="3704604"/>
          </a:xfrm>
          <a:prstGeom prst="rect">
            <a:avLst/>
          </a:prstGeom>
          <a:noFill/>
        </p:spPr>
        <p:txBody>
          <a:bodyPr wrap="square" numCol="2" rtlCol="0">
            <a:spAutoFit/>
          </a:bodyPr>
          <a:lstStyle/>
          <a:p>
            <a:pPr marL="380990" indent="-380990" defTabSz="1219170">
              <a:buClr>
                <a:srgbClr val="000000"/>
              </a:buClr>
              <a:buFont typeface="Arial" panose="020B0604020202020204" pitchFamily="34" charset="0"/>
              <a:buChar char="•"/>
            </a:pPr>
            <a:r>
              <a:rPr lang="en-US" sz="1467" b="1" kern="0" dirty="0">
                <a:solidFill>
                  <a:prstClr val="black"/>
                </a:solidFill>
                <a:highlight>
                  <a:srgbClr val="FFFFFF"/>
                </a:highlight>
                <a:latin typeface="Franklin Gothic Book" panose="020B0503020102020204"/>
                <a:cs typeface="Arial"/>
                <a:sym typeface="Arial"/>
              </a:rPr>
              <a:t>Lisa Abrampah</a:t>
            </a:r>
            <a:r>
              <a:rPr lang="en-US" sz="1467" kern="0" dirty="0">
                <a:solidFill>
                  <a:prstClr val="black"/>
                </a:solidFill>
                <a:highlight>
                  <a:srgbClr val="FFFFFF"/>
                </a:highlight>
                <a:latin typeface="Franklin Gothic Book" panose="020B0503020102020204"/>
                <a:cs typeface="Arial"/>
                <a:sym typeface="Arial"/>
              </a:rPr>
              <a:t>, 11th grade, Craft Academy/Frederick Douglass High School (Fayette County)</a:t>
            </a:r>
          </a:p>
          <a:p>
            <a:pPr marL="380990" indent="-380990" defTabSz="1219170">
              <a:buClr>
                <a:srgbClr val="000000"/>
              </a:buClr>
              <a:buFont typeface="Arial" panose="020B0604020202020204" pitchFamily="34" charset="0"/>
              <a:buChar char="•"/>
            </a:pPr>
            <a:r>
              <a:rPr lang="en-US" sz="1467" b="1" kern="0" dirty="0">
                <a:solidFill>
                  <a:prstClr val="black"/>
                </a:solidFill>
                <a:highlight>
                  <a:srgbClr val="FFFFFF"/>
                </a:highlight>
                <a:latin typeface="Franklin Gothic Book" panose="020B0503020102020204"/>
                <a:cs typeface="Arial"/>
                <a:sym typeface="Arial"/>
              </a:rPr>
              <a:t>Mary Beth Bolen</a:t>
            </a:r>
            <a:r>
              <a:rPr lang="en-US" sz="1467" kern="0" dirty="0">
                <a:solidFill>
                  <a:prstClr val="black"/>
                </a:solidFill>
                <a:highlight>
                  <a:srgbClr val="FFFFFF"/>
                </a:highlight>
                <a:latin typeface="Franklin Gothic Book" panose="020B0503020102020204"/>
                <a:cs typeface="Arial"/>
                <a:sym typeface="Arial"/>
              </a:rPr>
              <a:t>, 11th grade, Paul G. Blazer High School (Ashland Independent)</a:t>
            </a:r>
          </a:p>
          <a:p>
            <a:pPr marL="380990" indent="-380990" defTabSz="1219170">
              <a:buClr>
                <a:srgbClr val="000000"/>
              </a:buClr>
              <a:buFont typeface="Arial" panose="020B0604020202020204" pitchFamily="34" charset="0"/>
              <a:buChar char="•"/>
            </a:pPr>
            <a:r>
              <a:rPr lang="en-US" sz="1467" b="1" kern="0" dirty="0">
                <a:solidFill>
                  <a:prstClr val="black"/>
                </a:solidFill>
                <a:highlight>
                  <a:srgbClr val="FFFFFF"/>
                </a:highlight>
                <a:latin typeface="Franklin Gothic Book" panose="020B0503020102020204"/>
                <a:cs typeface="Arial"/>
                <a:sym typeface="Arial"/>
              </a:rPr>
              <a:t>Graham Borden</a:t>
            </a:r>
            <a:r>
              <a:rPr lang="en-US" sz="1467" kern="0" dirty="0">
                <a:solidFill>
                  <a:prstClr val="black"/>
                </a:solidFill>
                <a:highlight>
                  <a:srgbClr val="FFFFFF"/>
                </a:highlight>
                <a:latin typeface="Franklin Gothic Book" panose="020B0503020102020204"/>
                <a:cs typeface="Arial"/>
                <a:sym typeface="Arial"/>
              </a:rPr>
              <a:t>, 10th grade, Highlands High School (Fort Thomas Independent)</a:t>
            </a:r>
          </a:p>
          <a:p>
            <a:pPr marL="380990" indent="-380990" defTabSz="1219170">
              <a:buClr>
                <a:srgbClr val="000000"/>
              </a:buClr>
              <a:buFont typeface="Arial" panose="020B0604020202020204" pitchFamily="34" charset="0"/>
              <a:buChar char="•"/>
            </a:pPr>
            <a:r>
              <a:rPr lang="en-US" sz="1467" b="1" kern="0" dirty="0">
                <a:solidFill>
                  <a:prstClr val="black"/>
                </a:solidFill>
                <a:highlight>
                  <a:srgbClr val="FFFFFF"/>
                </a:highlight>
                <a:latin typeface="Franklin Gothic Book" panose="020B0503020102020204"/>
                <a:cs typeface="Arial"/>
                <a:sym typeface="Arial"/>
              </a:rPr>
              <a:t>Ani Dundee Taliah Cockerham-O’Donnell</a:t>
            </a:r>
            <a:r>
              <a:rPr lang="en-US" sz="1467" kern="0" dirty="0">
                <a:solidFill>
                  <a:prstClr val="black"/>
                </a:solidFill>
                <a:highlight>
                  <a:srgbClr val="FFFFFF"/>
                </a:highlight>
                <a:latin typeface="Franklin Gothic Book" panose="020B0503020102020204"/>
                <a:cs typeface="Arial"/>
                <a:sym typeface="Arial"/>
              </a:rPr>
              <a:t>, 9th grade, Kentucky School for the Deaf</a:t>
            </a:r>
          </a:p>
          <a:p>
            <a:pPr marL="380990" indent="-380990" defTabSz="1219170">
              <a:buClr>
                <a:srgbClr val="000000"/>
              </a:buClr>
              <a:buFont typeface="Arial" panose="020B0604020202020204" pitchFamily="34" charset="0"/>
              <a:buChar char="•"/>
            </a:pPr>
            <a:r>
              <a:rPr lang="en-US" sz="1467" b="1" kern="0" dirty="0">
                <a:solidFill>
                  <a:prstClr val="black"/>
                </a:solidFill>
                <a:highlight>
                  <a:srgbClr val="FFFFFF"/>
                </a:highlight>
                <a:latin typeface="Franklin Gothic Book" panose="020B0503020102020204"/>
                <a:cs typeface="Arial"/>
                <a:sym typeface="Arial"/>
              </a:rPr>
              <a:t>Isabella Edghill</a:t>
            </a:r>
            <a:r>
              <a:rPr lang="en-US" sz="1467" kern="0" dirty="0">
                <a:solidFill>
                  <a:prstClr val="black"/>
                </a:solidFill>
                <a:highlight>
                  <a:srgbClr val="FFFFFF"/>
                </a:highlight>
                <a:latin typeface="Franklin Gothic Book" panose="020B0503020102020204"/>
                <a:cs typeface="Arial"/>
                <a:sym typeface="Arial"/>
              </a:rPr>
              <a:t>, 11th grade, duPont Manual High School (Jefferson County)</a:t>
            </a:r>
          </a:p>
          <a:p>
            <a:pPr marL="380990" indent="-380990" defTabSz="1219170">
              <a:buClr>
                <a:srgbClr val="000000"/>
              </a:buClr>
              <a:buFont typeface="Arial" panose="020B0604020202020204" pitchFamily="34" charset="0"/>
              <a:buChar char="•"/>
            </a:pPr>
            <a:r>
              <a:rPr lang="en-US" sz="1467" b="1" kern="0" dirty="0">
                <a:solidFill>
                  <a:prstClr val="black"/>
                </a:solidFill>
                <a:highlight>
                  <a:srgbClr val="FFFFFF"/>
                </a:highlight>
                <a:latin typeface="Franklin Gothic Book" panose="020B0503020102020204"/>
                <a:cs typeface="Arial"/>
                <a:sym typeface="Arial"/>
              </a:rPr>
              <a:t>Aniji N. Fox</a:t>
            </a:r>
            <a:r>
              <a:rPr lang="en-US" sz="1467" kern="0" dirty="0">
                <a:solidFill>
                  <a:prstClr val="black"/>
                </a:solidFill>
                <a:highlight>
                  <a:srgbClr val="FFFFFF"/>
                </a:highlight>
                <a:latin typeface="Franklin Gothic Book" panose="020B0503020102020204"/>
                <a:cs typeface="Arial"/>
                <a:sym typeface="Arial"/>
              </a:rPr>
              <a:t>, 11th grade, Mayfield High School (Mayfield Independent)</a:t>
            </a:r>
          </a:p>
          <a:p>
            <a:pPr defTabSz="1219170">
              <a:buClr>
                <a:srgbClr val="000000"/>
              </a:buClr>
            </a:pPr>
            <a:endParaRPr lang="en-US" sz="1467" b="1" kern="0" dirty="0">
              <a:solidFill>
                <a:prstClr val="black"/>
              </a:solidFill>
              <a:highlight>
                <a:srgbClr val="FFFFFF"/>
              </a:highlight>
              <a:latin typeface="Franklin Gothic Book" panose="020B0503020102020204"/>
              <a:cs typeface="Arial"/>
              <a:sym typeface="Arial"/>
            </a:endParaRPr>
          </a:p>
          <a:p>
            <a:pPr marL="380990" indent="-380990" defTabSz="1219170">
              <a:buClr>
                <a:srgbClr val="000000"/>
              </a:buClr>
              <a:buFont typeface="Arial" panose="020B0604020202020204" pitchFamily="34" charset="0"/>
              <a:buChar char="•"/>
            </a:pPr>
            <a:endParaRPr lang="en-US" sz="1467" b="1" kern="0" dirty="0">
              <a:solidFill>
                <a:prstClr val="black"/>
              </a:solidFill>
              <a:highlight>
                <a:srgbClr val="FFFFFF"/>
              </a:highlight>
              <a:latin typeface="Franklin Gothic Book" panose="020B0503020102020204"/>
              <a:cs typeface="Arial"/>
              <a:sym typeface="Arial"/>
            </a:endParaRPr>
          </a:p>
          <a:p>
            <a:pPr marL="380990" indent="-380990" defTabSz="1219170">
              <a:buClr>
                <a:srgbClr val="000000"/>
              </a:buClr>
              <a:buFont typeface="Arial" panose="020B0604020202020204" pitchFamily="34" charset="0"/>
              <a:buChar char="•"/>
            </a:pPr>
            <a:endParaRPr lang="en-US" sz="1467" b="1" kern="0" dirty="0">
              <a:solidFill>
                <a:prstClr val="black"/>
              </a:solidFill>
              <a:highlight>
                <a:srgbClr val="FFFFFF"/>
              </a:highlight>
              <a:latin typeface="Franklin Gothic Book" panose="020B0503020102020204"/>
              <a:cs typeface="Arial"/>
              <a:sym typeface="Arial"/>
            </a:endParaRPr>
          </a:p>
          <a:p>
            <a:pPr defTabSz="1219170">
              <a:buClr>
                <a:srgbClr val="000000"/>
              </a:buClr>
            </a:pPr>
            <a:endParaRPr lang="en-US" sz="1467" b="1" kern="0" dirty="0">
              <a:solidFill>
                <a:prstClr val="black"/>
              </a:solidFill>
              <a:highlight>
                <a:srgbClr val="FFFFFF"/>
              </a:highlight>
              <a:latin typeface="Franklin Gothic Book" panose="020B0503020102020204"/>
              <a:cs typeface="Arial"/>
              <a:sym typeface="Arial"/>
            </a:endParaRPr>
          </a:p>
          <a:p>
            <a:pPr marL="380990" indent="-380990" defTabSz="1219170">
              <a:buClr>
                <a:srgbClr val="000000"/>
              </a:buClr>
              <a:buFont typeface="Arial" panose="020B0604020202020204" pitchFamily="34" charset="0"/>
              <a:buChar char="•"/>
            </a:pPr>
            <a:r>
              <a:rPr lang="en-US" sz="1467" b="1" kern="0" dirty="0">
                <a:solidFill>
                  <a:prstClr val="black"/>
                </a:solidFill>
                <a:highlight>
                  <a:srgbClr val="FFFFFF"/>
                </a:highlight>
                <a:latin typeface="Franklin Gothic Book" panose="020B0503020102020204"/>
                <a:cs typeface="Arial"/>
                <a:sym typeface="Arial"/>
              </a:rPr>
              <a:t>Samarah Higgins</a:t>
            </a:r>
            <a:r>
              <a:rPr lang="en-US" sz="1467" kern="0" dirty="0">
                <a:solidFill>
                  <a:prstClr val="black"/>
                </a:solidFill>
                <a:highlight>
                  <a:srgbClr val="FFFFFF"/>
                </a:highlight>
                <a:latin typeface="Franklin Gothic Book" panose="020B0503020102020204"/>
                <a:cs typeface="Arial"/>
                <a:sym typeface="Arial"/>
              </a:rPr>
              <a:t>, 11th grade, John Hardin High School (Hardin County)</a:t>
            </a:r>
          </a:p>
          <a:p>
            <a:pPr marL="380990" indent="-380990" defTabSz="1219170">
              <a:buClr>
                <a:srgbClr val="000000"/>
              </a:buClr>
              <a:buFont typeface="Arial" panose="020B0604020202020204" pitchFamily="34" charset="0"/>
              <a:buChar char="•"/>
            </a:pPr>
            <a:r>
              <a:rPr lang="en-US" sz="1467" b="1" kern="0" dirty="0">
                <a:solidFill>
                  <a:prstClr val="black"/>
                </a:solidFill>
                <a:highlight>
                  <a:srgbClr val="FFFFFF"/>
                </a:highlight>
                <a:latin typeface="Franklin Gothic Book" panose="020B0503020102020204"/>
                <a:cs typeface="Arial"/>
                <a:sym typeface="Arial"/>
              </a:rPr>
              <a:t>Allan M. Kalambayi</a:t>
            </a:r>
            <a:r>
              <a:rPr lang="en-US" sz="1467" kern="0" dirty="0">
                <a:solidFill>
                  <a:prstClr val="black"/>
                </a:solidFill>
                <a:highlight>
                  <a:srgbClr val="FFFFFF"/>
                </a:highlight>
                <a:latin typeface="Franklin Gothic Book" panose="020B0503020102020204"/>
                <a:cs typeface="Arial"/>
                <a:sym typeface="Arial"/>
              </a:rPr>
              <a:t>, 11th grade, Owensboro High School (Owensboro Independent)</a:t>
            </a:r>
          </a:p>
          <a:p>
            <a:pPr marL="380990" indent="-380990" defTabSz="1219170">
              <a:buClr>
                <a:srgbClr val="000000"/>
              </a:buClr>
              <a:buFont typeface="Arial" panose="020B0604020202020204" pitchFamily="34" charset="0"/>
              <a:buChar char="•"/>
            </a:pPr>
            <a:r>
              <a:rPr lang="en-US" sz="1467" b="1" kern="0" dirty="0">
                <a:solidFill>
                  <a:prstClr val="black"/>
                </a:solidFill>
                <a:highlight>
                  <a:srgbClr val="FFFFFF"/>
                </a:highlight>
                <a:latin typeface="Franklin Gothic Book" panose="020B0503020102020204"/>
                <a:cs typeface="Arial"/>
                <a:sym typeface="Arial"/>
              </a:rPr>
              <a:t>Luisa Sanchez-Almenarez</a:t>
            </a:r>
            <a:r>
              <a:rPr lang="en-US" sz="1467" kern="0" dirty="0">
                <a:solidFill>
                  <a:prstClr val="black"/>
                </a:solidFill>
                <a:highlight>
                  <a:srgbClr val="FFFFFF"/>
                </a:highlight>
                <a:latin typeface="Franklin Gothic Book" panose="020B0503020102020204"/>
                <a:cs typeface="Arial"/>
                <a:sym typeface="Arial"/>
              </a:rPr>
              <a:t>, 10th grade, Boyle County High School</a:t>
            </a:r>
          </a:p>
          <a:p>
            <a:pPr marL="380990" indent="-380990" defTabSz="1219170">
              <a:buClr>
                <a:srgbClr val="000000"/>
              </a:buClr>
              <a:buFont typeface="Arial" panose="020B0604020202020204" pitchFamily="34" charset="0"/>
              <a:buChar char="•"/>
            </a:pPr>
            <a:r>
              <a:rPr lang="en-US" sz="1467" b="1" kern="0" dirty="0">
                <a:solidFill>
                  <a:prstClr val="black"/>
                </a:solidFill>
                <a:highlight>
                  <a:srgbClr val="FFFFFF"/>
                </a:highlight>
                <a:latin typeface="Franklin Gothic Book" panose="020B0503020102020204"/>
                <a:cs typeface="Arial"/>
                <a:sym typeface="Arial"/>
              </a:rPr>
              <a:t>Abigail Sears</a:t>
            </a:r>
            <a:r>
              <a:rPr lang="en-US" sz="1467" kern="0" dirty="0">
                <a:solidFill>
                  <a:prstClr val="black"/>
                </a:solidFill>
                <a:highlight>
                  <a:srgbClr val="FFFFFF"/>
                </a:highlight>
                <a:latin typeface="Franklin Gothic Book" panose="020B0503020102020204"/>
                <a:cs typeface="Arial"/>
                <a:sym typeface="Arial"/>
              </a:rPr>
              <a:t>, 11th grade, Danville High School (Danville Independent)</a:t>
            </a:r>
          </a:p>
          <a:p>
            <a:pPr marL="380990" indent="-380990" defTabSz="1219170">
              <a:buClr>
                <a:srgbClr val="000000"/>
              </a:buClr>
              <a:buFont typeface="Arial" panose="020B0604020202020204" pitchFamily="34" charset="0"/>
              <a:buChar char="•"/>
            </a:pPr>
            <a:r>
              <a:rPr lang="en-US" sz="1467" b="1" kern="0" dirty="0">
                <a:solidFill>
                  <a:prstClr val="black"/>
                </a:solidFill>
                <a:highlight>
                  <a:srgbClr val="FFFFFF"/>
                </a:highlight>
                <a:latin typeface="Franklin Gothic Book" panose="020B0503020102020204"/>
                <a:cs typeface="Arial"/>
                <a:sym typeface="Arial"/>
              </a:rPr>
              <a:t>Khoa Anh Ta</a:t>
            </a:r>
            <a:r>
              <a:rPr lang="en-US" sz="1467" kern="0" dirty="0">
                <a:solidFill>
                  <a:prstClr val="black"/>
                </a:solidFill>
                <a:highlight>
                  <a:srgbClr val="FFFFFF"/>
                </a:highlight>
                <a:latin typeface="Franklin Gothic Book" panose="020B0503020102020204"/>
                <a:cs typeface="Arial"/>
                <a:sym typeface="Arial"/>
              </a:rPr>
              <a:t>, 10th grade, Owensboro High School (Owensboro Independent)</a:t>
            </a:r>
          </a:p>
          <a:p>
            <a:pPr defTabSz="1219170">
              <a:buClr>
                <a:srgbClr val="000000"/>
              </a:buClr>
            </a:pPr>
            <a:endParaRPr lang="en-US" sz="1867" kern="0" dirty="0">
              <a:solidFill>
                <a:srgbClr val="000000"/>
              </a:solidFill>
              <a:latin typeface="Arial"/>
              <a:cs typeface="Arial"/>
              <a:sym typeface="Arial"/>
            </a:endParaRPr>
          </a:p>
        </p:txBody>
      </p:sp>
    </p:spTree>
    <p:extLst>
      <p:ext uri="{BB962C8B-B14F-4D97-AF65-F5344CB8AC3E}">
        <p14:creationId xmlns:p14="http://schemas.microsoft.com/office/powerpoint/2010/main" val="1862813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FE84-2524-335D-BBC8-80FBF6164A6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7704C9C0-1486-F076-34F1-438BE10BBBF5}"/>
              </a:ext>
            </a:extLst>
          </p:cNvPr>
          <p:cNvSpPr>
            <a:spLocks noGrp="1"/>
          </p:cNvSpPr>
          <p:nvPr>
            <p:ph idx="1"/>
          </p:nvPr>
        </p:nvSpPr>
        <p:spPr>
          <a:xfrm>
            <a:off x="838200" y="1368425"/>
            <a:ext cx="10515600" cy="4351338"/>
          </a:xfrm>
        </p:spPr>
        <p:txBody>
          <a:bodyPr/>
          <a:lstStyle/>
          <a:p>
            <a:r>
              <a:rPr lang="en-US" dirty="0">
                <a:solidFill>
                  <a:schemeClr val="tx1"/>
                </a:solidFill>
                <a:highlight>
                  <a:srgbClr val="FFFFFF"/>
                </a:highlight>
                <a:latin typeface="Franklin Gothic Book" panose="020B0503020102020204" pitchFamily="34" charset="0"/>
              </a:rPr>
              <a:t>Started my career in 1996 as a math and science teacher at </a:t>
            </a:r>
            <a:r>
              <a:rPr lang="en-US" dirty="0"/>
              <a:t>Williamstown Independent (Grant County).</a:t>
            </a:r>
          </a:p>
          <a:p>
            <a:r>
              <a:rPr lang="en-US" dirty="0"/>
              <a:t>Also spent time as a math teacher for Bourbon County High School and Inez Middle School (Martin County) </a:t>
            </a:r>
            <a:r>
              <a:rPr lang="en-US" dirty="0">
                <a:solidFill>
                  <a:schemeClr val="tx1"/>
                </a:solidFill>
                <a:highlight>
                  <a:srgbClr val="FFFFFF"/>
                </a:highlight>
                <a:latin typeface="Franklin Gothic Book" panose="020B0503020102020204" pitchFamily="34" charset="0"/>
              </a:rPr>
              <a:t>before becoming the assistant principal at Inez Middle School in 2004.</a:t>
            </a:r>
          </a:p>
          <a:p>
            <a:r>
              <a:rPr lang="en-US" dirty="0">
                <a:solidFill>
                  <a:schemeClr val="tx1"/>
                </a:solidFill>
                <a:highlight>
                  <a:srgbClr val="FFFFFF"/>
                </a:highlight>
                <a:latin typeface="Franklin Gothic Book" panose="020B0503020102020204" pitchFamily="34" charset="0"/>
              </a:rPr>
              <a:t>Served as principal of Sheldon Clark High School (Martin County) from 2009 to 2014 and as principal of Warfield Middle School (Martin County) from 2005 to 2009. </a:t>
            </a:r>
          </a:p>
          <a:p>
            <a:r>
              <a:rPr lang="en-US" sz="2800" b="0" i="0" dirty="0">
                <a:solidFill>
                  <a:schemeClr val="tx1"/>
                </a:solidFill>
                <a:effectLst/>
                <a:highlight>
                  <a:srgbClr val="FFFFFF"/>
                </a:highlight>
                <a:latin typeface="Franklin Gothic Book" panose="020B0503020102020204" pitchFamily="34" charset="0"/>
              </a:rPr>
              <a:t>Served as superintendent of Lawrence County Schools from 2014-2024.</a:t>
            </a:r>
          </a:p>
          <a:p>
            <a:endParaRPr lang="en-US" dirty="0"/>
          </a:p>
        </p:txBody>
      </p:sp>
      <p:sp>
        <p:nvSpPr>
          <p:cNvPr id="4" name="Footer Placeholder 3">
            <a:extLst>
              <a:ext uri="{FF2B5EF4-FFF2-40B4-BE49-F238E27FC236}">
                <a16:creationId xmlns:a16="http://schemas.microsoft.com/office/drawing/2014/main" id="{7B131679-E9C9-9E70-1E2F-92D86C52872F}"/>
              </a:ext>
            </a:extLst>
          </p:cNvPr>
          <p:cNvSpPr>
            <a:spLocks noGrp="1"/>
          </p:cNvSpPr>
          <p:nvPr>
            <p:ph type="ftr" sz="quarter" idx="11"/>
          </p:nvPr>
        </p:nvSpPr>
        <p:spPr/>
        <p:txBody>
          <a:bodyPr/>
          <a:lstStyle/>
          <a:p>
            <a:r>
              <a:rPr lang="en-US"/>
              <a:t>OAA: IJCE June 2023</a:t>
            </a:r>
          </a:p>
        </p:txBody>
      </p:sp>
    </p:spTree>
    <p:extLst>
      <p:ext uri="{BB962C8B-B14F-4D97-AF65-F5344CB8AC3E}">
        <p14:creationId xmlns:p14="http://schemas.microsoft.com/office/powerpoint/2010/main" val="301762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B2A2B-E2AA-B94A-0F21-D0526D6479F8}"/>
              </a:ext>
            </a:extLst>
          </p:cNvPr>
          <p:cNvSpPr>
            <a:spLocks noGrp="1"/>
          </p:cNvSpPr>
          <p:nvPr>
            <p:ph type="title"/>
          </p:nvPr>
        </p:nvSpPr>
        <p:spPr/>
        <p:txBody>
          <a:bodyPr/>
          <a:lstStyle/>
          <a:p>
            <a:r>
              <a:rPr lang="en-US" dirty="0"/>
              <a:t>Main Priorities</a:t>
            </a:r>
          </a:p>
        </p:txBody>
      </p:sp>
      <p:sp>
        <p:nvSpPr>
          <p:cNvPr id="3" name="Content Placeholder 2">
            <a:extLst>
              <a:ext uri="{FF2B5EF4-FFF2-40B4-BE49-F238E27FC236}">
                <a16:creationId xmlns:a16="http://schemas.microsoft.com/office/drawing/2014/main" id="{1E1CC8FD-F35E-7C78-5F84-ED911928FCF9}"/>
              </a:ext>
            </a:extLst>
          </p:cNvPr>
          <p:cNvSpPr>
            <a:spLocks noGrp="1"/>
          </p:cNvSpPr>
          <p:nvPr>
            <p:ph idx="1"/>
          </p:nvPr>
        </p:nvSpPr>
        <p:spPr>
          <a:xfrm>
            <a:off x="838200" y="1454150"/>
            <a:ext cx="10515600" cy="4351338"/>
          </a:xfrm>
        </p:spPr>
        <p:txBody>
          <a:bodyPr>
            <a:normAutofit lnSpcReduction="10000"/>
          </a:bodyPr>
          <a:lstStyle/>
          <a:p>
            <a:r>
              <a:rPr lang="en-US" dirty="0"/>
              <a:t>Building relationships with legislators and many other groups.</a:t>
            </a:r>
          </a:p>
          <a:p>
            <a:r>
              <a:rPr lang="en-US" dirty="0"/>
              <a:t>Developing a new assessment and accountability system</a:t>
            </a:r>
          </a:p>
          <a:p>
            <a:r>
              <a:rPr lang="en-US" dirty="0"/>
              <a:t>Potential reforms with the Support Education Excellence in Kentucky (SEEK) funding formula</a:t>
            </a:r>
          </a:p>
          <a:p>
            <a:pPr lvl="1"/>
            <a:r>
              <a:rPr lang="en-US" dirty="0"/>
              <a:t>Balance between property-poor and property-rich districts</a:t>
            </a:r>
          </a:p>
          <a:p>
            <a:r>
              <a:rPr lang="en-US" dirty="0"/>
              <a:t>Bring in as many voices as possible to better the education of the Commonwealth’s children</a:t>
            </a:r>
          </a:p>
          <a:p>
            <a:r>
              <a:rPr lang="en-US" dirty="0"/>
              <a:t>Plan to keep students at the forefront</a:t>
            </a:r>
          </a:p>
          <a:p>
            <a:pPr lvl="1"/>
            <a:r>
              <a:rPr lang="en-US" dirty="0"/>
              <a:t>I am ‘All In’ for supporting and celebrating every student in the Commonwealth.</a:t>
            </a:r>
          </a:p>
        </p:txBody>
      </p:sp>
      <p:sp>
        <p:nvSpPr>
          <p:cNvPr id="4" name="Footer Placeholder 3">
            <a:extLst>
              <a:ext uri="{FF2B5EF4-FFF2-40B4-BE49-F238E27FC236}">
                <a16:creationId xmlns:a16="http://schemas.microsoft.com/office/drawing/2014/main" id="{3A773EDC-ADD0-03F8-C0A0-56EA4125BCA2}"/>
              </a:ext>
            </a:extLst>
          </p:cNvPr>
          <p:cNvSpPr>
            <a:spLocks noGrp="1"/>
          </p:cNvSpPr>
          <p:nvPr>
            <p:ph type="ftr" sz="quarter" idx="11"/>
          </p:nvPr>
        </p:nvSpPr>
        <p:spPr/>
        <p:txBody>
          <a:bodyPr/>
          <a:lstStyle/>
          <a:p>
            <a:r>
              <a:rPr lang="en-US"/>
              <a:t>OAA: IJCE June 2023</a:t>
            </a:r>
          </a:p>
        </p:txBody>
      </p:sp>
    </p:spTree>
    <p:extLst>
      <p:ext uri="{BB962C8B-B14F-4D97-AF65-F5344CB8AC3E}">
        <p14:creationId xmlns:p14="http://schemas.microsoft.com/office/powerpoint/2010/main" val="425811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ctrTitle"/>
          </p:nvPr>
        </p:nvSpPr>
        <p:spPr>
          <a:xfrm>
            <a:off x="2906110" y="1309874"/>
            <a:ext cx="8363870" cy="25763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sz="5000" dirty="0">
                <a:latin typeface="Franklin Gothic Medium" panose="020B0603020102020204" pitchFamily="34" charset="0"/>
              </a:rPr>
              <a:t>Reimagining Assessment and Accountability: Moving Toward the KUWL Moonshot</a:t>
            </a:r>
            <a:endParaRPr sz="5000" dirty="0">
              <a:latin typeface="Franklin Gothic Medium" panose="020B0603020102020204" pitchFamily="34" charset="0"/>
            </a:endParaRPr>
          </a:p>
        </p:txBody>
      </p:sp>
      <p:pic>
        <p:nvPicPr>
          <p:cNvPr id="81" name="Google Shape;81;p1" descr="Kentucky United We Learn Council Logo"/>
          <p:cNvPicPr preferRelativeResize="0"/>
          <p:nvPr/>
        </p:nvPicPr>
        <p:blipFill rotWithShape="1">
          <a:blip r:embed="rId3">
            <a:alphaModFix/>
          </a:blip>
          <a:srcRect l="26749" r="23750"/>
          <a:stretch/>
        </p:blipFill>
        <p:spPr>
          <a:xfrm>
            <a:off x="9613825" y="0"/>
            <a:ext cx="2578174" cy="1186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74dd86be49_0_8"/>
          <p:cNvSpPr txBox="1">
            <a:spLocks noGrp="1"/>
          </p:cNvSpPr>
          <p:nvPr>
            <p:ph type="title"/>
          </p:nvPr>
        </p:nvSpPr>
        <p:spPr>
          <a:xfrm>
            <a:off x="0" y="0"/>
            <a:ext cx="10515600" cy="1325600"/>
          </a:xfrm>
          <a:prstGeom prst="rect">
            <a:avLst/>
          </a:prstGeom>
        </p:spPr>
        <p:txBody>
          <a:bodyPr spcFirstLastPara="1" wrap="square" lIns="91433" tIns="45700" rIns="91433" bIns="45700" anchor="ctr" anchorCtr="0">
            <a:noAutofit/>
          </a:bodyPr>
          <a:lstStyle/>
          <a:p>
            <a:pPr marL="186262" marR="186262">
              <a:lnSpc>
                <a:spcPct val="170000"/>
              </a:lnSpc>
              <a:spcAft>
                <a:spcPts val="1067"/>
              </a:spcAft>
              <a:buSzPts val="1100"/>
            </a:pPr>
            <a:r>
              <a:rPr lang="en">
                <a:latin typeface="Franklin Gothic Medium"/>
              </a:rPr>
              <a:t>Vision and Moonshot </a:t>
            </a:r>
            <a:endParaRPr dirty="0"/>
          </a:p>
        </p:txBody>
      </p:sp>
      <p:sp>
        <p:nvSpPr>
          <p:cNvPr id="97" name="Google Shape;97;g274dd86be49_0_8"/>
          <p:cNvSpPr txBox="1">
            <a:spLocks noGrp="1"/>
          </p:cNvSpPr>
          <p:nvPr>
            <p:ph type="body" idx="1"/>
          </p:nvPr>
        </p:nvSpPr>
        <p:spPr>
          <a:xfrm>
            <a:off x="745211" y="1253400"/>
            <a:ext cx="10515600" cy="4351200"/>
          </a:xfrm>
          <a:prstGeom prst="rect">
            <a:avLst/>
          </a:prstGeom>
        </p:spPr>
        <p:txBody>
          <a:bodyPr spcFirstLastPara="1" wrap="square" lIns="91433" tIns="45700" rIns="91433" bIns="45700" anchor="t" anchorCtr="0">
            <a:normAutofit/>
          </a:bodyPr>
          <a:lstStyle/>
          <a:p>
            <a:pPr marL="0" indent="0">
              <a:lnSpc>
                <a:spcPct val="115000"/>
              </a:lnSpc>
              <a:spcBef>
                <a:spcPts val="0"/>
              </a:spcBef>
              <a:buSzPts val="1100"/>
              <a:buNone/>
            </a:pPr>
            <a:r>
              <a:rPr lang="en" sz="2400" dirty="0">
                <a:solidFill>
                  <a:schemeClr val="tx1"/>
                </a:solidFill>
                <a:ea typeface="Times New Roman"/>
                <a:cs typeface="Times New Roman"/>
                <a:sym typeface="Times New Roman"/>
              </a:rPr>
              <a:t>The </a:t>
            </a:r>
            <a:r>
              <a:rPr lang="en" sz="2400" u="sng" dirty="0">
                <a:solidFill>
                  <a:srgbClr val="1155CC"/>
                </a:solidFill>
                <a:ea typeface="Times New Roman"/>
                <a:cs typeface="Times New Roman"/>
                <a:sym typeface="Times New Roman"/>
                <a:hlinkClick r:id="rId3">
                  <a:extLst>
                    <a:ext uri="{A12FA001-AC4F-418D-AE19-62706E023703}">
                      <ahyp:hlinkClr xmlns:ahyp="http://schemas.microsoft.com/office/drawing/2018/hyperlinkcolor" val="tx"/>
                    </a:ext>
                  </a:extLst>
                </a:hlinkClick>
              </a:rPr>
              <a:t>Kentucky United We Learn Council</a:t>
            </a:r>
            <a:r>
              <a:rPr lang="en" sz="2400" dirty="0">
                <a:solidFill>
                  <a:schemeClr val="dk1"/>
                </a:solidFill>
                <a:ea typeface="Times New Roman"/>
                <a:cs typeface="Times New Roman"/>
                <a:sym typeface="Times New Roman"/>
              </a:rPr>
              <a:t> </a:t>
            </a:r>
            <a:r>
              <a:rPr lang="en" sz="2400" dirty="0">
                <a:solidFill>
                  <a:schemeClr val="tx1"/>
                </a:solidFill>
                <a:ea typeface="Times New Roman"/>
                <a:cs typeface="Times New Roman"/>
                <a:sym typeface="Times New Roman"/>
              </a:rPr>
              <a:t>envisions new systems of assessment and accountability, first articulated in the </a:t>
            </a:r>
            <a:r>
              <a:rPr lang="en" sz="2400" u="sng" dirty="0">
                <a:solidFill>
                  <a:srgbClr val="1155CC"/>
                </a:solidFill>
                <a:ea typeface="Times New Roman"/>
                <a:cs typeface="Times New Roman"/>
                <a:sym typeface="Times New Roman"/>
                <a:hlinkClick r:id="rId4">
                  <a:extLst>
                    <a:ext uri="{A12FA001-AC4F-418D-AE19-62706E023703}">
                      <ahyp:hlinkClr xmlns:ahyp="http://schemas.microsoft.com/office/drawing/2018/hyperlinkcolor" val="tx"/>
                    </a:ext>
                  </a:extLst>
                </a:hlinkClick>
              </a:rPr>
              <a:t>United We Learn report</a:t>
            </a:r>
            <a:r>
              <a:rPr lang="en" sz="2400" dirty="0">
                <a:solidFill>
                  <a:schemeClr val="dk1"/>
                </a:solidFill>
                <a:ea typeface="Times New Roman"/>
                <a:cs typeface="Times New Roman"/>
                <a:sym typeface="Times New Roman"/>
              </a:rPr>
              <a:t>. </a:t>
            </a:r>
            <a:endParaRPr sz="2400" dirty="0"/>
          </a:p>
          <a:p>
            <a:pPr marL="0" indent="0">
              <a:buNone/>
            </a:pPr>
            <a:r>
              <a:rPr lang="en" sz="2400" b="1" dirty="0">
                <a:solidFill>
                  <a:schemeClr val="tx1"/>
                </a:solidFill>
              </a:rPr>
              <a:t>Vision</a:t>
            </a:r>
            <a:endParaRPr lang="en-US" sz="2400" b="1" dirty="0">
              <a:solidFill>
                <a:schemeClr val="tx1"/>
              </a:solidFill>
            </a:endParaRPr>
          </a:p>
          <a:p>
            <a:pPr indent="-431789">
              <a:lnSpc>
                <a:spcPct val="115000"/>
              </a:lnSpc>
              <a:spcBef>
                <a:spcPts val="0"/>
              </a:spcBef>
              <a:buSzPts val="1500"/>
              <a:buFont typeface="Arial" panose="020B0604020202020204" pitchFamily="34" charset="0"/>
              <a:buChar char="•"/>
            </a:pPr>
            <a:r>
              <a:rPr lang="en-US" sz="2400" dirty="0">
                <a:solidFill>
                  <a:schemeClr val="tx1"/>
                </a:solidFill>
              </a:rPr>
              <a:t>Vibrant learning experiences for every student</a:t>
            </a:r>
          </a:p>
          <a:p>
            <a:pPr indent="-431789">
              <a:lnSpc>
                <a:spcPct val="115000"/>
              </a:lnSpc>
              <a:spcBef>
                <a:spcPts val="0"/>
              </a:spcBef>
              <a:buSzPts val="1500"/>
              <a:buFont typeface="Arial" panose="020B0604020202020204" pitchFamily="34" charset="0"/>
              <a:buChar char="•"/>
            </a:pPr>
            <a:r>
              <a:rPr lang="en" sz="2400" dirty="0">
                <a:solidFill>
                  <a:schemeClr val="tx1"/>
                </a:solidFill>
              </a:rPr>
              <a:t>Encouraging innovation, especially around assessment</a:t>
            </a:r>
            <a:endParaRPr sz="2400" dirty="0">
              <a:solidFill>
                <a:schemeClr val="tx1"/>
              </a:solidFill>
            </a:endParaRPr>
          </a:p>
          <a:p>
            <a:pPr indent="-431789">
              <a:lnSpc>
                <a:spcPct val="115000"/>
              </a:lnSpc>
              <a:spcBef>
                <a:spcPts val="0"/>
              </a:spcBef>
              <a:buSzPts val="1500"/>
              <a:buFont typeface="Arial" panose="020B0604020202020204" pitchFamily="34" charset="0"/>
              <a:buChar char="•"/>
            </a:pPr>
            <a:r>
              <a:rPr lang="en" sz="2400" dirty="0">
                <a:solidFill>
                  <a:schemeClr val="tx1"/>
                </a:solidFill>
              </a:rPr>
              <a:t>Creating a bold new future for Kentucky’s schools through collaboration​ with our communities</a:t>
            </a:r>
            <a:endParaRPr sz="2400" dirty="0">
              <a:solidFill>
                <a:schemeClr val="tx1"/>
              </a:solidFill>
            </a:endParaRPr>
          </a:p>
          <a:p>
            <a:pPr marL="0" indent="0">
              <a:buNone/>
            </a:pPr>
            <a:r>
              <a:rPr lang="en" sz="2400" b="1" dirty="0">
                <a:solidFill>
                  <a:schemeClr val="tx1"/>
                </a:solidFill>
              </a:rPr>
              <a:t>Moonshot</a:t>
            </a:r>
            <a:endParaRPr sz="2400" b="1" dirty="0">
              <a:solidFill>
                <a:schemeClr val="tx1"/>
              </a:solidFill>
            </a:endParaRPr>
          </a:p>
          <a:p>
            <a:pPr marL="0" indent="0">
              <a:buNone/>
            </a:pPr>
            <a:r>
              <a:rPr lang="en" sz="2400" dirty="0">
                <a:solidFill>
                  <a:schemeClr val="tx1"/>
                </a:solidFill>
                <a:highlight>
                  <a:srgbClr val="FFFFFF"/>
                </a:highlight>
                <a:ea typeface="Arial"/>
                <a:cs typeface="Arial"/>
                <a:sym typeface="Arial"/>
              </a:rPr>
              <a:t>"To build a prosperous Kentucky, we will launch an accountability system that is meaningful and useful to all our learners.”</a:t>
            </a:r>
            <a:endParaRPr sz="2400" dirty="0">
              <a:solidFill>
                <a:schemeClr val="tx1"/>
              </a:solidFill>
            </a:endParaRPr>
          </a:p>
        </p:txBody>
      </p:sp>
      <p:sp>
        <p:nvSpPr>
          <p:cNvPr id="3" name="TextBox 2">
            <a:extLst>
              <a:ext uri="{FF2B5EF4-FFF2-40B4-BE49-F238E27FC236}">
                <a16:creationId xmlns:a16="http://schemas.microsoft.com/office/drawing/2014/main" id="{6DEABC41-9EF0-1D82-E619-031D57BDD20F}"/>
              </a:ext>
            </a:extLst>
          </p:cNvPr>
          <p:cNvSpPr txBox="1"/>
          <p:nvPr/>
        </p:nvSpPr>
        <p:spPr>
          <a:xfrm>
            <a:off x="2999232" y="3244334"/>
            <a:ext cx="6126480" cy="369332"/>
          </a:xfrm>
          <a:prstGeom prst="rect">
            <a:avLst/>
          </a:prstGeom>
          <a:noFill/>
        </p:spPr>
        <p:txBody>
          <a:bodyPr wrap="square">
            <a:spAutoFit/>
          </a:bodyPr>
          <a:lstStyle/>
          <a:p>
            <a:r>
              <a:rPr lang="en-US" dirty="0"/>
              <a:t> </a:t>
            </a:r>
          </a:p>
        </p:txBody>
      </p:sp>
      <p:sp>
        <p:nvSpPr>
          <p:cNvPr id="9" name="TextBox 8">
            <a:extLst>
              <a:ext uri="{FF2B5EF4-FFF2-40B4-BE49-F238E27FC236}">
                <a16:creationId xmlns:a16="http://schemas.microsoft.com/office/drawing/2014/main" id="{8E1F7157-8215-A1A8-01EC-671826E6B56C}"/>
              </a:ext>
            </a:extLst>
          </p:cNvPr>
          <p:cNvSpPr txBox="1"/>
          <p:nvPr/>
        </p:nvSpPr>
        <p:spPr>
          <a:xfrm>
            <a:off x="2999232" y="3244334"/>
            <a:ext cx="6126480" cy="369332"/>
          </a:xfrm>
          <a:prstGeom prst="rect">
            <a:avLst/>
          </a:prstGeom>
          <a:noFill/>
        </p:spPr>
        <p:txBody>
          <a:bodyPr wrap="square">
            <a:spAutoFit/>
          </a:bodyPr>
          <a:lstStyle/>
          <a:p>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e9a8ae116c_0_125"/>
          <p:cNvSpPr txBox="1">
            <a:spLocks noGrp="1"/>
          </p:cNvSpPr>
          <p:nvPr>
            <p:ph type="title"/>
          </p:nvPr>
        </p:nvSpPr>
        <p:spPr>
          <a:xfrm>
            <a:off x="0" y="0"/>
            <a:ext cx="11154800" cy="1312189"/>
          </a:xfrm>
          <a:prstGeom prst="rect">
            <a:avLst/>
          </a:prstGeom>
        </p:spPr>
        <p:txBody>
          <a:bodyPr spcFirstLastPara="1" wrap="square" lIns="91433" tIns="45700" rIns="91433" bIns="45700" anchor="ctr" anchorCtr="0">
            <a:normAutofit fontScale="90000"/>
          </a:bodyPr>
          <a:lstStyle/>
          <a:p>
            <a:pPr marL="154513">
              <a:buClr>
                <a:srgbClr val="000000"/>
              </a:buClr>
              <a:buSzPct val="125714"/>
            </a:pPr>
            <a:br>
              <a:rPr lang="en" sz="4667" dirty="0">
                <a:latin typeface="Franklin Gothic Medium" panose="020B0603020102020204" pitchFamily="34" charset="0"/>
              </a:rPr>
            </a:br>
            <a:r>
              <a:rPr lang="en" sz="4667" dirty="0">
                <a:latin typeface="Franklin Gothic Medium" panose="020B0603020102020204" pitchFamily="34" charset="0"/>
              </a:rPr>
              <a:t>Kentucky United We Learn Council - Year 2</a:t>
            </a:r>
            <a:endParaRPr sz="4667" dirty="0">
              <a:latin typeface="Franklin Gothic Medium" panose="020B0603020102020204" pitchFamily="34" charset="0"/>
            </a:endParaRPr>
          </a:p>
          <a:p>
            <a:endParaRPr dirty="0"/>
          </a:p>
        </p:txBody>
      </p:sp>
      <p:sp>
        <p:nvSpPr>
          <p:cNvPr id="109" name="Google Shape;109;g2e9a8ae116c_0_125"/>
          <p:cNvSpPr txBox="1">
            <a:spLocks noGrp="1"/>
          </p:cNvSpPr>
          <p:nvPr>
            <p:ph type="body" idx="1"/>
          </p:nvPr>
        </p:nvSpPr>
        <p:spPr>
          <a:xfrm>
            <a:off x="839788" y="787329"/>
            <a:ext cx="5158000" cy="824000"/>
          </a:xfrm>
          <a:prstGeom prst="rect">
            <a:avLst/>
          </a:prstGeom>
        </p:spPr>
        <p:txBody>
          <a:bodyPr spcFirstLastPara="1" wrap="square" lIns="91433" tIns="45700" rIns="91433" bIns="45700" anchor="b" anchorCtr="0">
            <a:normAutofit/>
          </a:bodyPr>
          <a:lstStyle/>
          <a:p>
            <a:pPr marL="0" indent="0">
              <a:spcBef>
                <a:spcPts val="1067"/>
              </a:spcBef>
            </a:pPr>
            <a:r>
              <a:rPr lang="en" dirty="0">
                <a:latin typeface="Franklin Gothic Book" panose="020B0503020102020204" pitchFamily="34" charset="0"/>
              </a:rPr>
              <a:t>Composition</a:t>
            </a:r>
            <a:endParaRPr dirty="0">
              <a:latin typeface="Franklin Gothic Book" panose="020B0503020102020204" pitchFamily="34" charset="0"/>
            </a:endParaRPr>
          </a:p>
        </p:txBody>
      </p:sp>
      <p:sp>
        <p:nvSpPr>
          <p:cNvPr id="110" name="Google Shape;110;g2e9a8ae116c_0_125"/>
          <p:cNvSpPr txBox="1">
            <a:spLocks noGrp="1"/>
          </p:cNvSpPr>
          <p:nvPr>
            <p:ph type="body" idx="2"/>
          </p:nvPr>
        </p:nvSpPr>
        <p:spPr>
          <a:xfrm>
            <a:off x="839800" y="1611232"/>
            <a:ext cx="5158000" cy="4055200"/>
          </a:xfrm>
          <a:prstGeom prst="rect">
            <a:avLst/>
          </a:prstGeom>
        </p:spPr>
        <p:txBody>
          <a:bodyPr spcFirstLastPara="1" wrap="square" lIns="91433" tIns="45700" rIns="91433" bIns="45700" anchor="t" anchorCtr="0">
            <a:normAutofit/>
          </a:bodyPr>
          <a:lstStyle/>
          <a:p>
            <a:pPr marL="228594" indent="-228594">
              <a:lnSpc>
                <a:spcPct val="100000"/>
              </a:lnSpc>
              <a:spcBef>
                <a:spcPts val="0"/>
              </a:spcBef>
              <a:buClr>
                <a:schemeClr val="dk1"/>
              </a:buClr>
              <a:buSzPct val="100000"/>
            </a:pPr>
            <a:r>
              <a:rPr lang="en" sz="2400" dirty="0">
                <a:latin typeface="Franklin Gothic Book" panose="020B0503020102020204" pitchFamily="34" charset="0"/>
              </a:rPr>
              <a:t>~55 members</a:t>
            </a:r>
          </a:p>
          <a:p>
            <a:pPr marL="685794" lvl="1" indent="-228594">
              <a:lnSpc>
                <a:spcPct val="100000"/>
              </a:lnSpc>
              <a:spcBef>
                <a:spcPts val="0"/>
              </a:spcBef>
              <a:buClr>
                <a:schemeClr val="dk1"/>
              </a:buClr>
              <a:buSzPct val="100000"/>
            </a:pPr>
            <a:r>
              <a:rPr lang="en" sz="2000" dirty="0">
                <a:latin typeface="Franklin Gothic Book" panose="020B0503020102020204" pitchFamily="34" charset="0"/>
              </a:rPr>
              <a:t>Superintendents</a:t>
            </a:r>
          </a:p>
          <a:p>
            <a:pPr marL="685794" lvl="1" indent="-228594">
              <a:lnSpc>
                <a:spcPct val="100000"/>
              </a:lnSpc>
              <a:spcBef>
                <a:spcPts val="0"/>
              </a:spcBef>
              <a:buClr>
                <a:schemeClr val="dk1"/>
              </a:buClr>
              <a:buSzPct val="100000"/>
            </a:pPr>
            <a:r>
              <a:rPr lang="en" sz="2000" dirty="0">
                <a:latin typeface="Franklin Gothic Book" panose="020B0503020102020204" pitchFamily="34" charset="0"/>
              </a:rPr>
              <a:t>Principals</a:t>
            </a:r>
          </a:p>
          <a:p>
            <a:pPr marL="685794" lvl="1" indent="-228594">
              <a:lnSpc>
                <a:spcPct val="100000"/>
              </a:lnSpc>
              <a:spcBef>
                <a:spcPts val="0"/>
              </a:spcBef>
              <a:buClr>
                <a:schemeClr val="dk1"/>
              </a:buClr>
              <a:buSzPct val="100000"/>
            </a:pPr>
            <a:r>
              <a:rPr lang="en" sz="2000" dirty="0">
                <a:latin typeface="Franklin Gothic Book" panose="020B0503020102020204" pitchFamily="34" charset="0"/>
              </a:rPr>
              <a:t>Classroom Teachers</a:t>
            </a:r>
          </a:p>
          <a:p>
            <a:pPr marL="685794" lvl="1" indent="-228594">
              <a:lnSpc>
                <a:spcPct val="100000"/>
              </a:lnSpc>
              <a:spcBef>
                <a:spcPts val="0"/>
              </a:spcBef>
              <a:buClr>
                <a:schemeClr val="dk1"/>
              </a:buClr>
              <a:buSzPct val="100000"/>
            </a:pPr>
            <a:r>
              <a:rPr lang="en" sz="2000" dirty="0">
                <a:latin typeface="Franklin Gothic Book" panose="020B0503020102020204" pitchFamily="34" charset="0"/>
              </a:rPr>
              <a:t>Parents</a:t>
            </a:r>
          </a:p>
          <a:p>
            <a:pPr marL="685794" lvl="1" indent="-228594">
              <a:lnSpc>
                <a:spcPct val="100000"/>
              </a:lnSpc>
              <a:spcBef>
                <a:spcPts val="0"/>
              </a:spcBef>
              <a:buClr>
                <a:schemeClr val="dk1"/>
              </a:buClr>
              <a:buSzPct val="100000"/>
            </a:pPr>
            <a:r>
              <a:rPr lang="en" sz="2000" dirty="0">
                <a:latin typeface="Franklin Gothic Book" panose="020B0503020102020204" pitchFamily="34" charset="0"/>
              </a:rPr>
              <a:t>Students</a:t>
            </a:r>
          </a:p>
          <a:p>
            <a:pPr marL="685794" lvl="1" indent="-228594">
              <a:lnSpc>
                <a:spcPct val="100000"/>
              </a:lnSpc>
              <a:spcBef>
                <a:spcPts val="0"/>
              </a:spcBef>
              <a:buClr>
                <a:schemeClr val="dk1"/>
              </a:buClr>
              <a:buSzPct val="100000"/>
            </a:pPr>
            <a:r>
              <a:rPr lang="en" sz="2000" dirty="0">
                <a:latin typeface="Franklin Gothic Book" panose="020B0503020102020204" pitchFamily="34" charset="0"/>
              </a:rPr>
              <a:t>Community Stakeholders</a:t>
            </a:r>
          </a:p>
          <a:p>
            <a:pPr marL="685794" lvl="1" indent="-228594">
              <a:lnSpc>
                <a:spcPct val="100000"/>
              </a:lnSpc>
              <a:spcBef>
                <a:spcPts val="0"/>
              </a:spcBef>
              <a:buClr>
                <a:schemeClr val="dk1"/>
              </a:buClr>
              <a:buSzPct val="100000"/>
            </a:pPr>
            <a:r>
              <a:rPr lang="en" sz="2000" dirty="0">
                <a:latin typeface="Franklin Gothic Book" panose="020B0503020102020204" pitchFamily="34" charset="0"/>
              </a:rPr>
              <a:t>Postsecondary Representatives </a:t>
            </a:r>
            <a:endParaRPr sz="2000" dirty="0">
              <a:latin typeface="Franklin Gothic Book" panose="020B0503020102020204" pitchFamily="34" charset="0"/>
            </a:endParaRPr>
          </a:p>
          <a:p>
            <a:pPr marL="228594" indent="-228594">
              <a:lnSpc>
                <a:spcPct val="100000"/>
              </a:lnSpc>
              <a:spcBef>
                <a:spcPts val="0"/>
              </a:spcBef>
              <a:buClr>
                <a:schemeClr val="dk1"/>
              </a:buClr>
              <a:buSzPct val="100000"/>
            </a:pPr>
            <a:r>
              <a:rPr lang="en" sz="2400" dirty="0">
                <a:latin typeface="Franklin Gothic Book" panose="020B0503020102020204" pitchFamily="34" charset="0"/>
              </a:rPr>
              <a:t>Leadership</a:t>
            </a:r>
            <a:endParaRPr sz="2400" dirty="0">
              <a:latin typeface="Franklin Gothic Book" panose="020B0503020102020204" pitchFamily="34" charset="0"/>
            </a:endParaRPr>
          </a:p>
          <a:p>
            <a:pPr marL="764098" lvl="1" indent="-319609">
              <a:lnSpc>
                <a:spcPct val="100000"/>
              </a:lnSpc>
              <a:spcBef>
                <a:spcPts val="0"/>
              </a:spcBef>
              <a:buClr>
                <a:schemeClr val="dk1"/>
              </a:buClr>
              <a:buSzPct val="100000"/>
              <a:tabLst>
                <a:tab pos="764098" algn="l"/>
              </a:tabLst>
            </a:pPr>
            <a:r>
              <a:rPr lang="en" dirty="0">
                <a:latin typeface="Franklin Gothic Book" panose="020B0503020102020204" pitchFamily="34" charset="0"/>
              </a:rPr>
              <a:t>Penny Christian, Chair</a:t>
            </a:r>
            <a:endParaRPr dirty="0">
              <a:latin typeface="Franklin Gothic Book" panose="020B0503020102020204" pitchFamily="34" charset="0"/>
            </a:endParaRPr>
          </a:p>
          <a:p>
            <a:pPr marL="764098" lvl="1" indent="-319609">
              <a:lnSpc>
                <a:spcPct val="100000"/>
              </a:lnSpc>
              <a:spcBef>
                <a:spcPts val="0"/>
              </a:spcBef>
              <a:buClr>
                <a:schemeClr val="dk1"/>
              </a:buClr>
              <a:buSzPct val="100000"/>
              <a:tabLst>
                <a:tab pos="764098" algn="l"/>
              </a:tabLst>
            </a:pPr>
            <a:r>
              <a:rPr lang="en" dirty="0">
                <a:latin typeface="Franklin Gothic Book" panose="020B0503020102020204" pitchFamily="34" charset="0"/>
              </a:rPr>
              <a:t>Dr. Jim Flynn, Vice Chair</a:t>
            </a:r>
            <a:endParaRPr dirty="0">
              <a:latin typeface="Franklin Gothic Book" panose="020B0503020102020204" pitchFamily="34" charset="0"/>
            </a:endParaRPr>
          </a:p>
          <a:p>
            <a:pPr marL="764098" lvl="1" indent="-319609">
              <a:lnSpc>
                <a:spcPct val="100000"/>
              </a:lnSpc>
              <a:spcBef>
                <a:spcPts val="0"/>
              </a:spcBef>
              <a:buClr>
                <a:schemeClr val="dk1"/>
              </a:buClr>
              <a:buSzPct val="100000"/>
              <a:tabLst>
                <a:tab pos="764098" algn="l"/>
              </a:tabLst>
            </a:pPr>
            <a:r>
              <a:rPr lang="en" dirty="0">
                <a:latin typeface="Franklin Gothic Book" panose="020B0503020102020204" pitchFamily="34" charset="0"/>
              </a:rPr>
              <a:t>Karen Dodd, KDE Lead</a:t>
            </a:r>
            <a:endParaRPr dirty="0">
              <a:latin typeface="Franklin Gothic Book" panose="020B0503020102020204" pitchFamily="34" charset="0"/>
            </a:endParaRPr>
          </a:p>
          <a:p>
            <a:pPr marL="609585" indent="0">
              <a:spcBef>
                <a:spcPts val="0"/>
              </a:spcBef>
              <a:buNone/>
            </a:pPr>
            <a:endParaRPr sz="2667" dirty="0"/>
          </a:p>
        </p:txBody>
      </p:sp>
      <p:sp>
        <p:nvSpPr>
          <p:cNvPr id="111" name="Google Shape;111;g2e9a8ae116c_0_125"/>
          <p:cNvSpPr txBox="1">
            <a:spLocks noGrp="1"/>
          </p:cNvSpPr>
          <p:nvPr>
            <p:ph type="body" idx="3"/>
          </p:nvPr>
        </p:nvSpPr>
        <p:spPr>
          <a:xfrm>
            <a:off x="6172200" y="787329"/>
            <a:ext cx="5183200" cy="824000"/>
          </a:xfrm>
          <a:prstGeom prst="rect">
            <a:avLst/>
          </a:prstGeom>
        </p:spPr>
        <p:txBody>
          <a:bodyPr spcFirstLastPara="1" wrap="square" lIns="91433" tIns="45700" rIns="91433" bIns="45700" anchor="b" anchorCtr="0">
            <a:normAutofit/>
          </a:bodyPr>
          <a:lstStyle/>
          <a:p>
            <a:pPr marL="0" indent="0">
              <a:spcBef>
                <a:spcPts val="1067"/>
              </a:spcBef>
            </a:pPr>
            <a:r>
              <a:rPr lang="en">
                <a:latin typeface="Franklin Gothic Book" panose="020B0503020102020204" pitchFamily="34" charset="0"/>
              </a:rPr>
              <a:t>Structure</a:t>
            </a:r>
            <a:endParaRPr dirty="0">
              <a:latin typeface="Franklin Gothic Book" panose="020B0503020102020204" pitchFamily="34" charset="0"/>
            </a:endParaRPr>
          </a:p>
        </p:txBody>
      </p:sp>
      <p:sp>
        <p:nvSpPr>
          <p:cNvPr id="112" name="Google Shape;112;g2e9a8ae116c_0_125"/>
          <p:cNvSpPr txBox="1">
            <a:spLocks noGrp="1"/>
          </p:cNvSpPr>
          <p:nvPr>
            <p:ph type="body" idx="4"/>
          </p:nvPr>
        </p:nvSpPr>
        <p:spPr>
          <a:xfrm>
            <a:off x="6172200" y="1611232"/>
            <a:ext cx="5751163" cy="4055200"/>
          </a:xfrm>
          <a:prstGeom prst="rect">
            <a:avLst/>
          </a:prstGeom>
        </p:spPr>
        <p:txBody>
          <a:bodyPr spcFirstLastPara="1" wrap="square" lIns="91433" tIns="45700" rIns="91433" bIns="45700" anchor="t" anchorCtr="0">
            <a:normAutofit fontScale="85000" lnSpcReduction="20000"/>
          </a:bodyPr>
          <a:lstStyle/>
          <a:p>
            <a:pPr marL="226478" indent="-226478">
              <a:lnSpc>
                <a:spcPct val="120000"/>
              </a:lnSpc>
              <a:spcBef>
                <a:spcPts val="0"/>
              </a:spcBef>
              <a:buClr>
                <a:schemeClr val="dk1"/>
              </a:buClr>
              <a:buSzPct val="100000"/>
            </a:pPr>
            <a:r>
              <a:rPr lang="en" sz="3067" dirty="0">
                <a:latin typeface="Franklin Gothic Book" panose="020B0503020102020204" pitchFamily="34" charset="0"/>
              </a:rPr>
              <a:t>3 Committees</a:t>
            </a:r>
            <a:endParaRPr sz="3067" dirty="0">
              <a:latin typeface="Franklin Gothic Book" panose="020B0503020102020204" pitchFamily="34" charset="0"/>
            </a:endParaRPr>
          </a:p>
          <a:p>
            <a:pPr marL="836063" lvl="1" indent="-281510">
              <a:lnSpc>
                <a:spcPct val="120000"/>
              </a:lnSpc>
              <a:spcBef>
                <a:spcPts val="0"/>
              </a:spcBef>
              <a:buClr>
                <a:schemeClr val="dk1"/>
              </a:buClr>
              <a:buSzPct val="100000"/>
            </a:pPr>
            <a:r>
              <a:rPr lang="en" sz="3067" dirty="0">
                <a:latin typeface="Franklin Gothic Book" panose="020B0503020102020204" pitchFamily="34" charset="0"/>
              </a:rPr>
              <a:t>Accelerating Innovation</a:t>
            </a:r>
            <a:endParaRPr sz="3067" dirty="0">
              <a:latin typeface="Franklin Gothic Book" panose="020B0503020102020204" pitchFamily="34" charset="0"/>
            </a:endParaRPr>
          </a:p>
          <a:p>
            <a:pPr marL="836063" lvl="1" indent="-281510">
              <a:lnSpc>
                <a:spcPct val="120000"/>
              </a:lnSpc>
              <a:spcBef>
                <a:spcPts val="0"/>
              </a:spcBef>
              <a:buClr>
                <a:schemeClr val="dk1"/>
              </a:buClr>
              <a:buSzPct val="100000"/>
            </a:pPr>
            <a:r>
              <a:rPr lang="en" sz="3067" dirty="0">
                <a:latin typeface="Franklin Gothic Book" panose="020B0503020102020204" pitchFamily="34" charset="0"/>
              </a:rPr>
              <a:t>Bold New Future</a:t>
            </a:r>
            <a:endParaRPr sz="3067" dirty="0">
              <a:latin typeface="Franklin Gothic Book" panose="020B0503020102020204" pitchFamily="34" charset="0"/>
            </a:endParaRPr>
          </a:p>
          <a:p>
            <a:pPr marL="836063" lvl="1" indent="-281510">
              <a:lnSpc>
                <a:spcPct val="120000"/>
              </a:lnSpc>
              <a:spcBef>
                <a:spcPts val="0"/>
              </a:spcBef>
              <a:buClr>
                <a:schemeClr val="dk1"/>
              </a:buClr>
              <a:buSzPct val="100000"/>
            </a:pPr>
            <a:r>
              <a:rPr lang="en" sz="3067" dirty="0">
                <a:latin typeface="Franklin Gothic Book" panose="020B0503020102020204" pitchFamily="34" charset="0"/>
              </a:rPr>
              <a:t>Vibrant Learning Experiences</a:t>
            </a:r>
            <a:endParaRPr sz="3067" dirty="0">
              <a:latin typeface="Franklin Gothic Book" panose="020B0503020102020204" pitchFamily="34" charset="0"/>
            </a:endParaRPr>
          </a:p>
          <a:p>
            <a:pPr marL="226478" lvl="1" indent="-226478">
              <a:lnSpc>
                <a:spcPct val="120000"/>
              </a:lnSpc>
              <a:spcBef>
                <a:spcPts val="0"/>
              </a:spcBef>
              <a:buClr>
                <a:schemeClr val="dk1"/>
              </a:buClr>
              <a:buSzPct val="100000"/>
            </a:pPr>
            <a:r>
              <a:rPr lang="en" sz="3067" dirty="0">
                <a:latin typeface="Franklin Gothic Book" panose="020B0503020102020204" pitchFamily="34" charset="0"/>
              </a:rPr>
              <a:t>4 workgroups</a:t>
            </a:r>
            <a:endParaRPr sz="3067" dirty="0">
              <a:latin typeface="Franklin Gothic Book" panose="020B0503020102020204" pitchFamily="34" charset="0"/>
            </a:endParaRPr>
          </a:p>
          <a:p>
            <a:pPr marL="836063" lvl="1" indent="-281510">
              <a:lnSpc>
                <a:spcPct val="120000"/>
              </a:lnSpc>
              <a:spcBef>
                <a:spcPts val="0"/>
              </a:spcBef>
              <a:buClr>
                <a:schemeClr val="dk1"/>
              </a:buClr>
              <a:buSzPct val="100000"/>
            </a:pPr>
            <a:r>
              <a:rPr lang="en" sz="3067" dirty="0">
                <a:latin typeface="Franklin Gothic Book" panose="020B0503020102020204" pitchFamily="34" charset="0"/>
              </a:rPr>
              <a:t>District Support for Quality</a:t>
            </a:r>
            <a:endParaRPr sz="3067" dirty="0">
              <a:latin typeface="Franklin Gothic Book" panose="020B0503020102020204" pitchFamily="34" charset="0"/>
            </a:endParaRPr>
          </a:p>
          <a:p>
            <a:pPr marL="836063" lvl="1" indent="-281510">
              <a:lnSpc>
                <a:spcPct val="120000"/>
              </a:lnSpc>
              <a:spcBef>
                <a:spcPts val="0"/>
              </a:spcBef>
              <a:buClr>
                <a:schemeClr val="dk1"/>
              </a:buClr>
              <a:buSzPct val="100000"/>
            </a:pPr>
            <a:r>
              <a:rPr lang="en" sz="3067" dirty="0">
                <a:latin typeface="Franklin Gothic Book" panose="020B0503020102020204" pitchFamily="34" charset="0"/>
              </a:rPr>
              <a:t>Engaging and Communicating with Communities</a:t>
            </a:r>
            <a:endParaRPr sz="3067" dirty="0">
              <a:latin typeface="Franklin Gothic Book" panose="020B0503020102020204" pitchFamily="34" charset="0"/>
            </a:endParaRPr>
          </a:p>
          <a:p>
            <a:pPr marL="836063" lvl="1" indent="-281510">
              <a:lnSpc>
                <a:spcPct val="120000"/>
              </a:lnSpc>
              <a:spcBef>
                <a:spcPts val="0"/>
              </a:spcBef>
              <a:buClr>
                <a:schemeClr val="dk1"/>
              </a:buClr>
              <a:buSzPct val="100000"/>
            </a:pPr>
            <a:r>
              <a:rPr lang="en" sz="3067" dirty="0">
                <a:latin typeface="Franklin Gothic Book" panose="020B0503020102020204" pitchFamily="34" charset="0"/>
              </a:rPr>
              <a:t>Learning with Local Districts</a:t>
            </a:r>
            <a:endParaRPr sz="3067" dirty="0">
              <a:latin typeface="Franklin Gothic Book" panose="020B0503020102020204" pitchFamily="34" charset="0"/>
            </a:endParaRPr>
          </a:p>
          <a:p>
            <a:pPr marL="836063" lvl="1" indent="-281510">
              <a:lnSpc>
                <a:spcPct val="120000"/>
              </a:lnSpc>
              <a:spcBef>
                <a:spcPts val="0"/>
              </a:spcBef>
              <a:buClr>
                <a:schemeClr val="dk1"/>
              </a:buClr>
              <a:buSzPct val="100000"/>
            </a:pPr>
            <a:r>
              <a:rPr lang="en" sz="3067" dirty="0">
                <a:latin typeface="Franklin Gothic Book" panose="020B0503020102020204" pitchFamily="34" charset="0"/>
              </a:rPr>
              <a:t>Menu of Options</a:t>
            </a:r>
            <a:endParaRPr sz="3067" dirty="0">
              <a:latin typeface="Franklin Gothic Book" panose="020B0503020102020204" pitchFamily="34" charset="0"/>
            </a:endParaRPr>
          </a:p>
          <a:p>
            <a:pPr marL="0" indent="0">
              <a:spcBef>
                <a:spcPts val="1067"/>
              </a:spcBef>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7a17dd35cd_3_0"/>
          <p:cNvSpPr txBox="1">
            <a:spLocks noGrp="1"/>
          </p:cNvSpPr>
          <p:nvPr>
            <p:ph type="title"/>
          </p:nvPr>
        </p:nvSpPr>
        <p:spPr>
          <a:xfrm>
            <a:off x="192700" y="-101603"/>
            <a:ext cx="10342000" cy="908800"/>
          </a:xfrm>
          <a:prstGeom prst="rect">
            <a:avLst/>
          </a:prstGeom>
        </p:spPr>
        <p:txBody>
          <a:bodyPr spcFirstLastPara="1" vert="horz" wrap="square" lIns="121900" tIns="60933" rIns="121900" bIns="60933" rtlCol="0" anchor="ctr" anchorCtr="0">
            <a:normAutofit/>
          </a:bodyPr>
          <a:lstStyle/>
          <a:p>
            <a:pPr>
              <a:spcBef>
                <a:spcPts val="0"/>
              </a:spcBef>
            </a:pPr>
            <a:r>
              <a:rPr lang="en-US"/>
              <a:t>State Accountability</a:t>
            </a:r>
            <a:endParaRPr/>
          </a:p>
        </p:txBody>
      </p:sp>
      <p:graphicFrame>
        <p:nvGraphicFramePr>
          <p:cNvPr id="125" name="Google Shape;125;g27a17dd35cd_3_0"/>
          <p:cNvGraphicFramePr/>
          <p:nvPr/>
        </p:nvGraphicFramePr>
        <p:xfrm>
          <a:off x="548233" y="742500"/>
          <a:ext cx="10896200" cy="4941914"/>
        </p:xfrm>
        <a:graphic>
          <a:graphicData uri="http://schemas.openxmlformats.org/drawingml/2006/table">
            <a:tbl>
              <a:tblPr>
                <a:noFill/>
              </a:tblPr>
              <a:tblGrid>
                <a:gridCol w="2281300">
                  <a:extLst>
                    <a:ext uri="{9D8B030D-6E8A-4147-A177-3AD203B41FA5}">
                      <a16:colId xmlns:a16="http://schemas.microsoft.com/office/drawing/2014/main" val="20000"/>
                    </a:ext>
                  </a:extLst>
                </a:gridCol>
                <a:gridCol w="2221267">
                  <a:extLst>
                    <a:ext uri="{9D8B030D-6E8A-4147-A177-3AD203B41FA5}">
                      <a16:colId xmlns:a16="http://schemas.microsoft.com/office/drawing/2014/main" val="20001"/>
                    </a:ext>
                  </a:extLst>
                </a:gridCol>
                <a:gridCol w="3146800">
                  <a:extLst>
                    <a:ext uri="{9D8B030D-6E8A-4147-A177-3AD203B41FA5}">
                      <a16:colId xmlns:a16="http://schemas.microsoft.com/office/drawing/2014/main" val="20002"/>
                    </a:ext>
                  </a:extLst>
                </a:gridCol>
                <a:gridCol w="3246833">
                  <a:extLst>
                    <a:ext uri="{9D8B030D-6E8A-4147-A177-3AD203B41FA5}">
                      <a16:colId xmlns:a16="http://schemas.microsoft.com/office/drawing/2014/main" val="20003"/>
                    </a:ext>
                  </a:extLst>
                </a:gridCol>
              </a:tblGrid>
              <a:tr h="413173">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Design Principle</a:t>
                      </a:r>
                      <a:endParaRPr sz="1600" b="1">
                        <a:latin typeface="Times New Roman"/>
                        <a:ea typeface="Times New Roman"/>
                        <a:cs typeface="Times New Roman"/>
                        <a:sym typeface="Times New Roman"/>
                      </a:endParaRPr>
                    </a:p>
                  </a:txBody>
                  <a:tcPr marL="84667" marR="84667" marT="84667" marB="84667"/>
                </a:tc>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Stakeholder Input</a:t>
                      </a:r>
                      <a:endParaRPr sz="1600" b="1">
                        <a:latin typeface="Times New Roman"/>
                        <a:ea typeface="Times New Roman"/>
                        <a:cs typeface="Times New Roman"/>
                        <a:sym typeface="Times New Roman"/>
                      </a:endParaRPr>
                    </a:p>
                  </a:txBody>
                  <a:tcPr marL="84667" marR="84667" marT="84667" marB="84667"/>
                </a:tc>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Possible System Change</a:t>
                      </a:r>
                      <a:endParaRPr sz="1600" b="1">
                        <a:latin typeface="Times New Roman"/>
                        <a:ea typeface="Times New Roman"/>
                        <a:cs typeface="Times New Roman"/>
                        <a:sym typeface="Times New Roman"/>
                      </a:endParaRPr>
                    </a:p>
                  </a:txBody>
                  <a:tcPr marL="84667" marR="84667" marT="84667" marB="84667"/>
                </a:tc>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Possible Study Questions</a:t>
                      </a:r>
                      <a:endParaRPr sz="1600" b="1">
                        <a:latin typeface="Times New Roman"/>
                        <a:ea typeface="Times New Roman"/>
                        <a:cs typeface="Times New Roman"/>
                        <a:sym typeface="Times New Roman"/>
                      </a:endParaRPr>
                    </a:p>
                  </a:txBody>
                  <a:tcPr marL="84667" marR="84667" marT="84667" marB="84667"/>
                </a:tc>
                <a:extLst>
                  <a:ext uri="{0D108BD9-81ED-4DB2-BD59-A6C34878D82A}">
                    <a16:rowId xmlns:a16="http://schemas.microsoft.com/office/drawing/2014/main" val="10000"/>
                  </a:ext>
                </a:extLst>
              </a:tr>
              <a:tr h="3377173">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Principle 8: Design for transparency, trust, and reciprocal accountability</a:t>
                      </a:r>
                      <a:endParaRPr sz="1600">
                        <a:latin typeface="Times New Roman"/>
                        <a:ea typeface="Times New Roman"/>
                        <a:cs typeface="Times New Roman"/>
                        <a:sym typeface="Times New Roman"/>
                      </a:endParaRPr>
                    </a:p>
                  </a:txBody>
                  <a:tcPr marL="84667" marR="84667" marT="84667" marB="84667"/>
                </a:tc>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Federal accountability should be minimized, and state accountability should change, but input is mixed regarding the direction for the state system.</a:t>
                      </a:r>
                      <a:endParaRPr sz="1600">
                        <a:latin typeface="Times New Roman"/>
                        <a:ea typeface="Times New Roman"/>
                        <a:cs typeface="Times New Roman"/>
                        <a:sym typeface="Times New Roman"/>
                      </a:endParaRPr>
                    </a:p>
                  </a:txBody>
                  <a:tcPr marL="84667" marR="84667" marT="84667" marB="84667"/>
                </a:tc>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Long-term transition toward an accreditation-style accountability system that is designed around a common set of domains that align with the moonshot vision and that allows for local flexibility in including additional domains. </a:t>
                      </a: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Evaluation and reporting will focus on transparency and supporting continuous improvement of local efforts to provide vibrant learning experiences and rigorous academic instruction to all students.</a:t>
                      </a:r>
                      <a:endParaRPr sz="1600">
                        <a:latin typeface="Times New Roman"/>
                        <a:ea typeface="Times New Roman"/>
                        <a:cs typeface="Times New Roman"/>
                        <a:sym typeface="Times New Roman"/>
                      </a:endParaRPr>
                    </a:p>
                  </a:txBody>
                  <a:tcPr marL="84667" marR="84667" marT="84667" marB="84667"/>
                </a:tc>
                <a:tc>
                  <a:txBody>
                    <a:bodyPr/>
                    <a:lstStyle/>
                    <a:p>
                      <a:pPr marL="182880" lvl="0" indent="-121919" algn="l" rtl="0">
                        <a:lnSpc>
                          <a:spcPct val="90000"/>
                        </a:lnSpc>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Is there support for an accreditation-style state accountability system, provided there is sufficient time for districts to prepare for this system?</a:t>
                      </a:r>
                      <a:endParaRPr sz="1600">
                        <a:latin typeface="Times New Roman"/>
                        <a:ea typeface="Times New Roman"/>
                        <a:cs typeface="Times New Roman"/>
                        <a:sym typeface="Times New Roman"/>
                      </a:endParaRPr>
                    </a:p>
                    <a:p>
                      <a:pPr marL="182880" lvl="0" indent="-121919" algn="l" rtl="0">
                        <a:lnSpc>
                          <a:spcPct val="90000"/>
                        </a:lnSpc>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What is an appropriate timeline for the state to support local efforts to transition to an accreditation-style state accountability system?</a:t>
                      </a:r>
                      <a:endParaRPr sz="1600">
                        <a:latin typeface="Times New Roman"/>
                        <a:ea typeface="Times New Roman"/>
                        <a:cs typeface="Times New Roman"/>
                        <a:sym typeface="Times New Roman"/>
                      </a:endParaRPr>
                    </a:p>
                    <a:p>
                      <a:pPr marL="182880" lvl="0" indent="-121919" algn="l" rtl="0">
                        <a:lnSpc>
                          <a:spcPct val="90000"/>
                        </a:lnSpc>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What state supports and messaging will be necessary to ensure a smooth transition to an accreditation-style state accountability system?</a:t>
                      </a:r>
                      <a:endParaRPr sz="1600">
                        <a:latin typeface="Times New Roman"/>
                        <a:ea typeface="Times New Roman"/>
                        <a:cs typeface="Times New Roman"/>
                        <a:sym typeface="Times New Roman"/>
                      </a:endParaRPr>
                    </a:p>
                  </a:txBody>
                  <a:tcPr marL="85333" marR="84667" marT="85333" marB="0"/>
                </a:tc>
                <a:extLst>
                  <a:ext uri="{0D108BD9-81ED-4DB2-BD59-A6C34878D82A}">
                    <a16:rowId xmlns:a16="http://schemas.microsoft.com/office/drawing/2014/main" val="10001"/>
                  </a:ext>
                </a:extLst>
              </a:tr>
              <a:tr h="1151567">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Principle 12: Design to minimize opportunities for system corruption</a:t>
                      </a:r>
                      <a:endParaRPr sz="1600">
                        <a:latin typeface="Times New Roman"/>
                        <a:ea typeface="Times New Roman"/>
                        <a:cs typeface="Times New Roman"/>
                        <a:sym typeface="Times New Roman"/>
                      </a:endParaRPr>
                    </a:p>
                  </a:txBody>
                  <a:tcPr marL="84667" marR="84667" marT="84667" marB="84667"/>
                </a:tc>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Avoid overall ratings that allow for ranking of schools.</a:t>
                      </a:r>
                      <a:endParaRPr sz="1600">
                        <a:latin typeface="Times New Roman"/>
                        <a:ea typeface="Times New Roman"/>
                        <a:cs typeface="Times New Roman"/>
                        <a:sym typeface="Times New Roman"/>
                      </a:endParaRPr>
                    </a:p>
                  </a:txBody>
                  <a:tcPr marL="84667" marR="84667" marT="84667" marB="84667"/>
                </a:tc>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No longer employ the color rating system for state accountability.</a:t>
                      </a:r>
                      <a:endParaRPr sz="1600">
                        <a:latin typeface="Times New Roman"/>
                        <a:ea typeface="Times New Roman"/>
                        <a:cs typeface="Times New Roman"/>
                        <a:sym typeface="Times New Roman"/>
                      </a:endParaRPr>
                    </a:p>
                  </a:txBody>
                  <a:tcPr marL="84667" marR="84667" marT="84667" marB="84667"/>
                </a:tc>
                <a:tc>
                  <a:txBody>
                    <a:bodyPr/>
                    <a:lstStyle/>
                    <a:p>
                      <a:pPr marL="182880" lvl="0" indent="-121919" algn="l" rtl="0">
                        <a:lnSpc>
                          <a:spcPct val="90000"/>
                        </a:lnSpc>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What policy strategy is most likely to support necessary changes to remove color ratings in state law? (Repeated from above)</a:t>
                      </a:r>
                      <a:endParaRPr sz="1600">
                        <a:latin typeface="Times New Roman"/>
                        <a:ea typeface="Times New Roman"/>
                        <a:cs typeface="Times New Roman"/>
                        <a:sym typeface="Times New Roman"/>
                      </a:endParaRPr>
                    </a:p>
                  </a:txBody>
                  <a:tcPr marL="84667" marR="84667" marT="84667" marB="84667"/>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7a17dd35cd_3_17"/>
          <p:cNvSpPr txBox="1">
            <a:spLocks noGrp="1"/>
          </p:cNvSpPr>
          <p:nvPr>
            <p:ph type="title"/>
          </p:nvPr>
        </p:nvSpPr>
        <p:spPr>
          <a:xfrm>
            <a:off x="203200" y="72464"/>
            <a:ext cx="10342000" cy="908800"/>
          </a:xfrm>
          <a:prstGeom prst="rect">
            <a:avLst/>
          </a:prstGeom>
        </p:spPr>
        <p:txBody>
          <a:bodyPr spcFirstLastPara="1" vert="horz" wrap="square" lIns="121900" tIns="60933" rIns="121900" bIns="60933" rtlCol="0" anchor="ctr" anchorCtr="0">
            <a:normAutofit/>
          </a:bodyPr>
          <a:lstStyle/>
          <a:p>
            <a:pPr>
              <a:spcBef>
                <a:spcPts val="0"/>
              </a:spcBef>
            </a:pPr>
            <a:r>
              <a:rPr lang="en-US"/>
              <a:t>State Accountability (continued)</a:t>
            </a:r>
            <a:endParaRPr/>
          </a:p>
        </p:txBody>
      </p:sp>
      <p:graphicFrame>
        <p:nvGraphicFramePr>
          <p:cNvPr id="131" name="Google Shape;131;g27a17dd35cd_3_17"/>
          <p:cNvGraphicFramePr/>
          <p:nvPr/>
        </p:nvGraphicFramePr>
        <p:xfrm>
          <a:off x="511200" y="1362833"/>
          <a:ext cx="11070734" cy="3434082"/>
        </p:xfrm>
        <a:graphic>
          <a:graphicData uri="http://schemas.openxmlformats.org/drawingml/2006/table">
            <a:tbl>
              <a:tblPr>
                <a:noFill/>
              </a:tblPr>
              <a:tblGrid>
                <a:gridCol w="2063167">
                  <a:extLst>
                    <a:ext uri="{9D8B030D-6E8A-4147-A177-3AD203B41FA5}">
                      <a16:colId xmlns:a16="http://schemas.microsoft.com/office/drawing/2014/main" val="20000"/>
                    </a:ext>
                  </a:extLst>
                </a:gridCol>
                <a:gridCol w="2008867">
                  <a:extLst>
                    <a:ext uri="{9D8B030D-6E8A-4147-A177-3AD203B41FA5}">
                      <a16:colId xmlns:a16="http://schemas.microsoft.com/office/drawing/2014/main" val="20001"/>
                    </a:ext>
                  </a:extLst>
                </a:gridCol>
                <a:gridCol w="3034667">
                  <a:extLst>
                    <a:ext uri="{9D8B030D-6E8A-4147-A177-3AD203B41FA5}">
                      <a16:colId xmlns:a16="http://schemas.microsoft.com/office/drawing/2014/main" val="20002"/>
                    </a:ext>
                  </a:extLst>
                </a:gridCol>
                <a:gridCol w="3964033">
                  <a:extLst>
                    <a:ext uri="{9D8B030D-6E8A-4147-A177-3AD203B41FA5}">
                      <a16:colId xmlns:a16="http://schemas.microsoft.com/office/drawing/2014/main" val="20003"/>
                    </a:ext>
                  </a:extLst>
                </a:gridCol>
              </a:tblGrid>
              <a:tr h="413173">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Design Principle</a:t>
                      </a:r>
                      <a:endParaRPr sz="1600" b="1">
                        <a:latin typeface="Times New Roman"/>
                        <a:ea typeface="Times New Roman"/>
                        <a:cs typeface="Times New Roman"/>
                        <a:sym typeface="Times New Roman"/>
                      </a:endParaRPr>
                    </a:p>
                  </a:txBody>
                  <a:tcPr marL="84667" marR="84667" marT="84667" marB="84667"/>
                </a:tc>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Stakeholder Input</a:t>
                      </a:r>
                      <a:endParaRPr sz="1600" b="1">
                        <a:latin typeface="Times New Roman"/>
                        <a:ea typeface="Times New Roman"/>
                        <a:cs typeface="Times New Roman"/>
                        <a:sym typeface="Times New Roman"/>
                      </a:endParaRPr>
                    </a:p>
                  </a:txBody>
                  <a:tcPr marL="84667" marR="84667" marT="84667" marB="84667"/>
                </a:tc>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Possible System Change</a:t>
                      </a:r>
                      <a:endParaRPr sz="1600" b="1">
                        <a:latin typeface="Times New Roman"/>
                        <a:ea typeface="Times New Roman"/>
                        <a:cs typeface="Times New Roman"/>
                        <a:sym typeface="Times New Roman"/>
                      </a:endParaRPr>
                    </a:p>
                  </a:txBody>
                  <a:tcPr marL="84667" marR="84667" marT="84667" marB="84667"/>
                </a:tc>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Possible Study Questions</a:t>
                      </a:r>
                      <a:endParaRPr sz="1600" b="1">
                        <a:latin typeface="Times New Roman"/>
                        <a:ea typeface="Times New Roman"/>
                        <a:cs typeface="Times New Roman"/>
                        <a:sym typeface="Times New Roman"/>
                      </a:endParaRPr>
                    </a:p>
                  </a:txBody>
                  <a:tcPr marL="84667" marR="84667" marT="84667" marB="84667"/>
                </a:tc>
                <a:extLst>
                  <a:ext uri="{0D108BD9-81ED-4DB2-BD59-A6C34878D82A}">
                    <a16:rowId xmlns:a16="http://schemas.microsoft.com/office/drawing/2014/main" val="10000"/>
                  </a:ext>
                </a:extLst>
              </a:tr>
              <a:tr h="1876213">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Principle 7: Design for sustainability</a:t>
                      </a:r>
                      <a:endParaRPr sz="1600">
                        <a:latin typeface="Times New Roman"/>
                        <a:ea typeface="Times New Roman"/>
                        <a:cs typeface="Times New Roman"/>
                        <a:sym typeface="Times New Roman"/>
                      </a:endParaRPr>
                    </a:p>
                    <a:p>
                      <a:pPr marL="0" lvl="0" indent="0" algn="l" rtl="0">
                        <a:spcBef>
                          <a:spcPts val="0"/>
                        </a:spcBef>
                        <a:spcAft>
                          <a:spcPts val="0"/>
                        </a:spcAft>
                        <a:buNone/>
                      </a:pPr>
                      <a:endParaRPr sz="1600">
                        <a:latin typeface="Times New Roman"/>
                        <a:ea typeface="Times New Roman"/>
                        <a:cs typeface="Times New Roman"/>
                        <a:sym typeface="Times New Roman"/>
                      </a:endParaRPr>
                    </a:p>
                    <a:p>
                      <a:pPr marL="0" lvl="0" indent="0" algn="l" rtl="0">
                        <a:spcBef>
                          <a:spcPts val="0"/>
                        </a:spcBef>
                        <a:spcAft>
                          <a:spcPts val="0"/>
                        </a:spcAft>
                        <a:buNone/>
                      </a:pPr>
                      <a:r>
                        <a:rPr lang="en-US" sz="1600">
                          <a:latin typeface="Times New Roman"/>
                          <a:ea typeface="Times New Roman"/>
                          <a:cs typeface="Times New Roman"/>
                          <a:sym typeface="Times New Roman"/>
                        </a:rPr>
                        <a:t>Principle 11: Design with policy in mind</a:t>
                      </a:r>
                      <a:endParaRPr sz="1600">
                        <a:latin typeface="Times New Roman"/>
                        <a:ea typeface="Times New Roman"/>
                        <a:cs typeface="Times New Roman"/>
                        <a:sym typeface="Times New Roman"/>
                      </a:endParaRPr>
                    </a:p>
                  </a:txBody>
                  <a:tcPr marL="84667" marR="84667" marT="84667" marB="84667"/>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Including VLE in state accountability lifts it up as a policy priority.</a:t>
                      </a:r>
                      <a:endParaRPr sz="1600">
                        <a:latin typeface="Times New Roman"/>
                        <a:ea typeface="Times New Roman"/>
                        <a:cs typeface="Times New Roman"/>
                        <a:sym typeface="Times New Roman"/>
                      </a:endParaRPr>
                    </a:p>
                  </a:txBody>
                  <a:tcPr marL="84667" marR="84667" marT="84667" marB="84667"/>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The VLE indicator is included in the state accountability system to allow for state-level support and policy action. This is in contrast to including the indicator in the federal (ESSA) accountability system.</a:t>
                      </a:r>
                      <a:endParaRPr sz="1600">
                        <a:latin typeface="Times New Roman"/>
                        <a:ea typeface="Times New Roman"/>
                        <a:cs typeface="Times New Roman"/>
                        <a:sym typeface="Times New Roman"/>
                      </a:endParaRPr>
                    </a:p>
                  </a:txBody>
                  <a:tcPr marL="84667" marR="84667" marT="84667" marB="84667"/>
                </a:tc>
                <a:tc>
                  <a:txBody>
                    <a:bodyPr/>
                    <a:lstStyle/>
                    <a:p>
                      <a:pPr marL="274320" lvl="0" indent="-213359" algn="l" rtl="0">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What policy strategy is most likely to support necessary changes to remove color ratings in state law?</a:t>
                      </a:r>
                      <a:endParaRPr sz="1600">
                        <a:latin typeface="Times New Roman"/>
                        <a:ea typeface="Times New Roman"/>
                        <a:cs typeface="Times New Roman"/>
                        <a:sym typeface="Times New Roman"/>
                      </a:endParaRPr>
                    </a:p>
                  </a:txBody>
                  <a:tcPr marL="84667" marR="84667" marT="84667" marB="84667"/>
                </a:tc>
                <a:extLst>
                  <a:ext uri="{0D108BD9-81ED-4DB2-BD59-A6C34878D82A}">
                    <a16:rowId xmlns:a16="http://schemas.microsoft.com/office/drawing/2014/main" val="10001"/>
                  </a:ext>
                </a:extLst>
              </a:tr>
              <a:tr h="1144693">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Principle 12: Design to minimize opportunities for system corruption</a:t>
                      </a:r>
                      <a:endParaRPr sz="1600">
                        <a:latin typeface="Times New Roman"/>
                        <a:ea typeface="Times New Roman"/>
                        <a:cs typeface="Times New Roman"/>
                        <a:sym typeface="Times New Roman"/>
                      </a:endParaRPr>
                    </a:p>
                  </a:txBody>
                  <a:tcPr marL="84667" marR="84667" marT="84667" marB="84667"/>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Avoid overall ratings that allow for ranking of schools.</a:t>
                      </a:r>
                      <a:endParaRPr sz="1600">
                        <a:latin typeface="Times New Roman"/>
                        <a:ea typeface="Times New Roman"/>
                        <a:cs typeface="Times New Roman"/>
                        <a:sym typeface="Times New Roman"/>
                      </a:endParaRPr>
                    </a:p>
                  </a:txBody>
                  <a:tcPr marL="84667" marR="84667" marT="84667" marB="84667"/>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No longer employ the color rating system for state accountability.</a:t>
                      </a:r>
                      <a:endParaRPr sz="1600">
                        <a:latin typeface="Times New Roman"/>
                        <a:ea typeface="Times New Roman"/>
                        <a:cs typeface="Times New Roman"/>
                        <a:sym typeface="Times New Roman"/>
                      </a:endParaRPr>
                    </a:p>
                  </a:txBody>
                  <a:tcPr marL="84667" marR="84667" marT="84667" marB="84667"/>
                </a:tc>
                <a:tc>
                  <a:txBody>
                    <a:bodyPr/>
                    <a:lstStyle/>
                    <a:p>
                      <a:pPr marL="274320" lvl="0" indent="-213359" algn="l" rtl="0">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What policy strategy is most likely to support necessary changes to remove color ratings in state law? (Repeated from above)</a:t>
                      </a:r>
                      <a:endParaRPr sz="1600">
                        <a:latin typeface="Times New Roman"/>
                        <a:ea typeface="Times New Roman"/>
                        <a:cs typeface="Times New Roman"/>
                        <a:sym typeface="Times New Roman"/>
                      </a:endParaRPr>
                    </a:p>
                  </a:txBody>
                  <a:tcPr marL="84667" marR="84667" marT="84667" marB="84667"/>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7a17dd35cd_3_49"/>
          <p:cNvSpPr txBox="1">
            <a:spLocks noGrp="1"/>
          </p:cNvSpPr>
          <p:nvPr>
            <p:ph type="title"/>
          </p:nvPr>
        </p:nvSpPr>
        <p:spPr>
          <a:xfrm>
            <a:off x="192700" y="-101603"/>
            <a:ext cx="10342000" cy="908800"/>
          </a:xfrm>
          <a:prstGeom prst="rect">
            <a:avLst/>
          </a:prstGeom>
        </p:spPr>
        <p:txBody>
          <a:bodyPr spcFirstLastPara="1" vert="horz" wrap="square" lIns="121900" tIns="60933" rIns="121900" bIns="60933" rtlCol="0" anchor="ctr" anchorCtr="0">
            <a:normAutofit/>
          </a:bodyPr>
          <a:lstStyle/>
          <a:p>
            <a:pPr>
              <a:spcBef>
                <a:spcPts val="0"/>
              </a:spcBef>
            </a:pPr>
            <a:r>
              <a:rPr lang="en-US"/>
              <a:t>Federal Accountability</a:t>
            </a:r>
            <a:endParaRPr/>
          </a:p>
        </p:txBody>
      </p:sp>
      <p:graphicFrame>
        <p:nvGraphicFramePr>
          <p:cNvPr id="155" name="Google Shape;155;g27a17dd35cd_3_49"/>
          <p:cNvGraphicFramePr/>
          <p:nvPr/>
        </p:nvGraphicFramePr>
        <p:xfrm>
          <a:off x="404767" y="877467"/>
          <a:ext cx="11271100" cy="4536201"/>
        </p:xfrm>
        <a:graphic>
          <a:graphicData uri="http://schemas.openxmlformats.org/drawingml/2006/table">
            <a:tbl>
              <a:tblPr>
                <a:noFill/>
              </a:tblPr>
              <a:tblGrid>
                <a:gridCol w="2950800">
                  <a:extLst>
                    <a:ext uri="{9D8B030D-6E8A-4147-A177-3AD203B41FA5}">
                      <a16:colId xmlns:a16="http://schemas.microsoft.com/office/drawing/2014/main" val="20000"/>
                    </a:ext>
                  </a:extLst>
                </a:gridCol>
                <a:gridCol w="1832900">
                  <a:extLst>
                    <a:ext uri="{9D8B030D-6E8A-4147-A177-3AD203B41FA5}">
                      <a16:colId xmlns:a16="http://schemas.microsoft.com/office/drawing/2014/main" val="20001"/>
                    </a:ext>
                  </a:extLst>
                </a:gridCol>
                <a:gridCol w="3539400">
                  <a:extLst>
                    <a:ext uri="{9D8B030D-6E8A-4147-A177-3AD203B41FA5}">
                      <a16:colId xmlns:a16="http://schemas.microsoft.com/office/drawing/2014/main" val="20002"/>
                    </a:ext>
                  </a:extLst>
                </a:gridCol>
                <a:gridCol w="2948000">
                  <a:extLst>
                    <a:ext uri="{9D8B030D-6E8A-4147-A177-3AD203B41FA5}">
                      <a16:colId xmlns:a16="http://schemas.microsoft.com/office/drawing/2014/main" val="20003"/>
                    </a:ext>
                  </a:extLst>
                </a:gridCol>
              </a:tblGrid>
              <a:tr h="413173">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Design Principle</a:t>
                      </a:r>
                      <a:endParaRPr sz="1600" b="1">
                        <a:latin typeface="Times New Roman"/>
                        <a:ea typeface="Times New Roman"/>
                        <a:cs typeface="Times New Roman"/>
                        <a:sym typeface="Times New Roman"/>
                      </a:endParaRPr>
                    </a:p>
                  </a:txBody>
                  <a:tcPr marL="84667" marR="84667" marT="84667" marB="84667"/>
                </a:tc>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Stakeholder Input</a:t>
                      </a:r>
                      <a:endParaRPr sz="1600" b="1">
                        <a:latin typeface="Times New Roman"/>
                        <a:ea typeface="Times New Roman"/>
                        <a:cs typeface="Times New Roman"/>
                        <a:sym typeface="Times New Roman"/>
                      </a:endParaRPr>
                    </a:p>
                  </a:txBody>
                  <a:tcPr marL="84667" marR="84667" marT="84667" marB="84667"/>
                </a:tc>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Possible System Change</a:t>
                      </a:r>
                      <a:endParaRPr sz="1600" b="1">
                        <a:latin typeface="Times New Roman"/>
                        <a:ea typeface="Times New Roman"/>
                        <a:cs typeface="Times New Roman"/>
                        <a:sym typeface="Times New Roman"/>
                      </a:endParaRPr>
                    </a:p>
                  </a:txBody>
                  <a:tcPr marL="84667" marR="84667" marT="84667" marB="84667"/>
                </a:tc>
                <a:tc>
                  <a:txBody>
                    <a:bodyPr/>
                    <a:lstStyle/>
                    <a:p>
                      <a:pPr marL="0" lvl="0" indent="0" algn="ctr" rtl="0">
                        <a:spcBef>
                          <a:spcPts val="0"/>
                        </a:spcBef>
                        <a:spcAft>
                          <a:spcPts val="0"/>
                        </a:spcAft>
                        <a:buNone/>
                      </a:pPr>
                      <a:r>
                        <a:rPr lang="en-US" sz="1600" b="1">
                          <a:latin typeface="Times New Roman"/>
                          <a:ea typeface="Times New Roman"/>
                          <a:cs typeface="Times New Roman"/>
                          <a:sym typeface="Times New Roman"/>
                        </a:rPr>
                        <a:t>Possible Study Questions</a:t>
                      </a:r>
                      <a:endParaRPr sz="1600" b="1">
                        <a:latin typeface="Times New Roman"/>
                        <a:ea typeface="Times New Roman"/>
                        <a:cs typeface="Times New Roman"/>
                        <a:sym typeface="Times New Roman"/>
                      </a:endParaRPr>
                    </a:p>
                  </a:txBody>
                  <a:tcPr marL="84667" marR="84667" marT="84667" marB="84667"/>
                </a:tc>
                <a:extLst>
                  <a:ext uri="{0D108BD9-81ED-4DB2-BD59-A6C34878D82A}">
                    <a16:rowId xmlns:a16="http://schemas.microsoft.com/office/drawing/2014/main" val="10000"/>
                  </a:ext>
                </a:extLst>
              </a:tr>
              <a:tr h="2363893">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Principle 2: Design with Marginalized Students at the Center</a:t>
                      </a: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Principle 8: Design to Minimize Opportunities for System Corruption</a:t>
                      </a: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600">
                        <a:latin typeface="Times New Roman"/>
                        <a:ea typeface="Times New Roman"/>
                        <a:cs typeface="Times New Roman"/>
                        <a:sym typeface="Times New Roman"/>
                      </a:endParaRPr>
                    </a:p>
                  </a:txBody>
                  <a:tcPr marL="84667" marR="84667" marT="84667" marB="84667"/>
                </a:tc>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Maintain statewide, comparable data including attention on math and literacy achievement</a:t>
                      </a:r>
                      <a:endParaRPr sz="1600">
                        <a:latin typeface="Times New Roman"/>
                        <a:ea typeface="Times New Roman"/>
                        <a:cs typeface="Times New Roman"/>
                        <a:sym typeface="Times New Roman"/>
                      </a:endParaRPr>
                    </a:p>
                  </a:txBody>
                  <a:tcPr marL="84667" marR="84667" marT="84667" marB="84667"/>
                </a:tc>
                <a:tc>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Maintain a federal accountability system that meets federal law that requires annual, comparable data in math and literacy, in addition to collecting and reporting data on progress on English language proficiency, quality of school climate and safety, postsecondary readiness (high school only) and graduation rates (high school only) for identification of school support.</a:t>
                      </a:r>
                      <a:endParaRPr sz="1600">
                        <a:latin typeface="Times New Roman"/>
                        <a:ea typeface="Times New Roman"/>
                        <a:cs typeface="Times New Roman"/>
                        <a:sym typeface="Times New Roman"/>
                      </a:endParaRPr>
                    </a:p>
                  </a:txBody>
                  <a:tcPr marL="84667" marR="84667" marT="84667" marB="84667"/>
                </a:tc>
                <a:tc>
                  <a:txBody>
                    <a:bodyPr/>
                    <a:lstStyle/>
                    <a:p>
                      <a:pPr marL="274320" lvl="0" indent="-213359" algn="l" rtl="0">
                        <a:lnSpc>
                          <a:spcPct val="90000"/>
                        </a:lnSpc>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The quality of school climate and safety survey is part of our accountability system but not something required by the federal government. Should this survey be maintained in our accountability system?</a:t>
                      </a:r>
                      <a:endParaRPr sz="1600">
                        <a:latin typeface="Times New Roman"/>
                        <a:ea typeface="Times New Roman"/>
                        <a:cs typeface="Times New Roman"/>
                        <a:sym typeface="Times New Roman"/>
                      </a:endParaRPr>
                    </a:p>
                  </a:txBody>
                  <a:tcPr marL="84667" marR="84667" marT="84667" marB="84667"/>
                </a:tc>
                <a:extLst>
                  <a:ext uri="{0D108BD9-81ED-4DB2-BD59-A6C34878D82A}">
                    <a16:rowId xmlns:a16="http://schemas.microsoft.com/office/drawing/2014/main" val="10001"/>
                  </a:ext>
                </a:extLst>
              </a:tr>
              <a:tr h="838200">
                <a:tc rowSpan="2">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Principle 11: Design with Policy in Mind</a:t>
                      </a: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60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Principle 7: Design for Sustainability</a:t>
                      </a:r>
                      <a:endParaRPr sz="1600">
                        <a:latin typeface="Times New Roman"/>
                        <a:ea typeface="Times New Roman"/>
                        <a:cs typeface="Times New Roman"/>
                        <a:sym typeface="Times New Roman"/>
                      </a:endParaRPr>
                    </a:p>
                  </a:txBody>
                  <a:tcPr marL="84667" marR="84667" marT="84667" marB="84667"/>
                </a:tc>
                <a:tc rowSpan="2">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Deemphasize competition and rankings across schools</a:t>
                      </a:r>
                      <a:endParaRPr sz="1600">
                        <a:latin typeface="Times New Roman"/>
                        <a:ea typeface="Times New Roman"/>
                        <a:cs typeface="Times New Roman"/>
                        <a:sym typeface="Times New Roman"/>
                      </a:endParaRPr>
                    </a:p>
                  </a:txBody>
                  <a:tcPr marL="84667" marR="84667" marT="84667" marB="84667"/>
                </a:tc>
                <a:tc rowSpan="2">
                  <a:txBody>
                    <a:bodyPr/>
                    <a:lstStyle/>
                    <a:p>
                      <a:pPr marL="0" lvl="0" indent="0" algn="l" rtl="0">
                        <a:lnSpc>
                          <a:spcPct val="90000"/>
                        </a:lnSpc>
                        <a:spcBef>
                          <a:spcPts val="0"/>
                        </a:spcBef>
                        <a:spcAft>
                          <a:spcPts val="0"/>
                        </a:spcAft>
                        <a:buNone/>
                      </a:pPr>
                      <a:r>
                        <a:rPr lang="en-US" sz="1600">
                          <a:latin typeface="Times New Roman"/>
                          <a:ea typeface="Times New Roman"/>
                          <a:cs typeface="Times New Roman"/>
                          <a:sym typeface="Times New Roman"/>
                        </a:rPr>
                        <a:t>Reduce identification categories to only those required by federal law:</a:t>
                      </a:r>
                      <a:endParaRPr sz="1600">
                        <a:latin typeface="Times New Roman"/>
                        <a:ea typeface="Times New Roman"/>
                        <a:cs typeface="Times New Roman"/>
                        <a:sym typeface="Times New Roman"/>
                      </a:endParaRPr>
                    </a:p>
                    <a:p>
                      <a:pPr marL="457200" lvl="0" indent="-304800" algn="l" rtl="0">
                        <a:lnSpc>
                          <a:spcPct val="90000"/>
                        </a:lnSpc>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Meets requirements</a:t>
                      </a:r>
                      <a:endParaRPr sz="1600">
                        <a:latin typeface="Times New Roman"/>
                        <a:ea typeface="Times New Roman"/>
                        <a:cs typeface="Times New Roman"/>
                        <a:sym typeface="Times New Roman"/>
                      </a:endParaRPr>
                    </a:p>
                    <a:p>
                      <a:pPr marL="457200" lvl="0" indent="-304800" algn="l" rtl="0">
                        <a:lnSpc>
                          <a:spcPct val="90000"/>
                        </a:lnSpc>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Targeted / Additional targeted support and improvement</a:t>
                      </a:r>
                      <a:endParaRPr sz="1600">
                        <a:latin typeface="Times New Roman"/>
                        <a:ea typeface="Times New Roman"/>
                        <a:cs typeface="Times New Roman"/>
                        <a:sym typeface="Times New Roman"/>
                      </a:endParaRPr>
                    </a:p>
                    <a:p>
                      <a:pPr marL="457200" lvl="0" indent="-304800" algn="l" rtl="0">
                        <a:lnSpc>
                          <a:spcPct val="90000"/>
                        </a:lnSpc>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Comprehensive support and improvement</a:t>
                      </a:r>
                      <a:endParaRPr sz="1600">
                        <a:latin typeface="Times New Roman"/>
                        <a:ea typeface="Times New Roman"/>
                        <a:cs typeface="Times New Roman"/>
                        <a:sym typeface="Times New Roman"/>
                      </a:endParaRPr>
                    </a:p>
                  </a:txBody>
                  <a:tcPr marL="84667" marR="84667" marT="84667" marB="84667"/>
                </a:tc>
                <a:tc rowSpan="2">
                  <a:txBody>
                    <a:bodyPr/>
                    <a:lstStyle/>
                    <a:p>
                      <a:pPr marL="274320" lvl="0" indent="-213359" algn="l" rtl="0">
                        <a:lnSpc>
                          <a:spcPct val="90000"/>
                        </a:lnSpc>
                        <a:spcBef>
                          <a:spcPts val="0"/>
                        </a:spcBef>
                        <a:spcAft>
                          <a:spcPts val="0"/>
                        </a:spcAft>
                        <a:buSzPts val="1200"/>
                        <a:buFont typeface="Times New Roman"/>
                        <a:buAutoNum type="arabicPeriod"/>
                      </a:pPr>
                      <a:r>
                        <a:rPr lang="en-US" sz="1600">
                          <a:latin typeface="Times New Roman"/>
                          <a:ea typeface="Times New Roman"/>
                          <a:cs typeface="Times New Roman"/>
                          <a:sym typeface="Times New Roman"/>
                        </a:rPr>
                        <a:t>Are these three labels preferable to the color ratings currently provided by our accountability system? </a:t>
                      </a:r>
                      <a:endParaRPr sz="1600">
                        <a:latin typeface="Times New Roman"/>
                        <a:ea typeface="Times New Roman"/>
                        <a:cs typeface="Times New Roman"/>
                        <a:sym typeface="Times New Roman"/>
                      </a:endParaRPr>
                    </a:p>
                  </a:txBody>
                  <a:tcPr marL="84667" marR="84667" marT="84667" marB="84667"/>
                </a:tc>
                <a:extLst>
                  <a:ext uri="{0D108BD9-81ED-4DB2-BD59-A6C34878D82A}">
                    <a16:rowId xmlns:a16="http://schemas.microsoft.com/office/drawing/2014/main" val="10002"/>
                  </a:ext>
                </a:extLst>
              </a:tr>
              <a:tr h="92093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DPH Overview Slides">
  <a:themeElements>
    <a:clrScheme name="DPH Template">
      <a:dk1>
        <a:sysClr val="windowText" lastClr="000000"/>
      </a:dk1>
      <a:lt1>
        <a:sysClr val="window" lastClr="FFFFFF"/>
      </a:lt1>
      <a:dk2>
        <a:srgbClr val="002649"/>
      </a:dk2>
      <a:lt2>
        <a:srgbClr val="D8D8D8"/>
      </a:lt2>
      <a:accent1>
        <a:srgbClr val="518D7B"/>
      </a:accent1>
      <a:accent2>
        <a:srgbClr val="9F2936"/>
      </a:accent2>
      <a:accent3>
        <a:srgbClr val="DDA405"/>
      </a:accent3>
      <a:accent4>
        <a:srgbClr val="604878"/>
      </a:accent4>
      <a:accent5>
        <a:srgbClr val="005EB6"/>
      </a:accent5>
      <a:accent6>
        <a:srgbClr val="085494"/>
      </a:accent6>
      <a:hlink>
        <a:srgbClr val="C1A875"/>
      </a:hlink>
      <a:folHlink>
        <a:srgbClr val="C1A87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4E9C96F5E20D4B8F8720226073AE07" ma:contentTypeVersion="12" ma:contentTypeDescription="Create a new document." ma:contentTypeScope="" ma:versionID="621a191f855f05dd26a00279a25d6673">
  <xsd:schema xmlns:xsd="http://www.w3.org/2001/XMLSchema" xmlns:xs="http://www.w3.org/2001/XMLSchema" xmlns:p="http://schemas.microsoft.com/office/2006/metadata/properties" xmlns:ns1="http://schemas.microsoft.com/sharepoint/v3" xmlns:ns2="cf3aa28c-8d44-408c-a5ca-996a87f6cd59" xmlns:ns3="5bc9d522-2386-425a-9f2a-a617cf877ec0" xmlns:ns4="e863b48f-738b-4980-a544-e07d06c7b50f" targetNamespace="http://schemas.microsoft.com/office/2006/metadata/properties" ma:root="true" ma:fieldsID="f62e4b9fc46f33403cf47bb71f19a3cd" ns1:_="" ns2:_="" ns3:_="" ns4:_="">
    <xsd:import namespace="http://schemas.microsoft.com/sharepoint/v3"/>
    <xsd:import namespace="cf3aa28c-8d44-408c-a5ca-996a87f6cd59"/>
    <xsd:import namespace="5bc9d522-2386-425a-9f2a-a617cf877ec0"/>
    <xsd:import namespace="e863b48f-738b-4980-a544-e07d06c7b50f"/>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TaxCatchAll" minOccurs="0"/>
                <xsd:element ref="ns4:MediaServiceMetadata" minOccurs="0"/>
                <xsd:element ref="ns4:MediaServiceFastMetadata" minOccurs="0"/>
                <xsd:element ref="ns4:MediaServiceDateTaken" minOccurs="0"/>
                <xsd:element ref="ns4:MediaServiceObjectDetectorVersion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3aa28c-8d44-408c-a5ca-996a87f6cd59"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bc9d522-2386-425a-9f2a-a617cf877ec0" elementFormDefault="qualified">
    <xsd:import namespace="http://schemas.microsoft.com/office/2006/documentManagement/types"/>
    <xsd:import namespace="http://schemas.microsoft.com/office/infopath/2007/PartnerControls"/>
    <xsd:element name="TaxCatchAll" ma:index="13" nillable="true" ma:displayName="Taxonomy Catch All Column" ma:description="" ma:hidden="true" ma:list="{996104cf-a403-4c52-b7a3-2ceacd3f1bff}" ma:internalName="TaxCatchAll" ma:showField="CatchAllData" ma:web="5bc9d522-2386-425a-9f2a-a617cf877ec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63b48f-738b-4980-a544-e07d06c7b50f"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bc9d522-2386-425a-9f2a-a617cf877ec0"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2.xml><?xml version="1.0" encoding="utf-8"?>
<ds:datastoreItem xmlns:ds="http://schemas.openxmlformats.org/officeDocument/2006/customXml" ds:itemID="{27BE602F-D2E3-45A3-B22E-1D43661C3C45}">
  <ds:schemaRefs>
    <ds:schemaRef ds:uri="5bc9d522-2386-425a-9f2a-a617cf877ec0"/>
    <ds:schemaRef ds:uri="cf3aa28c-8d44-408c-a5ca-996a87f6cd59"/>
    <ds:schemaRef ds:uri="e863b48f-738b-4980-a544-e07d06c7b5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523462E-756B-41D6-B1F9-6F638FA4CEB7}">
  <ds:schemaRefs>
    <ds:schemaRef ds:uri="http://schemas.microsoft.com/office/2006/documentManagement/types"/>
    <ds:schemaRef ds:uri="5bc9d522-2386-425a-9f2a-a617cf877ec0"/>
    <ds:schemaRef ds:uri="http://schemas.microsoft.com/office/2006/metadata/properties"/>
    <ds:schemaRef ds:uri="http://purl.org/dc/dcmitype/"/>
    <ds:schemaRef ds:uri="http://www.w3.org/XML/1998/namespace"/>
    <ds:schemaRef ds:uri="http://purl.org/dc/terms/"/>
    <ds:schemaRef ds:uri="cf3aa28c-8d44-408c-a5ca-996a87f6cd59"/>
    <ds:schemaRef ds:uri="http://schemas.openxmlformats.org/package/2006/metadata/core-properties"/>
    <ds:schemaRef ds:uri="http://purl.org/dc/elements/1.1/"/>
    <ds:schemaRef ds:uri="http://schemas.microsoft.com/office/infopath/2007/PartnerControls"/>
    <ds:schemaRef ds:uri="e863b48f-738b-4980-a544-e07d06c7b50f"/>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KDE PowerPoint Template (3)</Template>
  <TotalTime>1142</TotalTime>
  <Words>1690</Words>
  <Application>Microsoft Macintosh PowerPoint</Application>
  <PresentationFormat>Widescreen</PresentationFormat>
  <Paragraphs>184</Paragraphs>
  <Slides>16</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Franklin Gothic Book</vt:lpstr>
      <vt:lpstr>Franklin Gothic Medium</vt:lpstr>
      <vt:lpstr>Inter</vt:lpstr>
      <vt:lpstr>Libre Franklin Medium</vt:lpstr>
      <vt:lpstr>Times New Roman</vt:lpstr>
      <vt:lpstr>DPH Overview Slides</vt:lpstr>
      <vt:lpstr>1_Office Theme</vt:lpstr>
      <vt:lpstr> Interim Joint Committee on Education  August 20, 2024 </vt:lpstr>
      <vt:lpstr>Background</vt:lpstr>
      <vt:lpstr>Main Priorities</vt:lpstr>
      <vt:lpstr>Reimagining Assessment and Accountability: Moving Toward the KUWL Moonshot</vt:lpstr>
      <vt:lpstr>Vision and Moonshot </vt:lpstr>
      <vt:lpstr> Kentucky United We Learn Council - Year 2 </vt:lpstr>
      <vt:lpstr>State Accountability</vt:lpstr>
      <vt:lpstr>State Accountability (continued)</vt:lpstr>
      <vt:lpstr>Federal Accountability</vt:lpstr>
      <vt:lpstr>Assessment</vt:lpstr>
      <vt:lpstr>Assessment (continued)</vt:lpstr>
      <vt:lpstr>PowerPoint Presentation</vt:lpstr>
      <vt:lpstr>Connecting with the Commonwealth</vt:lpstr>
      <vt:lpstr>Additional Updates</vt:lpstr>
      <vt:lpstr>Statewide Chronic Absenteeism Campaign</vt:lpstr>
      <vt:lpstr>Eleven New Members Selected for 2024-2025 Commissioner’s Student Advisory Council</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Assessment and Accountability</dc:title>
  <dc:creator>Brewer, Meredith - Office of the Commissioner of Education</dc:creator>
  <cp:lastModifiedBy>Fletcher, Robbie - Commissioner of Education</cp:lastModifiedBy>
  <cp:revision>10</cp:revision>
  <dcterms:created xsi:type="dcterms:W3CDTF">2023-05-25T15:47:26Z</dcterms:created>
  <dcterms:modified xsi:type="dcterms:W3CDTF">2024-08-14T03:02:23Z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0x0101006E4E9C96F5E20D4B8F8720226073AE07</vt:lpwstr>
  </property>
  <property fmtid="{D5CDD505-2E9C-101B-9397-08002B2CF9AE}" pid="3" name="MSIP_Label_eb544694-0027-44fa-bee4-2648c0363f9d_Enabled">
    <vt:lpwstr>true</vt:lpwstr>
  </property>
  <property fmtid="{D5CDD505-2E9C-101B-9397-08002B2CF9AE}" pid="4" name="MSIP_Label_eb544694-0027-44fa-bee4-2648c0363f9d_SetDate">
    <vt:lpwstr>2024-08-12T14:42:01Z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1d214de2-38a2-4d16-891e-26bee70fa2b4</vt:lpwstr>
  </property>
  <property fmtid="{D5CDD505-2E9C-101B-9397-08002B2CF9AE}" pid="9" name="MSIP_Label_eb544694-0027-44fa-bee4-2648c0363f9d_ContentBits">
    <vt:lpwstr>0</vt:lpwstr>
  </property>
</Properties>
</file>