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78" r:id="rId6"/>
    <p:sldId id="259" r:id="rId7"/>
    <p:sldId id="283" r:id="rId8"/>
    <p:sldId id="274" r:id="rId9"/>
    <p:sldId id="260" r:id="rId10"/>
    <p:sldId id="261" r:id="rId11"/>
    <p:sldId id="262" r:id="rId12"/>
    <p:sldId id="258" r:id="rId13"/>
    <p:sldId id="263" r:id="rId14"/>
    <p:sldId id="276" r:id="rId15"/>
    <p:sldId id="264" r:id="rId16"/>
    <p:sldId id="279" r:id="rId17"/>
    <p:sldId id="284" r:id="rId18"/>
    <p:sldId id="265" r:id="rId19"/>
    <p:sldId id="282" r:id="rId20"/>
    <p:sldId id="281" r:id="rId21"/>
    <p:sldId id="285" r:id="rId22"/>
  </p:sldIdLst>
  <p:sldSz cx="13716000" cy="10287000"/>
  <p:notesSz cx="6858000" cy="9144000"/>
  <p:embeddedFontLst>
    <p:embeddedFont>
      <p:font typeface="Bradley Hand ITC" panose="03070402050302030203" pitchFamily="66" charset="0"/>
      <p:regular r:id="rId23"/>
    </p:embeddedFont>
    <p:embeddedFont>
      <p:font typeface="Calibri" panose="020F0502020204030204" pitchFamily="34" charset="0"/>
      <p:regular r:id="rId24"/>
      <p:bold r:id="rId25"/>
      <p:italic r:id="rId26"/>
      <p:boldItalic r:id="rId27"/>
    </p:embeddedFont>
    <p:embeddedFont>
      <p:font typeface="Canva Sans Bold" panose="020B0604020202020204" charset="0"/>
      <p:regular r:id="rId28"/>
    </p:embeddedFont>
    <p:embeddedFont>
      <p:font typeface="Open Sauce" panose="020B0604020202020204" charset="0"/>
      <p:regular r:id="rId29"/>
    </p:embeddedFont>
    <p:embeddedFont>
      <p:font typeface="Open Sauce Bold" panose="020B0604020202020204" charset="0"/>
      <p:regular r:id="rId30"/>
    </p:embeddedFont>
    <p:embeddedFont>
      <p:font typeface="Open Sauce Italics" panose="020B0604020202020204" charset="0"/>
      <p:regular r:id="rId31"/>
    </p:embeddedFont>
    <p:embeddedFont>
      <p:font typeface="Open Sauce Semi-Bold" panose="020B0604020202020204" charset="0"/>
      <p:regular r:id="rId32"/>
    </p:embeddedFont>
    <p:embeddedFont>
      <p:font typeface="Rodeqa Slab Italics" panose="020B0604020202020204" charset="0"/>
      <p:regular r:id="rId33"/>
    </p:embeddedFont>
    <p:embeddedFont>
      <p:font typeface="Rubik One" panose="020B0604020202020204" charset="-79"/>
      <p:regular r:id="rId34"/>
    </p:embeddedFont>
    <p:embeddedFont>
      <p:font typeface="TT Bluescreens Bold Italics" panose="020B0604020202020204" charset="0"/>
      <p:regular r:id="rId35"/>
    </p:embeddedFont>
    <p:embeddedFont>
      <p:font typeface="Wide"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22" autoAdjust="0"/>
  </p:normalViewPr>
  <p:slideViewPr>
    <p:cSldViewPr>
      <p:cViewPr varScale="1">
        <p:scale>
          <a:sx n="44" d="100"/>
          <a:sy n="44" d="100"/>
        </p:scale>
        <p:origin x="1656" y="66"/>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5"/>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39"/>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39"/>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6"/>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257189" indent="0" algn="ctr">
              <a:buNone/>
              <a:defRPr>
                <a:solidFill>
                  <a:schemeClr val="tx1">
                    <a:tint val="75000"/>
                  </a:schemeClr>
                </a:solidFill>
              </a:defRPr>
            </a:lvl2pPr>
            <a:lvl3pPr marL="514376" indent="0" algn="ctr">
              <a:buNone/>
              <a:defRPr>
                <a:solidFill>
                  <a:schemeClr val="tx1">
                    <a:tint val="75000"/>
                  </a:schemeClr>
                </a:solidFill>
              </a:defRPr>
            </a:lvl3pPr>
            <a:lvl4pPr marL="771564" indent="0" algn="ctr">
              <a:buNone/>
              <a:defRPr>
                <a:solidFill>
                  <a:schemeClr val="tx1">
                    <a:tint val="75000"/>
                  </a:schemeClr>
                </a:solidFill>
              </a:defRPr>
            </a:lvl4pPr>
            <a:lvl5pPr marL="1028751" indent="0" algn="ctr">
              <a:buNone/>
              <a:defRPr>
                <a:solidFill>
                  <a:schemeClr val="tx1">
                    <a:tint val="75000"/>
                  </a:schemeClr>
                </a:solidFill>
              </a:defRPr>
            </a:lvl5pPr>
            <a:lvl6pPr marL="1285940" indent="0" algn="ctr">
              <a:buNone/>
              <a:defRPr>
                <a:solidFill>
                  <a:schemeClr val="tx1">
                    <a:tint val="75000"/>
                  </a:schemeClr>
                </a:solidFill>
              </a:defRPr>
            </a:lvl6pPr>
            <a:lvl7pPr marL="1543127" indent="0" algn="ctr">
              <a:buNone/>
              <a:defRPr>
                <a:solidFill>
                  <a:schemeClr val="tx1">
                    <a:tint val="75000"/>
                  </a:schemeClr>
                </a:solidFill>
              </a:defRPr>
            </a:lvl7pPr>
            <a:lvl8pPr marL="1800315" indent="0" algn="ctr">
              <a:buNone/>
              <a:defRPr>
                <a:solidFill>
                  <a:schemeClr val="tx1">
                    <a:tint val="75000"/>
                  </a:schemeClr>
                </a:solidFill>
              </a:defRPr>
            </a:lvl8pPr>
            <a:lvl9pPr marL="20575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40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1747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6" y="4406907"/>
            <a:ext cx="58293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541736" y="2906716"/>
            <a:ext cx="5829300" cy="1500188"/>
          </a:xfrm>
        </p:spPr>
        <p:txBody>
          <a:bodyPr anchor="b"/>
          <a:lstStyle>
            <a:lvl1pPr marL="0" indent="0">
              <a:buNone/>
              <a:defRPr sz="1125">
                <a:solidFill>
                  <a:schemeClr val="tx1">
                    <a:tint val="75000"/>
                  </a:schemeClr>
                </a:solidFill>
              </a:defRPr>
            </a:lvl1pPr>
            <a:lvl2pPr marL="257189" indent="0">
              <a:buNone/>
              <a:defRPr sz="1013">
                <a:solidFill>
                  <a:schemeClr val="tx1">
                    <a:tint val="75000"/>
                  </a:schemeClr>
                </a:solidFill>
              </a:defRPr>
            </a:lvl2pPr>
            <a:lvl3pPr marL="514376" indent="0">
              <a:buNone/>
              <a:defRPr sz="900">
                <a:solidFill>
                  <a:schemeClr val="tx1">
                    <a:tint val="75000"/>
                  </a:schemeClr>
                </a:solidFill>
              </a:defRPr>
            </a:lvl3pPr>
            <a:lvl4pPr marL="771564" indent="0">
              <a:buNone/>
              <a:defRPr sz="788">
                <a:solidFill>
                  <a:schemeClr val="tx1">
                    <a:tint val="75000"/>
                  </a:schemeClr>
                </a:solidFill>
              </a:defRPr>
            </a:lvl4pPr>
            <a:lvl5pPr marL="1028751" indent="0">
              <a:buNone/>
              <a:defRPr sz="788">
                <a:solidFill>
                  <a:schemeClr val="tx1">
                    <a:tint val="75000"/>
                  </a:schemeClr>
                </a:solidFill>
              </a:defRPr>
            </a:lvl5pPr>
            <a:lvl6pPr marL="1285940" indent="0">
              <a:buNone/>
              <a:defRPr sz="788">
                <a:solidFill>
                  <a:schemeClr val="tx1">
                    <a:tint val="75000"/>
                  </a:schemeClr>
                </a:solidFill>
              </a:defRPr>
            </a:lvl6pPr>
            <a:lvl7pPr marL="1543127" indent="0">
              <a:buNone/>
              <a:defRPr sz="788">
                <a:solidFill>
                  <a:schemeClr val="tx1">
                    <a:tint val="75000"/>
                  </a:schemeClr>
                </a:solidFill>
              </a:defRPr>
            </a:lvl7pPr>
            <a:lvl8pPr marL="1800315" indent="0">
              <a:buNone/>
              <a:defRPr sz="788">
                <a:solidFill>
                  <a:schemeClr val="tx1">
                    <a:tint val="75000"/>
                  </a:schemeClr>
                </a:solidFill>
              </a:defRPr>
            </a:lvl8pPr>
            <a:lvl9pPr marL="2057504"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847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7"/>
            <a:ext cx="3028950" cy="4525964"/>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7"/>
            <a:ext cx="3028950" cy="4525964"/>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1446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3" y="1535114"/>
            <a:ext cx="3030141" cy="639762"/>
          </a:xfrm>
        </p:spPr>
        <p:txBody>
          <a:bodyPr anchor="b"/>
          <a:lstStyle>
            <a:lvl1pPr marL="0" indent="0">
              <a:buNone/>
              <a:defRPr sz="1350" b="1"/>
            </a:lvl1pPr>
            <a:lvl2pPr marL="257189" indent="0">
              <a:buNone/>
              <a:defRPr sz="1125" b="1"/>
            </a:lvl2pPr>
            <a:lvl3pPr marL="514376" indent="0">
              <a:buNone/>
              <a:defRPr sz="1013" b="1"/>
            </a:lvl3pPr>
            <a:lvl4pPr marL="771564" indent="0">
              <a:buNone/>
              <a:defRPr sz="900" b="1"/>
            </a:lvl4pPr>
            <a:lvl5pPr marL="1028751" indent="0">
              <a:buNone/>
              <a:defRPr sz="900" b="1"/>
            </a:lvl5pPr>
            <a:lvl6pPr marL="1285940" indent="0">
              <a:buNone/>
              <a:defRPr sz="900" b="1"/>
            </a:lvl6pPr>
            <a:lvl7pPr marL="1543127" indent="0">
              <a:buNone/>
              <a:defRPr sz="900" b="1"/>
            </a:lvl7pPr>
            <a:lvl8pPr marL="1800315" indent="0">
              <a:buNone/>
              <a:defRPr sz="900" b="1"/>
            </a:lvl8pPr>
            <a:lvl9pPr marL="2057504"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3" y="2174876"/>
            <a:ext cx="3030141"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3" y="1535114"/>
            <a:ext cx="3031331" cy="639762"/>
          </a:xfrm>
        </p:spPr>
        <p:txBody>
          <a:bodyPr anchor="b"/>
          <a:lstStyle>
            <a:lvl1pPr marL="0" indent="0">
              <a:buNone/>
              <a:defRPr sz="1350" b="1"/>
            </a:lvl1pPr>
            <a:lvl2pPr marL="257189" indent="0">
              <a:buNone/>
              <a:defRPr sz="1125" b="1"/>
            </a:lvl2pPr>
            <a:lvl3pPr marL="514376" indent="0">
              <a:buNone/>
              <a:defRPr sz="1013" b="1"/>
            </a:lvl3pPr>
            <a:lvl4pPr marL="771564" indent="0">
              <a:buNone/>
              <a:defRPr sz="900" b="1"/>
            </a:lvl4pPr>
            <a:lvl5pPr marL="1028751" indent="0">
              <a:buNone/>
              <a:defRPr sz="900" b="1"/>
            </a:lvl5pPr>
            <a:lvl6pPr marL="1285940" indent="0">
              <a:buNone/>
              <a:defRPr sz="900" b="1"/>
            </a:lvl6pPr>
            <a:lvl7pPr marL="1543127" indent="0">
              <a:buNone/>
              <a:defRPr sz="900" b="1"/>
            </a:lvl7pPr>
            <a:lvl8pPr marL="1800315" indent="0">
              <a:buNone/>
              <a:defRPr sz="900" b="1"/>
            </a:lvl8pPr>
            <a:lvl9pPr marL="2057504"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3" y="2174876"/>
            <a:ext cx="3031331"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7430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329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165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4" y="273050"/>
            <a:ext cx="2256236"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2681291" y="273057"/>
            <a:ext cx="3833813"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4" y="1435107"/>
            <a:ext cx="2256236" cy="4691063"/>
          </a:xfrm>
        </p:spPr>
        <p:txBody>
          <a:bodyPr/>
          <a:lstStyle>
            <a:lvl1pPr marL="0" indent="0">
              <a:buNone/>
              <a:defRPr sz="788"/>
            </a:lvl1pPr>
            <a:lvl2pPr marL="257189" indent="0">
              <a:buNone/>
              <a:defRPr sz="675"/>
            </a:lvl2pPr>
            <a:lvl3pPr marL="514376" indent="0">
              <a:buNone/>
              <a:defRPr sz="563"/>
            </a:lvl3pPr>
            <a:lvl4pPr marL="771564" indent="0">
              <a:buNone/>
              <a:defRPr sz="506"/>
            </a:lvl4pPr>
            <a:lvl5pPr marL="1028751" indent="0">
              <a:buNone/>
              <a:defRPr sz="506"/>
            </a:lvl5pPr>
            <a:lvl6pPr marL="1285940" indent="0">
              <a:buNone/>
              <a:defRPr sz="506"/>
            </a:lvl6pPr>
            <a:lvl7pPr marL="1543127" indent="0">
              <a:buNone/>
              <a:defRPr sz="506"/>
            </a:lvl7pPr>
            <a:lvl8pPr marL="1800315" indent="0">
              <a:buNone/>
              <a:defRPr sz="506"/>
            </a:lvl8pPr>
            <a:lvl9pPr marL="2057504"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11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1"/>
            <a:ext cx="41148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344216" y="612776"/>
            <a:ext cx="4114800" cy="4114800"/>
          </a:xfrm>
        </p:spPr>
        <p:txBody>
          <a:bodyPr/>
          <a:lstStyle>
            <a:lvl1pPr marL="0" indent="0">
              <a:buNone/>
              <a:defRPr sz="1800"/>
            </a:lvl1pPr>
            <a:lvl2pPr marL="257189" indent="0">
              <a:buNone/>
              <a:defRPr sz="1575"/>
            </a:lvl2pPr>
            <a:lvl3pPr marL="514376" indent="0">
              <a:buNone/>
              <a:defRPr sz="1350"/>
            </a:lvl3pPr>
            <a:lvl4pPr marL="771564" indent="0">
              <a:buNone/>
              <a:defRPr sz="1125"/>
            </a:lvl4pPr>
            <a:lvl5pPr marL="1028751" indent="0">
              <a:buNone/>
              <a:defRPr sz="1125"/>
            </a:lvl5pPr>
            <a:lvl6pPr marL="1285940" indent="0">
              <a:buNone/>
              <a:defRPr sz="1125"/>
            </a:lvl6pPr>
            <a:lvl7pPr marL="1543127" indent="0">
              <a:buNone/>
              <a:defRPr sz="1125"/>
            </a:lvl7pPr>
            <a:lvl8pPr marL="1800315" indent="0">
              <a:buNone/>
              <a:defRPr sz="1125"/>
            </a:lvl8pPr>
            <a:lvl9pPr marL="2057504" indent="0">
              <a:buNone/>
              <a:defRPr sz="1125"/>
            </a:lvl9pPr>
          </a:lstStyle>
          <a:p>
            <a:endParaRPr lang="en-US"/>
          </a:p>
        </p:txBody>
      </p:sp>
      <p:sp>
        <p:nvSpPr>
          <p:cNvPr id="4" name="Text Placeholder 3"/>
          <p:cNvSpPr>
            <a:spLocks noGrp="1"/>
          </p:cNvSpPr>
          <p:nvPr>
            <p:ph type="body" sz="half" idx="2"/>
          </p:nvPr>
        </p:nvSpPr>
        <p:spPr>
          <a:xfrm>
            <a:off x="1344216" y="5367339"/>
            <a:ext cx="4114800" cy="804863"/>
          </a:xfrm>
        </p:spPr>
        <p:txBody>
          <a:bodyPr/>
          <a:lstStyle>
            <a:lvl1pPr marL="0" indent="0">
              <a:buNone/>
              <a:defRPr sz="788"/>
            </a:lvl1pPr>
            <a:lvl2pPr marL="257189" indent="0">
              <a:buNone/>
              <a:defRPr sz="675"/>
            </a:lvl2pPr>
            <a:lvl3pPr marL="514376" indent="0">
              <a:buNone/>
              <a:defRPr sz="563"/>
            </a:lvl3pPr>
            <a:lvl4pPr marL="771564" indent="0">
              <a:buNone/>
              <a:defRPr sz="506"/>
            </a:lvl4pPr>
            <a:lvl5pPr marL="1028751" indent="0">
              <a:buNone/>
              <a:defRPr sz="506"/>
            </a:lvl5pPr>
            <a:lvl6pPr marL="1285940" indent="0">
              <a:buNone/>
              <a:defRPr sz="506"/>
            </a:lvl6pPr>
            <a:lvl7pPr marL="1543127" indent="0">
              <a:buNone/>
              <a:defRPr sz="506"/>
            </a:lvl7pPr>
            <a:lvl8pPr marL="1800315" indent="0">
              <a:buNone/>
              <a:defRPr sz="506"/>
            </a:lvl8pPr>
            <a:lvl9pPr marL="2057504"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293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82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45"/>
            <a:ext cx="154305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45"/>
            <a:ext cx="451485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402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6"/>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342917" indent="0" algn="ctr">
              <a:buNone/>
              <a:defRPr>
                <a:solidFill>
                  <a:schemeClr val="tx1">
                    <a:tint val="75000"/>
                  </a:schemeClr>
                </a:solidFill>
              </a:defRPr>
            </a:lvl2pPr>
            <a:lvl3pPr marL="685835"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6" indent="0" algn="ctr">
              <a:buNone/>
              <a:defRPr>
                <a:solidFill>
                  <a:schemeClr val="tx1">
                    <a:tint val="75000"/>
                  </a:schemeClr>
                </a:solidFill>
              </a:defRPr>
            </a:lvl6pPr>
            <a:lvl7pPr marL="2057504" indent="0" algn="ctr">
              <a:buNone/>
              <a:defRPr>
                <a:solidFill>
                  <a:schemeClr val="tx1">
                    <a:tint val="75000"/>
                  </a:schemeClr>
                </a:solidFill>
              </a:defRPr>
            </a:lvl7pPr>
            <a:lvl8pPr marL="2400420" indent="0" algn="ctr">
              <a:buNone/>
              <a:defRPr>
                <a:solidFill>
                  <a:schemeClr val="tx1">
                    <a:tint val="75000"/>
                  </a:schemeClr>
                </a:solidFill>
              </a:defRPr>
            </a:lvl8pPr>
            <a:lvl9pPr marL="27433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2287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949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6" y="4406905"/>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6" y="2906716"/>
            <a:ext cx="5829300" cy="1500188"/>
          </a:xfrm>
        </p:spPr>
        <p:txBody>
          <a:bodyPr anchor="b"/>
          <a:lstStyle>
            <a:lvl1pPr marL="0" indent="0">
              <a:buNone/>
              <a:defRPr sz="1500">
                <a:solidFill>
                  <a:schemeClr val="tx1">
                    <a:tint val="75000"/>
                  </a:schemeClr>
                </a:solidFill>
              </a:defRPr>
            </a:lvl1pPr>
            <a:lvl2pPr marL="342917" indent="0">
              <a:buNone/>
              <a:defRPr sz="1350">
                <a:solidFill>
                  <a:schemeClr val="tx1">
                    <a:tint val="75000"/>
                  </a:schemeClr>
                </a:solidFill>
              </a:defRPr>
            </a:lvl2pPr>
            <a:lvl3pPr marL="685835" indent="0">
              <a:buNone/>
              <a:defRPr sz="1200">
                <a:solidFill>
                  <a:schemeClr val="tx1">
                    <a:tint val="75000"/>
                  </a:schemeClr>
                </a:solidFill>
              </a:defRPr>
            </a:lvl3pPr>
            <a:lvl4pPr marL="1028751" indent="0">
              <a:buNone/>
              <a:defRPr sz="1050">
                <a:solidFill>
                  <a:schemeClr val="tx1">
                    <a:tint val="75000"/>
                  </a:schemeClr>
                </a:solidFill>
              </a:defRPr>
            </a:lvl4pPr>
            <a:lvl5pPr marL="1371669" indent="0">
              <a:buNone/>
              <a:defRPr sz="1050">
                <a:solidFill>
                  <a:schemeClr val="tx1">
                    <a:tint val="75000"/>
                  </a:schemeClr>
                </a:solidFill>
              </a:defRPr>
            </a:lvl5pPr>
            <a:lvl6pPr marL="1714586" indent="0">
              <a:buNone/>
              <a:defRPr sz="1050">
                <a:solidFill>
                  <a:schemeClr val="tx1">
                    <a:tint val="75000"/>
                  </a:schemeClr>
                </a:solidFill>
              </a:defRPr>
            </a:lvl6pPr>
            <a:lvl7pPr marL="2057504" indent="0">
              <a:buNone/>
              <a:defRPr sz="1050">
                <a:solidFill>
                  <a:schemeClr val="tx1">
                    <a:tint val="75000"/>
                  </a:schemeClr>
                </a:solidFill>
              </a:defRPr>
            </a:lvl7pPr>
            <a:lvl8pPr marL="2400420" indent="0">
              <a:buNone/>
              <a:defRPr sz="1050">
                <a:solidFill>
                  <a:schemeClr val="tx1">
                    <a:tint val="75000"/>
                  </a:schemeClr>
                </a:solidFill>
              </a:defRPr>
            </a:lvl8pPr>
            <a:lvl9pPr marL="274333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2170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3"/>
            <a:ext cx="3028950" cy="45259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3"/>
            <a:ext cx="3028950" cy="45259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444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2" y="1535114"/>
            <a:ext cx="3030141" cy="639762"/>
          </a:xfrm>
        </p:spPr>
        <p:txBody>
          <a:bodyPr anchor="b"/>
          <a:lstStyle>
            <a:lvl1pPr marL="0" indent="0">
              <a:buNone/>
              <a:defRPr sz="1800" b="1"/>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2" y="2174876"/>
            <a:ext cx="303014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2" y="1535114"/>
            <a:ext cx="3031331" cy="639762"/>
          </a:xfrm>
        </p:spPr>
        <p:txBody>
          <a:bodyPr anchor="b"/>
          <a:lstStyle>
            <a:lvl1pPr marL="0" indent="0">
              <a:buNone/>
              <a:defRPr sz="1800" b="1"/>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2" y="2174876"/>
            <a:ext cx="303133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906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0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11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1"/>
            <a:ext cx="58293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2906714"/>
            <a:ext cx="58293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273050"/>
            <a:ext cx="2256236"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90" y="273055"/>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2" y="1435106"/>
            <a:ext cx="2256236" cy="4691063"/>
          </a:xfrm>
        </p:spPr>
        <p:txBody>
          <a:bodyPr/>
          <a:lstStyle>
            <a:lvl1pPr marL="0" indent="0">
              <a:buNone/>
              <a:defRPr sz="1050"/>
            </a:lvl1pPr>
            <a:lvl2pPr marL="342917" indent="0">
              <a:buNone/>
              <a:defRPr sz="900"/>
            </a:lvl2pPr>
            <a:lvl3pPr marL="685835" indent="0">
              <a:buNone/>
              <a:defRPr sz="750"/>
            </a:lvl3pPr>
            <a:lvl4pPr marL="1028751" indent="0">
              <a:buNone/>
              <a:defRPr sz="675"/>
            </a:lvl4pPr>
            <a:lvl5pPr marL="1371669" indent="0">
              <a:buNone/>
              <a:defRPr sz="675"/>
            </a:lvl5pPr>
            <a:lvl6pPr marL="1714586" indent="0">
              <a:buNone/>
              <a:defRPr sz="675"/>
            </a:lvl6pPr>
            <a:lvl7pPr marL="2057504" indent="0">
              <a:buNone/>
              <a:defRPr sz="675"/>
            </a:lvl7pPr>
            <a:lvl8pPr marL="2400420" indent="0">
              <a:buNone/>
              <a:defRPr sz="675"/>
            </a:lvl8pPr>
            <a:lvl9pPr marL="2743337"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842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1"/>
            <a:ext cx="41148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6"/>
            <a:ext cx="4114800" cy="4114800"/>
          </a:xfrm>
        </p:spPr>
        <p:txBody>
          <a:bodyPr/>
          <a:lstStyle>
            <a:lvl1pPr marL="0" indent="0">
              <a:buNone/>
              <a:defRPr sz="2400"/>
            </a:lvl1pPr>
            <a:lvl2pPr marL="342917" indent="0">
              <a:buNone/>
              <a:defRPr sz="2100"/>
            </a:lvl2pPr>
            <a:lvl3pPr marL="685835" indent="0">
              <a:buNone/>
              <a:defRPr sz="1800"/>
            </a:lvl3pPr>
            <a:lvl4pPr marL="1028751" indent="0">
              <a:buNone/>
              <a:defRPr sz="1500"/>
            </a:lvl4pPr>
            <a:lvl5pPr marL="1371669" indent="0">
              <a:buNone/>
              <a:defRPr sz="1500"/>
            </a:lvl5pPr>
            <a:lvl6pPr marL="1714586" indent="0">
              <a:buNone/>
              <a:defRPr sz="1500"/>
            </a:lvl6pPr>
            <a:lvl7pPr marL="2057504" indent="0">
              <a:buNone/>
              <a:defRPr sz="1500"/>
            </a:lvl7pPr>
            <a:lvl8pPr marL="2400420" indent="0">
              <a:buNone/>
              <a:defRPr sz="1500"/>
            </a:lvl8pPr>
            <a:lvl9pPr marL="2743337" indent="0">
              <a:buNone/>
              <a:defRPr sz="1500"/>
            </a:lvl9pPr>
          </a:lstStyle>
          <a:p>
            <a:endParaRPr lang="en-US"/>
          </a:p>
        </p:txBody>
      </p:sp>
      <p:sp>
        <p:nvSpPr>
          <p:cNvPr id="4" name="Text Placeholder 3"/>
          <p:cNvSpPr>
            <a:spLocks noGrp="1"/>
          </p:cNvSpPr>
          <p:nvPr>
            <p:ph type="body" sz="half" idx="2"/>
          </p:nvPr>
        </p:nvSpPr>
        <p:spPr>
          <a:xfrm>
            <a:off x="1344216" y="5367339"/>
            <a:ext cx="4114800" cy="804863"/>
          </a:xfrm>
        </p:spPr>
        <p:txBody>
          <a:bodyPr/>
          <a:lstStyle>
            <a:lvl1pPr marL="0" indent="0">
              <a:buNone/>
              <a:defRPr sz="1050"/>
            </a:lvl1pPr>
            <a:lvl2pPr marL="342917" indent="0">
              <a:buNone/>
              <a:defRPr sz="900"/>
            </a:lvl2pPr>
            <a:lvl3pPr marL="685835" indent="0">
              <a:buNone/>
              <a:defRPr sz="750"/>
            </a:lvl3pPr>
            <a:lvl4pPr marL="1028751" indent="0">
              <a:buNone/>
              <a:defRPr sz="675"/>
            </a:lvl4pPr>
            <a:lvl5pPr marL="1371669" indent="0">
              <a:buNone/>
              <a:defRPr sz="675"/>
            </a:lvl5pPr>
            <a:lvl6pPr marL="1714586" indent="0">
              <a:buNone/>
              <a:defRPr sz="675"/>
            </a:lvl6pPr>
            <a:lvl7pPr marL="2057504" indent="0">
              <a:buNone/>
              <a:defRPr sz="675"/>
            </a:lvl7pPr>
            <a:lvl8pPr marL="2400420" indent="0">
              <a:buNone/>
              <a:defRPr sz="675"/>
            </a:lvl8pPr>
            <a:lvl9pPr marL="2743337"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348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5467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42"/>
            <a:ext cx="154305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42"/>
            <a:ext cx="451485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013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1"/>
            <a:ext cx="3028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1"/>
            <a:ext cx="3028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535113"/>
            <a:ext cx="303014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174875"/>
            <a:ext cx="303014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535113"/>
            <a:ext cx="30313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174875"/>
            <a:ext cx="30313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73050"/>
            <a:ext cx="225623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273051"/>
            <a:ext cx="38338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435101"/>
            <a:ext cx="22562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0"/>
            <a:ext cx="41148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5367338"/>
            <a:ext cx="4114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00201"/>
            <a:ext cx="6172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6356351"/>
            <a:ext cx="1600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2343150" y="6356351"/>
            <a:ext cx="21717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6356351"/>
            <a:ext cx="1600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00207"/>
            <a:ext cx="61722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6356356"/>
            <a:ext cx="1600200" cy="365126"/>
          </a:xfrm>
          <a:prstGeom prst="rect">
            <a:avLst/>
          </a:prstGeom>
        </p:spPr>
        <p:txBody>
          <a:bodyPr vert="horz" lIns="91440" tIns="45720" rIns="91440" bIns="45720" rtlCol="0" anchor="ctr"/>
          <a:lstStyle>
            <a:lvl1pPr algn="l">
              <a:defRPr sz="675">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2343150" y="6356356"/>
            <a:ext cx="2171700" cy="365126"/>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6356356"/>
            <a:ext cx="1600200" cy="365126"/>
          </a:xfrm>
          <a:prstGeom prst="rect">
            <a:avLst/>
          </a:prstGeom>
        </p:spPr>
        <p:txBody>
          <a:bodyPr vert="horz" lIns="91440" tIns="45720" rIns="91440" bIns="45720" rtlCol="0" anchor="ctr"/>
          <a:lstStyle>
            <a:lvl1pPr algn="r">
              <a:defRPr sz="6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86468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14376" rtl="0" eaLnBrk="1" latinLnBrk="0" hangingPunct="1">
        <a:spcBef>
          <a:spcPct val="0"/>
        </a:spcBef>
        <a:buNone/>
        <a:defRPr sz="2475" kern="1200">
          <a:solidFill>
            <a:schemeClr val="tx1"/>
          </a:solidFill>
          <a:latin typeface="+mj-lt"/>
          <a:ea typeface="+mj-ea"/>
          <a:cs typeface="+mj-cs"/>
        </a:defRPr>
      </a:lvl1pPr>
    </p:titleStyle>
    <p:bodyStyle>
      <a:lvl1pPr marL="192891" indent="-192891" algn="l" defTabSz="514376"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32" indent="-160743" algn="l" defTabSz="514376"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71" indent="-128595" algn="l" defTabSz="514376"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58" indent="-128595" algn="l" defTabSz="514376"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346" indent="-128595" algn="l" defTabSz="514376"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533" indent="-128595" algn="l" defTabSz="514376"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722" indent="-128595" algn="l" defTabSz="514376"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910" indent="-128595" algn="l" defTabSz="514376"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6097" indent="-128595" algn="l" defTabSz="514376"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76" rtl="0" eaLnBrk="1" latinLnBrk="0" hangingPunct="1">
        <a:defRPr sz="1013" kern="1200">
          <a:solidFill>
            <a:schemeClr val="tx1"/>
          </a:solidFill>
          <a:latin typeface="+mn-lt"/>
          <a:ea typeface="+mn-ea"/>
          <a:cs typeface="+mn-cs"/>
        </a:defRPr>
      </a:lvl1pPr>
      <a:lvl2pPr marL="257189" algn="l" defTabSz="514376" rtl="0" eaLnBrk="1" latinLnBrk="0" hangingPunct="1">
        <a:defRPr sz="1013" kern="1200">
          <a:solidFill>
            <a:schemeClr val="tx1"/>
          </a:solidFill>
          <a:latin typeface="+mn-lt"/>
          <a:ea typeface="+mn-ea"/>
          <a:cs typeface="+mn-cs"/>
        </a:defRPr>
      </a:lvl2pPr>
      <a:lvl3pPr marL="514376" algn="l" defTabSz="514376" rtl="0" eaLnBrk="1" latinLnBrk="0" hangingPunct="1">
        <a:defRPr sz="1013" kern="1200">
          <a:solidFill>
            <a:schemeClr val="tx1"/>
          </a:solidFill>
          <a:latin typeface="+mn-lt"/>
          <a:ea typeface="+mn-ea"/>
          <a:cs typeface="+mn-cs"/>
        </a:defRPr>
      </a:lvl3pPr>
      <a:lvl4pPr marL="771564" algn="l" defTabSz="514376" rtl="0" eaLnBrk="1" latinLnBrk="0" hangingPunct="1">
        <a:defRPr sz="1013" kern="1200">
          <a:solidFill>
            <a:schemeClr val="tx1"/>
          </a:solidFill>
          <a:latin typeface="+mn-lt"/>
          <a:ea typeface="+mn-ea"/>
          <a:cs typeface="+mn-cs"/>
        </a:defRPr>
      </a:lvl4pPr>
      <a:lvl5pPr marL="1028751" algn="l" defTabSz="514376" rtl="0" eaLnBrk="1" latinLnBrk="0" hangingPunct="1">
        <a:defRPr sz="1013" kern="1200">
          <a:solidFill>
            <a:schemeClr val="tx1"/>
          </a:solidFill>
          <a:latin typeface="+mn-lt"/>
          <a:ea typeface="+mn-ea"/>
          <a:cs typeface="+mn-cs"/>
        </a:defRPr>
      </a:lvl5pPr>
      <a:lvl6pPr marL="1285940" algn="l" defTabSz="514376" rtl="0" eaLnBrk="1" latinLnBrk="0" hangingPunct="1">
        <a:defRPr sz="1013" kern="1200">
          <a:solidFill>
            <a:schemeClr val="tx1"/>
          </a:solidFill>
          <a:latin typeface="+mn-lt"/>
          <a:ea typeface="+mn-ea"/>
          <a:cs typeface="+mn-cs"/>
        </a:defRPr>
      </a:lvl6pPr>
      <a:lvl7pPr marL="1543127" algn="l" defTabSz="514376" rtl="0" eaLnBrk="1" latinLnBrk="0" hangingPunct="1">
        <a:defRPr sz="1013" kern="1200">
          <a:solidFill>
            <a:schemeClr val="tx1"/>
          </a:solidFill>
          <a:latin typeface="+mn-lt"/>
          <a:ea typeface="+mn-ea"/>
          <a:cs typeface="+mn-cs"/>
        </a:defRPr>
      </a:lvl7pPr>
      <a:lvl8pPr marL="1800315" algn="l" defTabSz="514376" rtl="0" eaLnBrk="1" latinLnBrk="0" hangingPunct="1">
        <a:defRPr sz="1013" kern="1200">
          <a:solidFill>
            <a:schemeClr val="tx1"/>
          </a:solidFill>
          <a:latin typeface="+mn-lt"/>
          <a:ea typeface="+mn-ea"/>
          <a:cs typeface="+mn-cs"/>
        </a:defRPr>
      </a:lvl8pPr>
      <a:lvl9pPr marL="2057504" algn="l" defTabSz="514376"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00203"/>
            <a:ext cx="61722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6356354"/>
            <a:ext cx="1600200" cy="365126"/>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2343150" y="6356354"/>
            <a:ext cx="2171700" cy="365126"/>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6356354"/>
            <a:ext cx="1600200" cy="365126"/>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54973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35" rtl="0" eaLnBrk="1" latinLnBrk="0" hangingPunct="1">
        <a:spcBef>
          <a:spcPct val="0"/>
        </a:spcBef>
        <a:buNone/>
        <a:defRPr sz="3300" kern="1200">
          <a:solidFill>
            <a:schemeClr val="tx1"/>
          </a:solidFill>
          <a:latin typeface="+mj-lt"/>
          <a:ea typeface="+mj-ea"/>
          <a:cs typeface="+mj-cs"/>
        </a:defRPr>
      </a:lvl1pPr>
    </p:titleStyle>
    <p:bodyStyle>
      <a:lvl1pPr marL="257189" indent="-257189" algn="l" defTabSz="685835"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41" indent="-214323" algn="l" defTabSz="685835"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94" indent="-171459" algn="l" defTabSz="685835"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210"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127"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045"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61"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79"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96"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1"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4"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svg"/><Relationship Id="rId7"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2.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10.svg"/><Relationship Id="rId9" Type="http://schemas.openxmlformats.org/officeDocument/2006/relationships/image" Target="../media/image28.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s://teaching.cornell.edu/generative-artificial-intelligence" TargetMode="External"/><Relationship Id="rId7" Type="http://schemas.openxmlformats.org/officeDocument/2006/relationships/image" Target="../media/image47.png"/><Relationship Id="rId2" Type="http://schemas.openxmlformats.org/officeDocument/2006/relationships/hyperlink" Target="https://www.routledge.com/Gamification-in-Higher-Education-A-How-To-Instructional-Guide/Adare-Tasiwoopaapi-Silva/p/book/9781642673937" TargetMode="External"/><Relationship Id="rId1" Type="http://schemas.openxmlformats.org/officeDocument/2006/relationships/slideLayout" Target="../slideLayouts/slideLayout7.xml"/><Relationship Id="rId6" Type="http://schemas.openxmlformats.org/officeDocument/2006/relationships/hyperlink" Target="https://docs.google.com/document/d/14SnXbrYemZkjamtIijPaKFgNNs91G5TlQqaooIPHnwM/edit?fbclid=IwY2xjawElxoBleHRuA2FlbQIxMQABHa3XpDD0Zv-MVnhrahTQVvVe5KqgfZ9j2NqOUIv5WFYxkLH3q9PH-9M3kA_aem_OiterZe8-NAuMm-ogNv6eQ" TargetMode="External"/><Relationship Id="rId5" Type="http://schemas.openxmlformats.org/officeDocument/2006/relationships/hyperlink" Target="https://www.teachthought.com/the-future-of-learning/examples-gamification/" TargetMode="External"/><Relationship Id="rId4" Type="http://schemas.openxmlformats.org/officeDocument/2006/relationships/hyperlink" Target="https://leonfurze.com/2024/07/22/more-practical-strategies-for-genai-in-education-part-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hyperlink" Target="https://www.surveymonkey.com/r/K6JKVPN" TargetMode="Externa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SaCVSUbYpVc?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4" name="Freeform 4"/>
          <p:cNvSpPr/>
          <p:nvPr/>
        </p:nvSpPr>
        <p:spPr>
          <a:xfrm>
            <a:off x="5266602" y="5050613"/>
            <a:ext cx="4616886" cy="4114800"/>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a:off x="7316500" y="2284923"/>
            <a:ext cx="6174871" cy="6308936"/>
          </a:xfrm>
          <a:custGeom>
            <a:avLst/>
            <a:gdLst/>
            <a:ahLst/>
            <a:cxnLst/>
            <a:rect l="l" t="t" r="r" b="b"/>
            <a:pathLst>
              <a:path w="6174871" h="6308936">
                <a:moveTo>
                  <a:pt x="0" y="0"/>
                </a:moveTo>
                <a:lnTo>
                  <a:pt x="6174871" y="0"/>
                </a:lnTo>
                <a:lnTo>
                  <a:pt x="6174871" y="6308936"/>
                </a:lnTo>
                <a:lnTo>
                  <a:pt x="0" y="6308936"/>
                </a:lnTo>
                <a:lnTo>
                  <a:pt x="0" y="0"/>
                </a:lnTo>
                <a:close/>
              </a:path>
            </a:pathLst>
          </a:custGeom>
          <a:blipFill>
            <a:blip r:embed="rId4"/>
            <a:stretch>
              <a:fillRect/>
            </a:stretch>
          </a:blipFill>
        </p:spPr>
        <p:txBody>
          <a:bodyPr/>
          <a:lstStyle/>
          <a:p>
            <a:endParaRPr lang="en-US"/>
          </a:p>
        </p:txBody>
      </p:sp>
      <p:sp>
        <p:nvSpPr>
          <p:cNvPr id="8" name="Freeform 8"/>
          <p:cNvSpPr/>
          <p:nvPr/>
        </p:nvSpPr>
        <p:spPr>
          <a:xfrm>
            <a:off x="-43927" y="1808697"/>
            <a:ext cx="6443429" cy="5670217"/>
          </a:xfrm>
          <a:custGeom>
            <a:avLst/>
            <a:gdLst/>
            <a:ahLst/>
            <a:cxnLst/>
            <a:rect l="l" t="t" r="r" b="b"/>
            <a:pathLst>
              <a:path w="6443429" h="5670217">
                <a:moveTo>
                  <a:pt x="0" y="0"/>
                </a:moveTo>
                <a:lnTo>
                  <a:pt x="6443428" y="0"/>
                </a:lnTo>
                <a:lnTo>
                  <a:pt x="6443428" y="5670217"/>
                </a:lnTo>
                <a:lnTo>
                  <a:pt x="0" y="56702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0941482" y="8221523"/>
            <a:ext cx="2549889" cy="1802178"/>
          </a:xfrm>
          <a:custGeom>
            <a:avLst/>
            <a:gdLst/>
            <a:ahLst/>
            <a:cxnLst/>
            <a:rect l="l" t="t" r="r" b="b"/>
            <a:pathLst>
              <a:path w="2549889" h="1802178">
                <a:moveTo>
                  <a:pt x="0" y="0"/>
                </a:moveTo>
                <a:lnTo>
                  <a:pt x="2549890" y="0"/>
                </a:lnTo>
                <a:lnTo>
                  <a:pt x="2549890" y="1802177"/>
                </a:lnTo>
                <a:lnTo>
                  <a:pt x="0" y="1802177"/>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1257300" y="334998"/>
            <a:ext cx="13363374" cy="5356065"/>
            <a:chOff x="0" y="-136361"/>
            <a:chExt cx="17817832" cy="7141419"/>
          </a:xfrm>
        </p:grpSpPr>
        <p:sp>
          <p:nvSpPr>
            <p:cNvPr id="11" name="TextBox 11"/>
            <p:cNvSpPr txBox="1"/>
            <p:nvPr/>
          </p:nvSpPr>
          <p:spPr>
            <a:xfrm>
              <a:off x="3284747" y="-136361"/>
              <a:ext cx="14533085" cy="4414969"/>
            </a:xfrm>
            <a:prstGeom prst="rect">
              <a:avLst/>
            </a:prstGeom>
          </p:spPr>
          <p:txBody>
            <a:bodyPr wrap="square" lIns="0" tIns="0" rIns="0" bIns="0" rtlCol="0" anchor="t">
              <a:spAutoFit/>
            </a:bodyPr>
            <a:lstStyle/>
            <a:p>
              <a:pPr>
                <a:lnSpc>
                  <a:spcPts val="8470"/>
                </a:lnSpc>
              </a:pPr>
              <a:r>
                <a:rPr lang="en-US" sz="5400" dirty="0">
                  <a:solidFill>
                    <a:srgbClr val="EDF6FF"/>
                  </a:solidFill>
                  <a:latin typeface="Open Sauce Semi-Bold"/>
                  <a:ea typeface="Open Sauce Semi-Bold"/>
                  <a:cs typeface="Open Sauce Semi-Bold"/>
                  <a:sym typeface="Open Sauce Semi-Bold"/>
                </a:rPr>
                <a:t>Harnessing AI and Gamification in the Classroom </a:t>
              </a:r>
            </a:p>
            <a:p>
              <a:pPr>
                <a:lnSpc>
                  <a:spcPts val="9350"/>
                </a:lnSpc>
              </a:pPr>
              <a:endParaRPr lang="en-US" sz="7700" dirty="0">
                <a:solidFill>
                  <a:srgbClr val="EDF6FF"/>
                </a:solidFill>
                <a:latin typeface="Open Sauce Semi-Bold"/>
                <a:ea typeface="Open Sauce Semi-Bold"/>
                <a:cs typeface="Open Sauce Semi-Bold"/>
                <a:sym typeface="Open Sauce Semi-Bold"/>
              </a:endParaRPr>
            </a:p>
          </p:txBody>
        </p:sp>
        <p:sp>
          <p:nvSpPr>
            <p:cNvPr id="12" name="TextBox 12"/>
            <p:cNvSpPr txBox="1"/>
            <p:nvPr/>
          </p:nvSpPr>
          <p:spPr>
            <a:xfrm>
              <a:off x="0" y="6333934"/>
              <a:ext cx="12644205" cy="671124"/>
            </a:xfrm>
            <a:prstGeom prst="rect">
              <a:avLst/>
            </a:prstGeom>
          </p:spPr>
          <p:txBody>
            <a:bodyPr lIns="0" tIns="0" rIns="0" bIns="0" rtlCol="0" anchor="t">
              <a:spAutoFit/>
            </a:bodyPr>
            <a:lstStyle/>
            <a:p>
              <a:pPr>
                <a:lnSpc>
                  <a:spcPts val="4619"/>
                </a:lnSpc>
                <a:spcBef>
                  <a:spcPct val="0"/>
                </a:spcBef>
              </a:pPr>
              <a:endParaRPr/>
            </a:p>
          </p:txBody>
        </p:sp>
      </p:grpSp>
      <p:sp>
        <p:nvSpPr>
          <p:cNvPr id="13" name="TextBox 13"/>
          <p:cNvSpPr txBox="1"/>
          <p:nvPr/>
        </p:nvSpPr>
        <p:spPr>
          <a:xfrm rot="-628439">
            <a:off x="-38237" y="4671768"/>
            <a:ext cx="6359210" cy="1141854"/>
          </a:xfrm>
          <a:prstGeom prst="rect">
            <a:avLst/>
          </a:prstGeom>
        </p:spPr>
        <p:txBody>
          <a:bodyPr lIns="0" tIns="0" rIns="0" bIns="0" rtlCol="0" anchor="t">
            <a:spAutoFit/>
          </a:bodyPr>
          <a:lstStyle/>
          <a:p>
            <a:pPr algn="ctr">
              <a:lnSpc>
                <a:spcPts val="8059"/>
              </a:lnSpc>
            </a:pPr>
            <a:r>
              <a:rPr lang="en-US" sz="9828" spc="-196" dirty="0">
                <a:solidFill>
                  <a:srgbClr val="000000"/>
                </a:solidFill>
                <a:latin typeface="TT Bluescreens Bold Italics"/>
                <a:ea typeface="TT Bluescreens Bold Italics"/>
                <a:cs typeface="TT Bluescreens Bold Italics"/>
                <a:sym typeface="TT Bluescreens Bold Italics"/>
              </a:rPr>
              <a:t>PEDAGOGY</a:t>
            </a:r>
          </a:p>
        </p:txBody>
      </p:sp>
      <p:sp>
        <p:nvSpPr>
          <p:cNvPr id="14" name="TextBox 14"/>
          <p:cNvSpPr txBox="1"/>
          <p:nvPr/>
        </p:nvSpPr>
        <p:spPr>
          <a:xfrm rot="-628439">
            <a:off x="537678" y="3652253"/>
            <a:ext cx="4288578" cy="782556"/>
          </a:xfrm>
          <a:prstGeom prst="rect">
            <a:avLst/>
          </a:prstGeom>
        </p:spPr>
        <p:txBody>
          <a:bodyPr lIns="0" tIns="0" rIns="0" bIns="0" rtlCol="0" anchor="t">
            <a:spAutoFit/>
          </a:bodyPr>
          <a:lstStyle/>
          <a:p>
            <a:pPr algn="ctr">
              <a:lnSpc>
                <a:spcPts val="3072"/>
              </a:lnSpc>
            </a:pPr>
            <a:r>
              <a:rPr lang="en-US" sz="2194" spc="-43" dirty="0">
                <a:solidFill>
                  <a:srgbClr val="000000"/>
                </a:solidFill>
                <a:latin typeface="Rodeqa Slab Italics"/>
                <a:ea typeface="Rodeqa Slab Italics"/>
                <a:cs typeface="Rodeqa Slab Italics"/>
                <a:sym typeface="Rodeqa Slab Italics"/>
              </a:rPr>
              <a:t>Supercharge</a:t>
            </a:r>
          </a:p>
          <a:p>
            <a:pPr algn="ctr">
              <a:lnSpc>
                <a:spcPts val="3072"/>
              </a:lnSpc>
            </a:pPr>
            <a:r>
              <a:rPr lang="en-US" sz="2194" spc="-43" dirty="0">
                <a:solidFill>
                  <a:srgbClr val="000000"/>
                </a:solidFill>
                <a:latin typeface="Rodeqa Slab Italics"/>
                <a:ea typeface="Rodeqa Slab Italics"/>
                <a:cs typeface="Rodeqa Slab Italics"/>
                <a:sym typeface="Rodeqa Slab Italics"/>
              </a:rPr>
              <a:t>Your</a:t>
            </a:r>
          </a:p>
        </p:txBody>
      </p:sp>
      <p:sp>
        <p:nvSpPr>
          <p:cNvPr id="15" name="TextBox 15"/>
          <p:cNvSpPr txBox="1"/>
          <p:nvPr/>
        </p:nvSpPr>
        <p:spPr>
          <a:xfrm>
            <a:off x="-503722" y="7414123"/>
            <a:ext cx="7975997" cy="1083695"/>
          </a:xfrm>
          <a:prstGeom prst="rect">
            <a:avLst/>
          </a:prstGeom>
        </p:spPr>
        <p:txBody>
          <a:bodyPr wrap="square" lIns="0" tIns="0" rIns="0" bIns="0" rtlCol="0" anchor="t">
            <a:spAutoFit/>
          </a:bodyPr>
          <a:lstStyle/>
          <a:p>
            <a:pPr algn="ctr">
              <a:lnSpc>
                <a:spcPts val="2894"/>
              </a:lnSpc>
              <a:spcBef>
                <a:spcPct val="0"/>
              </a:spcBef>
            </a:pPr>
            <a:r>
              <a:rPr lang="en-US" sz="2067" dirty="0">
                <a:solidFill>
                  <a:srgbClr val="F7F9FB"/>
                </a:solidFill>
                <a:latin typeface="Open Sauce Bold"/>
                <a:ea typeface="Open Sauce Bold"/>
                <a:cs typeface="Open Sauce Bold"/>
                <a:sym typeface="Open Sauce Bold"/>
              </a:rPr>
              <a:t> Fall 2024 Faculty and Staff Institute</a:t>
            </a:r>
          </a:p>
          <a:p>
            <a:pPr algn="ctr">
              <a:lnSpc>
                <a:spcPts val="2894"/>
              </a:lnSpc>
              <a:spcBef>
                <a:spcPct val="0"/>
              </a:spcBef>
            </a:pPr>
            <a:endParaRPr lang="en-US" sz="2067" dirty="0">
              <a:solidFill>
                <a:srgbClr val="F7F9FB"/>
              </a:solidFill>
              <a:latin typeface="Open Sauce Bold"/>
              <a:ea typeface="Open Sauce Bold"/>
              <a:cs typeface="Open Sauce Bold"/>
              <a:sym typeface="Open Sauce Bold"/>
            </a:endParaRPr>
          </a:p>
          <a:p>
            <a:pPr algn="ctr">
              <a:lnSpc>
                <a:spcPts val="2894"/>
              </a:lnSpc>
              <a:spcBef>
                <a:spcPct val="0"/>
              </a:spcBef>
            </a:pPr>
            <a:r>
              <a:rPr lang="en-US" sz="2067" dirty="0">
                <a:solidFill>
                  <a:srgbClr val="F7F9FB"/>
                </a:solidFill>
                <a:latin typeface="Open Sauce Bold"/>
                <a:ea typeface="Open Sauce Bold"/>
                <a:cs typeface="Open Sauce Bold"/>
                <a:sym typeface="Open Sauce Bold"/>
              </a:rPr>
              <a:t>Lana Browning –School of Psychology </a:t>
            </a:r>
          </a:p>
        </p:txBody>
      </p:sp>
      <p:pic>
        <p:nvPicPr>
          <p:cNvPr id="2" name="Picture 1">
            <a:extLst>
              <a:ext uri="{FF2B5EF4-FFF2-40B4-BE49-F238E27FC236}">
                <a16:creationId xmlns:a16="http://schemas.microsoft.com/office/drawing/2014/main" id="{F1C33B8A-A37A-B240-0841-3374CB7F907C}"/>
              </a:ext>
            </a:extLst>
          </p:cNvPr>
          <p:cNvPicPr>
            <a:picLocks noChangeAspect="1"/>
          </p:cNvPicPr>
          <p:nvPr/>
        </p:nvPicPr>
        <p:blipFill>
          <a:blip r:embed="rId8"/>
          <a:stretch>
            <a:fillRect/>
          </a:stretch>
        </p:blipFill>
        <p:spPr>
          <a:xfrm>
            <a:off x="8908626" y="5705459"/>
            <a:ext cx="2639797" cy="2261812"/>
          </a:xfrm>
          <a:prstGeom prst="rect">
            <a:avLst/>
          </a:prstGeom>
        </p:spPr>
      </p:pic>
      <p:sp>
        <p:nvSpPr>
          <p:cNvPr id="7" name="Freeform 7"/>
          <p:cNvSpPr/>
          <p:nvPr/>
        </p:nvSpPr>
        <p:spPr>
          <a:xfrm>
            <a:off x="9504620" y="5942681"/>
            <a:ext cx="1455206" cy="999845"/>
          </a:xfrm>
          <a:custGeom>
            <a:avLst/>
            <a:gdLst/>
            <a:ahLst/>
            <a:cxnLst/>
            <a:rect l="l" t="t" r="r" b="b"/>
            <a:pathLst>
              <a:path w="1550908" h="1186444">
                <a:moveTo>
                  <a:pt x="0" y="0"/>
                </a:moveTo>
                <a:lnTo>
                  <a:pt x="1550908" y="0"/>
                </a:lnTo>
                <a:lnTo>
                  <a:pt x="1550908" y="1186444"/>
                </a:lnTo>
                <a:lnTo>
                  <a:pt x="0" y="1186444"/>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90E32">
                <a:alpha val="100000"/>
              </a:srgbClr>
            </a:gs>
            <a:gs pos="100000">
              <a:srgbClr val="1B1C47">
                <a:alpha val="100000"/>
              </a:srgbClr>
            </a:gs>
          </a:gsLst>
          <a:lin ang="0"/>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D69AE5-ED81-F4BB-9015-9F92A9C07C05}"/>
              </a:ext>
            </a:extLst>
          </p:cNvPr>
          <p:cNvSpPr txBox="1"/>
          <p:nvPr/>
        </p:nvSpPr>
        <p:spPr>
          <a:xfrm>
            <a:off x="2705100" y="863203"/>
            <a:ext cx="8305800" cy="584775"/>
          </a:xfrm>
          <a:prstGeom prst="rect">
            <a:avLst/>
          </a:prstGeom>
          <a:noFill/>
        </p:spPr>
        <p:txBody>
          <a:bodyPr wrap="square">
            <a:spAutoFit/>
          </a:bodyPr>
          <a:lstStyle/>
          <a:p>
            <a:pPr algn="ctr"/>
            <a:r>
              <a:rPr lang="en-US" sz="3200" b="1" dirty="0">
                <a:solidFill>
                  <a:schemeClr val="bg1"/>
                </a:solidFill>
                <a:latin typeface="Bradley Hand ITC" panose="03070402050302030203" pitchFamily="66" charset="0"/>
              </a:rPr>
              <a:t>Outsource your doing, not your thinking.</a:t>
            </a:r>
          </a:p>
        </p:txBody>
      </p:sp>
      <p:pic>
        <p:nvPicPr>
          <p:cNvPr id="10" name="Picture 9">
            <a:extLst>
              <a:ext uri="{FF2B5EF4-FFF2-40B4-BE49-F238E27FC236}">
                <a16:creationId xmlns:a16="http://schemas.microsoft.com/office/drawing/2014/main" id="{C6F1918C-9F4E-841A-0E08-FD316DEE4BC4}"/>
              </a:ext>
            </a:extLst>
          </p:cNvPr>
          <p:cNvPicPr>
            <a:picLocks noChangeAspect="1"/>
          </p:cNvPicPr>
          <p:nvPr/>
        </p:nvPicPr>
        <p:blipFill>
          <a:blip r:embed="rId2"/>
          <a:stretch>
            <a:fillRect/>
          </a:stretch>
        </p:blipFill>
        <p:spPr>
          <a:xfrm>
            <a:off x="762000" y="209550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7" name="Freeform 7"/>
          <p:cNvSpPr/>
          <p:nvPr/>
        </p:nvSpPr>
        <p:spPr>
          <a:xfrm>
            <a:off x="14635370" y="991777"/>
            <a:ext cx="337930" cy="337930"/>
          </a:xfrm>
          <a:custGeom>
            <a:avLst/>
            <a:gdLst/>
            <a:ahLst/>
            <a:cxnLst/>
            <a:rect l="l" t="t" r="r" b="b"/>
            <a:pathLst>
              <a:path w="337930" h="337930">
                <a:moveTo>
                  <a:pt x="0" y="0"/>
                </a:moveTo>
                <a:lnTo>
                  <a:pt x="337930" y="0"/>
                </a:lnTo>
                <a:lnTo>
                  <a:pt x="337930" y="337930"/>
                </a:lnTo>
                <a:lnTo>
                  <a:pt x="0" y="337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13201873" y="9239790"/>
            <a:ext cx="481538" cy="481538"/>
            <a:chOff x="0" y="0"/>
            <a:chExt cx="642051" cy="642051"/>
          </a:xfrm>
        </p:grpSpPr>
        <p:grpSp>
          <p:nvGrpSpPr>
            <p:cNvPr id="9" name="Group 9"/>
            <p:cNvGrpSpPr/>
            <p:nvPr/>
          </p:nvGrpSpPr>
          <p:grpSpPr>
            <a:xfrm>
              <a:off x="0" y="0"/>
              <a:ext cx="642051" cy="642051"/>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7F9FB"/>
              </a:solidFill>
            </p:spPr>
            <p:txBody>
              <a:bodyPr/>
              <a:lstStyle/>
              <a:p>
                <a:endParaRPr lang="en-US"/>
              </a:p>
            </p:txBody>
          </p:sp>
        </p:grpSp>
        <p:sp>
          <p:nvSpPr>
            <p:cNvPr id="11" name="Freeform 11"/>
            <p:cNvSpPr/>
            <p:nvPr/>
          </p:nvSpPr>
          <p:spPr>
            <a:xfrm>
              <a:off x="175556" y="197377"/>
              <a:ext cx="290938" cy="247298"/>
            </a:xfrm>
            <a:custGeom>
              <a:avLst/>
              <a:gdLst/>
              <a:ahLst/>
              <a:cxnLst/>
              <a:rect l="l" t="t" r="r" b="b"/>
              <a:pathLst>
                <a:path w="290938" h="247298">
                  <a:moveTo>
                    <a:pt x="0" y="0"/>
                  </a:moveTo>
                  <a:lnTo>
                    <a:pt x="290939" y="0"/>
                  </a:lnTo>
                  <a:lnTo>
                    <a:pt x="290939" y="247297"/>
                  </a:lnTo>
                  <a:lnTo>
                    <a:pt x="0" y="247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2" name="Group 12"/>
          <p:cNvGrpSpPr/>
          <p:nvPr/>
        </p:nvGrpSpPr>
        <p:grpSpPr>
          <a:xfrm>
            <a:off x="13846817" y="9239790"/>
            <a:ext cx="481538" cy="481538"/>
            <a:chOff x="0" y="0"/>
            <a:chExt cx="642051" cy="642051"/>
          </a:xfrm>
        </p:grpSpPr>
        <p:grpSp>
          <p:nvGrpSpPr>
            <p:cNvPr id="13" name="Group 13"/>
            <p:cNvGrpSpPr/>
            <p:nvPr/>
          </p:nvGrpSpPr>
          <p:grpSpPr>
            <a:xfrm>
              <a:off x="0" y="0"/>
              <a:ext cx="642051" cy="642051"/>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7F9FB"/>
              </a:solidFill>
            </p:spPr>
            <p:txBody>
              <a:bodyPr/>
              <a:lstStyle/>
              <a:p>
                <a:endParaRPr lang="en-US"/>
              </a:p>
            </p:txBody>
          </p:sp>
        </p:grpSp>
        <p:sp>
          <p:nvSpPr>
            <p:cNvPr id="15" name="Freeform 15"/>
            <p:cNvSpPr/>
            <p:nvPr/>
          </p:nvSpPr>
          <p:spPr>
            <a:xfrm>
              <a:off x="195802" y="197377"/>
              <a:ext cx="250447" cy="256988"/>
            </a:xfrm>
            <a:custGeom>
              <a:avLst/>
              <a:gdLst/>
              <a:ahLst/>
              <a:cxnLst/>
              <a:rect l="l" t="t" r="r" b="b"/>
              <a:pathLst>
                <a:path w="250447" h="256988">
                  <a:moveTo>
                    <a:pt x="0" y="0"/>
                  </a:moveTo>
                  <a:lnTo>
                    <a:pt x="250447" y="0"/>
                  </a:lnTo>
                  <a:lnTo>
                    <a:pt x="250447" y="256988"/>
                  </a:lnTo>
                  <a:lnTo>
                    <a:pt x="0" y="256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6" name="Group 16"/>
          <p:cNvGrpSpPr/>
          <p:nvPr/>
        </p:nvGrpSpPr>
        <p:grpSpPr>
          <a:xfrm>
            <a:off x="14491762" y="9239790"/>
            <a:ext cx="481538" cy="481538"/>
            <a:chOff x="0" y="0"/>
            <a:chExt cx="642051" cy="642051"/>
          </a:xfrm>
        </p:grpSpPr>
        <p:grpSp>
          <p:nvGrpSpPr>
            <p:cNvPr id="17" name="Group 17"/>
            <p:cNvGrpSpPr/>
            <p:nvPr/>
          </p:nvGrpSpPr>
          <p:grpSpPr>
            <a:xfrm>
              <a:off x="0" y="0"/>
              <a:ext cx="642051" cy="6420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7F9FB"/>
              </a:solidFill>
            </p:spPr>
            <p:txBody>
              <a:bodyPr/>
              <a:lstStyle/>
              <a:p>
                <a:endParaRPr lang="en-US"/>
              </a:p>
            </p:txBody>
          </p:sp>
        </p:grpSp>
        <p:sp>
          <p:nvSpPr>
            <p:cNvPr id="19" name="Freeform 19"/>
            <p:cNvSpPr/>
            <p:nvPr/>
          </p:nvSpPr>
          <p:spPr>
            <a:xfrm>
              <a:off x="205355" y="192503"/>
              <a:ext cx="231341" cy="257046"/>
            </a:xfrm>
            <a:custGeom>
              <a:avLst/>
              <a:gdLst/>
              <a:ahLst/>
              <a:cxnLst/>
              <a:rect l="l" t="t" r="r" b="b"/>
              <a:pathLst>
                <a:path w="231341" h="257046">
                  <a:moveTo>
                    <a:pt x="0" y="0"/>
                  </a:moveTo>
                  <a:lnTo>
                    <a:pt x="231341" y="0"/>
                  </a:lnTo>
                  <a:lnTo>
                    <a:pt x="231341" y="257045"/>
                  </a:lnTo>
                  <a:lnTo>
                    <a:pt x="0" y="2570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2" name="TextBox 21">
            <a:extLst>
              <a:ext uri="{FF2B5EF4-FFF2-40B4-BE49-F238E27FC236}">
                <a16:creationId xmlns:a16="http://schemas.microsoft.com/office/drawing/2014/main" id="{992D466A-B0A9-8FC7-6ED9-098D5AD8874C}"/>
              </a:ext>
            </a:extLst>
          </p:cNvPr>
          <p:cNvSpPr txBox="1"/>
          <p:nvPr/>
        </p:nvSpPr>
        <p:spPr>
          <a:xfrm>
            <a:off x="4505087" y="392720"/>
            <a:ext cx="6019800" cy="707886"/>
          </a:xfrm>
          <a:prstGeom prst="rect">
            <a:avLst/>
          </a:prstGeom>
          <a:noFill/>
        </p:spPr>
        <p:txBody>
          <a:bodyPr wrap="square" rtlCol="0">
            <a:spAutoFit/>
          </a:bodyPr>
          <a:lstStyle/>
          <a:p>
            <a:r>
              <a:rPr lang="en-US" sz="4000" u="sng" dirty="0">
                <a:solidFill>
                  <a:schemeClr val="bg1"/>
                </a:solidFill>
              </a:rPr>
              <a:t>Breakout Session 1: </a:t>
            </a:r>
          </a:p>
        </p:txBody>
      </p:sp>
      <p:sp>
        <p:nvSpPr>
          <p:cNvPr id="29" name="TextBox 28">
            <a:extLst>
              <a:ext uri="{FF2B5EF4-FFF2-40B4-BE49-F238E27FC236}">
                <a16:creationId xmlns:a16="http://schemas.microsoft.com/office/drawing/2014/main" id="{EB81412B-B9B5-77E5-CDDC-9330EC2F9B22}"/>
              </a:ext>
            </a:extLst>
          </p:cNvPr>
          <p:cNvSpPr txBox="1"/>
          <p:nvPr/>
        </p:nvSpPr>
        <p:spPr>
          <a:xfrm>
            <a:off x="76200" y="2160663"/>
            <a:ext cx="10515600" cy="523220"/>
          </a:xfrm>
          <a:prstGeom prst="rect">
            <a:avLst/>
          </a:prstGeom>
          <a:noFill/>
        </p:spPr>
        <p:txBody>
          <a:bodyPr wrap="square">
            <a:spAutoFit/>
          </a:bodyPr>
          <a:lstStyle/>
          <a:p>
            <a:endParaRPr lang="en-US" sz="2800" dirty="0">
              <a:solidFill>
                <a:schemeClr val="bg1"/>
              </a:solidFill>
            </a:endParaRPr>
          </a:p>
        </p:txBody>
      </p:sp>
      <p:sp>
        <p:nvSpPr>
          <p:cNvPr id="30" name="TextBox 29">
            <a:extLst>
              <a:ext uri="{FF2B5EF4-FFF2-40B4-BE49-F238E27FC236}">
                <a16:creationId xmlns:a16="http://schemas.microsoft.com/office/drawing/2014/main" id="{4D5FBA0A-2BE5-77BB-D3C7-77F5179CA83D}"/>
              </a:ext>
            </a:extLst>
          </p:cNvPr>
          <p:cNvSpPr txBox="1"/>
          <p:nvPr/>
        </p:nvSpPr>
        <p:spPr>
          <a:xfrm>
            <a:off x="701176" y="1790700"/>
            <a:ext cx="11204155" cy="4832092"/>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schemeClr val="bg1"/>
                </a:solidFill>
              </a:rPr>
              <a:t>Divide into groups</a:t>
            </a:r>
          </a:p>
          <a:p>
            <a:pPr marL="457200" indent="-457200">
              <a:buFont typeface="Arial" panose="020B0604020202020204" pitchFamily="34" charset="0"/>
              <a:buChar char="•"/>
            </a:pPr>
            <a:r>
              <a:rPr lang="en-US" sz="2000" dirty="0">
                <a:solidFill>
                  <a:schemeClr val="bg1"/>
                </a:solidFill>
              </a:rPr>
              <a:t>Choose an AI platform </a:t>
            </a:r>
          </a:p>
          <a:p>
            <a:pPr marL="457200" indent="-457200">
              <a:buFont typeface="Arial" panose="020B0604020202020204" pitchFamily="34" charset="0"/>
              <a:buChar char="•"/>
            </a:pPr>
            <a:r>
              <a:rPr lang="en-US" sz="2000" dirty="0">
                <a:solidFill>
                  <a:schemeClr val="bg1"/>
                </a:solidFill>
              </a:rPr>
              <a:t>Choose content that applies to your program and create an online discussion, written assignment, or activity. </a:t>
            </a:r>
            <a:r>
              <a:rPr lang="en-US" sz="2000" b="1" i="1" dirty="0">
                <a:solidFill>
                  <a:schemeClr val="bg1"/>
                </a:solidFill>
              </a:rPr>
              <a:t>P.R.E.P</a:t>
            </a:r>
          </a:p>
          <a:p>
            <a:pPr marL="1371600" lvl="2" indent="-457200">
              <a:buFont typeface="Arial" panose="020B0604020202020204" pitchFamily="34" charset="0"/>
              <a:buChar char="•"/>
            </a:pPr>
            <a:r>
              <a:rPr lang="en-US" sz="2000" dirty="0">
                <a:solidFill>
                  <a:schemeClr val="bg1"/>
                </a:solidFill>
              </a:rPr>
              <a:t>Example Prompt: </a:t>
            </a:r>
            <a:r>
              <a:rPr lang="en-US" sz="2000" i="1" dirty="0">
                <a:solidFill>
                  <a:schemeClr val="bg1"/>
                </a:solidFill>
              </a:rPr>
              <a:t>Create an online discussion for a General Psychology course at a university for students to discuss the learning and behavior chapter…………… </a:t>
            </a:r>
          </a:p>
          <a:p>
            <a:pPr marL="457200" indent="-457200">
              <a:buFont typeface="Arial" panose="020B0604020202020204" pitchFamily="34" charset="0"/>
              <a:buChar char="•"/>
            </a:pPr>
            <a:r>
              <a:rPr lang="en-US" sz="2000" dirty="0">
                <a:solidFill>
                  <a:schemeClr val="bg1"/>
                </a:solidFill>
              </a:rPr>
              <a:t>Discuss with your group. Review the prompt and refine. </a:t>
            </a:r>
          </a:p>
          <a:p>
            <a:pPr marL="1371600" lvl="2" indent="-457200">
              <a:buFont typeface="Arial" panose="020B0604020202020204" pitchFamily="34" charset="0"/>
              <a:buChar char="•"/>
            </a:pPr>
            <a:r>
              <a:rPr lang="en-US" sz="2000" dirty="0">
                <a:solidFill>
                  <a:schemeClr val="bg1"/>
                </a:solidFill>
              </a:rPr>
              <a:t>Example: </a:t>
            </a:r>
            <a:r>
              <a:rPr lang="en-US" sz="2000" i="1" dirty="0">
                <a:solidFill>
                  <a:schemeClr val="bg1"/>
                </a:solidFill>
              </a:rPr>
              <a:t>I like the observational learning section. Just use this section. How can I AI proof this assignment? </a:t>
            </a:r>
          </a:p>
          <a:p>
            <a:pPr marL="457200" indent="-457200">
              <a:buFont typeface="Arial" panose="020B0604020202020204" pitchFamily="34" charset="0"/>
              <a:buChar char="•"/>
            </a:pPr>
            <a:r>
              <a:rPr lang="en-US" sz="2000" dirty="0">
                <a:solidFill>
                  <a:schemeClr val="bg1"/>
                </a:solidFill>
              </a:rPr>
              <a:t>Continue to review the prompt and refine.</a:t>
            </a:r>
          </a:p>
          <a:p>
            <a:pPr marL="1371600" lvl="2" indent="-457200">
              <a:buFont typeface="Arial" panose="020B0604020202020204" pitchFamily="34" charset="0"/>
              <a:buChar char="•"/>
            </a:pPr>
            <a:r>
              <a:rPr lang="en-US" sz="2000" dirty="0">
                <a:solidFill>
                  <a:schemeClr val="bg1"/>
                </a:solidFill>
              </a:rPr>
              <a:t>Example: </a:t>
            </a:r>
            <a:r>
              <a:rPr lang="en-US" sz="2000" i="1" dirty="0">
                <a:solidFill>
                  <a:schemeClr val="bg1"/>
                </a:solidFill>
              </a:rPr>
              <a:t>Create 2 prompts for the response post that help the student connect to the information in their peer’s initial post. </a:t>
            </a:r>
          </a:p>
          <a:p>
            <a:pPr marL="1371600" lvl="2" indent="-457200">
              <a:buFont typeface="Arial" panose="020B0604020202020204" pitchFamily="34" charset="0"/>
              <a:buChar char="•"/>
            </a:pPr>
            <a:r>
              <a:rPr lang="en-US" sz="2000" dirty="0">
                <a:solidFill>
                  <a:schemeClr val="bg1"/>
                </a:solidFill>
              </a:rPr>
              <a:t>Example: </a:t>
            </a:r>
            <a:r>
              <a:rPr lang="en-US" sz="2000" i="1" dirty="0">
                <a:solidFill>
                  <a:schemeClr val="bg1"/>
                </a:solidFill>
              </a:rPr>
              <a:t>Make this a fun discussion for the students where they should apply it to a lived experience.</a:t>
            </a:r>
          </a:p>
          <a:p>
            <a:pPr marL="1371600" lvl="2" indent="-457200">
              <a:buFont typeface="Arial" panose="020B0604020202020204" pitchFamily="34" charset="0"/>
              <a:buChar char="•"/>
            </a:pPr>
            <a:endParaRPr lang="en-US" sz="2800" i="1" dirty="0">
              <a:solidFill>
                <a:schemeClr val="bg1"/>
              </a:solidFill>
            </a:endParaRPr>
          </a:p>
        </p:txBody>
      </p:sp>
      <p:sp>
        <p:nvSpPr>
          <p:cNvPr id="34" name="TextBox 33">
            <a:extLst>
              <a:ext uri="{FF2B5EF4-FFF2-40B4-BE49-F238E27FC236}">
                <a16:creationId xmlns:a16="http://schemas.microsoft.com/office/drawing/2014/main" id="{D85A5D04-0679-C657-1981-C2A7928C32E9}"/>
              </a:ext>
            </a:extLst>
          </p:cNvPr>
          <p:cNvSpPr txBox="1"/>
          <p:nvPr/>
        </p:nvSpPr>
        <p:spPr>
          <a:xfrm>
            <a:off x="662147" y="6214068"/>
            <a:ext cx="14296285"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After, developing your assignment, create a rubric or learning outcomes for your activity.</a:t>
            </a:r>
          </a:p>
          <a:p>
            <a:pPr marL="1257300" lvl="2" indent="-342900">
              <a:buFont typeface="Arial" panose="020B0604020202020204" pitchFamily="34" charset="0"/>
              <a:buChar char="•"/>
            </a:pPr>
            <a:r>
              <a:rPr lang="en-US" sz="2000" dirty="0">
                <a:solidFill>
                  <a:schemeClr val="bg1"/>
                </a:solidFill>
              </a:rPr>
              <a:t>Example: </a:t>
            </a:r>
          </a:p>
          <a:p>
            <a:pPr marL="1714500" lvl="3" indent="-342900">
              <a:buFont typeface="Arial" panose="020B0604020202020204" pitchFamily="34" charset="0"/>
              <a:buChar char="•"/>
            </a:pPr>
            <a:r>
              <a:rPr lang="en-US" sz="2000" i="1" dirty="0">
                <a:solidFill>
                  <a:schemeClr val="bg1"/>
                </a:solidFill>
              </a:rPr>
              <a:t>Create a rubric for this assignment. </a:t>
            </a:r>
          </a:p>
          <a:p>
            <a:pPr marL="1714500" lvl="3" indent="-342900">
              <a:buFont typeface="Arial" panose="020B0604020202020204" pitchFamily="34" charset="0"/>
              <a:buChar char="•"/>
            </a:pPr>
            <a:r>
              <a:rPr lang="en-US" sz="2000" i="1" dirty="0">
                <a:solidFill>
                  <a:schemeClr val="bg1"/>
                </a:solidFill>
              </a:rPr>
              <a:t>Create three learning outcomes for this assignment. </a:t>
            </a:r>
          </a:p>
          <a:p>
            <a:pPr marL="342900" indent="-342900">
              <a:buFont typeface="Arial" panose="020B0604020202020204" pitchFamily="34" charset="0"/>
              <a:buChar char="•"/>
            </a:pPr>
            <a:r>
              <a:rPr lang="en-US" sz="2000" dirty="0">
                <a:solidFill>
                  <a:schemeClr val="bg1"/>
                </a:solidFill>
              </a:rPr>
              <a:t>Discuss with your group if this rubric is appropriately assessing the assignment. Review and  make a few refinements.</a:t>
            </a:r>
          </a:p>
          <a:p>
            <a:pPr marL="342900" indent="-342900">
              <a:buFont typeface="Arial" panose="020B0604020202020204" pitchFamily="34" charset="0"/>
              <a:buChar char="•"/>
            </a:pPr>
            <a:r>
              <a:rPr lang="en-US" sz="2000" dirty="0">
                <a:solidFill>
                  <a:schemeClr val="bg1"/>
                </a:solidFill>
              </a:rPr>
              <a:t>Examples: </a:t>
            </a:r>
          </a:p>
          <a:p>
            <a:pPr marL="1714500" lvl="3" indent="-342900">
              <a:buFont typeface="Arial" panose="020B0604020202020204" pitchFamily="34" charset="0"/>
              <a:buChar char="•"/>
            </a:pPr>
            <a:r>
              <a:rPr lang="en-US" sz="2000" i="1" dirty="0">
                <a:solidFill>
                  <a:schemeClr val="bg1"/>
                </a:solidFill>
              </a:rPr>
              <a:t>Create a tabled rubric for this assignment</a:t>
            </a:r>
          </a:p>
          <a:p>
            <a:pPr marL="1714500" lvl="3" indent="-342900">
              <a:buFont typeface="Arial" panose="020B0604020202020204" pitchFamily="34" charset="0"/>
              <a:buChar char="•"/>
            </a:pPr>
            <a:r>
              <a:rPr lang="en-US" sz="2000" i="1" dirty="0">
                <a:solidFill>
                  <a:schemeClr val="bg1"/>
                </a:solidFill>
              </a:rPr>
              <a:t>Make rubric worth 30 points</a:t>
            </a:r>
          </a:p>
          <a:p>
            <a:pPr marL="1714500" lvl="3" indent="-342900">
              <a:buFont typeface="Arial" panose="020B0604020202020204" pitchFamily="34" charset="0"/>
              <a:buChar char="•"/>
            </a:pPr>
            <a:r>
              <a:rPr lang="en-US" sz="2000" i="1" dirty="0">
                <a:solidFill>
                  <a:schemeClr val="bg1"/>
                </a:solidFill>
              </a:rPr>
              <a:t>Collapse into 3 criteria </a:t>
            </a:r>
          </a:p>
          <a:p>
            <a:pPr marL="1714500" lvl="3" indent="-342900">
              <a:buFont typeface="Arial" panose="020B0604020202020204" pitchFamily="34" charset="0"/>
              <a:buChar char="•"/>
            </a:pPr>
            <a:r>
              <a:rPr lang="en-US" sz="2000" i="1" dirty="0">
                <a:solidFill>
                  <a:schemeClr val="bg1"/>
                </a:solidFill>
              </a:rPr>
              <a:t>Add APA citation and reference expectation </a:t>
            </a:r>
          </a:p>
        </p:txBody>
      </p:sp>
      <p:pic>
        <p:nvPicPr>
          <p:cNvPr id="35" name="Picture 34">
            <a:extLst>
              <a:ext uri="{FF2B5EF4-FFF2-40B4-BE49-F238E27FC236}">
                <a16:creationId xmlns:a16="http://schemas.microsoft.com/office/drawing/2014/main" id="{12B0F0E9-6313-2789-D022-12C1B50D0EE9}"/>
              </a:ext>
            </a:extLst>
          </p:cNvPr>
          <p:cNvPicPr>
            <a:picLocks noChangeAspect="1"/>
          </p:cNvPicPr>
          <p:nvPr/>
        </p:nvPicPr>
        <p:blipFill>
          <a:blip r:embed="rId10"/>
          <a:stretch>
            <a:fillRect/>
          </a:stretch>
        </p:blipFill>
        <p:spPr>
          <a:xfrm rot="1371866">
            <a:off x="10433282" y="687425"/>
            <a:ext cx="2377646" cy="15972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66F7A2B-96A6-1EE6-9BD3-FAA1A366A8FE}"/>
              </a:ext>
            </a:extLst>
          </p:cNvPr>
          <p:cNvPicPr>
            <a:picLocks noChangeAspect="1"/>
          </p:cNvPicPr>
          <p:nvPr/>
        </p:nvPicPr>
        <p:blipFill>
          <a:blip r:embed="rId2"/>
          <a:stretch>
            <a:fillRect/>
          </a:stretch>
        </p:blipFill>
        <p:spPr>
          <a:xfrm>
            <a:off x="934202" y="7280978"/>
            <a:ext cx="2871522" cy="2560472"/>
          </a:xfrm>
          <a:prstGeom prst="rect">
            <a:avLst/>
          </a:prstGeom>
        </p:spPr>
      </p:pic>
      <p:sp>
        <p:nvSpPr>
          <p:cNvPr id="7" name="Freeform 7"/>
          <p:cNvSpPr/>
          <p:nvPr/>
        </p:nvSpPr>
        <p:spPr>
          <a:xfrm>
            <a:off x="14635370" y="991777"/>
            <a:ext cx="337930" cy="337930"/>
          </a:xfrm>
          <a:custGeom>
            <a:avLst/>
            <a:gdLst/>
            <a:ahLst/>
            <a:cxnLst/>
            <a:rect l="l" t="t" r="r" b="b"/>
            <a:pathLst>
              <a:path w="337930" h="337930">
                <a:moveTo>
                  <a:pt x="0" y="0"/>
                </a:moveTo>
                <a:lnTo>
                  <a:pt x="337930" y="0"/>
                </a:lnTo>
                <a:lnTo>
                  <a:pt x="337930" y="337930"/>
                </a:lnTo>
                <a:lnTo>
                  <a:pt x="0" y="3379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3201873" y="9239790"/>
            <a:ext cx="481538" cy="481538"/>
            <a:chOff x="0" y="0"/>
            <a:chExt cx="642051" cy="642051"/>
          </a:xfrm>
        </p:grpSpPr>
        <p:grpSp>
          <p:nvGrpSpPr>
            <p:cNvPr id="9" name="Group 9"/>
            <p:cNvGrpSpPr/>
            <p:nvPr/>
          </p:nvGrpSpPr>
          <p:grpSpPr>
            <a:xfrm>
              <a:off x="0" y="0"/>
              <a:ext cx="642051" cy="642051"/>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7F9FB"/>
              </a:solidFill>
            </p:spPr>
            <p:txBody>
              <a:bodyPr/>
              <a:lstStyle/>
              <a:p>
                <a:endParaRPr lang="en-US"/>
              </a:p>
            </p:txBody>
          </p:sp>
        </p:grpSp>
        <p:sp>
          <p:nvSpPr>
            <p:cNvPr id="11" name="Freeform 11"/>
            <p:cNvSpPr/>
            <p:nvPr/>
          </p:nvSpPr>
          <p:spPr>
            <a:xfrm>
              <a:off x="175556" y="197377"/>
              <a:ext cx="290938" cy="247298"/>
            </a:xfrm>
            <a:custGeom>
              <a:avLst/>
              <a:gdLst/>
              <a:ahLst/>
              <a:cxnLst/>
              <a:rect l="l" t="t" r="r" b="b"/>
              <a:pathLst>
                <a:path w="290938" h="247298">
                  <a:moveTo>
                    <a:pt x="0" y="0"/>
                  </a:moveTo>
                  <a:lnTo>
                    <a:pt x="290939" y="0"/>
                  </a:lnTo>
                  <a:lnTo>
                    <a:pt x="290939" y="247297"/>
                  </a:lnTo>
                  <a:lnTo>
                    <a:pt x="0" y="2472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2" name="Group 12"/>
          <p:cNvGrpSpPr/>
          <p:nvPr/>
        </p:nvGrpSpPr>
        <p:grpSpPr>
          <a:xfrm>
            <a:off x="13846817" y="9239790"/>
            <a:ext cx="481538" cy="481538"/>
            <a:chOff x="0" y="0"/>
            <a:chExt cx="642051" cy="642051"/>
          </a:xfrm>
        </p:grpSpPr>
        <p:grpSp>
          <p:nvGrpSpPr>
            <p:cNvPr id="13" name="Group 13"/>
            <p:cNvGrpSpPr/>
            <p:nvPr/>
          </p:nvGrpSpPr>
          <p:grpSpPr>
            <a:xfrm>
              <a:off x="0" y="0"/>
              <a:ext cx="642051" cy="642051"/>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7F9FB"/>
              </a:solidFill>
            </p:spPr>
            <p:txBody>
              <a:bodyPr/>
              <a:lstStyle/>
              <a:p>
                <a:endParaRPr lang="en-US"/>
              </a:p>
            </p:txBody>
          </p:sp>
        </p:grpSp>
        <p:sp>
          <p:nvSpPr>
            <p:cNvPr id="15" name="Freeform 15"/>
            <p:cNvSpPr/>
            <p:nvPr/>
          </p:nvSpPr>
          <p:spPr>
            <a:xfrm>
              <a:off x="195802" y="197377"/>
              <a:ext cx="250447" cy="256988"/>
            </a:xfrm>
            <a:custGeom>
              <a:avLst/>
              <a:gdLst/>
              <a:ahLst/>
              <a:cxnLst/>
              <a:rect l="l" t="t" r="r" b="b"/>
              <a:pathLst>
                <a:path w="250447" h="256988">
                  <a:moveTo>
                    <a:pt x="0" y="0"/>
                  </a:moveTo>
                  <a:lnTo>
                    <a:pt x="250447" y="0"/>
                  </a:lnTo>
                  <a:lnTo>
                    <a:pt x="250447" y="256988"/>
                  </a:lnTo>
                  <a:lnTo>
                    <a:pt x="0" y="2569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6" name="Group 16"/>
          <p:cNvGrpSpPr/>
          <p:nvPr/>
        </p:nvGrpSpPr>
        <p:grpSpPr>
          <a:xfrm>
            <a:off x="14491762" y="9239790"/>
            <a:ext cx="481538" cy="481538"/>
            <a:chOff x="0" y="0"/>
            <a:chExt cx="642051" cy="642051"/>
          </a:xfrm>
        </p:grpSpPr>
        <p:grpSp>
          <p:nvGrpSpPr>
            <p:cNvPr id="17" name="Group 17"/>
            <p:cNvGrpSpPr/>
            <p:nvPr/>
          </p:nvGrpSpPr>
          <p:grpSpPr>
            <a:xfrm>
              <a:off x="0" y="0"/>
              <a:ext cx="642051" cy="6420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7F9FB"/>
              </a:solidFill>
            </p:spPr>
            <p:txBody>
              <a:bodyPr/>
              <a:lstStyle/>
              <a:p>
                <a:endParaRPr lang="en-US"/>
              </a:p>
            </p:txBody>
          </p:sp>
        </p:grpSp>
        <p:sp>
          <p:nvSpPr>
            <p:cNvPr id="19" name="Freeform 19"/>
            <p:cNvSpPr/>
            <p:nvPr/>
          </p:nvSpPr>
          <p:spPr>
            <a:xfrm>
              <a:off x="205355" y="192503"/>
              <a:ext cx="231341" cy="257046"/>
            </a:xfrm>
            <a:custGeom>
              <a:avLst/>
              <a:gdLst/>
              <a:ahLst/>
              <a:cxnLst/>
              <a:rect l="l" t="t" r="r" b="b"/>
              <a:pathLst>
                <a:path w="231341" h="257046">
                  <a:moveTo>
                    <a:pt x="0" y="0"/>
                  </a:moveTo>
                  <a:lnTo>
                    <a:pt x="231341" y="0"/>
                  </a:lnTo>
                  <a:lnTo>
                    <a:pt x="231341" y="257045"/>
                  </a:lnTo>
                  <a:lnTo>
                    <a:pt x="0" y="2570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2" name="TextBox 21">
            <a:extLst>
              <a:ext uri="{FF2B5EF4-FFF2-40B4-BE49-F238E27FC236}">
                <a16:creationId xmlns:a16="http://schemas.microsoft.com/office/drawing/2014/main" id="{992D466A-B0A9-8FC7-6ED9-098D5AD8874C}"/>
              </a:ext>
            </a:extLst>
          </p:cNvPr>
          <p:cNvSpPr txBox="1"/>
          <p:nvPr/>
        </p:nvSpPr>
        <p:spPr>
          <a:xfrm>
            <a:off x="2667002" y="1145041"/>
            <a:ext cx="7467599" cy="707886"/>
          </a:xfrm>
          <a:prstGeom prst="rect">
            <a:avLst/>
          </a:prstGeom>
          <a:noFill/>
        </p:spPr>
        <p:txBody>
          <a:bodyPr wrap="square" rtlCol="0">
            <a:spAutoFit/>
          </a:bodyPr>
          <a:lstStyle/>
          <a:p>
            <a:r>
              <a:rPr lang="en-US" sz="4000" dirty="0">
                <a:solidFill>
                  <a:schemeClr val="bg1"/>
                </a:solidFill>
              </a:rPr>
              <a:t>Breakout Session 1 Discussion: </a:t>
            </a:r>
          </a:p>
        </p:txBody>
      </p:sp>
      <p:sp>
        <p:nvSpPr>
          <p:cNvPr id="29" name="TextBox 28">
            <a:extLst>
              <a:ext uri="{FF2B5EF4-FFF2-40B4-BE49-F238E27FC236}">
                <a16:creationId xmlns:a16="http://schemas.microsoft.com/office/drawing/2014/main" id="{EB81412B-B9B5-77E5-CDDC-9330EC2F9B22}"/>
              </a:ext>
            </a:extLst>
          </p:cNvPr>
          <p:cNvSpPr txBox="1"/>
          <p:nvPr/>
        </p:nvSpPr>
        <p:spPr>
          <a:xfrm>
            <a:off x="76200" y="2160663"/>
            <a:ext cx="10515600" cy="523220"/>
          </a:xfrm>
          <a:prstGeom prst="rect">
            <a:avLst/>
          </a:prstGeom>
          <a:noFill/>
        </p:spPr>
        <p:txBody>
          <a:bodyPr wrap="square">
            <a:spAutoFit/>
          </a:bodyPr>
          <a:lstStyle/>
          <a:p>
            <a:endParaRPr lang="en-US" sz="2800" dirty="0">
              <a:solidFill>
                <a:schemeClr val="bg1"/>
              </a:solidFill>
            </a:endParaRPr>
          </a:p>
        </p:txBody>
      </p:sp>
      <p:sp>
        <p:nvSpPr>
          <p:cNvPr id="30" name="TextBox 29">
            <a:extLst>
              <a:ext uri="{FF2B5EF4-FFF2-40B4-BE49-F238E27FC236}">
                <a16:creationId xmlns:a16="http://schemas.microsoft.com/office/drawing/2014/main" id="{4D5FBA0A-2BE5-77BB-D3C7-77F5179CA83D}"/>
              </a:ext>
            </a:extLst>
          </p:cNvPr>
          <p:cNvSpPr txBox="1"/>
          <p:nvPr/>
        </p:nvSpPr>
        <p:spPr>
          <a:xfrm>
            <a:off x="805611" y="2413356"/>
            <a:ext cx="12396262"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Present your groups AI generated assignment.</a:t>
            </a:r>
          </a:p>
          <a:p>
            <a:pPr marL="914400" lvl="1" indent="-457200">
              <a:buFont typeface="Arial" panose="020B0604020202020204" pitchFamily="34" charset="0"/>
              <a:buChar char="•"/>
            </a:pPr>
            <a:r>
              <a:rPr lang="en-US" sz="2800" dirty="0">
                <a:solidFill>
                  <a:schemeClr val="bg1"/>
                </a:solidFill>
              </a:rPr>
              <a:t>Briefly discuss your prompt and how you refined your assignment?</a:t>
            </a:r>
          </a:p>
          <a:p>
            <a:pPr marL="914400" lvl="1" indent="-457200">
              <a:buFont typeface="Arial" panose="020B0604020202020204" pitchFamily="34" charset="0"/>
              <a:buChar char="•"/>
            </a:pPr>
            <a:r>
              <a:rPr lang="en-US" sz="2800" dirty="0">
                <a:solidFill>
                  <a:schemeClr val="bg1"/>
                </a:solidFill>
              </a:rPr>
              <a:t>What challenges did you encounter during the process?</a:t>
            </a:r>
          </a:p>
          <a:p>
            <a:pPr marL="914400" lvl="1" indent="-457200">
              <a:buFont typeface="Arial" panose="020B0604020202020204" pitchFamily="34" charset="0"/>
              <a:buChar char="•"/>
            </a:pPr>
            <a:r>
              <a:rPr lang="en-US" sz="2800" dirty="0">
                <a:solidFill>
                  <a:schemeClr val="bg1"/>
                </a:solidFill>
              </a:rPr>
              <a:t>How effective do you think the AI tool was in creating educational materials?</a:t>
            </a:r>
          </a:p>
          <a:p>
            <a:pPr marL="914400" lvl="1" indent="-457200">
              <a:buFont typeface="Arial" panose="020B0604020202020204" pitchFamily="34" charset="0"/>
              <a:buChar char="•"/>
            </a:pPr>
            <a:r>
              <a:rPr lang="en-US" sz="2800" dirty="0">
                <a:solidFill>
                  <a:schemeClr val="bg1"/>
                </a:solidFill>
              </a:rPr>
              <a:t>What potential benefits and drawbacks did you identify for using AI in this way?</a:t>
            </a:r>
          </a:p>
        </p:txBody>
      </p:sp>
      <p:sp>
        <p:nvSpPr>
          <p:cNvPr id="4" name="Rectangle 3">
            <a:extLst>
              <a:ext uri="{FF2B5EF4-FFF2-40B4-BE49-F238E27FC236}">
                <a16:creationId xmlns:a16="http://schemas.microsoft.com/office/drawing/2014/main" id="{966361D8-5729-B48C-09A5-68B997523E6C}"/>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357195D6-2B6E-4A73-7CCA-DF667A9D0961}"/>
              </a:ext>
            </a:extLst>
          </p:cNvPr>
          <p:cNvPicPr>
            <a:picLocks noChangeAspect="1"/>
          </p:cNvPicPr>
          <p:nvPr/>
        </p:nvPicPr>
        <p:blipFill>
          <a:blip r:embed="rId11"/>
          <a:stretch>
            <a:fillRect/>
          </a:stretch>
        </p:blipFill>
        <p:spPr>
          <a:xfrm>
            <a:off x="5382173" y="6587684"/>
            <a:ext cx="1600200" cy="3077306"/>
          </a:xfrm>
          <a:prstGeom prst="rect">
            <a:avLst/>
          </a:prstGeom>
        </p:spPr>
      </p:pic>
      <p:pic>
        <p:nvPicPr>
          <p:cNvPr id="6" name="Picture 5">
            <a:extLst>
              <a:ext uri="{FF2B5EF4-FFF2-40B4-BE49-F238E27FC236}">
                <a16:creationId xmlns:a16="http://schemas.microsoft.com/office/drawing/2014/main" id="{A3CDA83C-5A81-3FF4-D853-2C5CC228F364}"/>
              </a:ext>
            </a:extLst>
          </p:cNvPr>
          <p:cNvPicPr>
            <a:picLocks noChangeAspect="1"/>
          </p:cNvPicPr>
          <p:nvPr/>
        </p:nvPicPr>
        <p:blipFill>
          <a:blip r:embed="rId12"/>
          <a:stretch>
            <a:fillRect/>
          </a:stretch>
        </p:blipFill>
        <p:spPr>
          <a:xfrm>
            <a:off x="2423364" y="5734826"/>
            <a:ext cx="3334711" cy="3407133"/>
          </a:xfrm>
          <a:prstGeom prst="rect">
            <a:avLst/>
          </a:prstGeom>
        </p:spPr>
      </p:pic>
      <p:pic>
        <p:nvPicPr>
          <p:cNvPr id="2" name="Picture 1">
            <a:extLst>
              <a:ext uri="{FF2B5EF4-FFF2-40B4-BE49-F238E27FC236}">
                <a16:creationId xmlns:a16="http://schemas.microsoft.com/office/drawing/2014/main" id="{B9787A75-039B-C649-F923-22FC69A7E71F}"/>
              </a:ext>
            </a:extLst>
          </p:cNvPr>
          <p:cNvPicPr>
            <a:picLocks noChangeAspect="1"/>
          </p:cNvPicPr>
          <p:nvPr/>
        </p:nvPicPr>
        <p:blipFill>
          <a:blip r:embed="rId13"/>
          <a:stretch>
            <a:fillRect/>
          </a:stretch>
        </p:blipFill>
        <p:spPr>
          <a:xfrm>
            <a:off x="3172107" y="7625528"/>
            <a:ext cx="1513363" cy="1380825"/>
          </a:xfrm>
          <a:prstGeom prst="rect">
            <a:avLst/>
          </a:prstGeom>
        </p:spPr>
      </p:pic>
      <p:pic>
        <p:nvPicPr>
          <p:cNvPr id="24" name="Picture 23">
            <a:extLst>
              <a:ext uri="{FF2B5EF4-FFF2-40B4-BE49-F238E27FC236}">
                <a16:creationId xmlns:a16="http://schemas.microsoft.com/office/drawing/2014/main" id="{A4D3707D-D47B-2687-7B3B-2000834ED51B}"/>
              </a:ext>
            </a:extLst>
          </p:cNvPr>
          <p:cNvPicPr>
            <a:picLocks noChangeAspect="1"/>
          </p:cNvPicPr>
          <p:nvPr/>
        </p:nvPicPr>
        <p:blipFill>
          <a:blip r:embed="rId14"/>
          <a:stretch>
            <a:fillRect/>
          </a:stretch>
        </p:blipFill>
        <p:spPr>
          <a:xfrm>
            <a:off x="3519437" y="7723636"/>
            <a:ext cx="818702" cy="622856"/>
          </a:xfrm>
          <a:prstGeom prst="rect">
            <a:avLst/>
          </a:prstGeom>
        </p:spPr>
      </p:pic>
    </p:spTree>
    <p:extLst>
      <p:ext uri="{BB962C8B-B14F-4D97-AF65-F5344CB8AC3E}">
        <p14:creationId xmlns:p14="http://schemas.microsoft.com/office/powerpoint/2010/main" val="2388551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2953"/>
        </a:solidFill>
        <a:effectLst/>
      </p:bgPr>
    </p:bg>
    <p:spTree>
      <p:nvGrpSpPr>
        <p:cNvPr id="1" name=""/>
        <p:cNvGrpSpPr/>
        <p:nvPr/>
      </p:nvGrpSpPr>
      <p:grpSpPr>
        <a:xfrm>
          <a:off x="0" y="0"/>
          <a:ext cx="0" cy="0"/>
          <a:chOff x="0" y="0"/>
          <a:chExt cx="0" cy="0"/>
        </a:xfrm>
      </p:grpSpPr>
      <p:sp>
        <p:nvSpPr>
          <p:cNvPr id="2" name="AutoShape 2"/>
          <p:cNvSpPr/>
          <p:nvPr/>
        </p:nvSpPr>
        <p:spPr>
          <a:xfrm>
            <a:off x="5644898" y="2121327"/>
            <a:ext cx="5021160" cy="4862895"/>
          </a:xfrm>
          <a:prstGeom prst="rect">
            <a:avLst/>
          </a:prstGeom>
          <a:solidFill>
            <a:srgbClr val="4562A6"/>
          </a:solidFill>
        </p:spPr>
        <p:txBody>
          <a:bodyPr/>
          <a:lstStyle/>
          <a:p>
            <a:endParaRPr lang="en-US"/>
          </a:p>
        </p:txBody>
      </p:sp>
      <p:sp>
        <p:nvSpPr>
          <p:cNvPr id="3" name="Freeform 3"/>
          <p:cNvSpPr/>
          <p:nvPr/>
        </p:nvSpPr>
        <p:spPr>
          <a:xfrm>
            <a:off x="5811930" y="2327070"/>
            <a:ext cx="4687099" cy="4451409"/>
          </a:xfrm>
          <a:custGeom>
            <a:avLst/>
            <a:gdLst/>
            <a:ahLst/>
            <a:cxnLst/>
            <a:rect l="l" t="t" r="r" b="b"/>
            <a:pathLst>
              <a:path w="4687099" h="4451409">
                <a:moveTo>
                  <a:pt x="0" y="0"/>
                </a:moveTo>
                <a:lnTo>
                  <a:pt x="4687099" y="0"/>
                </a:lnTo>
                <a:lnTo>
                  <a:pt x="4687099" y="4451410"/>
                </a:lnTo>
                <a:lnTo>
                  <a:pt x="0" y="4451410"/>
                </a:lnTo>
                <a:lnTo>
                  <a:pt x="0" y="0"/>
                </a:lnTo>
                <a:close/>
              </a:path>
            </a:pathLst>
          </a:custGeom>
          <a:blipFill>
            <a:blip r:embed="rId2"/>
            <a:stretch>
              <a:fillRect r="-18714"/>
            </a:stretch>
          </a:blipFill>
        </p:spPr>
        <p:txBody>
          <a:bodyPr/>
          <a:lstStyle/>
          <a:p>
            <a:endParaRPr lang="en-US"/>
          </a:p>
        </p:txBody>
      </p:sp>
      <p:grpSp>
        <p:nvGrpSpPr>
          <p:cNvPr id="4" name="Group 4"/>
          <p:cNvGrpSpPr/>
          <p:nvPr/>
        </p:nvGrpSpPr>
        <p:grpSpPr>
          <a:xfrm>
            <a:off x="2970781" y="1414189"/>
            <a:ext cx="4935086" cy="902862"/>
            <a:chOff x="0" y="0"/>
            <a:chExt cx="2583130" cy="472578"/>
          </a:xfrm>
        </p:grpSpPr>
        <p:sp>
          <p:nvSpPr>
            <p:cNvPr id="5" name="Freeform 5"/>
            <p:cNvSpPr/>
            <p:nvPr/>
          </p:nvSpPr>
          <p:spPr>
            <a:xfrm>
              <a:off x="0" y="0"/>
              <a:ext cx="2583130" cy="472578"/>
            </a:xfrm>
            <a:custGeom>
              <a:avLst/>
              <a:gdLst/>
              <a:ahLst/>
              <a:cxnLst/>
              <a:rect l="l" t="t" r="r" b="b"/>
              <a:pathLst>
                <a:path w="2583130" h="472578">
                  <a:moveTo>
                    <a:pt x="0" y="0"/>
                  </a:moveTo>
                  <a:lnTo>
                    <a:pt x="2583130" y="0"/>
                  </a:lnTo>
                  <a:lnTo>
                    <a:pt x="2583130" y="472578"/>
                  </a:lnTo>
                  <a:lnTo>
                    <a:pt x="0" y="472578"/>
                  </a:lnTo>
                  <a:close/>
                </a:path>
              </a:pathLst>
            </a:custGeom>
            <a:solidFill>
              <a:srgbClr val="000000">
                <a:alpha val="0"/>
              </a:srgbClr>
            </a:solidFill>
          </p:spPr>
          <p:txBody>
            <a:bodyPr/>
            <a:lstStyle/>
            <a:p>
              <a:endParaRPr lang="en-US"/>
            </a:p>
          </p:txBody>
        </p:sp>
      </p:grpSp>
      <p:grpSp>
        <p:nvGrpSpPr>
          <p:cNvPr id="6" name="Group 6"/>
          <p:cNvGrpSpPr/>
          <p:nvPr/>
        </p:nvGrpSpPr>
        <p:grpSpPr>
          <a:xfrm>
            <a:off x="475106" y="850741"/>
            <a:ext cx="6738292" cy="2189502"/>
            <a:chOff x="2666123" y="-1694113"/>
            <a:chExt cx="8984389" cy="2919336"/>
          </a:xfrm>
        </p:grpSpPr>
        <p:grpSp>
          <p:nvGrpSpPr>
            <p:cNvPr id="7" name="Group 7"/>
            <p:cNvGrpSpPr/>
            <p:nvPr/>
          </p:nvGrpSpPr>
          <p:grpSpPr>
            <a:xfrm>
              <a:off x="2666123" y="-1694113"/>
              <a:ext cx="8984389" cy="2919336"/>
              <a:chOff x="837119" y="-531924"/>
              <a:chExt cx="2820951" cy="916624"/>
            </a:xfrm>
          </p:grpSpPr>
          <p:sp>
            <p:nvSpPr>
              <p:cNvPr id="8" name="Freeform 8"/>
              <p:cNvSpPr/>
              <p:nvPr/>
            </p:nvSpPr>
            <p:spPr>
              <a:xfrm>
                <a:off x="837119" y="-531924"/>
                <a:ext cx="2820951" cy="916624"/>
              </a:xfrm>
              <a:custGeom>
                <a:avLst/>
                <a:gdLst/>
                <a:ahLst/>
                <a:cxnLst/>
                <a:rect l="l" t="t" r="r" b="b"/>
                <a:pathLst>
                  <a:path w="2820951" h="916624">
                    <a:moveTo>
                      <a:pt x="0" y="0"/>
                    </a:moveTo>
                    <a:lnTo>
                      <a:pt x="2820951" y="0"/>
                    </a:lnTo>
                    <a:lnTo>
                      <a:pt x="2820951" y="916624"/>
                    </a:lnTo>
                    <a:lnTo>
                      <a:pt x="0" y="916624"/>
                    </a:lnTo>
                    <a:close/>
                  </a:path>
                </a:pathLst>
              </a:custGeom>
              <a:solidFill>
                <a:srgbClr val="38B6FF"/>
              </a:solidFill>
            </p:spPr>
            <p:txBody>
              <a:bodyPr/>
              <a:lstStyle/>
              <a:p>
                <a:endParaRPr lang="en-US" dirty="0"/>
              </a:p>
            </p:txBody>
          </p:sp>
        </p:grpSp>
        <p:sp>
          <p:nvSpPr>
            <p:cNvPr id="9" name="TextBox 9"/>
            <p:cNvSpPr txBox="1"/>
            <p:nvPr/>
          </p:nvSpPr>
          <p:spPr>
            <a:xfrm>
              <a:off x="3754341" y="-960413"/>
              <a:ext cx="7464433" cy="1907469"/>
            </a:xfrm>
            <a:prstGeom prst="rect">
              <a:avLst/>
            </a:prstGeom>
          </p:spPr>
          <p:txBody>
            <a:bodyPr lIns="0" tIns="0" rIns="0" bIns="0" rtlCol="0" anchor="t">
              <a:spAutoFit/>
            </a:bodyPr>
            <a:lstStyle/>
            <a:p>
              <a:pPr>
                <a:lnSpc>
                  <a:spcPts val="3704"/>
                </a:lnSpc>
              </a:pPr>
              <a:r>
                <a:rPr lang="en-US" sz="3367" dirty="0">
                  <a:solidFill>
                    <a:srgbClr val="0A0E18"/>
                  </a:solidFill>
                  <a:latin typeface="Wide"/>
                  <a:ea typeface="Wide"/>
                  <a:cs typeface="Wide"/>
                  <a:sym typeface="Wide"/>
                </a:rPr>
                <a:t>JOIN THE ADVENTURE: GAME ON!</a:t>
              </a:r>
            </a:p>
          </p:txBody>
        </p:sp>
      </p:grpSp>
      <p:sp>
        <p:nvSpPr>
          <p:cNvPr id="10" name="Freeform 10"/>
          <p:cNvSpPr/>
          <p:nvPr/>
        </p:nvSpPr>
        <p:spPr>
          <a:xfrm>
            <a:off x="6162614" y="3045253"/>
            <a:ext cx="4196294" cy="2661064"/>
          </a:xfrm>
          <a:custGeom>
            <a:avLst/>
            <a:gdLst/>
            <a:ahLst/>
            <a:cxnLst/>
            <a:rect l="l" t="t" r="r" b="b"/>
            <a:pathLst>
              <a:path w="4196294" h="2661064">
                <a:moveTo>
                  <a:pt x="0" y="0"/>
                </a:moveTo>
                <a:lnTo>
                  <a:pt x="4196294" y="0"/>
                </a:lnTo>
                <a:lnTo>
                  <a:pt x="4196294" y="2661065"/>
                </a:lnTo>
                <a:lnTo>
                  <a:pt x="0" y="2661065"/>
                </a:lnTo>
                <a:lnTo>
                  <a:pt x="0" y="0"/>
                </a:lnTo>
                <a:close/>
              </a:path>
            </a:pathLst>
          </a:custGeom>
          <a:blipFill>
            <a:blip r:embed="rId3"/>
            <a:stretch>
              <a:fillRect/>
            </a:stretch>
          </a:blipFill>
        </p:spPr>
        <p:txBody>
          <a:bodyPr/>
          <a:lstStyle/>
          <a:p>
            <a:endParaRPr lang="en-US"/>
          </a:p>
        </p:txBody>
      </p:sp>
      <p:pic>
        <p:nvPicPr>
          <p:cNvPr id="12" name="Picture 11">
            <a:extLst>
              <a:ext uri="{FF2B5EF4-FFF2-40B4-BE49-F238E27FC236}">
                <a16:creationId xmlns:a16="http://schemas.microsoft.com/office/drawing/2014/main" id="{F43F3F0A-5573-468F-584A-DCC35336F229}"/>
              </a:ext>
            </a:extLst>
          </p:cNvPr>
          <p:cNvPicPr>
            <a:picLocks noChangeAspect="1"/>
          </p:cNvPicPr>
          <p:nvPr/>
        </p:nvPicPr>
        <p:blipFill>
          <a:blip r:embed="rId4"/>
          <a:stretch>
            <a:fillRect/>
          </a:stretch>
        </p:blipFill>
        <p:spPr>
          <a:xfrm rot="20468196">
            <a:off x="1120408" y="6058590"/>
            <a:ext cx="3617064" cy="27232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224">
                <a:alpha val="100000"/>
              </a:srgbClr>
            </a:gs>
            <a:gs pos="50000">
              <a:srgbClr val="010219">
                <a:alpha val="100000"/>
              </a:srgbClr>
            </a:gs>
            <a:gs pos="100000">
              <a:srgbClr val="006884">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078184" y="2159014"/>
            <a:ext cx="11559638" cy="5968977"/>
          </a:xfrm>
          <a:custGeom>
            <a:avLst/>
            <a:gdLst/>
            <a:ahLst/>
            <a:cxnLst/>
            <a:rect l="l" t="t" r="r" b="b"/>
            <a:pathLst>
              <a:path w="20550468" h="10611514">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defTabSz="914445"/>
            <a:endParaRPr lang="en-US" sz="1013" dirty="0">
              <a:solidFill>
                <a:prstClr val="white"/>
              </a:solidFill>
              <a:latin typeface="Calibri"/>
            </a:endParaRPr>
          </a:p>
        </p:txBody>
      </p:sp>
      <p:sp>
        <p:nvSpPr>
          <p:cNvPr id="3" name="Freeform 3"/>
          <p:cNvSpPr/>
          <p:nvPr/>
        </p:nvSpPr>
        <p:spPr>
          <a:xfrm>
            <a:off x="4342737" y="2570070"/>
            <a:ext cx="5041253" cy="5077217"/>
          </a:xfrm>
          <a:custGeom>
            <a:avLst/>
            <a:gdLst/>
            <a:ahLst/>
            <a:cxnLst/>
            <a:rect l="l" t="t" r="r" b="b"/>
            <a:pathLst>
              <a:path w="8962228" h="9026164">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sz="1013" dirty="0">
              <a:solidFill>
                <a:prstClr val="black"/>
              </a:solidFill>
              <a:latin typeface="Calibri"/>
            </a:endParaRPr>
          </a:p>
        </p:txBody>
      </p:sp>
      <p:sp>
        <p:nvSpPr>
          <p:cNvPr id="5" name="Freeform 5"/>
          <p:cNvSpPr/>
          <p:nvPr/>
        </p:nvSpPr>
        <p:spPr>
          <a:xfrm>
            <a:off x="1393200" y="4644326"/>
            <a:ext cx="3470909" cy="3546266"/>
          </a:xfrm>
          <a:custGeom>
            <a:avLst/>
            <a:gdLst/>
            <a:ahLst/>
            <a:cxnLst/>
            <a:rect l="l" t="t" r="r" b="b"/>
            <a:pathLst>
              <a:path w="6170503" h="6304473">
                <a:moveTo>
                  <a:pt x="0" y="0"/>
                </a:moveTo>
                <a:lnTo>
                  <a:pt x="6170503" y="0"/>
                </a:lnTo>
                <a:lnTo>
                  <a:pt x="6170503" y="6304472"/>
                </a:lnTo>
                <a:lnTo>
                  <a:pt x="0" y="6304472"/>
                </a:lnTo>
                <a:lnTo>
                  <a:pt x="0" y="0"/>
                </a:lnTo>
                <a:close/>
              </a:path>
            </a:pathLst>
          </a:custGeom>
          <a:blipFill>
            <a:blip r:embed="rId6"/>
            <a:stretch>
              <a:fillRect/>
            </a:stretch>
          </a:blipFill>
        </p:spPr>
        <p:txBody>
          <a:bodyPr/>
          <a:lstStyle/>
          <a:p>
            <a:pPr defTabSz="914445"/>
            <a:endParaRPr lang="en-US" sz="1013">
              <a:solidFill>
                <a:prstClr val="black"/>
              </a:solidFill>
              <a:latin typeface="Calibri"/>
            </a:endParaRPr>
          </a:p>
        </p:txBody>
      </p:sp>
      <p:sp>
        <p:nvSpPr>
          <p:cNvPr id="6" name="TextBox 5">
            <a:extLst>
              <a:ext uri="{FF2B5EF4-FFF2-40B4-BE49-F238E27FC236}">
                <a16:creationId xmlns:a16="http://schemas.microsoft.com/office/drawing/2014/main" id="{865932CB-6994-6840-9E0F-48989164A6B6}"/>
              </a:ext>
            </a:extLst>
          </p:cNvPr>
          <p:cNvSpPr txBox="1"/>
          <p:nvPr/>
        </p:nvSpPr>
        <p:spPr>
          <a:xfrm>
            <a:off x="5525224" y="3924300"/>
            <a:ext cx="3197648" cy="2377574"/>
          </a:xfrm>
          <a:prstGeom prst="rect">
            <a:avLst/>
          </a:prstGeom>
          <a:noFill/>
        </p:spPr>
        <p:txBody>
          <a:bodyPr wrap="square" rtlCol="0">
            <a:spAutoFit/>
          </a:bodyPr>
          <a:lstStyle/>
          <a:p>
            <a:pPr defTabSz="914445"/>
            <a:r>
              <a:rPr lang="en-US" sz="2475" dirty="0">
                <a:solidFill>
                  <a:prstClr val="white"/>
                </a:solidFill>
                <a:latin typeface="Calibri"/>
              </a:rPr>
              <a:t>What are your thoughts on the use of gamification in the classroom?  Do you already incorporate a gamified approach? </a:t>
            </a:r>
          </a:p>
        </p:txBody>
      </p:sp>
    </p:spTree>
    <p:extLst>
      <p:ext uri="{BB962C8B-B14F-4D97-AF65-F5344CB8AC3E}">
        <p14:creationId xmlns:p14="http://schemas.microsoft.com/office/powerpoint/2010/main" val="284465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88BA09-CAB6-A7FF-98FA-64B51825D4F6}"/>
              </a:ext>
            </a:extLst>
          </p:cNvPr>
          <p:cNvSpPr txBox="1"/>
          <p:nvPr/>
        </p:nvSpPr>
        <p:spPr>
          <a:xfrm>
            <a:off x="2247900" y="723900"/>
            <a:ext cx="9220200" cy="2928238"/>
          </a:xfrm>
          <a:prstGeom prst="rect">
            <a:avLst/>
          </a:prstGeom>
          <a:noFill/>
        </p:spPr>
        <p:txBody>
          <a:bodyPr wrap="square">
            <a:spAutoFit/>
          </a:bodyPr>
          <a:lstStyle/>
          <a:p>
            <a:pPr algn="ctr">
              <a:lnSpc>
                <a:spcPts val="2765"/>
              </a:lnSpc>
              <a:spcBef>
                <a:spcPct val="0"/>
              </a:spcBef>
            </a:pPr>
            <a:r>
              <a:rPr lang="en-US" sz="1800" b="1" dirty="0">
                <a:solidFill>
                  <a:srgbClr val="FFFFFF"/>
                </a:solidFill>
                <a:latin typeface="Open Sauce"/>
                <a:ea typeface="Open Sauce"/>
                <a:cs typeface="Open Sauce"/>
                <a:sym typeface="Open Sauce"/>
              </a:rPr>
              <a:t>What is Gamification?</a:t>
            </a:r>
          </a:p>
          <a:p>
            <a:pPr>
              <a:lnSpc>
                <a:spcPts val="2765"/>
              </a:lnSpc>
              <a:spcBef>
                <a:spcPct val="0"/>
              </a:spcBef>
            </a:pPr>
            <a:endParaRPr lang="en-US" sz="1800" b="1" dirty="0">
              <a:solidFill>
                <a:srgbClr val="FFFFFF"/>
              </a:solidFill>
              <a:latin typeface="Open Sauce"/>
              <a:ea typeface="Open Sauce"/>
              <a:cs typeface="Open Sauce"/>
              <a:sym typeface="Open Sauce"/>
            </a:endParaRPr>
          </a:p>
          <a:p>
            <a:pPr>
              <a:lnSpc>
                <a:spcPts val="2765"/>
              </a:lnSpc>
              <a:spcBef>
                <a:spcPct val="0"/>
              </a:spcBef>
            </a:pPr>
            <a:r>
              <a:rPr lang="en-US" sz="1800" dirty="0">
                <a:solidFill>
                  <a:srgbClr val="FFFFFF"/>
                </a:solidFill>
                <a:latin typeface="Open Sauce"/>
                <a:ea typeface="Open Sauce"/>
                <a:cs typeface="Open Sauce"/>
                <a:sym typeface="Open Sauce"/>
              </a:rPr>
              <a:t>The whole purpose of AI in education is to improve learning practices and make them more engaging. Gamification could be one powerful tool to achieve that. It transforms traditional learning into interactive games and activities. Imagine students solving math problems through a point-based competition or exploring historical events through a simulated role-playing game. Gamification keeps students motivated and actively involved in their learning journey. </a:t>
            </a:r>
          </a:p>
        </p:txBody>
      </p:sp>
      <p:pic>
        <p:nvPicPr>
          <p:cNvPr id="4" name="Picture 3">
            <a:extLst>
              <a:ext uri="{FF2B5EF4-FFF2-40B4-BE49-F238E27FC236}">
                <a16:creationId xmlns:a16="http://schemas.microsoft.com/office/drawing/2014/main" id="{CFFFA4E0-A3C5-4891-04C8-E2D76B0286E8}"/>
              </a:ext>
            </a:extLst>
          </p:cNvPr>
          <p:cNvPicPr>
            <a:picLocks noChangeAspect="1"/>
          </p:cNvPicPr>
          <p:nvPr/>
        </p:nvPicPr>
        <p:blipFill>
          <a:blip r:embed="rId2"/>
          <a:stretch>
            <a:fillRect/>
          </a:stretch>
        </p:blipFill>
        <p:spPr>
          <a:xfrm>
            <a:off x="1981200" y="4172712"/>
            <a:ext cx="10287000" cy="5390388"/>
          </a:xfrm>
          <a:prstGeom prst="rect">
            <a:avLst/>
          </a:prstGeom>
        </p:spPr>
      </p:pic>
    </p:spTree>
    <p:extLst>
      <p:ext uri="{BB962C8B-B14F-4D97-AF65-F5344CB8AC3E}">
        <p14:creationId xmlns:p14="http://schemas.microsoft.com/office/powerpoint/2010/main" val="3603342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3" name="TextBox 3"/>
          <p:cNvSpPr txBox="1"/>
          <p:nvPr/>
        </p:nvSpPr>
        <p:spPr>
          <a:xfrm>
            <a:off x="1624013" y="698057"/>
            <a:ext cx="10314682" cy="686598"/>
          </a:xfrm>
          <a:prstGeom prst="rect">
            <a:avLst/>
          </a:prstGeom>
        </p:spPr>
        <p:txBody>
          <a:bodyPr lIns="0" tIns="0" rIns="0" bIns="0" rtlCol="0" anchor="t">
            <a:spAutoFit/>
          </a:bodyPr>
          <a:lstStyle/>
          <a:p>
            <a:pPr algn="ctr">
              <a:lnSpc>
                <a:spcPts val="2765"/>
              </a:lnSpc>
              <a:spcBef>
                <a:spcPct val="0"/>
              </a:spcBef>
            </a:pPr>
            <a:r>
              <a:rPr lang="en-US" sz="1975" dirty="0">
                <a:solidFill>
                  <a:srgbClr val="FFFFFF"/>
                </a:solidFill>
                <a:latin typeface="Open Sauce"/>
                <a:ea typeface="Open Sauce"/>
                <a:cs typeface="Open Sauce"/>
                <a:sym typeface="Open Sauce"/>
              </a:rPr>
              <a:t>Gamification efforts have shown positive effects on student engagement, affect, and</a:t>
            </a:r>
          </a:p>
          <a:p>
            <a:pPr algn="ctr">
              <a:lnSpc>
                <a:spcPts val="2765"/>
              </a:lnSpc>
              <a:spcBef>
                <a:spcPct val="0"/>
              </a:spcBef>
            </a:pPr>
            <a:r>
              <a:rPr lang="en-US" sz="1975" dirty="0">
                <a:solidFill>
                  <a:srgbClr val="FFFFFF"/>
                </a:solidFill>
                <a:latin typeface="Open Sauce"/>
                <a:ea typeface="Open Sauce"/>
                <a:cs typeface="Open Sauce"/>
                <a:sym typeface="Open Sauce"/>
              </a:rPr>
              <a:t>learning outcomes.</a:t>
            </a:r>
          </a:p>
        </p:txBody>
      </p:sp>
      <p:sp>
        <p:nvSpPr>
          <p:cNvPr id="4" name="TextBox 4"/>
          <p:cNvSpPr txBox="1"/>
          <p:nvPr/>
        </p:nvSpPr>
        <p:spPr>
          <a:xfrm>
            <a:off x="1624012" y="1384655"/>
            <a:ext cx="10467975" cy="330834"/>
          </a:xfrm>
          <a:prstGeom prst="rect">
            <a:avLst/>
          </a:prstGeom>
        </p:spPr>
        <p:txBody>
          <a:bodyPr lIns="0" tIns="0" rIns="0" bIns="0" rtlCol="0" anchor="t">
            <a:spAutoFit/>
          </a:bodyPr>
          <a:lstStyle/>
          <a:p>
            <a:pPr algn="ctr">
              <a:lnSpc>
                <a:spcPts val="2765"/>
              </a:lnSpc>
              <a:spcBef>
                <a:spcPct val="0"/>
              </a:spcBef>
            </a:pPr>
            <a:r>
              <a:rPr lang="en-US" sz="1975" dirty="0">
                <a:solidFill>
                  <a:srgbClr val="FFFFFF"/>
                </a:solidFill>
                <a:latin typeface="Open Sauce"/>
                <a:ea typeface="Open Sauce"/>
                <a:cs typeface="Open Sauce"/>
                <a:sym typeface="Open Sauce"/>
              </a:rPr>
              <a:t>Benefits of gamifying the classroom: increased motivation, engagement, and retention</a:t>
            </a:r>
          </a:p>
        </p:txBody>
      </p:sp>
      <p:pic>
        <p:nvPicPr>
          <p:cNvPr id="5" name="Picture 4">
            <a:extLst>
              <a:ext uri="{FF2B5EF4-FFF2-40B4-BE49-F238E27FC236}">
                <a16:creationId xmlns:a16="http://schemas.microsoft.com/office/drawing/2014/main" id="{2B4825F1-30A0-292D-C0D1-910A5382BB97}"/>
              </a:ext>
            </a:extLst>
          </p:cNvPr>
          <p:cNvPicPr>
            <a:picLocks noChangeAspect="1"/>
          </p:cNvPicPr>
          <p:nvPr/>
        </p:nvPicPr>
        <p:blipFill>
          <a:blip r:embed="rId2"/>
          <a:stretch>
            <a:fillRect/>
          </a:stretch>
        </p:blipFill>
        <p:spPr>
          <a:xfrm rot="20757493">
            <a:off x="457200" y="2971800"/>
            <a:ext cx="3886200" cy="2914650"/>
          </a:xfrm>
          <a:prstGeom prst="rect">
            <a:avLst/>
          </a:prstGeom>
        </p:spPr>
      </p:pic>
      <p:pic>
        <p:nvPicPr>
          <p:cNvPr id="6" name="Picture 5">
            <a:extLst>
              <a:ext uri="{FF2B5EF4-FFF2-40B4-BE49-F238E27FC236}">
                <a16:creationId xmlns:a16="http://schemas.microsoft.com/office/drawing/2014/main" id="{25631716-8C33-B5AA-5C49-8A3BC9147215}"/>
              </a:ext>
            </a:extLst>
          </p:cNvPr>
          <p:cNvPicPr>
            <a:picLocks noChangeAspect="1"/>
          </p:cNvPicPr>
          <p:nvPr/>
        </p:nvPicPr>
        <p:blipFill>
          <a:blip r:embed="rId3"/>
          <a:stretch>
            <a:fillRect/>
          </a:stretch>
        </p:blipFill>
        <p:spPr>
          <a:xfrm rot="996989">
            <a:off x="9506918" y="3595542"/>
            <a:ext cx="3896269" cy="1626043"/>
          </a:xfrm>
          <a:prstGeom prst="rect">
            <a:avLst/>
          </a:prstGeom>
        </p:spPr>
      </p:pic>
      <p:pic>
        <p:nvPicPr>
          <p:cNvPr id="7" name="Picture 6">
            <a:extLst>
              <a:ext uri="{FF2B5EF4-FFF2-40B4-BE49-F238E27FC236}">
                <a16:creationId xmlns:a16="http://schemas.microsoft.com/office/drawing/2014/main" id="{F218B4B0-D5BA-206A-4734-60435049BCB3}"/>
              </a:ext>
            </a:extLst>
          </p:cNvPr>
          <p:cNvPicPr>
            <a:picLocks noChangeAspect="1"/>
          </p:cNvPicPr>
          <p:nvPr/>
        </p:nvPicPr>
        <p:blipFill>
          <a:blip r:embed="rId4"/>
          <a:stretch>
            <a:fillRect/>
          </a:stretch>
        </p:blipFill>
        <p:spPr>
          <a:xfrm>
            <a:off x="914400" y="7445818"/>
            <a:ext cx="2143125" cy="2143125"/>
          </a:xfrm>
          <a:prstGeom prst="rect">
            <a:avLst/>
          </a:prstGeom>
        </p:spPr>
      </p:pic>
      <p:pic>
        <p:nvPicPr>
          <p:cNvPr id="8" name="Picture 7">
            <a:extLst>
              <a:ext uri="{FF2B5EF4-FFF2-40B4-BE49-F238E27FC236}">
                <a16:creationId xmlns:a16="http://schemas.microsoft.com/office/drawing/2014/main" id="{067FEF6D-CF33-0A44-EA33-C8FADF515D30}"/>
              </a:ext>
            </a:extLst>
          </p:cNvPr>
          <p:cNvPicPr>
            <a:picLocks noChangeAspect="1"/>
          </p:cNvPicPr>
          <p:nvPr/>
        </p:nvPicPr>
        <p:blipFill>
          <a:blip r:embed="rId5"/>
          <a:stretch>
            <a:fillRect/>
          </a:stretch>
        </p:blipFill>
        <p:spPr>
          <a:xfrm>
            <a:off x="10696457" y="7445818"/>
            <a:ext cx="2143125" cy="2143125"/>
          </a:xfrm>
          <a:prstGeom prst="rect">
            <a:avLst/>
          </a:prstGeom>
        </p:spPr>
      </p:pic>
      <p:pic>
        <p:nvPicPr>
          <p:cNvPr id="9" name="Picture 8">
            <a:extLst>
              <a:ext uri="{FF2B5EF4-FFF2-40B4-BE49-F238E27FC236}">
                <a16:creationId xmlns:a16="http://schemas.microsoft.com/office/drawing/2014/main" id="{0FE2E81D-62A7-D3F5-1786-27F39E57972B}"/>
              </a:ext>
            </a:extLst>
          </p:cNvPr>
          <p:cNvPicPr>
            <a:picLocks noChangeAspect="1"/>
          </p:cNvPicPr>
          <p:nvPr/>
        </p:nvPicPr>
        <p:blipFill>
          <a:blip r:embed="rId6"/>
          <a:stretch>
            <a:fillRect/>
          </a:stretch>
        </p:blipFill>
        <p:spPr>
          <a:xfrm>
            <a:off x="4862065" y="5911013"/>
            <a:ext cx="3838575" cy="1190625"/>
          </a:xfrm>
          <a:prstGeom prst="rect">
            <a:avLst/>
          </a:prstGeom>
        </p:spPr>
      </p:pic>
      <p:pic>
        <p:nvPicPr>
          <p:cNvPr id="10" name="Picture 9">
            <a:extLst>
              <a:ext uri="{FF2B5EF4-FFF2-40B4-BE49-F238E27FC236}">
                <a16:creationId xmlns:a16="http://schemas.microsoft.com/office/drawing/2014/main" id="{FA133EDB-088C-6C90-CDE2-EE7D229ADB89}"/>
              </a:ext>
            </a:extLst>
          </p:cNvPr>
          <p:cNvPicPr>
            <a:picLocks noChangeAspect="1"/>
          </p:cNvPicPr>
          <p:nvPr/>
        </p:nvPicPr>
        <p:blipFill>
          <a:blip r:embed="rId7"/>
          <a:stretch>
            <a:fillRect/>
          </a:stretch>
        </p:blipFill>
        <p:spPr>
          <a:xfrm>
            <a:off x="5709791" y="2542964"/>
            <a:ext cx="2143125" cy="2143125"/>
          </a:xfrm>
          <a:prstGeom prst="rect">
            <a:avLst/>
          </a:prstGeom>
        </p:spPr>
      </p:pic>
      <p:pic>
        <p:nvPicPr>
          <p:cNvPr id="12" name="Picture 11">
            <a:extLst>
              <a:ext uri="{FF2B5EF4-FFF2-40B4-BE49-F238E27FC236}">
                <a16:creationId xmlns:a16="http://schemas.microsoft.com/office/drawing/2014/main" id="{F8D4C85D-94CF-6F3E-A27D-7775DDFD53B6}"/>
              </a:ext>
            </a:extLst>
          </p:cNvPr>
          <p:cNvPicPr>
            <a:picLocks noChangeAspect="1"/>
          </p:cNvPicPr>
          <p:nvPr/>
        </p:nvPicPr>
        <p:blipFill>
          <a:blip r:embed="rId8"/>
          <a:stretch>
            <a:fillRect/>
          </a:stretch>
        </p:blipFill>
        <p:spPr>
          <a:xfrm>
            <a:off x="5419724" y="7998268"/>
            <a:ext cx="2876550" cy="1590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5D9EC2-6E3C-D90D-665F-8240CBB3283B}"/>
              </a:ext>
            </a:extLst>
          </p:cNvPr>
          <p:cNvSpPr txBox="1"/>
          <p:nvPr/>
        </p:nvSpPr>
        <p:spPr>
          <a:xfrm>
            <a:off x="1066800" y="1104900"/>
            <a:ext cx="11963400" cy="8002191"/>
          </a:xfrm>
          <a:prstGeom prst="rect">
            <a:avLst/>
          </a:prstGeom>
          <a:noFill/>
        </p:spPr>
        <p:txBody>
          <a:bodyPr wrap="square" rtlCol="0">
            <a:spAutoFit/>
          </a:bodyPr>
          <a:lstStyle/>
          <a:p>
            <a:r>
              <a:rPr lang="en-US" sz="3200" dirty="0">
                <a:solidFill>
                  <a:schemeClr val="bg1"/>
                </a:solidFill>
              </a:rPr>
              <a:t>Resources:</a:t>
            </a:r>
          </a:p>
          <a:p>
            <a:endParaRPr lang="en-US" sz="3200" dirty="0">
              <a:solidFill>
                <a:schemeClr val="bg1"/>
              </a:solidFill>
            </a:endParaRPr>
          </a:p>
          <a:p>
            <a:r>
              <a:rPr lang="en-US" sz="2000" dirty="0">
                <a:solidFill>
                  <a:schemeClr val="bg1"/>
                </a:solidFill>
              </a:rPr>
              <a:t>Adare-</a:t>
            </a:r>
            <a:r>
              <a:rPr lang="en-US" sz="2000" dirty="0" err="1">
                <a:solidFill>
                  <a:schemeClr val="bg1"/>
                </a:solidFill>
              </a:rPr>
              <a:t>Tasiwoopaapi</a:t>
            </a:r>
            <a:r>
              <a:rPr lang="en-US" sz="2000" dirty="0">
                <a:solidFill>
                  <a:schemeClr val="bg1"/>
                </a:solidFill>
              </a:rPr>
              <a:t>, S., &amp; Silva, D. (2024). </a:t>
            </a:r>
            <a:r>
              <a:rPr lang="en-US" sz="2000" i="1" dirty="0">
                <a:solidFill>
                  <a:schemeClr val="bg1"/>
                </a:solidFill>
              </a:rPr>
              <a:t>Gamification in higher education: A how-to instructional guide</a:t>
            </a:r>
            <a:r>
              <a:rPr lang="en-US" sz="2000" dirty="0">
                <a:solidFill>
                  <a:schemeClr val="bg1"/>
                </a:solidFill>
              </a:rPr>
              <a:t>. Routledge. </a:t>
            </a:r>
            <a:r>
              <a:rPr lang="en-US" sz="2000" dirty="0">
                <a:solidFill>
                  <a:schemeClr val="bg1"/>
                </a:solidFill>
                <a:hlinkClick r:id="rId2">
                  <a:extLst>
                    <a:ext uri="{A12FA001-AC4F-418D-AE19-62706E023703}">
                      <ahyp:hlinkClr xmlns:ahyp="http://schemas.microsoft.com/office/drawing/2018/hyperlinkcolor" val="tx"/>
                    </a:ext>
                  </a:extLst>
                </a:hlinkClick>
              </a:rPr>
              <a:t>https://www.routledge.com/Gamification-in-Higher-Education-A-How-To-Instructional-Guide/Adare-Tasiwoopaapi-Silva/p/book/9781642673937</a:t>
            </a:r>
            <a:endParaRPr lang="en-US" sz="2000" dirty="0">
              <a:solidFill>
                <a:schemeClr val="bg1"/>
              </a:solidFill>
            </a:endParaRPr>
          </a:p>
          <a:p>
            <a:endParaRPr lang="en-US" sz="2000" dirty="0">
              <a:solidFill>
                <a:schemeClr val="bg1"/>
              </a:solidFill>
            </a:endParaRPr>
          </a:p>
          <a:p>
            <a:r>
              <a:rPr lang="en-US" sz="2000" dirty="0">
                <a:solidFill>
                  <a:schemeClr val="bg1"/>
                </a:solidFill>
              </a:rPr>
              <a:t>Bowen, J. A., &amp; Watson, C. E. (2024). Teaching with AI: A practical guide to a new era of human learning. Johns Hopkins University Press. https://www.aacu.org/publication/teaching-with-ai</a:t>
            </a:r>
          </a:p>
          <a:p>
            <a:r>
              <a:rPr lang="en-US" sz="2000" dirty="0">
                <a:solidFill>
                  <a:schemeClr val="bg1"/>
                </a:solidFill>
              </a:rPr>
              <a:t>Cornell University Center for Teaching Innovation. (n.d.). Generative artificial intelligence. </a:t>
            </a:r>
            <a:r>
              <a:rPr lang="en-US" sz="2000" dirty="0">
                <a:solidFill>
                  <a:schemeClr val="bg1"/>
                </a:solidFill>
                <a:hlinkClick r:id="rId3"/>
              </a:rPr>
              <a:t>https://teaching.cornell.edu/generative-artificial-intelligence</a:t>
            </a:r>
            <a:endParaRPr lang="en-US" sz="2000" dirty="0">
              <a:solidFill>
                <a:schemeClr val="bg1"/>
              </a:solidFill>
            </a:endParaRPr>
          </a:p>
          <a:p>
            <a:endParaRPr lang="en-US" sz="2000" dirty="0">
              <a:solidFill>
                <a:schemeClr val="bg1"/>
              </a:solidFill>
            </a:endParaRPr>
          </a:p>
          <a:p>
            <a:r>
              <a:rPr lang="en-US" sz="2000" dirty="0">
                <a:solidFill>
                  <a:schemeClr val="bg1"/>
                </a:solidFill>
              </a:rPr>
              <a:t>Furze, L. (2024, July 22). More practical strategies for </a:t>
            </a:r>
            <a:r>
              <a:rPr lang="en-US" sz="2000" dirty="0" err="1">
                <a:solidFill>
                  <a:schemeClr val="bg1"/>
                </a:solidFill>
              </a:rPr>
              <a:t>GenAI</a:t>
            </a:r>
            <a:r>
              <a:rPr lang="en-US" sz="2000" dirty="0">
                <a:solidFill>
                  <a:schemeClr val="bg1"/>
                </a:solidFill>
              </a:rPr>
              <a:t> in education: Part 1. Leon Furze. </a:t>
            </a:r>
            <a:r>
              <a:rPr lang="en-US" sz="2000" dirty="0">
                <a:solidFill>
                  <a:schemeClr val="bg1"/>
                </a:solidFill>
                <a:hlinkClick r:id="rId4"/>
              </a:rPr>
              <a:t>https://leonfurze.com/2024/07/22/more-practical-strategies-for-genai-in-education-part-1/</a:t>
            </a:r>
            <a:endParaRPr lang="en-US" sz="2000" dirty="0">
              <a:solidFill>
                <a:schemeClr val="bg1"/>
              </a:solidFill>
            </a:endParaRPr>
          </a:p>
          <a:p>
            <a:endParaRPr lang="en-US" sz="2000" dirty="0">
              <a:solidFill>
                <a:schemeClr val="bg1"/>
              </a:solidFill>
            </a:endParaRPr>
          </a:p>
          <a:p>
            <a:r>
              <a:rPr lang="en-US" sz="2000" dirty="0">
                <a:solidFill>
                  <a:schemeClr val="bg1"/>
                </a:solidFill>
              </a:rPr>
              <a:t>Shell, D. F., &amp; </a:t>
            </a:r>
            <a:r>
              <a:rPr lang="en-US" sz="2000" dirty="0" err="1">
                <a:solidFill>
                  <a:schemeClr val="bg1"/>
                </a:solidFill>
              </a:rPr>
              <a:t>Damour</a:t>
            </a:r>
            <a:r>
              <a:rPr lang="en-US" sz="2000" dirty="0">
                <a:solidFill>
                  <a:schemeClr val="bg1"/>
                </a:solidFill>
              </a:rPr>
              <a:t>, L. (2023). The AI classroom: The ultimate guide to artificial intelligence in education. </a:t>
            </a:r>
            <a:r>
              <a:rPr lang="en-US" sz="2000" dirty="0" err="1">
                <a:solidFill>
                  <a:schemeClr val="bg1"/>
                </a:solidFill>
              </a:rPr>
              <a:t>EduPress</a:t>
            </a:r>
            <a:r>
              <a:rPr lang="en-US" sz="2000" dirty="0">
                <a:solidFill>
                  <a:schemeClr val="bg1"/>
                </a:solidFill>
              </a:rPr>
              <a:t>. https://www.amazon.com/Classroom-Artificial-Intelligence-Education-Hitchhikers/dp/1959419110</a:t>
            </a:r>
          </a:p>
          <a:p>
            <a:endParaRPr lang="en-US" sz="2000" dirty="0">
              <a:solidFill>
                <a:schemeClr val="bg1"/>
              </a:solidFill>
            </a:endParaRPr>
          </a:p>
          <a:p>
            <a:r>
              <a:rPr lang="en-US" sz="2000" dirty="0" err="1">
                <a:solidFill>
                  <a:schemeClr val="bg1"/>
                </a:solidFill>
              </a:rPr>
              <a:t>TeachThought</a:t>
            </a:r>
            <a:r>
              <a:rPr lang="en-US" sz="2000" dirty="0">
                <a:solidFill>
                  <a:schemeClr val="bg1"/>
                </a:solidFill>
              </a:rPr>
              <a:t>. (n.d.). </a:t>
            </a:r>
            <a:r>
              <a:rPr lang="en-US" sz="2000" i="1" dirty="0">
                <a:solidFill>
                  <a:schemeClr val="bg1"/>
                </a:solidFill>
              </a:rPr>
              <a:t>20 examples of gamification in the classroom</a:t>
            </a:r>
            <a:r>
              <a:rPr lang="en-US" sz="2000" dirty="0">
                <a:solidFill>
                  <a:schemeClr val="bg1"/>
                </a:solidFill>
              </a:rPr>
              <a:t>. </a:t>
            </a:r>
            <a:r>
              <a:rPr lang="en-US" sz="2000" dirty="0" err="1">
                <a:solidFill>
                  <a:schemeClr val="bg1"/>
                </a:solidFill>
              </a:rPr>
              <a:t>TeachThought</a:t>
            </a:r>
            <a:r>
              <a:rPr lang="en-US" sz="2000" dirty="0">
                <a:solidFill>
                  <a:schemeClr val="bg1"/>
                </a:solidFill>
              </a:rPr>
              <a:t>. </a:t>
            </a:r>
            <a:r>
              <a:rPr lang="en-US" sz="2000" dirty="0">
                <a:solidFill>
                  <a:schemeClr val="bg1"/>
                </a:solidFill>
                <a:hlinkClick r:id="rId5">
                  <a:extLst>
                    <a:ext uri="{A12FA001-AC4F-418D-AE19-62706E023703}">
                      <ahyp:hlinkClr xmlns:ahyp="http://schemas.microsoft.com/office/drawing/2018/hyperlinkcolor" val="tx"/>
                    </a:ext>
                  </a:extLst>
                </a:hlinkClick>
              </a:rPr>
              <a:t>https://www.teachthought.com/the-future-of-learning/examples-gamification/</a:t>
            </a:r>
            <a:endParaRPr lang="en-US" sz="2000" dirty="0">
              <a:solidFill>
                <a:schemeClr val="bg1"/>
              </a:solidFill>
            </a:endParaRPr>
          </a:p>
          <a:p>
            <a:r>
              <a:rPr lang="en-US" sz="2000" dirty="0"/>
              <a:t>l University Center for Teaching Innovation. (n.d.). </a:t>
            </a:r>
            <a:r>
              <a:rPr lang="en-US" sz="2000" i="1" dirty="0"/>
              <a:t>Generative artificial intelligence</a:t>
            </a:r>
            <a:r>
              <a:rPr lang="en-US" sz="2000" dirty="0"/>
              <a:t>. Cornell University Center for Teaching Innovation. (n.d.). </a:t>
            </a:r>
            <a:r>
              <a:rPr lang="en-US" sz="2000" i="1" dirty="0"/>
              <a:t>Generative artificial intelligence</a:t>
            </a:r>
            <a:r>
              <a:rPr lang="en-US" sz="2000" dirty="0"/>
              <a:t>.</a:t>
            </a:r>
            <a:endParaRPr lang="en-US" sz="2000" dirty="0">
              <a:solidFill>
                <a:schemeClr val="bg1"/>
              </a:solidFill>
            </a:endParaRPr>
          </a:p>
          <a:p>
            <a:r>
              <a:rPr lang="en-US" sz="2000" dirty="0" err="1">
                <a:solidFill>
                  <a:schemeClr val="bg1"/>
                </a:solidFill>
                <a:hlinkClick r:id="rId6"/>
              </a:rPr>
              <a:t>HigherEd</a:t>
            </a:r>
            <a:r>
              <a:rPr lang="en-US" sz="2000" dirty="0">
                <a:solidFill>
                  <a:schemeClr val="bg1"/>
                </a:solidFill>
                <a:hlinkClick r:id="rId6"/>
              </a:rPr>
              <a:t> </a:t>
            </a:r>
            <a:r>
              <a:rPr lang="en-US" sz="2000" dirty="0" err="1">
                <a:solidFill>
                  <a:schemeClr val="bg1"/>
                </a:solidFill>
                <a:hlinkClick r:id="rId6"/>
              </a:rPr>
              <a:t>GenAI</a:t>
            </a:r>
            <a:r>
              <a:rPr lang="en-US" sz="2000" dirty="0">
                <a:solidFill>
                  <a:schemeClr val="bg1"/>
                </a:solidFill>
                <a:hlinkClick r:id="rId6"/>
              </a:rPr>
              <a:t> resources</a:t>
            </a:r>
            <a:endParaRPr lang="en-US" sz="2000" dirty="0">
              <a:solidFill>
                <a:schemeClr val="bg1"/>
              </a:solidFill>
            </a:endParaRPr>
          </a:p>
          <a:p>
            <a:r>
              <a:rPr lang="en-US" sz="3200" dirty="0">
                <a:solidFill>
                  <a:schemeClr val="bg1"/>
                </a:solidFill>
              </a:rPr>
              <a:t> </a:t>
            </a:r>
          </a:p>
          <a:p>
            <a:endParaRPr lang="en-US" dirty="0">
              <a:solidFill>
                <a:schemeClr val="bg1"/>
              </a:solidFill>
            </a:endParaRPr>
          </a:p>
        </p:txBody>
      </p:sp>
      <p:pic>
        <p:nvPicPr>
          <p:cNvPr id="6" name="Picture 5">
            <a:extLst>
              <a:ext uri="{FF2B5EF4-FFF2-40B4-BE49-F238E27FC236}">
                <a16:creationId xmlns:a16="http://schemas.microsoft.com/office/drawing/2014/main" id="{1FE33C3E-96CF-0FEC-5DC4-159F08AD27A9}"/>
              </a:ext>
            </a:extLst>
          </p:cNvPr>
          <p:cNvPicPr>
            <a:picLocks noChangeAspect="1"/>
          </p:cNvPicPr>
          <p:nvPr/>
        </p:nvPicPr>
        <p:blipFill>
          <a:blip r:embed="rId7"/>
          <a:stretch>
            <a:fillRect/>
          </a:stretch>
        </p:blipFill>
        <p:spPr>
          <a:xfrm>
            <a:off x="8077200" y="7962900"/>
            <a:ext cx="3132705" cy="1790700"/>
          </a:xfrm>
          <a:prstGeom prst="rect">
            <a:avLst/>
          </a:prstGeom>
        </p:spPr>
      </p:pic>
    </p:spTree>
    <p:extLst>
      <p:ext uri="{BB962C8B-B14F-4D97-AF65-F5344CB8AC3E}">
        <p14:creationId xmlns:p14="http://schemas.microsoft.com/office/powerpoint/2010/main" val="2462729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492232" y="1124798"/>
            <a:ext cx="6085319" cy="4533563"/>
          </a:xfrm>
          <a:custGeom>
            <a:avLst/>
            <a:gdLst/>
            <a:ahLst/>
            <a:cxnLst/>
            <a:rect l="l" t="t" r="r" b="b"/>
            <a:pathLst>
              <a:path w="8113757" h="6044749">
                <a:moveTo>
                  <a:pt x="0" y="0"/>
                </a:moveTo>
                <a:lnTo>
                  <a:pt x="8113757" y="0"/>
                </a:lnTo>
                <a:lnTo>
                  <a:pt x="8113757" y="6044749"/>
                </a:lnTo>
                <a:lnTo>
                  <a:pt x="0" y="6044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endParaRPr lang="en-US" sz="1350">
              <a:solidFill>
                <a:prstClr val="black"/>
              </a:solidFill>
              <a:latin typeface="Calibri"/>
            </a:endParaRPr>
          </a:p>
        </p:txBody>
      </p:sp>
      <p:sp>
        <p:nvSpPr>
          <p:cNvPr id="3" name="Freeform 3"/>
          <p:cNvSpPr/>
          <p:nvPr/>
        </p:nvSpPr>
        <p:spPr>
          <a:xfrm>
            <a:off x="7417971" y="6623087"/>
            <a:ext cx="5901657" cy="3273248"/>
          </a:xfrm>
          <a:custGeom>
            <a:avLst/>
            <a:gdLst/>
            <a:ahLst/>
            <a:cxnLst/>
            <a:rect l="l" t="t" r="r" b="b"/>
            <a:pathLst>
              <a:path w="9926276" h="5583530">
                <a:moveTo>
                  <a:pt x="0" y="0"/>
                </a:moveTo>
                <a:lnTo>
                  <a:pt x="9926276" y="0"/>
                </a:lnTo>
                <a:lnTo>
                  <a:pt x="9926276" y="5583530"/>
                </a:lnTo>
                <a:lnTo>
                  <a:pt x="0" y="5583530"/>
                </a:lnTo>
                <a:lnTo>
                  <a:pt x="0" y="0"/>
                </a:lnTo>
                <a:close/>
              </a:path>
            </a:pathLst>
          </a:custGeom>
          <a:blipFill>
            <a:blip r:embed="rId4"/>
            <a:stretch>
              <a:fillRect/>
            </a:stretch>
          </a:blipFill>
        </p:spPr>
        <p:txBody>
          <a:bodyPr/>
          <a:lstStyle/>
          <a:p>
            <a:pPr defTabSz="914445"/>
            <a:endParaRPr lang="en-US" sz="1350">
              <a:solidFill>
                <a:prstClr val="black"/>
              </a:solidFill>
              <a:latin typeface="Calibri"/>
            </a:endParaRPr>
          </a:p>
        </p:txBody>
      </p:sp>
      <p:sp>
        <p:nvSpPr>
          <p:cNvPr id="4" name="TextBox 3">
            <a:extLst>
              <a:ext uri="{FF2B5EF4-FFF2-40B4-BE49-F238E27FC236}">
                <a16:creationId xmlns:a16="http://schemas.microsoft.com/office/drawing/2014/main" id="{D917A009-54C1-5FA5-6A44-6D0F1CBF5AC8}"/>
              </a:ext>
            </a:extLst>
          </p:cNvPr>
          <p:cNvSpPr txBox="1"/>
          <p:nvPr/>
        </p:nvSpPr>
        <p:spPr>
          <a:xfrm>
            <a:off x="1037952" y="640049"/>
            <a:ext cx="6402650" cy="3416320"/>
          </a:xfrm>
          <a:prstGeom prst="rect">
            <a:avLst/>
          </a:prstGeom>
          <a:noFill/>
        </p:spPr>
        <p:txBody>
          <a:bodyPr wrap="none" rtlCol="0">
            <a:spAutoFit/>
          </a:bodyPr>
          <a:lstStyle/>
          <a:p>
            <a:pPr defTabSz="914445"/>
            <a:endParaRPr lang="en-US" sz="2700" dirty="0">
              <a:solidFill>
                <a:prstClr val="white"/>
              </a:solidFill>
              <a:latin typeface="Calibri"/>
            </a:endParaRPr>
          </a:p>
          <a:p>
            <a:pPr defTabSz="914445"/>
            <a:r>
              <a:rPr lang="en-US" sz="2700" dirty="0">
                <a:solidFill>
                  <a:prstClr val="white"/>
                </a:solidFill>
                <a:latin typeface="Calibri"/>
              </a:rPr>
              <a:t>Questions? </a:t>
            </a:r>
          </a:p>
          <a:p>
            <a:pPr defTabSz="914445"/>
            <a:endParaRPr lang="en-US" sz="2700" dirty="0">
              <a:solidFill>
                <a:prstClr val="white"/>
              </a:solidFill>
              <a:latin typeface="Calibri"/>
            </a:endParaRPr>
          </a:p>
          <a:p>
            <a:pPr defTabSz="914445"/>
            <a:endParaRPr lang="en-US" sz="2700" dirty="0">
              <a:solidFill>
                <a:prstClr val="white"/>
              </a:solidFill>
              <a:latin typeface="Calibri"/>
            </a:endParaRPr>
          </a:p>
          <a:p>
            <a:pPr defTabSz="914445"/>
            <a:r>
              <a:rPr lang="en-US" sz="2700" dirty="0">
                <a:solidFill>
                  <a:prstClr val="white"/>
                </a:solidFill>
                <a:latin typeface="Calibri"/>
              </a:rPr>
              <a:t>Workshop 1-</a:t>
            </a:r>
          </a:p>
          <a:p>
            <a:pPr defTabSz="914445"/>
            <a:r>
              <a:rPr lang="en-US" sz="2700" dirty="0">
                <a:solidFill>
                  <a:prstClr val="white"/>
                </a:solidFill>
                <a:latin typeface="Calibri"/>
              </a:rPr>
              <a:t>Thank you for your valuable feedback! </a:t>
            </a:r>
          </a:p>
          <a:p>
            <a:pPr defTabSz="914445"/>
            <a:endParaRPr lang="en-US" sz="2700" dirty="0">
              <a:solidFill>
                <a:prstClr val="white"/>
              </a:solidFill>
              <a:latin typeface="Calibri"/>
            </a:endParaRPr>
          </a:p>
          <a:p>
            <a:pPr defTabSz="914445"/>
            <a:r>
              <a:rPr lang="en-US" sz="2700" dirty="0">
                <a:solidFill>
                  <a:prstClr val="white"/>
                </a:solidFill>
                <a:latin typeface="Calibri"/>
                <a:hlinkClick r:id="rId5"/>
              </a:rPr>
              <a:t>https://www.surveymonkey.com/r/K6JKVPN</a:t>
            </a:r>
            <a:endParaRPr lang="en-US" sz="2700" dirty="0">
              <a:solidFill>
                <a:prstClr val="white"/>
              </a:solidFill>
              <a:latin typeface="Calibri"/>
            </a:endParaRPr>
          </a:p>
        </p:txBody>
      </p:sp>
      <p:pic>
        <p:nvPicPr>
          <p:cNvPr id="6" name="Picture 5">
            <a:extLst>
              <a:ext uri="{FF2B5EF4-FFF2-40B4-BE49-F238E27FC236}">
                <a16:creationId xmlns:a16="http://schemas.microsoft.com/office/drawing/2014/main" id="{432BC777-FC42-2F14-F60A-1CAC67CD0C9C}"/>
              </a:ext>
            </a:extLst>
          </p:cNvPr>
          <p:cNvPicPr>
            <a:picLocks noChangeAspect="1"/>
          </p:cNvPicPr>
          <p:nvPr/>
        </p:nvPicPr>
        <p:blipFill>
          <a:blip r:embed="rId6"/>
          <a:stretch>
            <a:fillRect/>
          </a:stretch>
        </p:blipFill>
        <p:spPr>
          <a:xfrm>
            <a:off x="1502076" y="4533900"/>
            <a:ext cx="4762500" cy="4762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63"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68" r="-8398"/>
            </a:stretch>
          </a:blipFill>
        </p:spPr>
        <p:txBody>
          <a:bodyPr/>
          <a:lstStyle/>
          <a:p>
            <a:pPr defTabSz="914445"/>
            <a:r>
              <a:rPr lang="en-US" sz="1350" dirty="0">
                <a:solidFill>
                  <a:prstClr val="black"/>
                </a:solidFill>
                <a:latin typeface="Calibri"/>
              </a:rPr>
              <a:t>S</a:t>
            </a:r>
          </a:p>
          <a:p>
            <a:pPr defTabSz="914445"/>
            <a:endParaRPr lang="en-US" sz="1350" dirty="0">
              <a:solidFill>
                <a:prstClr val="black"/>
              </a:solidFill>
              <a:latin typeface="Calibri"/>
            </a:endParaRPr>
          </a:p>
          <a:p>
            <a:pPr defTabSz="914445"/>
            <a:endParaRPr lang="en-US" sz="1350" dirty="0">
              <a:solidFill>
                <a:prstClr val="black"/>
              </a:solidFill>
              <a:latin typeface="Calibri"/>
            </a:endParaRPr>
          </a:p>
          <a:p>
            <a:pPr defTabSz="914445"/>
            <a:endParaRPr lang="en-US" sz="1350" dirty="0">
              <a:solidFill>
                <a:prstClr val="black"/>
              </a:solidFill>
              <a:latin typeface="Calibri"/>
            </a:endParaRPr>
          </a:p>
          <a:p>
            <a:pPr defTabSz="914445"/>
            <a:endParaRPr lang="en-US" sz="1350" dirty="0">
              <a:solidFill>
                <a:prstClr val="black"/>
              </a:solidFill>
              <a:latin typeface="Calibri"/>
            </a:endParaRPr>
          </a:p>
          <a:p>
            <a:pPr defTabSz="914445"/>
            <a:r>
              <a:rPr lang="en-US" sz="2400" dirty="0">
                <a:solidFill>
                  <a:prstClr val="white"/>
                </a:solidFill>
                <a:latin typeface="Calibri"/>
              </a:rPr>
              <a:t>      Contact Information: </a:t>
            </a:r>
          </a:p>
          <a:p>
            <a:pPr defTabSz="914445"/>
            <a:endParaRPr lang="en-US" sz="2400" dirty="0">
              <a:solidFill>
                <a:prstClr val="white"/>
              </a:solidFill>
              <a:latin typeface="Calibri"/>
            </a:endParaRPr>
          </a:p>
          <a:p>
            <a:pPr defTabSz="914445"/>
            <a:r>
              <a:rPr lang="en-US" sz="2400" dirty="0">
                <a:solidFill>
                  <a:prstClr val="white"/>
                </a:solidFill>
                <a:latin typeface="Calibri"/>
              </a:rPr>
              <a:t>      Lana Browning</a:t>
            </a:r>
          </a:p>
          <a:p>
            <a:pPr defTabSz="914445"/>
            <a:r>
              <a:rPr lang="en-US" sz="2400" dirty="0">
                <a:solidFill>
                  <a:prstClr val="white"/>
                </a:solidFill>
                <a:latin typeface="Calibri"/>
              </a:rPr>
              <a:t>      Kentucky State University</a:t>
            </a:r>
          </a:p>
          <a:p>
            <a:pPr defTabSz="914445"/>
            <a:r>
              <a:rPr lang="en-US" sz="2400" dirty="0">
                <a:solidFill>
                  <a:prstClr val="white"/>
                </a:solidFill>
                <a:latin typeface="Calibri"/>
              </a:rPr>
              <a:t>      lana.browning@kysu.edu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grpSp>
        <p:nvGrpSpPr>
          <p:cNvPr id="2" name="Group 2"/>
          <p:cNvGrpSpPr/>
          <p:nvPr/>
        </p:nvGrpSpPr>
        <p:grpSpPr>
          <a:xfrm>
            <a:off x="454354" y="1943100"/>
            <a:ext cx="12724546" cy="7239000"/>
            <a:chOff x="-55662" y="0"/>
            <a:chExt cx="3099211" cy="1609564"/>
          </a:xfrm>
        </p:grpSpPr>
        <p:sp>
          <p:nvSpPr>
            <p:cNvPr id="3" name="Freeform 3"/>
            <p:cNvSpPr/>
            <p:nvPr/>
          </p:nvSpPr>
          <p:spPr>
            <a:xfrm>
              <a:off x="-55662" y="0"/>
              <a:ext cx="3099211" cy="1609564"/>
            </a:xfrm>
            <a:custGeom>
              <a:avLst/>
              <a:gdLst/>
              <a:ahLst/>
              <a:cxnLst/>
              <a:rect l="l" t="t" r="r" b="b"/>
              <a:pathLst>
                <a:path w="3099211" h="1609564">
                  <a:moveTo>
                    <a:pt x="2974751" y="1609564"/>
                  </a:moveTo>
                  <a:lnTo>
                    <a:pt x="124460" y="1609564"/>
                  </a:lnTo>
                  <a:cubicBezTo>
                    <a:pt x="55880" y="1609564"/>
                    <a:pt x="0" y="1553684"/>
                    <a:pt x="0" y="1485104"/>
                  </a:cubicBezTo>
                  <a:lnTo>
                    <a:pt x="0" y="124460"/>
                  </a:lnTo>
                  <a:cubicBezTo>
                    <a:pt x="0" y="55880"/>
                    <a:pt x="55880" y="0"/>
                    <a:pt x="124460" y="0"/>
                  </a:cubicBezTo>
                  <a:lnTo>
                    <a:pt x="2974751" y="0"/>
                  </a:lnTo>
                  <a:cubicBezTo>
                    <a:pt x="3043331" y="0"/>
                    <a:pt x="3099211" y="55880"/>
                    <a:pt x="3099211" y="124460"/>
                  </a:cubicBezTo>
                  <a:lnTo>
                    <a:pt x="3099211" y="1485104"/>
                  </a:lnTo>
                  <a:cubicBezTo>
                    <a:pt x="3099211" y="1553684"/>
                    <a:pt x="3043331" y="1609564"/>
                    <a:pt x="2974751" y="1609564"/>
                  </a:cubicBezTo>
                  <a:close/>
                </a:path>
              </a:pathLst>
            </a:custGeom>
            <a:solidFill>
              <a:srgbClr val="0D2953"/>
            </a:solidFill>
          </p:spPr>
          <p:txBody>
            <a:bodyPr/>
            <a:lstStyle/>
            <a:p>
              <a:endParaRPr lang="en-US" dirty="0"/>
            </a:p>
          </p:txBody>
        </p:sp>
      </p:grpSp>
      <p:sp>
        <p:nvSpPr>
          <p:cNvPr id="4" name="Freeform 4"/>
          <p:cNvSpPr/>
          <p:nvPr/>
        </p:nvSpPr>
        <p:spPr>
          <a:xfrm>
            <a:off x="14635370" y="991777"/>
            <a:ext cx="337930" cy="337930"/>
          </a:xfrm>
          <a:custGeom>
            <a:avLst/>
            <a:gdLst/>
            <a:ahLst/>
            <a:cxnLst/>
            <a:rect l="l" t="t" r="r" b="b"/>
            <a:pathLst>
              <a:path w="337930" h="337930">
                <a:moveTo>
                  <a:pt x="0" y="0"/>
                </a:moveTo>
                <a:lnTo>
                  <a:pt x="337930" y="0"/>
                </a:lnTo>
                <a:lnTo>
                  <a:pt x="337930" y="337930"/>
                </a:lnTo>
                <a:lnTo>
                  <a:pt x="0" y="337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08567" y="4209126"/>
            <a:ext cx="13016120" cy="3901261"/>
          </a:xfrm>
          <a:prstGeom prst="rect">
            <a:avLst/>
          </a:prstGeom>
        </p:spPr>
        <p:txBody>
          <a:bodyPr lIns="0" tIns="0" rIns="0" bIns="0" rtlCol="0" anchor="t">
            <a:spAutoFit/>
          </a:bodyPr>
          <a:lstStyle/>
          <a:p>
            <a:pPr algn="ctr">
              <a:lnSpc>
                <a:spcPts val="4394"/>
              </a:lnSpc>
              <a:spcBef>
                <a:spcPct val="0"/>
              </a:spcBef>
            </a:pPr>
            <a:r>
              <a:rPr lang="en-US" sz="2800" dirty="0">
                <a:solidFill>
                  <a:srgbClr val="FFFFFF"/>
                </a:solidFill>
                <a:latin typeface="Open Sauce"/>
                <a:ea typeface="Open Sauce"/>
                <a:cs typeface="Open Sauce"/>
                <a:sym typeface="Open Sauce"/>
              </a:rPr>
              <a:t>Review basic information about AI platforms and tools relevant to higher education.</a:t>
            </a:r>
          </a:p>
          <a:p>
            <a:pPr algn="ctr">
              <a:lnSpc>
                <a:spcPts val="4394"/>
              </a:lnSpc>
              <a:spcBef>
                <a:spcPct val="0"/>
              </a:spcBef>
            </a:pPr>
            <a:endParaRPr lang="en-US" sz="2800" dirty="0">
              <a:solidFill>
                <a:srgbClr val="FFFFFF"/>
              </a:solidFill>
              <a:latin typeface="Open Sauce"/>
              <a:ea typeface="Open Sauce"/>
              <a:cs typeface="Open Sauce"/>
              <a:sym typeface="Open Sauce"/>
            </a:endParaRPr>
          </a:p>
          <a:p>
            <a:pPr algn="ctr">
              <a:lnSpc>
                <a:spcPts val="4394"/>
              </a:lnSpc>
              <a:spcBef>
                <a:spcPct val="0"/>
              </a:spcBef>
            </a:pPr>
            <a:r>
              <a:rPr lang="en-US" sz="2800" dirty="0">
                <a:solidFill>
                  <a:srgbClr val="FFFFFF"/>
                </a:solidFill>
                <a:latin typeface="Open Sauce"/>
                <a:ea typeface="Open Sauce"/>
                <a:cs typeface="Open Sauce"/>
                <a:sym typeface="Open Sauce"/>
              </a:rPr>
              <a:t>Discuss and develop strategies to enhance the academic learning experience  </a:t>
            </a:r>
          </a:p>
          <a:p>
            <a:pPr algn="ctr">
              <a:lnSpc>
                <a:spcPts val="4394"/>
              </a:lnSpc>
              <a:spcBef>
                <a:spcPct val="0"/>
              </a:spcBef>
            </a:pPr>
            <a:endParaRPr lang="en-US" sz="2800" dirty="0">
              <a:solidFill>
                <a:srgbClr val="FFFFFF"/>
              </a:solidFill>
              <a:latin typeface="Open Sauce"/>
              <a:ea typeface="Open Sauce"/>
              <a:cs typeface="Open Sauce"/>
              <a:sym typeface="Open Sauce"/>
            </a:endParaRPr>
          </a:p>
          <a:p>
            <a:pPr algn="ctr">
              <a:lnSpc>
                <a:spcPts val="4394"/>
              </a:lnSpc>
              <a:spcBef>
                <a:spcPct val="0"/>
              </a:spcBef>
            </a:pPr>
            <a:r>
              <a:rPr lang="en-US" sz="2800" dirty="0">
                <a:solidFill>
                  <a:srgbClr val="FFFFFF"/>
                </a:solidFill>
                <a:latin typeface="Open Sauce"/>
                <a:ea typeface="Open Sauce"/>
                <a:cs typeface="Open Sauce"/>
                <a:sym typeface="Open Sauce"/>
              </a:rPr>
              <a:t>Discuss and identify gamification strategies in the classroom </a:t>
            </a:r>
          </a:p>
        </p:txBody>
      </p:sp>
      <p:sp>
        <p:nvSpPr>
          <p:cNvPr id="6" name="TextBox 6"/>
          <p:cNvSpPr txBox="1"/>
          <p:nvPr/>
        </p:nvSpPr>
        <p:spPr>
          <a:xfrm>
            <a:off x="3174654" y="2131399"/>
            <a:ext cx="7366695" cy="1889428"/>
          </a:xfrm>
          <a:prstGeom prst="rect">
            <a:avLst/>
          </a:prstGeom>
        </p:spPr>
        <p:txBody>
          <a:bodyPr lIns="0" tIns="0" rIns="0" bIns="0" rtlCol="0" anchor="t">
            <a:spAutoFit/>
          </a:bodyPr>
          <a:lstStyle/>
          <a:p>
            <a:pPr algn="ctr">
              <a:lnSpc>
                <a:spcPts val="7664"/>
              </a:lnSpc>
              <a:spcBef>
                <a:spcPct val="0"/>
              </a:spcBef>
            </a:pPr>
            <a:r>
              <a:rPr lang="en-US" sz="5474" dirty="0">
                <a:solidFill>
                  <a:srgbClr val="FFFFFF"/>
                </a:solidFill>
                <a:latin typeface="Open Sauce"/>
                <a:ea typeface="Open Sauce"/>
                <a:cs typeface="Open Sauce"/>
                <a:sym typeface="Open Sauce"/>
              </a:rPr>
              <a:t>Workshop Outcomes: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224">
                <a:alpha val="100000"/>
              </a:srgbClr>
            </a:gs>
            <a:gs pos="50000">
              <a:srgbClr val="010219">
                <a:alpha val="100000"/>
              </a:srgbClr>
            </a:gs>
            <a:gs pos="100000">
              <a:srgbClr val="006884">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078184" y="2159014"/>
            <a:ext cx="11559638" cy="5968977"/>
          </a:xfrm>
          <a:custGeom>
            <a:avLst/>
            <a:gdLst/>
            <a:ahLst/>
            <a:cxnLst/>
            <a:rect l="l" t="t" r="r" b="b"/>
            <a:pathLst>
              <a:path w="20550468" h="10611514">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defTabSz="914445"/>
            <a:endParaRPr lang="en-US" sz="1013" dirty="0">
              <a:solidFill>
                <a:prstClr val="white"/>
              </a:solidFill>
              <a:latin typeface="Calibri"/>
            </a:endParaRPr>
          </a:p>
        </p:txBody>
      </p:sp>
      <p:sp>
        <p:nvSpPr>
          <p:cNvPr id="3" name="Freeform 3"/>
          <p:cNvSpPr/>
          <p:nvPr/>
        </p:nvSpPr>
        <p:spPr>
          <a:xfrm>
            <a:off x="4337373" y="2604891"/>
            <a:ext cx="5041253" cy="5077217"/>
          </a:xfrm>
          <a:custGeom>
            <a:avLst/>
            <a:gdLst/>
            <a:ahLst/>
            <a:cxnLst/>
            <a:rect l="l" t="t" r="r" b="b"/>
            <a:pathLst>
              <a:path w="8962228" h="9026164">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sz="1013" dirty="0">
              <a:solidFill>
                <a:prstClr val="black"/>
              </a:solidFill>
              <a:latin typeface="Calibri"/>
            </a:endParaRPr>
          </a:p>
        </p:txBody>
      </p:sp>
      <p:sp>
        <p:nvSpPr>
          <p:cNvPr id="5" name="Freeform 5"/>
          <p:cNvSpPr/>
          <p:nvPr/>
        </p:nvSpPr>
        <p:spPr>
          <a:xfrm>
            <a:off x="1393200" y="4644326"/>
            <a:ext cx="3470909" cy="3546266"/>
          </a:xfrm>
          <a:custGeom>
            <a:avLst/>
            <a:gdLst/>
            <a:ahLst/>
            <a:cxnLst/>
            <a:rect l="l" t="t" r="r" b="b"/>
            <a:pathLst>
              <a:path w="6170503" h="6304473">
                <a:moveTo>
                  <a:pt x="0" y="0"/>
                </a:moveTo>
                <a:lnTo>
                  <a:pt x="6170503" y="0"/>
                </a:lnTo>
                <a:lnTo>
                  <a:pt x="6170503" y="6304472"/>
                </a:lnTo>
                <a:lnTo>
                  <a:pt x="0" y="6304472"/>
                </a:lnTo>
                <a:lnTo>
                  <a:pt x="0" y="0"/>
                </a:lnTo>
                <a:close/>
              </a:path>
            </a:pathLst>
          </a:custGeom>
          <a:blipFill>
            <a:blip r:embed="rId6"/>
            <a:stretch>
              <a:fillRect/>
            </a:stretch>
          </a:blipFill>
        </p:spPr>
        <p:txBody>
          <a:bodyPr/>
          <a:lstStyle/>
          <a:p>
            <a:pPr defTabSz="914445"/>
            <a:endParaRPr lang="en-US" sz="1013">
              <a:solidFill>
                <a:prstClr val="black"/>
              </a:solidFill>
              <a:latin typeface="Calibri"/>
            </a:endParaRPr>
          </a:p>
        </p:txBody>
      </p:sp>
      <p:sp>
        <p:nvSpPr>
          <p:cNvPr id="6" name="TextBox 5">
            <a:extLst>
              <a:ext uri="{FF2B5EF4-FFF2-40B4-BE49-F238E27FC236}">
                <a16:creationId xmlns:a16="http://schemas.microsoft.com/office/drawing/2014/main" id="{865932CB-6994-6840-9E0F-48989164A6B6}"/>
              </a:ext>
            </a:extLst>
          </p:cNvPr>
          <p:cNvSpPr txBox="1"/>
          <p:nvPr/>
        </p:nvSpPr>
        <p:spPr>
          <a:xfrm>
            <a:off x="5661682" y="3919889"/>
            <a:ext cx="3197648" cy="2377574"/>
          </a:xfrm>
          <a:prstGeom prst="rect">
            <a:avLst/>
          </a:prstGeom>
          <a:noFill/>
        </p:spPr>
        <p:txBody>
          <a:bodyPr wrap="square" rtlCol="0">
            <a:spAutoFit/>
          </a:bodyPr>
          <a:lstStyle/>
          <a:p>
            <a:pPr defTabSz="914445"/>
            <a:r>
              <a:rPr lang="en-US" sz="2475" dirty="0">
                <a:solidFill>
                  <a:prstClr val="white"/>
                </a:solidFill>
                <a:latin typeface="Calibri"/>
              </a:rPr>
              <a:t>What are your thoughts on the use of GAITs (Generative Artificial Intelligence Tools) in higher education? </a:t>
            </a:r>
          </a:p>
        </p:txBody>
      </p:sp>
      <p:pic>
        <p:nvPicPr>
          <p:cNvPr id="4" name="Picture 3">
            <a:extLst>
              <a:ext uri="{FF2B5EF4-FFF2-40B4-BE49-F238E27FC236}">
                <a16:creationId xmlns:a16="http://schemas.microsoft.com/office/drawing/2014/main" id="{EE85C729-3E92-857B-10EF-BAD2B32A8D04}"/>
              </a:ext>
            </a:extLst>
          </p:cNvPr>
          <p:cNvPicPr>
            <a:picLocks noChangeAspect="1"/>
          </p:cNvPicPr>
          <p:nvPr/>
        </p:nvPicPr>
        <p:blipFill>
          <a:blip r:embed="rId7"/>
          <a:stretch>
            <a:fillRect/>
          </a:stretch>
        </p:blipFill>
        <p:spPr>
          <a:xfrm>
            <a:off x="1139724" y="495300"/>
            <a:ext cx="3197649" cy="2477759"/>
          </a:xfrm>
          <a:prstGeom prst="rect">
            <a:avLst/>
          </a:prstGeom>
        </p:spPr>
      </p:pic>
      <p:pic>
        <p:nvPicPr>
          <p:cNvPr id="7" name="Picture 6">
            <a:extLst>
              <a:ext uri="{FF2B5EF4-FFF2-40B4-BE49-F238E27FC236}">
                <a16:creationId xmlns:a16="http://schemas.microsoft.com/office/drawing/2014/main" id="{A4B1F14B-66CE-16E7-8E53-F887420EEF51}"/>
              </a:ext>
            </a:extLst>
          </p:cNvPr>
          <p:cNvPicPr>
            <a:picLocks noChangeAspect="1"/>
          </p:cNvPicPr>
          <p:nvPr/>
        </p:nvPicPr>
        <p:blipFill>
          <a:blip r:embed="rId8"/>
          <a:stretch>
            <a:fillRect/>
          </a:stretch>
        </p:blipFill>
        <p:spPr>
          <a:xfrm>
            <a:off x="9596278" y="6823002"/>
            <a:ext cx="3551120" cy="2737322"/>
          </a:xfrm>
          <a:prstGeom prst="rect">
            <a:avLst/>
          </a:prstGeom>
        </p:spPr>
      </p:pic>
    </p:spTree>
    <p:extLst>
      <p:ext uri="{BB962C8B-B14F-4D97-AF65-F5344CB8AC3E}">
        <p14:creationId xmlns:p14="http://schemas.microsoft.com/office/powerpoint/2010/main" val="411835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2" name="Freeform 2"/>
          <p:cNvSpPr/>
          <p:nvPr/>
        </p:nvSpPr>
        <p:spPr>
          <a:xfrm>
            <a:off x="6477000" y="1866900"/>
            <a:ext cx="6471204" cy="4182277"/>
          </a:xfrm>
          <a:custGeom>
            <a:avLst/>
            <a:gdLst/>
            <a:ahLst/>
            <a:cxnLst/>
            <a:rect l="l" t="t" r="r" b="b"/>
            <a:pathLst>
              <a:path w="8959986" h="5039992">
                <a:moveTo>
                  <a:pt x="0" y="0"/>
                </a:moveTo>
                <a:lnTo>
                  <a:pt x="8959986" y="0"/>
                </a:lnTo>
                <a:lnTo>
                  <a:pt x="8959986" y="5039992"/>
                </a:lnTo>
                <a:lnTo>
                  <a:pt x="0" y="503999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70504" y="7890281"/>
            <a:ext cx="12077700" cy="1399614"/>
          </a:xfrm>
          <a:prstGeom prst="rect">
            <a:avLst/>
          </a:prstGeom>
        </p:spPr>
        <p:txBody>
          <a:bodyPr wrap="square" lIns="0" tIns="0" rIns="0" bIns="0" rtlCol="0" anchor="t">
            <a:spAutoFit/>
          </a:bodyPr>
          <a:lstStyle/>
          <a:p>
            <a:pPr algn="ctr">
              <a:lnSpc>
                <a:spcPts val="2765"/>
              </a:lnSpc>
              <a:spcBef>
                <a:spcPct val="0"/>
              </a:spcBef>
            </a:pPr>
            <a:r>
              <a:rPr lang="en-US" dirty="0">
                <a:solidFill>
                  <a:srgbClr val="FFFFFF"/>
                </a:solidFill>
                <a:latin typeface="Open Sauce"/>
                <a:ea typeface="Open Sauce"/>
                <a:cs typeface="Open Sauce"/>
                <a:sym typeface="Open Sauce"/>
              </a:rPr>
              <a:t>LLMs (Large Language Models) can help educators design more interactive and varied learning activities that don’t actually use AI, create contextually relevant examples, and generate thought-provoking questions. The key is to use these tools to support and enhance engaging pedagogical practices, not to replace them (Furze. 2024).</a:t>
            </a:r>
          </a:p>
        </p:txBody>
      </p:sp>
      <p:sp>
        <p:nvSpPr>
          <p:cNvPr id="4" name="TextBox 4"/>
          <p:cNvSpPr txBox="1"/>
          <p:nvPr/>
        </p:nvSpPr>
        <p:spPr>
          <a:xfrm>
            <a:off x="381000" y="366029"/>
            <a:ext cx="5791200" cy="7184018"/>
          </a:xfrm>
          <a:prstGeom prst="rect">
            <a:avLst/>
          </a:prstGeom>
        </p:spPr>
        <p:txBody>
          <a:bodyPr wrap="square" lIns="0" tIns="0" rIns="0" bIns="0" rtlCol="0" anchor="t">
            <a:spAutoFit/>
          </a:bodyPr>
          <a:lstStyle/>
          <a:p>
            <a:pPr algn="ctr">
              <a:lnSpc>
                <a:spcPts val="4724"/>
              </a:lnSpc>
            </a:pPr>
            <a:endParaRPr dirty="0"/>
          </a:p>
          <a:p>
            <a:pPr algn="ctr">
              <a:lnSpc>
                <a:spcPts val="4724"/>
              </a:lnSpc>
            </a:pPr>
            <a:r>
              <a:rPr lang="en-US" sz="3374" dirty="0">
                <a:solidFill>
                  <a:srgbClr val="FFFFFF"/>
                </a:solidFill>
                <a:latin typeface="Rubik One"/>
                <a:ea typeface="Rubik One"/>
                <a:cs typeface="Rubik One"/>
                <a:sym typeface="Rubik One"/>
              </a:rPr>
              <a:t>The AI universe is changing: </a:t>
            </a:r>
          </a:p>
          <a:p>
            <a:pPr algn="ctr">
              <a:lnSpc>
                <a:spcPts val="4724"/>
              </a:lnSpc>
            </a:pPr>
            <a:r>
              <a:rPr lang="en-US" sz="3374" dirty="0">
                <a:solidFill>
                  <a:srgbClr val="FFFFFF"/>
                </a:solidFill>
                <a:latin typeface="Rubik One"/>
                <a:ea typeface="Rubik One"/>
                <a:cs typeface="Rubik One"/>
                <a:sym typeface="Rubik One"/>
              </a:rPr>
              <a:t>CoPilot (Microsoft-formerly Bing Chat)</a:t>
            </a:r>
          </a:p>
          <a:p>
            <a:pPr algn="ctr">
              <a:lnSpc>
                <a:spcPts val="4724"/>
              </a:lnSpc>
            </a:pPr>
            <a:r>
              <a:rPr lang="en-US" sz="3374" dirty="0">
                <a:solidFill>
                  <a:srgbClr val="FFFFFF"/>
                </a:solidFill>
                <a:latin typeface="Rubik One"/>
                <a:ea typeface="Rubik One"/>
                <a:cs typeface="Rubik One"/>
                <a:sym typeface="Rubik One"/>
              </a:rPr>
              <a:t>Gemini (Google) formerly Bard)</a:t>
            </a:r>
          </a:p>
          <a:p>
            <a:pPr algn="ctr">
              <a:lnSpc>
                <a:spcPts val="4724"/>
              </a:lnSpc>
            </a:pPr>
            <a:r>
              <a:rPr lang="en-US" sz="3374" dirty="0">
                <a:solidFill>
                  <a:srgbClr val="FFFFFF"/>
                </a:solidFill>
                <a:latin typeface="Rubik One"/>
                <a:ea typeface="Rubik One"/>
                <a:cs typeface="Rubik One"/>
                <a:sym typeface="Rubik One"/>
              </a:rPr>
              <a:t>ChatGPT 4o (newest version and free)</a:t>
            </a:r>
          </a:p>
          <a:p>
            <a:pPr algn="ctr">
              <a:lnSpc>
                <a:spcPts val="4724"/>
              </a:lnSpc>
            </a:pPr>
            <a:r>
              <a:rPr lang="en-US" sz="3374" dirty="0">
                <a:solidFill>
                  <a:srgbClr val="FFFFFF"/>
                </a:solidFill>
                <a:latin typeface="Rubik One"/>
                <a:ea typeface="Rubik One"/>
                <a:cs typeface="Rubik One"/>
                <a:sym typeface="Rubik One"/>
              </a:rPr>
              <a:t> </a:t>
            </a:r>
          </a:p>
          <a:p>
            <a:pPr algn="ctr">
              <a:lnSpc>
                <a:spcPts val="4724"/>
              </a:lnSpc>
              <a:spcBef>
                <a:spcPct val="0"/>
              </a:spcBef>
            </a:pPr>
            <a:r>
              <a:rPr lang="en-US" sz="3374" dirty="0">
                <a:solidFill>
                  <a:srgbClr val="FFFFFF"/>
                </a:solidFill>
                <a:latin typeface="Rubik One"/>
                <a:ea typeface="Rubik One"/>
                <a:cs typeface="Rubik One"/>
                <a:sym typeface="Rubik One"/>
              </a:rPr>
              <a:t>Think about it: </a:t>
            </a:r>
          </a:p>
          <a:p>
            <a:pPr algn="ctr">
              <a:spcBef>
                <a:spcPct val="0"/>
              </a:spcBef>
            </a:pPr>
            <a:r>
              <a:rPr lang="en-US" sz="1800" b="0" i="1" u="none" strike="noStrike" dirty="0">
                <a:solidFill>
                  <a:schemeClr val="bg1"/>
                </a:solidFill>
                <a:effectLst/>
                <a:latin typeface="Arial" panose="020B0604020202020204" pitchFamily="34" charset="0"/>
              </a:rPr>
              <a:t>Because Gemini is a Google tool, </a:t>
            </a:r>
            <a:r>
              <a:rPr lang="en-US" sz="1800" b="1" i="1" u="none" strike="noStrike" dirty="0">
                <a:solidFill>
                  <a:schemeClr val="bg1"/>
                </a:solidFill>
                <a:effectLst/>
                <a:latin typeface="Arial" panose="020B0604020202020204" pitchFamily="34" charset="0"/>
              </a:rPr>
              <a:t>it can be used to summarize YouTube</a:t>
            </a:r>
            <a:r>
              <a:rPr lang="en-US" sz="1800" b="0" i="1" u="none" strike="noStrike" dirty="0">
                <a:solidFill>
                  <a:schemeClr val="bg1"/>
                </a:solidFill>
                <a:effectLst/>
                <a:latin typeface="Arial" panose="020B0604020202020204" pitchFamily="34" charset="0"/>
              </a:rPr>
              <a:t> (owned by Google) </a:t>
            </a:r>
            <a:r>
              <a:rPr lang="en-US" sz="1800" b="1" i="1" u="none" strike="noStrike" dirty="0">
                <a:solidFill>
                  <a:schemeClr val="bg1"/>
                </a:solidFill>
                <a:effectLst/>
                <a:latin typeface="Arial" panose="020B0604020202020204" pitchFamily="34" charset="0"/>
              </a:rPr>
              <a:t>videos</a:t>
            </a:r>
            <a:r>
              <a:rPr lang="en-US" sz="1800" b="0" i="1" u="none" strike="noStrike" dirty="0">
                <a:solidFill>
                  <a:schemeClr val="bg1"/>
                </a:solidFill>
                <a:effectLst/>
                <a:latin typeface="Arial" panose="020B0604020202020204" pitchFamily="34" charset="0"/>
              </a:rPr>
              <a:t>.</a:t>
            </a:r>
            <a:endParaRPr lang="en-US" sz="3374" i="1" dirty="0">
              <a:solidFill>
                <a:schemeClr val="bg1"/>
              </a:solidFill>
              <a:latin typeface="Rubik One"/>
              <a:ea typeface="Rubik One"/>
              <a:cs typeface="Rubik One"/>
              <a:sym typeface="Rubik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Online Media 1" title="Microsoft Game Day Commercial | Copilot: Your everyday AI companion">
            <a:hlinkClick r:id="" action="ppaction://media"/>
            <a:extLst>
              <a:ext uri="{FF2B5EF4-FFF2-40B4-BE49-F238E27FC236}">
                <a16:creationId xmlns:a16="http://schemas.microsoft.com/office/drawing/2014/main" id="{FDE8AA0A-CC71-590F-5CAA-73AAE8D16D72}"/>
              </a:ext>
            </a:extLst>
          </p:cNvPr>
          <p:cNvPicPr>
            <a:picLocks noRot="1" noChangeAspect="1"/>
          </p:cNvPicPr>
          <p:nvPr>
            <a:videoFile r:link="rId1"/>
          </p:nvPr>
        </p:nvPicPr>
        <p:blipFill>
          <a:blip r:embed="rId3"/>
          <a:stretch>
            <a:fillRect/>
          </a:stretch>
        </p:blipFill>
        <p:spPr>
          <a:xfrm>
            <a:off x="1905000" y="2933700"/>
            <a:ext cx="10229406" cy="5780088"/>
          </a:xfrm>
          <a:prstGeom prst="rect">
            <a:avLst/>
          </a:prstGeom>
        </p:spPr>
      </p:pic>
      <p:sp>
        <p:nvSpPr>
          <p:cNvPr id="4" name="TextBox 3">
            <a:extLst>
              <a:ext uri="{FF2B5EF4-FFF2-40B4-BE49-F238E27FC236}">
                <a16:creationId xmlns:a16="http://schemas.microsoft.com/office/drawing/2014/main" id="{C9EE289C-4440-F361-70F2-95235700BA31}"/>
              </a:ext>
            </a:extLst>
          </p:cNvPr>
          <p:cNvSpPr txBox="1"/>
          <p:nvPr/>
        </p:nvSpPr>
        <p:spPr>
          <a:xfrm>
            <a:off x="3429000" y="1592760"/>
            <a:ext cx="6858000" cy="830997"/>
          </a:xfrm>
          <a:prstGeom prst="rect">
            <a:avLst/>
          </a:prstGeom>
          <a:noFill/>
        </p:spPr>
        <p:txBody>
          <a:bodyPr wrap="square">
            <a:spAutoFit/>
          </a:bodyPr>
          <a:lstStyle/>
          <a:p>
            <a:pPr algn="ctr"/>
            <a:r>
              <a:rPr lang="en-US" sz="2400" b="1" dirty="0">
                <a:solidFill>
                  <a:schemeClr val="bg1"/>
                </a:solidFill>
              </a:rPr>
              <a:t>Microsoft Game Day Commercial | Copilot: Your everyday AI companion</a:t>
            </a:r>
          </a:p>
        </p:txBody>
      </p:sp>
      <p:sp>
        <p:nvSpPr>
          <p:cNvPr id="6" name="Rectangle 1">
            <a:extLst>
              <a:ext uri="{FF2B5EF4-FFF2-40B4-BE49-F238E27FC236}">
                <a16:creationId xmlns:a16="http://schemas.microsoft.com/office/drawing/2014/main" id="{63E2B9D3-3F67-5494-4AA9-4E8DF1FFD529}"/>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2"/>
          <p:cNvSpPr txBox="1"/>
          <p:nvPr/>
        </p:nvSpPr>
        <p:spPr>
          <a:xfrm rot="20612681">
            <a:off x="510257" y="-374437"/>
            <a:ext cx="2264234" cy="2316019"/>
          </a:xfrm>
          <a:prstGeom prst="rect">
            <a:avLst/>
          </a:prstGeom>
        </p:spPr>
        <p:txBody>
          <a:bodyPr wrap="square" lIns="0" tIns="0" rIns="0" bIns="0" rtlCol="0" anchor="t">
            <a:spAutoFit/>
          </a:bodyPr>
          <a:lstStyle/>
          <a:p>
            <a:pPr algn="ctr" defTabSz="685800">
              <a:lnSpc>
                <a:spcPts val="22760"/>
              </a:lnSpc>
            </a:pPr>
            <a:r>
              <a:rPr lang="en-US" sz="3200" b="1" dirty="0">
                <a:solidFill>
                  <a:srgbClr val="FF7828"/>
                </a:solidFill>
                <a:latin typeface="Bradley Hand ITC" panose="03070402050302030203" pitchFamily="66" charset="0"/>
                <a:ea typeface="White Star"/>
                <a:cs typeface="White Star"/>
                <a:sym typeface="White Star"/>
              </a:rPr>
              <a:t>Watch Me!</a:t>
            </a:r>
          </a:p>
        </p:txBody>
      </p:sp>
    </p:spTree>
    <p:extLst>
      <p:ext uri="{BB962C8B-B14F-4D97-AF65-F5344CB8AC3E}">
        <p14:creationId xmlns:p14="http://schemas.microsoft.com/office/powerpoint/2010/main" val="42455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CDE274-7F5D-DC6A-689D-AC82B32B83A4}"/>
              </a:ext>
            </a:extLst>
          </p:cNvPr>
          <p:cNvPicPr>
            <a:picLocks noChangeAspect="1"/>
          </p:cNvPicPr>
          <p:nvPr/>
        </p:nvPicPr>
        <p:blipFill>
          <a:blip r:embed="rId2"/>
          <a:stretch>
            <a:fillRect/>
          </a:stretch>
        </p:blipFill>
        <p:spPr>
          <a:xfrm>
            <a:off x="1981200" y="3086100"/>
            <a:ext cx="11345333" cy="6381750"/>
          </a:xfrm>
          <a:prstGeom prst="rect">
            <a:avLst/>
          </a:prstGeom>
        </p:spPr>
      </p:pic>
      <p:pic>
        <p:nvPicPr>
          <p:cNvPr id="8" name="Picture 7">
            <a:extLst>
              <a:ext uri="{FF2B5EF4-FFF2-40B4-BE49-F238E27FC236}">
                <a16:creationId xmlns:a16="http://schemas.microsoft.com/office/drawing/2014/main" id="{ADA4E2E3-AB70-2270-250E-149560F7EA19}"/>
              </a:ext>
            </a:extLst>
          </p:cNvPr>
          <p:cNvPicPr>
            <a:picLocks noChangeAspect="1"/>
          </p:cNvPicPr>
          <p:nvPr/>
        </p:nvPicPr>
        <p:blipFill>
          <a:blip r:embed="rId3"/>
          <a:stretch>
            <a:fillRect/>
          </a:stretch>
        </p:blipFill>
        <p:spPr>
          <a:xfrm rot="20722327">
            <a:off x="240477" y="466735"/>
            <a:ext cx="4160000" cy="2438400"/>
          </a:xfrm>
          <a:prstGeom prst="rect">
            <a:avLst/>
          </a:prstGeom>
        </p:spPr>
      </p:pic>
    </p:spTree>
    <p:extLst>
      <p:ext uri="{BB962C8B-B14F-4D97-AF65-F5344CB8AC3E}">
        <p14:creationId xmlns:p14="http://schemas.microsoft.com/office/powerpoint/2010/main" val="308057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3" name="TextBox 3"/>
          <p:cNvSpPr txBox="1"/>
          <p:nvPr/>
        </p:nvSpPr>
        <p:spPr>
          <a:xfrm>
            <a:off x="658851" y="403850"/>
            <a:ext cx="12323352" cy="1436291"/>
          </a:xfrm>
          <a:prstGeom prst="rect">
            <a:avLst/>
          </a:prstGeom>
        </p:spPr>
        <p:txBody>
          <a:bodyPr wrap="square" lIns="0" tIns="0" rIns="0" bIns="0" rtlCol="0" anchor="t">
            <a:spAutoFit/>
          </a:bodyPr>
          <a:lstStyle/>
          <a:p>
            <a:pPr algn="ctr">
              <a:lnSpc>
                <a:spcPts val="2765"/>
              </a:lnSpc>
            </a:pPr>
            <a:r>
              <a:rPr lang="en-US" sz="2400" dirty="0">
                <a:solidFill>
                  <a:srgbClr val="FFFFFF"/>
                </a:solidFill>
                <a:latin typeface="Open Sauce Italics"/>
                <a:ea typeface="Open Sauce Italics"/>
                <a:cs typeface="Open Sauce Italics"/>
                <a:sym typeface="Open Sauce Italics"/>
              </a:rPr>
              <a:t>Prompt: Discuss the how psychology can be useful to a university student. </a:t>
            </a:r>
          </a:p>
          <a:p>
            <a:pPr algn="ctr">
              <a:lnSpc>
                <a:spcPts val="2765"/>
              </a:lnSpc>
            </a:pPr>
            <a:endParaRPr lang="en-US" sz="2800" dirty="0">
              <a:solidFill>
                <a:srgbClr val="FFFFFF"/>
              </a:solidFill>
              <a:latin typeface="Open Sauce Italics"/>
              <a:ea typeface="Open Sauce Italics"/>
              <a:cs typeface="Open Sauce Italics"/>
              <a:sym typeface="Open Sauce Italics"/>
            </a:endParaRPr>
          </a:p>
          <a:p>
            <a:pPr algn="ctr">
              <a:lnSpc>
                <a:spcPts val="2765"/>
              </a:lnSpc>
            </a:pPr>
            <a:r>
              <a:rPr lang="en-US" sz="2800" dirty="0">
                <a:solidFill>
                  <a:srgbClr val="FFFFFF"/>
                </a:solidFill>
                <a:latin typeface="Open Sauce Italics"/>
                <a:ea typeface="Open Sauce Italics"/>
                <a:cs typeface="Open Sauce Italics"/>
                <a:sym typeface="Open Sauce Italics"/>
              </a:rPr>
              <a:t>Which response is human or AI?</a:t>
            </a:r>
          </a:p>
          <a:p>
            <a:pPr>
              <a:lnSpc>
                <a:spcPts val="2765"/>
              </a:lnSpc>
              <a:spcBef>
                <a:spcPct val="0"/>
              </a:spcBef>
            </a:pPr>
            <a:endParaRPr lang="en-US" sz="2800" dirty="0">
              <a:solidFill>
                <a:srgbClr val="FFFFFF"/>
              </a:solidFill>
              <a:latin typeface="Open Sauce Italics"/>
              <a:ea typeface="Open Sauce Italics"/>
              <a:cs typeface="Open Sauce Italics"/>
              <a:sym typeface="Open Sauce Italics"/>
            </a:endParaRPr>
          </a:p>
        </p:txBody>
      </p:sp>
      <p:sp>
        <p:nvSpPr>
          <p:cNvPr id="5" name="TextBox 5"/>
          <p:cNvSpPr txBox="1"/>
          <p:nvPr/>
        </p:nvSpPr>
        <p:spPr>
          <a:xfrm>
            <a:off x="373647" y="1794038"/>
            <a:ext cx="12683502" cy="2481961"/>
          </a:xfrm>
          <a:prstGeom prst="rect">
            <a:avLst/>
          </a:prstGeom>
        </p:spPr>
        <p:txBody>
          <a:bodyPr wrap="square" lIns="0" tIns="0" rIns="0" bIns="0" rtlCol="0" anchor="t">
            <a:spAutoFit/>
          </a:bodyPr>
          <a:lstStyle/>
          <a:p>
            <a:pPr>
              <a:lnSpc>
                <a:spcPts val="2765"/>
              </a:lnSpc>
              <a:spcBef>
                <a:spcPct val="0"/>
              </a:spcBef>
            </a:pPr>
            <a:r>
              <a:rPr lang="en-US" sz="1975" b="1" u="sng" dirty="0">
                <a:solidFill>
                  <a:srgbClr val="FFFFFF"/>
                </a:solidFill>
                <a:latin typeface="Open Sauce"/>
                <a:ea typeface="Open Sauce"/>
                <a:cs typeface="Open Sauce"/>
                <a:sym typeface="Open Sauce"/>
              </a:rPr>
              <a:t>Response 1</a:t>
            </a:r>
            <a:r>
              <a:rPr lang="en-US" sz="1975" b="1" dirty="0">
                <a:solidFill>
                  <a:srgbClr val="FFFFFF"/>
                </a:solidFill>
                <a:latin typeface="Open Sauce"/>
                <a:ea typeface="Open Sauce"/>
                <a:cs typeface="Open Sauce"/>
                <a:sym typeface="Open Sauce"/>
              </a:rPr>
              <a:t>: </a:t>
            </a:r>
            <a:r>
              <a:rPr lang="en-US" sz="1975" i="1" dirty="0">
                <a:solidFill>
                  <a:srgbClr val="FFFFFF"/>
                </a:solidFill>
                <a:latin typeface="Open Sauce"/>
                <a:ea typeface="Open Sauce"/>
                <a:cs typeface="Open Sauce"/>
                <a:sym typeface="Open Sauce"/>
              </a:rPr>
              <a:t>Psychology is immensely useful to university students as it fosters self-awareness and enhances academic performance. By understanding psychological principles, students can improve their study habits, manage stress effectively, and develop strong communication and problem-solving abilities. Furthermore, psychology promotes empathy and cultural competence, aiding students in navigating diverse environments and fostering better relationships. Ultimately, psychology offers invaluable insights and tools that contribute to personal growth, academic success, and career readiness.</a:t>
            </a:r>
          </a:p>
        </p:txBody>
      </p:sp>
      <p:sp>
        <p:nvSpPr>
          <p:cNvPr id="6" name="TextBox 6"/>
          <p:cNvSpPr txBox="1"/>
          <p:nvPr/>
        </p:nvSpPr>
        <p:spPr>
          <a:xfrm>
            <a:off x="384798" y="4514747"/>
            <a:ext cx="12683502" cy="686726"/>
          </a:xfrm>
          <a:prstGeom prst="rect">
            <a:avLst/>
          </a:prstGeom>
        </p:spPr>
        <p:txBody>
          <a:bodyPr wrap="square" lIns="0" tIns="0" rIns="0" bIns="0" rtlCol="0" anchor="t">
            <a:spAutoFit/>
          </a:bodyPr>
          <a:lstStyle/>
          <a:p>
            <a:pPr>
              <a:lnSpc>
                <a:spcPts val="2771"/>
              </a:lnSpc>
              <a:spcBef>
                <a:spcPct val="0"/>
              </a:spcBef>
            </a:pPr>
            <a:r>
              <a:rPr lang="en-US" sz="1979" b="1" u="sng" dirty="0">
                <a:solidFill>
                  <a:srgbClr val="FFFFFF"/>
                </a:solidFill>
                <a:latin typeface="Open Sauce"/>
                <a:ea typeface="Open Sauce"/>
                <a:cs typeface="Open Sauce"/>
                <a:sym typeface="Open Sauce"/>
              </a:rPr>
              <a:t>Response 2</a:t>
            </a:r>
            <a:r>
              <a:rPr lang="en-US" sz="1979" u="sng" dirty="0">
                <a:solidFill>
                  <a:srgbClr val="FFFFFF"/>
                </a:solidFill>
                <a:latin typeface="Open Sauce"/>
                <a:ea typeface="Open Sauce"/>
                <a:cs typeface="Open Sauce"/>
                <a:sym typeface="Open Sauce"/>
              </a:rPr>
              <a:t>:</a:t>
            </a:r>
            <a:r>
              <a:rPr lang="en-US" sz="1979" dirty="0">
                <a:solidFill>
                  <a:srgbClr val="FFFFFF"/>
                </a:solidFill>
                <a:latin typeface="Open Sauce"/>
                <a:ea typeface="Open Sauce"/>
                <a:cs typeface="Open Sauce"/>
                <a:sym typeface="Open Sauce"/>
              </a:rPr>
              <a:t> </a:t>
            </a:r>
            <a:r>
              <a:rPr lang="en-US" sz="1979" i="1" dirty="0">
                <a:solidFill>
                  <a:srgbClr val="FFFFFF"/>
                </a:solidFill>
                <a:latin typeface="Open Sauce"/>
                <a:ea typeface="Open Sauce"/>
                <a:cs typeface="Open Sauce"/>
                <a:sym typeface="Open Sauce"/>
              </a:rPr>
              <a:t>I think psychology can help you understand yourself and others. Learn to study, chill out, and talk.</a:t>
            </a:r>
          </a:p>
        </p:txBody>
      </p:sp>
      <p:sp>
        <p:nvSpPr>
          <p:cNvPr id="9" name="TextBox 9"/>
          <p:cNvSpPr txBox="1"/>
          <p:nvPr/>
        </p:nvSpPr>
        <p:spPr>
          <a:xfrm>
            <a:off x="384799" y="8478406"/>
            <a:ext cx="12915188" cy="686598"/>
          </a:xfrm>
          <a:prstGeom prst="rect">
            <a:avLst/>
          </a:prstGeom>
        </p:spPr>
        <p:txBody>
          <a:bodyPr wrap="square" lIns="0" tIns="0" rIns="0" bIns="0" rtlCol="0" anchor="t">
            <a:spAutoFit/>
          </a:bodyPr>
          <a:lstStyle/>
          <a:p>
            <a:pPr>
              <a:lnSpc>
                <a:spcPts val="2765"/>
              </a:lnSpc>
              <a:spcBef>
                <a:spcPct val="0"/>
              </a:spcBef>
            </a:pPr>
            <a:r>
              <a:rPr lang="en-US" sz="1975" b="1" u="sng" dirty="0">
                <a:solidFill>
                  <a:srgbClr val="FFFFFF"/>
                </a:solidFill>
                <a:latin typeface="Open Sauce"/>
                <a:ea typeface="Open Sauce"/>
                <a:cs typeface="Open Sauce"/>
                <a:sym typeface="Open Sauce"/>
              </a:rPr>
              <a:t>Response 5: </a:t>
            </a:r>
            <a:r>
              <a:rPr lang="en-US" sz="1975" i="1" dirty="0">
                <a:solidFill>
                  <a:srgbClr val="FFFFFF"/>
                </a:solidFill>
                <a:latin typeface="Open Sauce"/>
                <a:ea typeface="Open Sauce"/>
                <a:cs typeface="Open Sauce"/>
                <a:sym typeface="Open Sauce"/>
              </a:rPr>
              <a:t>It teaches me ways to handle stress and stay calm during school. Plus, it helps me think better and figure things out, which is good for school and future jobs.</a:t>
            </a:r>
          </a:p>
        </p:txBody>
      </p:sp>
      <p:sp>
        <p:nvSpPr>
          <p:cNvPr id="10" name="TextBox 10"/>
          <p:cNvSpPr txBox="1"/>
          <p:nvPr/>
        </p:nvSpPr>
        <p:spPr>
          <a:xfrm>
            <a:off x="384798" y="6807299"/>
            <a:ext cx="13142146" cy="1045671"/>
          </a:xfrm>
          <a:prstGeom prst="rect">
            <a:avLst/>
          </a:prstGeom>
        </p:spPr>
        <p:txBody>
          <a:bodyPr wrap="square" lIns="0" tIns="0" rIns="0" bIns="0" rtlCol="0" anchor="t">
            <a:spAutoFit/>
          </a:bodyPr>
          <a:lstStyle/>
          <a:p>
            <a:pPr>
              <a:lnSpc>
                <a:spcPts val="2765"/>
              </a:lnSpc>
              <a:spcBef>
                <a:spcPct val="0"/>
              </a:spcBef>
            </a:pPr>
            <a:r>
              <a:rPr lang="en-US" sz="1975" b="1" u="sng" dirty="0">
                <a:solidFill>
                  <a:srgbClr val="FFFFFF"/>
                </a:solidFill>
                <a:latin typeface="Open Sauce"/>
                <a:ea typeface="Open Sauce"/>
                <a:cs typeface="Open Sauce"/>
                <a:sym typeface="Open Sauce"/>
              </a:rPr>
              <a:t>Response 4</a:t>
            </a:r>
            <a:r>
              <a:rPr lang="en-US" sz="1975" dirty="0">
                <a:solidFill>
                  <a:srgbClr val="FFFFFF"/>
                </a:solidFill>
                <a:latin typeface="Open Sauce"/>
                <a:ea typeface="Open Sauce"/>
                <a:cs typeface="Open Sauce"/>
                <a:sym typeface="Open Sauce"/>
              </a:rPr>
              <a:t>: </a:t>
            </a:r>
            <a:r>
              <a:rPr lang="en-US" sz="1975" i="1" dirty="0">
                <a:solidFill>
                  <a:srgbClr val="FFFFFF"/>
                </a:solidFill>
                <a:latin typeface="Open Sauce"/>
                <a:ea typeface="Open Sauce"/>
                <a:cs typeface="Open Sauce"/>
                <a:sym typeface="Open Sauce"/>
              </a:rPr>
              <a:t>Psychology helps college students understand themselves and others. It teaches us to study better, handle stress, and communicate effectively. It also enables us to connect with diverse individuals, which is beneficial for academic pursuits and employment opportunities. </a:t>
            </a:r>
          </a:p>
        </p:txBody>
      </p:sp>
      <p:sp>
        <p:nvSpPr>
          <p:cNvPr id="11" name="TextBox 7">
            <a:extLst>
              <a:ext uri="{FF2B5EF4-FFF2-40B4-BE49-F238E27FC236}">
                <a16:creationId xmlns:a16="http://schemas.microsoft.com/office/drawing/2014/main" id="{CDE15BEB-4F94-5AC0-E73E-56CD6AC2EE53}"/>
              </a:ext>
            </a:extLst>
          </p:cNvPr>
          <p:cNvSpPr txBox="1"/>
          <p:nvPr/>
        </p:nvSpPr>
        <p:spPr>
          <a:xfrm>
            <a:off x="384798" y="5494495"/>
            <a:ext cx="12915189" cy="687368"/>
          </a:xfrm>
          <a:prstGeom prst="rect">
            <a:avLst/>
          </a:prstGeom>
        </p:spPr>
        <p:txBody>
          <a:bodyPr wrap="square" lIns="0" tIns="0" rIns="0" bIns="0" rtlCol="0" anchor="t">
            <a:spAutoFit/>
          </a:bodyPr>
          <a:lstStyle/>
          <a:p>
            <a:pPr>
              <a:lnSpc>
                <a:spcPts val="2765"/>
              </a:lnSpc>
              <a:spcBef>
                <a:spcPct val="0"/>
              </a:spcBef>
            </a:pPr>
            <a:r>
              <a:rPr lang="en-US" sz="2000" b="1" u="sng" dirty="0">
                <a:solidFill>
                  <a:schemeClr val="bg1"/>
                </a:solidFill>
                <a:latin typeface="Open Sauce" panose="020B0604020202020204" charset="0"/>
              </a:rPr>
              <a:t>Response 3</a:t>
            </a:r>
            <a:r>
              <a:rPr lang="en-US" sz="2000" dirty="0">
                <a:solidFill>
                  <a:schemeClr val="bg1"/>
                </a:solidFill>
                <a:latin typeface="Open Sauce" panose="020B0604020202020204" charset="0"/>
              </a:rPr>
              <a:t>: </a:t>
            </a:r>
            <a:r>
              <a:rPr lang="en-US" sz="2000" i="1" dirty="0">
                <a:solidFill>
                  <a:schemeClr val="bg1"/>
                </a:solidFill>
                <a:latin typeface="Open Sauce" panose="020B0604020202020204" charset="0"/>
              </a:rPr>
              <a:t>Psychology will help me understand why I feel certain ways, deal with stress during tests, and learn better, so I can get good grades in school. </a:t>
            </a:r>
            <a:endParaRPr lang="en-US" sz="1975" i="1" dirty="0">
              <a:solidFill>
                <a:schemeClr val="bg1"/>
              </a:solidFill>
              <a:latin typeface="Open Sauce" panose="020B0604020202020204" charset="0"/>
              <a:ea typeface="Open Sauce"/>
              <a:cs typeface="Open Sauce"/>
              <a:sym typeface="Open Sauc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3" name="TextBox 3"/>
          <p:cNvSpPr txBox="1"/>
          <p:nvPr/>
        </p:nvSpPr>
        <p:spPr>
          <a:xfrm>
            <a:off x="1600200" y="737933"/>
            <a:ext cx="15215608" cy="686598"/>
          </a:xfrm>
          <a:prstGeom prst="rect">
            <a:avLst/>
          </a:prstGeom>
        </p:spPr>
        <p:txBody>
          <a:bodyPr lIns="0" tIns="0" rIns="0" bIns="0" rtlCol="0" anchor="t">
            <a:spAutoFit/>
          </a:bodyPr>
          <a:lstStyle/>
          <a:p>
            <a:pPr>
              <a:lnSpc>
                <a:spcPts val="2765"/>
              </a:lnSpc>
            </a:pPr>
            <a:r>
              <a:rPr lang="en-US" sz="1975" dirty="0">
                <a:solidFill>
                  <a:srgbClr val="FFFFFF"/>
                </a:solidFill>
                <a:latin typeface="Open Sauce Italics"/>
                <a:ea typeface="Open Sauce Italics"/>
                <a:cs typeface="Open Sauce Italics"/>
                <a:sym typeface="Open Sauce Italics"/>
              </a:rPr>
              <a:t>Prompt Question: Discuss the how psychology can be useful to a university student</a:t>
            </a:r>
          </a:p>
          <a:p>
            <a:pPr>
              <a:lnSpc>
                <a:spcPts val="2765"/>
              </a:lnSpc>
              <a:spcBef>
                <a:spcPct val="0"/>
              </a:spcBef>
            </a:pPr>
            <a:endParaRPr lang="en-US" sz="1975" dirty="0">
              <a:solidFill>
                <a:srgbClr val="FFFFFF"/>
              </a:solidFill>
              <a:latin typeface="Open Sauce Italics"/>
              <a:ea typeface="Open Sauce Italics"/>
              <a:cs typeface="Open Sauce Italics"/>
              <a:sym typeface="Open Sauce Italics"/>
            </a:endParaRPr>
          </a:p>
        </p:txBody>
      </p:sp>
      <p:sp>
        <p:nvSpPr>
          <p:cNvPr id="5" name="TextBox 5"/>
          <p:cNvSpPr txBox="1"/>
          <p:nvPr/>
        </p:nvSpPr>
        <p:spPr>
          <a:xfrm>
            <a:off x="609600" y="1539007"/>
            <a:ext cx="12021449" cy="2481961"/>
          </a:xfrm>
          <a:prstGeom prst="rect">
            <a:avLst/>
          </a:prstGeom>
        </p:spPr>
        <p:txBody>
          <a:bodyPr wrap="square" lIns="0" tIns="0" rIns="0" bIns="0" rtlCol="0" anchor="t">
            <a:spAutoFit/>
          </a:bodyPr>
          <a:lstStyle/>
          <a:p>
            <a:pPr>
              <a:lnSpc>
                <a:spcPts val="2765"/>
              </a:lnSpc>
              <a:spcBef>
                <a:spcPct val="0"/>
              </a:spcBef>
            </a:pPr>
            <a:r>
              <a:rPr lang="en-US" sz="1975" dirty="0">
                <a:solidFill>
                  <a:srgbClr val="FFFFFF"/>
                </a:solidFill>
                <a:latin typeface="Open Sauce"/>
                <a:ea typeface="Open Sauce"/>
                <a:cs typeface="Open Sauce"/>
                <a:sym typeface="Open Sauce"/>
              </a:rPr>
              <a:t>Psychology is immensely useful to university students as it fosters self-awareness and enhances academic performance. By understanding psychological principles, students can improve their study habits, manage stress effectively, and develop strong communication and problem-solving abilities. Furthermore, psychology promotes empathy and cultural competence, aiding students in navigating diverse environments and fostering better relationships. Ultimately, psychology offers invaluable insights and tools that contribute to personal growth, academic success, and career readiness. </a:t>
            </a:r>
            <a:r>
              <a:rPr lang="en-US" sz="1975" dirty="0">
                <a:solidFill>
                  <a:srgbClr val="F72032"/>
                </a:solidFill>
                <a:latin typeface="Open Sauce"/>
                <a:ea typeface="Open Sauce"/>
                <a:cs typeface="Open Sauce"/>
                <a:sym typeface="Open Sauce"/>
              </a:rPr>
              <a:t> </a:t>
            </a:r>
            <a:r>
              <a:rPr lang="en-US" sz="1975" dirty="0">
                <a:solidFill>
                  <a:srgbClr val="FFE000"/>
                </a:solidFill>
                <a:latin typeface="Open Sauce Bold"/>
                <a:ea typeface="Open Sauce Bold"/>
                <a:cs typeface="Open Sauce Bold"/>
                <a:sym typeface="Open Sauce Bold"/>
              </a:rPr>
              <a:t>C</a:t>
            </a:r>
            <a:r>
              <a:rPr lang="en-US" sz="1975" dirty="0">
                <a:solidFill>
                  <a:srgbClr val="FFE000"/>
                </a:solidFill>
                <a:latin typeface="Open Sauce" panose="020B0604020202020204" charset="0"/>
                <a:ea typeface="Open Sauce Bold"/>
                <a:cs typeface="Open Sauce Bold"/>
                <a:sym typeface="Open Sauce Bold"/>
              </a:rPr>
              <a:t>hatGPT4o</a:t>
            </a:r>
          </a:p>
        </p:txBody>
      </p:sp>
      <p:sp>
        <p:nvSpPr>
          <p:cNvPr id="6" name="TextBox 6"/>
          <p:cNvSpPr txBox="1"/>
          <p:nvPr/>
        </p:nvSpPr>
        <p:spPr>
          <a:xfrm>
            <a:off x="602599" y="4505823"/>
            <a:ext cx="10530903" cy="637677"/>
          </a:xfrm>
          <a:prstGeom prst="rect">
            <a:avLst/>
          </a:prstGeom>
        </p:spPr>
        <p:txBody>
          <a:bodyPr wrap="square" lIns="0" tIns="0" rIns="0" bIns="0" rtlCol="0" anchor="t">
            <a:spAutoFit/>
          </a:bodyPr>
          <a:lstStyle/>
          <a:p>
            <a:pPr>
              <a:lnSpc>
                <a:spcPts val="2648"/>
              </a:lnSpc>
              <a:spcBef>
                <a:spcPct val="0"/>
              </a:spcBef>
            </a:pPr>
            <a:r>
              <a:rPr lang="en-US" sz="1892" dirty="0">
                <a:solidFill>
                  <a:srgbClr val="FFFFFF"/>
                </a:solidFill>
                <a:latin typeface="Open Sauce"/>
                <a:ea typeface="Open Sauce"/>
                <a:cs typeface="Open Sauce"/>
                <a:sym typeface="Open Sauce"/>
              </a:rPr>
              <a:t>I think psychology can help you understand yourself and others. Learn to study, chill out, and talk. </a:t>
            </a:r>
            <a:r>
              <a:rPr lang="en-US" sz="1892" dirty="0">
                <a:solidFill>
                  <a:srgbClr val="FFE000"/>
                </a:solidFill>
                <a:latin typeface="Open Sauce"/>
                <a:ea typeface="Open Sauce"/>
                <a:cs typeface="Open Sauce"/>
                <a:sym typeface="Open Sauce"/>
              </a:rPr>
              <a:t>Google Gemini – humanized with human alterations</a:t>
            </a:r>
          </a:p>
        </p:txBody>
      </p:sp>
      <p:sp>
        <p:nvSpPr>
          <p:cNvPr id="7" name="TextBox 7"/>
          <p:cNvSpPr txBox="1"/>
          <p:nvPr/>
        </p:nvSpPr>
        <p:spPr>
          <a:xfrm>
            <a:off x="624901" y="5564058"/>
            <a:ext cx="12740703" cy="687368"/>
          </a:xfrm>
          <a:prstGeom prst="rect">
            <a:avLst/>
          </a:prstGeom>
        </p:spPr>
        <p:txBody>
          <a:bodyPr wrap="square" lIns="0" tIns="0" rIns="0" bIns="0" rtlCol="0" anchor="t">
            <a:spAutoFit/>
          </a:bodyPr>
          <a:lstStyle/>
          <a:p>
            <a:pPr>
              <a:lnSpc>
                <a:spcPts val="2765"/>
              </a:lnSpc>
              <a:spcBef>
                <a:spcPct val="0"/>
              </a:spcBef>
            </a:pPr>
            <a:r>
              <a:rPr lang="en-US" sz="2000" dirty="0">
                <a:solidFill>
                  <a:schemeClr val="bg1"/>
                </a:solidFill>
                <a:latin typeface="Open Sauce" panose="020B0604020202020204" charset="0"/>
              </a:rPr>
              <a:t>Psychology will help me understand why I feel certain ways, deal with stress during tests, and learn better, so I can get good grades in school. </a:t>
            </a:r>
            <a:r>
              <a:rPr lang="en-US" sz="1975" dirty="0">
                <a:solidFill>
                  <a:srgbClr val="FFE000"/>
                </a:solidFill>
                <a:latin typeface="Open Sauce" panose="020B0604020202020204" charset="0"/>
                <a:ea typeface="Open Sauce Bold"/>
                <a:cs typeface="Open Sauce Bold"/>
                <a:sym typeface="Open Sauce Bold"/>
              </a:rPr>
              <a:t>ChatGPT4o</a:t>
            </a:r>
            <a:r>
              <a:rPr lang="en-US" sz="1975" dirty="0">
                <a:solidFill>
                  <a:srgbClr val="FFE000"/>
                </a:solidFill>
                <a:latin typeface="Open Sauce Bold"/>
                <a:ea typeface="Open Sauce Bold"/>
                <a:cs typeface="Open Sauce Bold"/>
                <a:sym typeface="Open Sauce Bold"/>
              </a:rPr>
              <a:t> humanized</a:t>
            </a:r>
            <a:endParaRPr lang="en-US" sz="1975" dirty="0">
              <a:solidFill>
                <a:schemeClr val="bg1"/>
              </a:solidFill>
              <a:latin typeface="Open Sauce" panose="020B0604020202020204" charset="0"/>
              <a:ea typeface="Open Sauce"/>
              <a:cs typeface="Open Sauce"/>
              <a:sym typeface="Open Sauce"/>
            </a:endParaRPr>
          </a:p>
        </p:txBody>
      </p:sp>
      <p:sp>
        <p:nvSpPr>
          <p:cNvPr id="9" name="TextBox 9"/>
          <p:cNvSpPr txBox="1"/>
          <p:nvPr/>
        </p:nvSpPr>
        <p:spPr>
          <a:xfrm>
            <a:off x="611459" y="8737771"/>
            <a:ext cx="12028449" cy="686598"/>
          </a:xfrm>
          <a:prstGeom prst="rect">
            <a:avLst/>
          </a:prstGeom>
        </p:spPr>
        <p:txBody>
          <a:bodyPr wrap="square" lIns="0" tIns="0" rIns="0" bIns="0" rtlCol="0" anchor="t">
            <a:spAutoFit/>
          </a:bodyPr>
          <a:lstStyle/>
          <a:p>
            <a:pPr>
              <a:lnSpc>
                <a:spcPts val="2765"/>
              </a:lnSpc>
              <a:spcBef>
                <a:spcPct val="0"/>
              </a:spcBef>
            </a:pPr>
            <a:r>
              <a:rPr lang="en-US" sz="1975" dirty="0">
                <a:solidFill>
                  <a:srgbClr val="FFFFFF"/>
                </a:solidFill>
                <a:latin typeface="Open Sauce"/>
                <a:ea typeface="Open Sauce"/>
                <a:cs typeface="Open Sauce"/>
                <a:sym typeface="Open Sauce"/>
              </a:rPr>
              <a:t>It teaches me ways to handle stress. Plus, it helps me think better and figure things out, which is good for school and future jobs.</a:t>
            </a:r>
            <a:r>
              <a:rPr lang="en-US" sz="1975" dirty="0">
                <a:solidFill>
                  <a:srgbClr val="FFE000"/>
                </a:solidFill>
                <a:latin typeface="Open Sauce"/>
                <a:ea typeface="Open Sauce"/>
                <a:cs typeface="Open Sauce"/>
                <a:sym typeface="Open Sauce"/>
              </a:rPr>
              <a:t> Microsoft CoPilot - humanized with additional parameters</a:t>
            </a:r>
          </a:p>
        </p:txBody>
      </p:sp>
      <p:sp>
        <p:nvSpPr>
          <p:cNvPr id="10" name="TextBox 10"/>
          <p:cNvSpPr txBox="1"/>
          <p:nvPr/>
        </p:nvSpPr>
        <p:spPr>
          <a:xfrm>
            <a:off x="602599" y="6894165"/>
            <a:ext cx="12028450" cy="1404744"/>
          </a:xfrm>
          <a:prstGeom prst="rect">
            <a:avLst/>
          </a:prstGeom>
        </p:spPr>
        <p:txBody>
          <a:bodyPr wrap="square" lIns="0" tIns="0" rIns="0" bIns="0" rtlCol="0" anchor="t">
            <a:spAutoFit/>
          </a:bodyPr>
          <a:lstStyle/>
          <a:p>
            <a:pPr>
              <a:lnSpc>
                <a:spcPts val="2765"/>
              </a:lnSpc>
              <a:spcBef>
                <a:spcPct val="0"/>
              </a:spcBef>
            </a:pPr>
            <a:r>
              <a:rPr lang="en-US" sz="1975" dirty="0">
                <a:solidFill>
                  <a:srgbClr val="FFFFFF"/>
                </a:solidFill>
                <a:latin typeface="Open Sauce"/>
                <a:ea typeface="Open Sauce"/>
                <a:cs typeface="Open Sauce"/>
                <a:sym typeface="Open Sauce"/>
              </a:rPr>
              <a:t>Psychology helps college students understand themselves and others. It teaches us to study better, handle stress, and communicate effectively. It also enables us to connect with diverse individuals, which is beneficial for academic pursuits and employment opportunities. </a:t>
            </a:r>
            <a:r>
              <a:rPr lang="en-US" sz="1975" dirty="0">
                <a:solidFill>
                  <a:srgbClr val="FFE000"/>
                </a:solidFill>
                <a:latin typeface="Open Sauce"/>
                <a:ea typeface="Open Sauce"/>
                <a:cs typeface="Open Sauce"/>
                <a:sym typeface="Open Sauce"/>
              </a:rPr>
              <a:t>Grammarly suggested improvements.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071A"/>
        </a:solidFill>
        <a:effectLst/>
      </p:bgPr>
    </p:bg>
    <p:spTree>
      <p:nvGrpSpPr>
        <p:cNvPr id="1" name=""/>
        <p:cNvGrpSpPr/>
        <p:nvPr/>
      </p:nvGrpSpPr>
      <p:grpSpPr>
        <a:xfrm>
          <a:off x="0" y="0"/>
          <a:ext cx="0" cy="0"/>
          <a:chOff x="0" y="0"/>
          <a:chExt cx="0" cy="0"/>
        </a:xfrm>
      </p:grpSpPr>
      <p:sp>
        <p:nvSpPr>
          <p:cNvPr id="2" name="TextBox 2"/>
          <p:cNvSpPr txBox="1"/>
          <p:nvPr/>
        </p:nvSpPr>
        <p:spPr>
          <a:xfrm>
            <a:off x="1767430" y="617975"/>
            <a:ext cx="9145278" cy="1811020"/>
          </a:xfrm>
          <a:prstGeom prst="rect">
            <a:avLst/>
          </a:prstGeom>
        </p:spPr>
        <p:txBody>
          <a:bodyPr lIns="0" tIns="0" rIns="0" bIns="0" rtlCol="0" anchor="t">
            <a:spAutoFit/>
          </a:bodyPr>
          <a:lstStyle/>
          <a:p>
            <a:pPr algn="ctr">
              <a:lnSpc>
                <a:spcPts val="7279"/>
              </a:lnSpc>
            </a:pPr>
            <a:r>
              <a:rPr lang="en-US" sz="5199" dirty="0">
                <a:solidFill>
                  <a:srgbClr val="FFFFFF"/>
                </a:solidFill>
                <a:latin typeface="Canva Sans Bold"/>
                <a:ea typeface="Canva Sans Bold"/>
                <a:cs typeface="Canva Sans Bold"/>
                <a:sym typeface="Canva Sans Bold"/>
              </a:rPr>
              <a:t>Pedagogy Supercharge:</a:t>
            </a:r>
          </a:p>
          <a:p>
            <a:pPr algn="ctr">
              <a:lnSpc>
                <a:spcPts val="7279"/>
              </a:lnSpc>
            </a:pPr>
            <a:endParaRPr lang="en-US" sz="5199" dirty="0">
              <a:solidFill>
                <a:srgbClr val="FFFFFF"/>
              </a:solidFill>
              <a:latin typeface="Canva Sans Bold"/>
              <a:ea typeface="Canva Sans Bold"/>
              <a:cs typeface="Canva Sans Bold"/>
              <a:sym typeface="Canva Sans Bold"/>
            </a:endParaRPr>
          </a:p>
        </p:txBody>
      </p:sp>
      <p:sp>
        <p:nvSpPr>
          <p:cNvPr id="3" name="Freeform 3"/>
          <p:cNvSpPr/>
          <p:nvPr/>
        </p:nvSpPr>
        <p:spPr>
          <a:xfrm rot="406737">
            <a:off x="11009291" y="320807"/>
            <a:ext cx="1051758" cy="1698749"/>
          </a:xfrm>
          <a:custGeom>
            <a:avLst/>
            <a:gdLst/>
            <a:ahLst/>
            <a:cxnLst/>
            <a:rect l="l" t="t" r="r" b="b"/>
            <a:pathLst>
              <a:path w="1284699" h="1946514">
                <a:moveTo>
                  <a:pt x="0" y="0"/>
                </a:moveTo>
                <a:lnTo>
                  <a:pt x="1284699" y="0"/>
                </a:lnTo>
                <a:lnTo>
                  <a:pt x="1284699" y="1946514"/>
                </a:lnTo>
                <a:lnTo>
                  <a:pt x="0" y="1946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09600" y="2342745"/>
            <a:ext cx="12268200" cy="4995470"/>
          </a:xfrm>
          <a:prstGeom prst="rect">
            <a:avLst/>
          </a:prstGeom>
        </p:spPr>
        <p:txBody>
          <a:bodyPr wrap="square" lIns="0" tIns="0" rIns="0" bIns="0" rtlCol="0" anchor="t">
            <a:spAutoFit/>
          </a:bodyPr>
          <a:lstStyle/>
          <a:p>
            <a:pPr algn="ctr">
              <a:lnSpc>
                <a:spcPts val="2765"/>
              </a:lnSpc>
            </a:pPr>
            <a:r>
              <a:rPr lang="en-US" sz="3200" b="1" dirty="0">
                <a:solidFill>
                  <a:schemeClr val="bg1"/>
                </a:solidFill>
                <a:latin typeface="Open Sauce"/>
                <a:ea typeface="Open Sauce"/>
                <a:cs typeface="Open Sauce"/>
                <a:sym typeface="Open Sauce"/>
              </a:rPr>
              <a:t>Suggestions </a:t>
            </a:r>
            <a:r>
              <a:rPr lang="en-US" sz="3200" b="1" dirty="0">
                <a:solidFill>
                  <a:srgbClr val="FFFFFF"/>
                </a:solidFill>
                <a:latin typeface="Open Sauce"/>
                <a:ea typeface="Open Sauce"/>
                <a:cs typeface="Open Sauce"/>
                <a:sym typeface="Open Sauce"/>
              </a:rPr>
              <a:t>for reducing the use of AI in assignments: </a:t>
            </a:r>
          </a:p>
          <a:p>
            <a:pPr algn="ctr">
              <a:lnSpc>
                <a:spcPts val="2765"/>
              </a:lnSpc>
            </a:pPr>
            <a:endParaRPr lang="en-US" sz="3200" b="1" dirty="0">
              <a:solidFill>
                <a:srgbClr val="FFFFFF"/>
              </a:solidFill>
              <a:latin typeface="Open Sauce"/>
              <a:ea typeface="Open Sauce"/>
              <a:cs typeface="Open Sauce"/>
              <a:sym typeface="Open Sauce"/>
            </a:endParaRP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Make it personal</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Scaffold Assignments</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Group activities</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Specific Reflection (connect to class discussion)</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Multimedia- (ex. Make a Podcast, create a Meme,  Interviews, YouTube, Blog, scripts)</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Make it fun-Scavenger Hunt, Escape Rooms,  Gallery walk-Themed Stations in class</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Creative Activities- Draw, design, Scenario based creations, posters</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Integrate class discussions into submission</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Run your assignments through AI to generate a response.</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Let them use AI ethically- assess AI output, design statements, screenshot their prompt and rewrite</a:t>
            </a:r>
          </a:p>
          <a:p>
            <a:pPr marL="426408" lvl="1" indent="-213204">
              <a:lnSpc>
                <a:spcPts val="2765"/>
              </a:lnSpc>
              <a:buFont typeface="Arial"/>
              <a:buChar char="•"/>
            </a:pPr>
            <a:r>
              <a:rPr lang="en-US" sz="1975" dirty="0">
                <a:solidFill>
                  <a:srgbClr val="FFFFFF"/>
                </a:solidFill>
                <a:latin typeface="Open Sauce"/>
                <a:ea typeface="Open Sauce"/>
                <a:cs typeface="Open Sauce"/>
                <a:sym typeface="Open Sauce"/>
              </a:rPr>
              <a:t>Gamification </a:t>
            </a:r>
          </a:p>
        </p:txBody>
      </p:sp>
      <p:sp>
        <p:nvSpPr>
          <p:cNvPr id="5" name="TextBox 5"/>
          <p:cNvSpPr txBox="1"/>
          <p:nvPr/>
        </p:nvSpPr>
        <p:spPr>
          <a:xfrm>
            <a:off x="609600" y="7853791"/>
            <a:ext cx="12023155" cy="686598"/>
          </a:xfrm>
          <a:prstGeom prst="rect">
            <a:avLst/>
          </a:prstGeom>
        </p:spPr>
        <p:txBody>
          <a:bodyPr wrap="square" lIns="0" tIns="0" rIns="0" bIns="0" rtlCol="0" anchor="t">
            <a:spAutoFit/>
          </a:bodyPr>
          <a:lstStyle/>
          <a:p>
            <a:pPr algn="ctr">
              <a:lnSpc>
                <a:spcPts val="2765"/>
              </a:lnSpc>
              <a:spcBef>
                <a:spcPct val="0"/>
              </a:spcBef>
            </a:pPr>
            <a:r>
              <a:rPr lang="en-US" sz="1975" i="1" dirty="0">
                <a:solidFill>
                  <a:srgbClr val="FFFFFF"/>
                </a:solidFill>
                <a:latin typeface="Open Sauce"/>
                <a:ea typeface="Open Sauce"/>
                <a:cs typeface="Open Sauce"/>
                <a:sym typeface="Open Sauce"/>
              </a:rPr>
              <a:t>The long-term solution is not to catch and punish as many offenders as possible. We need to change the way we approach instruction</a:t>
            </a:r>
            <a:r>
              <a:rPr lang="en-US" sz="1975" dirty="0">
                <a:solidFill>
                  <a:srgbClr val="FFFFFF"/>
                </a:solidFill>
                <a:latin typeface="Open Sauce"/>
                <a:ea typeface="Open Sauce"/>
                <a:cs typeface="Open Sauce"/>
                <a:sym typeface="Open Sauce"/>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5147</TotalTime>
  <Words>1533</Words>
  <Application>Microsoft Office PowerPoint</Application>
  <PresentationFormat>Custom</PresentationFormat>
  <Paragraphs>122</Paragraphs>
  <Slides>19</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Bradley Hand ITC</vt:lpstr>
      <vt:lpstr>Wide</vt:lpstr>
      <vt:lpstr>Canva Sans Bold</vt:lpstr>
      <vt:lpstr>Open Sauce Bold</vt:lpstr>
      <vt:lpstr>Open Sauce Semi-Bold</vt:lpstr>
      <vt:lpstr>Calibri</vt:lpstr>
      <vt:lpstr>Open Sauce</vt:lpstr>
      <vt:lpstr>TT Bluescreens Bold Italics</vt:lpstr>
      <vt:lpstr>Rodeqa Slab Italics</vt:lpstr>
      <vt:lpstr>Rubik One</vt:lpstr>
      <vt:lpstr>Arial</vt:lpstr>
      <vt:lpstr>Open Sauce Italics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Charge your Pedagogy with AI and Gamification</dc:title>
  <dc:creator>Tierra M Freeman</dc:creator>
  <cp:lastModifiedBy>Perry, Yvette (LRC)</cp:lastModifiedBy>
  <cp:revision>8</cp:revision>
  <dcterms:created xsi:type="dcterms:W3CDTF">2006-08-16T00:00:00Z</dcterms:created>
  <dcterms:modified xsi:type="dcterms:W3CDTF">2024-10-02T17:32:03Z</dcterms:modified>
  <dc:identifier>DAGNIBk49yI</dc:identifier>
</cp:coreProperties>
</file>