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Bebas Neue" panose="020B0604020202020204" charset="0"/>
      <p:regular r:id="rId13"/>
    </p:embeddedFont>
    <p:embeddedFont>
      <p:font typeface="Calibri" panose="020F050202020403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0" y="3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aad48d0a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aad48d0a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aad48d0a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5faad48d0a_0_4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faad48d0a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faad48d0a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aad48d0a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aad48d0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aad48d0a_0_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aad48d0a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aad48d0a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aad48d0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Updated 6.16.23</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aad48d0a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aad48d0a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aad48d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aad48d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aad48d0a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aad48d0a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aad48d0a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35faad48d0a_0_4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5">
  <p:cSld name="TITLE_6">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2" name="Google Shape;52;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bit.ly/networkgazette2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bit.ly/networkgazette25"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subTitle" idx="1"/>
          </p:nvPr>
        </p:nvSpPr>
        <p:spPr>
          <a:xfrm>
            <a:off x="390125" y="1726975"/>
            <a:ext cx="8520600" cy="1479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Clr>
                <a:schemeClr val="dk1"/>
              </a:buClr>
              <a:buSzPts val="1100"/>
              <a:buFont typeface="Arial"/>
              <a:buNone/>
            </a:pPr>
            <a:r>
              <a:rPr lang="en" sz="3600" b="1" i="1">
                <a:solidFill>
                  <a:srgbClr val="008EC2"/>
                </a:solidFill>
                <a:latin typeface="Lato"/>
                <a:ea typeface="Lato"/>
                <a:cs typeface="Lato"/>
                <a:sym typeface="Lato"/>
              </a:rPr>
              <a:t>Principal Leadership Opportunities</a:t>
            </a:r>
            <a:endParaRPr sz="4800" b="1">
              <a:solidFill>
                <a:srgbClr val="008EC2"/>
              </a:solidFill>
              <a:latin typeface="Lato"/>
              <a:ea typeface="Lato"/>
              <a:cs typeface="Lato"/>
              <a:sym typeface="Lato"/>
            </a:endParaRPr>
          </a:p>
        </p:txBody>
      </p:sp>
      <p:pic>
        <p:nvPicPr>
          <p:cNvPr id="59" name="Google Shape;59;p14"/>
          <p:cNvPicPr preferRelativeResize="0"/>
          <p:nvPr/>
        </p:nvPicPr>
        <p:blipFill>
          <a:blip r:embed="rId3">
            <a:alphaModFix/>
          </a:blip>
          <a:stretch>
            <a:fillRect/>
          </a:stretch>
        </p:blipFill>
        <p:spPr>
          <a:xfrm>
            <a:off x="-28225" y="4457400"/>
            <a:ext cx="9172224" cy="457500"/>
          </a:xfrm>
          <a:prstGeom prst="rect">
            <a:avLst/>
          </a:prstGeom>
          <a:noFill/>
          <a:ln>
            <a:noFill/>
          </a:ln>
        </p:spPr>
      </p:pic>
      <p:pic>
        <p:nvPicPr>
          <p:cNvPr id="60" name="Google Shape;60;p14"/>
          <p:cNvPicPr preferRelativeResize="0"/>
          <p:nvPr/>
        </p:nvPicPr>
        <p:blipFill>
          <a:blip r:embed="rId3">
            <a:alphaModFix/>
          </a:blip>
          <a:stretch>
            <a:fillRect/>
          </a:stretch>
        </p:blipFill>
        <p:spPr>
          <a:xfrm>
            <a:off x="-28225" y="18050"/>
            <a:ext cx="9172224" cy="457500"/>
          </a:xfrm>
          <a:prstGeom prst="rect">
            <a:avLst/>
          </a:prstGeom>
          <a:noFill/>
          <a:ln>
            <a:noFill/>
          </a:ln>
        </p:spPr>
      </p:pic>
      <p:sp>
        <p:nvSpPr>
          <p:cNvPr id="61" name="Google Shape;61;p14"/>
          <p:cNvSpPr/>
          <p:nvPr/>
        </p:nvSpPr>
        <p:spPr>
          <a:xfrm>
            <a:off x="7264925" y="4306675"/>
            <a:ext cx="1645800" cy="707700"/>
          </a:xfrm>
          <a:prstGeom prst="rect">
            <a:avLst/>
          </a:prstGeom>
          <a:solidFill>
            <a:schemeClr val="lt1"/>
          </a:solidFill>
          <a:ln w="9525" cap="flat" cmpd="sng">
            <a:solidFill>
              <a:srgbClr val="FFFFFF"/>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4">
            <a:alphaModFix/>
          </a:blip>
          <a:stretch>
            <a:fillRect/>
          </a:stretch>
        </p:blipFill>
        <p:spPr>
          <a:xfrm>
            <a:off x="7304315" y="4356710"/>
            <a:ext cx="1534401" cy="6157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p:cNvPicPr preferRelativeResize="0"/>
          <p:nvPr/>
        </p:nvPicPr>
        <p:blipFill rotWithShape="1">
          <a:blip r:embed="rId3">
            <a:alphaModFix/>
          </a:blip>
          <a:srcRect l="27711" r="27715"/>
          <a:stretch/>
        </p:blipFill>
        <p:spPr>
          <a:xfrm>
            <a:off x="5703649" y="-856"/>
            <a:ext cx="3440348" cy="5144357"/>
          </a:xfrm>
          <a:prstGeom prst="rect">
            <a:avLst/>
          </a:prstGeom>
          <a:noFill/>
          <a:ln>
            <a:noFill/>
          </a:ln>
        </p:spPr>
      </p:pic>
      <p:sp>
        <p:nvSpPr>
          <p:cNvPr id="202" name="Google Shape;202;p23"/>
          <p:cNvSpPr/>
          <p:nvPr/>
        </p:nvSpPr>
        <p:spPr>
          <a:xfrm>
            <a:off x="-8225" y="-500"/>
            <a:ext cx="7326886" cy="5144524"/>
          </a:xfrm>
          <a:custGeom>
            <a:avLst/>
            <a:gdLst/>
            <a:ahLst/>
            <a:cxnLst/>
            <a:rect l="l" t="t" r="r" b="b"/>
            <a:pathLst>
              <a:path w="18432417" h="6859365" extrusionOk="0">
                <a:moveTo>
                  <a:pt x="38591" y="83"/>
                </a:moveTo>
                <a:cubicBezTo>
                  <a:pt x="57865" y="27712"/>
                  <a:pt x="15203567" y="6640"/>
                  <a:pt x="15199111" y="83"/>
                </a:cubicBezTo>
                <a:cubicBezTo>
                  <a:pt x="15194655" y="-6474"/>
                  <a:pt x="18429309" y="827542"/>
                  <a:pt x="18432415" y="3357081"/>
                </a:cubicBezTo>
                <a:cubicBezTo>
                  <a:pt x="18435521" y="5886620"/>
                  <a:pt x="15274902" y="6873037"/>
                  <a:pt x="15217766" y="6859223"/>
                </a:cubicBezTo>
                <a:cubicBezTo>
                  <a:pt x="15160630" y="6845409"/>
                  <a:pt x="38348" y="6815680"/>
                  <a:pt x="10165" y="6844709"/>
                </a:cubicBezTo>
                <a:cubicBezTo>
                  <a:pt x="-18018" y="6873738"/>
                  <a:pt x="19317" y="-27546"/>
                  <a:pt x="38591" y="83"/>
                </a:cubicBezTo>
                <a:close/>
              </a:path>
            </a:pathLst>
          </a:custGeom>
          <a:noFill/>
          <a:ln w="38100" cap="flat" cmpd="sng">
            <a:solidFill>
              <a:srgbClr val="6DB23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3" name="Google Shape;203;p23"/>
          <p:cNvSpPr/>
          <p:nvPr/>
        </p:nvSpPr>
        <p:spPr>
          <a:xfrm>
            <a:off x="-8232" y="-919"/>
            <a:ext cx="7050400" cy="5144524"/>
          </a:xfrm>
          <a:custGeom>
            <a:avLst/>
            <a:gdLst/>
            <a:ahLst/>
            <a:cxnLst/>
            <a:rect l="l" t="t" r="r" b="b"/>
            <a:pathLst>
              <a:path w="18432417" h="6859365" extrusionOk="0">
                <a:moveTo>
                  <a:pt x="38591" y="83"/>
                </a:moveTo>
                <a:cubicBezTo>
                  <a:pt x="57865" y="27712"/>
                  <a:pt x="15203567" y="6640"/>
                  <a:pt x="15199111" y="83"/>
                </a:cubicBezTo>
                <a:cubicBezTo>
                  <a:pt x="15194655" y="-6474"/>
                  <a:pt x="18429309" y="827542"/>
                  <a:pt x="18432415" y="3357081"/>
                </a:cubicBezTo>
                <a:cubicBezTo>
                  <a:pt x="18435521" y="5886620"/>
                  <a:pt x="15274902" y="6873037"/>
                  <a:pt x="15217766" y="6859223"/>
                </a:cubicBezTo>
                <a:cubicBezTo>
                  <a:pt x="15160630" y="6845409"/>
                  <a:pt x="38348" y="6815680"/>
                  <a:pt x="10165" y="6844709"/>
                </a:cubicBezTo>
                <a:cubicBezTo>
                  <a:pt x="-18018" y="6873738"/>
                  <a:pt x="19317" y="-27546"/>
                  <a:pt x="38591" y="8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 name="Google Shape;204;p23"/>
          <p:cNvSpPr/>
          <p:nvPr/>
        </p:nvSpPr>
        <p:spPr>
          <a:xfrm rot="5400000">
            <a:off x="-1690150" y="2087413"/>
            <a:ext cx="5143500" cy="968700"/>
          </a:xfrm>
          <a:prstGeom prst="rect">
            <a:avLst/>
          </a:prstGeom>
          <a:solidFill>
            <a:srgbClr val="6DB2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205" name="Google Shape;205;p23"/>
          <p:cNvGrpSpPr/>
          <p:nvPr/>
        </p:nvGrpSpPr>
        <p:grpSpPr>
          <a:xfrm>
            <a:off x="7998937" y="497535"/>
            <a:ext cx="1243034" cy="0"/>
            <a:chOff x="10665250" y="815780"/>
            <a:chExt cx="1657379" cy="0"/>
          </a:xfrm>
        </p:grpSpPr>
        <p:cxnSp>
          <p:nvCxnSpPr>
            <p:cNvPr id="206" name="Google Shape;206;p23"/>
            <p:cNvCxnSpPr/>
            <p:nvPr/>
          </p:nvCxnSpPr>
          <p:spPr>
            <a:xfrm rot="10800000">
              <a:off x="10871229" y="815780"/>
              <a:ext cx="1451400" cy="0"/>
            </a:xfrm>
            <a:prstGeom prst="straightConnector1">
              <a:avLst/>
            </a:prstGeom>
            <a:noFill/>
            <a:ln w="38100" cap="rnd" cmpd="sng">
              <a:solidFill>
                <a:schemeClr val="lt1"/>
              </a:solidFill>
              <a:prstDash val="solid"/>
              <a:miter lim="800000"/>
              <a:headEnd type="none" w="sm" len="sm"/>
              <a:tailEnd type="none" w="sm" len="sm"/>
            </a:ln>
          </p:spPr>
        </p:cxnSp>
        <p:cxnSp>
          <p:nvCxnSpPr>
            <p:cNvPr id="207" name="Google Shape;207;p23"/>
            <p:cNvCxnSpPr/>
            <p:nvPr/>
          </p:nvCxnSpPr>
          <p:spPr>
            <a:xfrm rot="10800000">
              <a:off x="10665250" y="815780"/>
              <a:ext cx="72600" cy="0"/>
            </a:xfrm>
            <a:prstGeom prst="straightConnector1">
              <a:avLst/>
            </a:prstGeom>
            <a:noFill/>
            <a:ln w="38100" cap="rnd" cmpd="sng">
              <a:solidFill>
                <a:schemeClr val="lt1"/>
              </a:solidFill>
              <a:prstDash val="solid"/>
              <a:miter lim="800000"/>
              <a:headEnd type="none" w="sm" len="sm"/>
              <a:tailEnd type="none" w="sm" len="sm"/>
            </a:ln>
          </p:spPr>
        </p:cxnSp>
      </p:grpSp>
      <p:sp>
        <p:nvSpPr>
          <p:cNvPr id="208" name="Google Shape;208;p23"/>
          <p:cNvSpPr txBox="1"/>
          <p:nvPr/>
        </p:nvSpPr>
        <p:spPr>
          <a:xfrm>
            <a:off x="8625567" y="-856"/>
            <a:ext cx="470700" cy="484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b="1">
                <a:solidFill>
                  <a:schemeClr val="lt1"/>
                </a:solidFill>
                <a:latin typeface="Bebas Neue"/>
                <a:ea typeface="Bebas Neue"/>
                <a:cs typeface="Bebas Neue"/>
                <a:sym typeface="Bebas Neue"/>
              </a:rPr>
              <a:t>04</a:t>
            </a:r>
            <a:endParaRPr sz="2700" b="1">
              <a:solidFill>
                <a:schemeClr val="lt1"/>
              </a:solidFill>
              <a:latin typeface="Bebas Neue"/>
              <a:ea typeface="Bebas Neue"/>
              <a:cs typeface="Bebas Neue"/>
              <a:sym typeface="Bebas Neue"/>
            </a:endParaRPr>
          </a:p>
        </p:txBody>
      </p:sp>
      <p:sp>
        <p:nvSpPr>
          <p:cNvPr id="209" name="Google Shape;209;p23"/>
          <p:cNvSpPr/>
          <p:nvPr/>
        </p:nvSpPr>
        <p:spPr>
          <a:xfrm>
            <a:off x="7695759" y="2282351"/>
            <a:ext cx="2128200" cy="2128200"/>
          </a:xfrm>
          <a:prstGeom prst="ellipse">
            <a:avLst/>
          </a:prstGeom>
          <a:solidFill>
            <a:schemeClr val="lt1">
              <a:alpha val="129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23"/>
          <p:cNvSpPr/>
          <p:nvPr/>
        </p:nvSpPr>
        <p:spPr>
          <a:xfrm>
            <a:off x="6773087" y="4247222"/>
            <a:ext cx="762000" cy="762000"/>
          </a:xfrm>
          <a:prstGeom prst="ellipse">
            <a:avLst/>
          </a:prstGeom>
          <a:solidFill>
            <a:schemeClr val="lt1">
              <a:alpha val="129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 name="Google Shape;211;p23"/>
          <p:cNvSpPr/>
          <p:nvPr/>
        </p:nvSpPr>
        <p:spPr>
          <a:xfrm>
            <a:off x="4639527" y="872554"/>
            <a:ext cx="2128200" cy="2128200"/>
          </a:xfrm>
          <a:prstGeom prst="ellipse">
            <a:avLst/>
          </a:prstGeom>
          <a:solidFill>
            <a:srgbClr val="59B234">
              <a:alpha val="39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23"/>
          <p:cNvSpPr/>
          <p:nvPr/>
        </p:nvSpPr>
        <p:spPr>
          <a:xfrm>
            <a:off x="3582554" y="-385032"/>
            <a:ext cx="1091700" cy="1091700"/>
          </a:xfrm>
          <a:prstGeom prst="ellipse">
            <a:avLst/>
          </a:prstGeom>
          <a:solidFill>
            <a:srgbClr val="59B234">
              <a:alpha val="39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3" name="Google Shape;213;p23" descr="Internet with solid fill"/>
          <p:cNvPicPr preferRelativeResize="0"/>
          <p:nvPr/>
        </p:nvPicPr>
        <p:blipFill rotWithShape="1">
          <a:blip r:embed="rId4">
            <a:alphaModFix/>
          </a:blip>
          <a:srcRect/>
          <a:stretch/>
        </p:blipFill>
        <p:spPr>
          <a:xfrm>
            <a:off x="467934" y="2584674"/>
            <a:ext cx="827315" cy="827315"/>
          </a:xfrm>
          <a:prstGeom prst="rect">
            <a:avLst/>
          </a:prstGeom>
          <a:noFill/>
          <a:ln>
            <a:noFill/>
          </a:ln>
        </p:spPr>
      </p:pic>
      <p:sp>
        <p:nvSpPr>
          <p:cNvPr id="214" name="Google Shape;214;p23"/>
          <p:cNvSpPr txBox="1"/>
          <p:nvPr/>
        </p:nvSpPr>
        <p:spPr>
          <a:xfrm>
            <a:off x="1606388" y="3880500"/>
            <a:ext cx="3856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 sz="3600">
                <a:solidFill>
                  <a:srgbClr val="008FC3"/>
                </a:solidFill>
                <a:latin typeface="Lato"/>
                <a:ea typeface="Lato"/>
                <a:cs typeface="Lato"/>
                <a:sym typeface="Lato"/>
              </a:rPr>
              <a:t>(270) 563-2113</a:t>
            </a:r>
            <a:endParaRPr sz="3600">
              <a:solidFill>
                <a:srgbClr val="008FC3"/>
              </a:solidFill>
              <a:latin typeface="Lato"/>
              <a:ea typeface="Lato"/>
              <a:cs typeface="Lato"/>
              <a:sym typeface="Lato"/>
            </a:endParaRPr>
          </a:p>
        </p:txBody>
      </p:sp>
      <p:pic>
        <p:nvPicPr>
          <p:cNvPr id="215" name="Google Shape;215;p23" descr="Receiver with solid fill"/>
          <p:cNvPicPr preferRelativeResize="0"/>
          <p:nvPr/>
        </p:nvPicPr>
        <p:blipFill rotWithShape="1">
          <a:blip r:embed="rId5">
            <a:alphaModFix/>
          </a:blip>
          <a:srcRect/>
          <a:stretch/>
        </p:blipFill>
        <p:spPr>
          <a:xfrm>
            <a:off x="586407" y="3820214"/>
            <a:ext cx="590378" cy="590378"/>
          </a:xfrm>
          <a:prstGeom prst="rect">
            <a:avLst/>
          </a:prstGeom>
          <a:noFill/>
          <a:ln>
            <a:noFill/>
          </a:ln>
        </p:spPr>
      </p:pic>
      <p:sp>
        <p:nvSpPr>
          <p:cNvPr id="216" name="Google Shape;216;p23"/>
          <p:cNvSpPr txBox="1"/>
          <p:nvPr/>
        </p:nvSpPr>
        <p:spPr>
          <a:xfrm>
            <a:off x="1576023" y="2594213"/>
            <a:ext cx="4379100" cy="684900"/>
          </a:xfrm>
          <a:prstGeom prst="rect">
            <a:avLst/>
          </a:prstGeom>
          <a:noFill/>
          <a:ln>
            <a:noFill/>
          </a:ln>
        </p:spPr>
        <p:txBody>
          <a:bodyPr spcFirstLastPara="1" wrap="square" lIns="68575" tIns="34275" rIns="68575" bIns="34275" anchor="t" anchorCtr="0">
            <a:spAutoFit/>
          </a:bodyPr>
          <a:lstStyle/>
          <a:p>
            <a:pPr marL="0" marR="0" lvl="0" indent="0" algn="l" rtl="0">
              <a:lnSpc>
                <a:spcPct val="150000"/>
              </a:lnSpc>
              <a:spcBef>
                <a:spcPts val="0"/>
              </a:spcBef>
              <a:spcAft>
                <a:spcPts val="0"/>
              </a:spcAft>
              <a:buNone/>
            </a:pPr>
            <a:r>
              <a:rPr lang="en" sz="4000">
                <a:solidFill>
                  <a:srgbClr val="008FC3"/>
                </a:solidFill>
                <a:latin typeface="Lato"/>
                <a:ea typeface="Lato"/>
                <a:cs typeface="Lato"/>
                <a:sym typeface="Lato"/>
              </a:rPr>
              <a:t>www.grrec.org</a:t>
            </a:r>
            <a:endParaRPr sz="4000">
              <a:solidFill>
                <a:srgbClr val="008FC3"/>
              </a:solidFill>
              <a:latin typeface="Lato"/>
              <a:ea typeface="Lato"/>
              <a:cs typeface="Lato"/>
              <a:sym typeface="Lato"/>
            </a:endParaRPr>
          </a:p>
        </p:txBody>
      </p:sp>
      <p:pic>
        <p:nvPicPr>
          <p:cNvPr id="217" name="Google Shape;217;p23" descr="Logo, company name&#10;&#10;Description automatically generated"/>
          <p:cNvPicPr preferRelativeResize="0"/>
          <p:nvPr/>
        </p:nvPicPr>
        <p:blipFill rotWithShape="1">
          <a:blip r:embed="rId6">
            <a:alphaModFix/>
          </a:blip>
          <a:srcRect/>
          <a:stretch/>
        </p:blipFill>
        <p:spPr>
          <a:xfrm>
            <a:off x="8191767" y="544484"/>
            <a:ext cx="806721" cy="349001"/>
          </a:xfrm>
          <a:prstGeom prst="rect">
            <a:avLst/>
          </a:prstGeom>
          <a:noFill/>
          <a:ln>
            <a:noFill/>
          </a:ln>
        </p:spPr>
      </p:pic>
      <p:sp>
        <p:nvSpPr>
          <p:cNvPr id="218" name="Google Shape;218;p23"/>
          <p:cNvSpPr/>
          <p:nvPr/>
        </p:nvSpPr>
        <p:spPr>
          <a:xfrm>
            <a:off x="1536100" y="1141275"/>
            <a:ext cx="4602079" cy="684900"/>
          </a:xfrm>
          <a:prstGeom prst="rect">
            <a:avLst/>
          </a:prstGeom>
        </p:spPr>
        <p:txBody>
          <a:bodyPr>
            <a:prstTxWarp prst="textPlain">
              <a:avLst/>
            </a:prstTxWarp>
          </a:bodyPr>
          <a:lstStyle/>
          <a:p>
            <a:pPr lvl="0" algn="ctr"/>
            <a:r>
              <a:rPr b="0" i="0">
                <a:ln>
                  <a:noFill/>
                </a:ln>
                <a:solidFill>
                  <a:srgbClr val="008FC3"/>
                </a:solidFill>
                <a:latin typeface="Bebas Neue"/>
              </a:rPr>
              <a:t>CONNECT WITH US</a:t>
            </a:r>
          </a:p>
        </p:txBody>
      </p:sp>
      <p:pic>
        <p:nvPicPr>
          <p:cNvPr id="219" name="Google Shape;219;p23"/>
          <p:cNvPicPr preferRelativeResize="0"/>
          <p:nvPr/>
        </p:nvPicPr>
        <p:blipFill>
          <a:blip r:embed="rId7">
            <a:alphaModFix/>
          </a:blip>
          <a:stretch>
            <a:fillRect/>
          </a:stretch>
        </p:blipFill>
        <p:spPr>
          <a:xfrm>
            <a:off x="5364724" y="2376808"/>
            <a:ext cx="1243025" cy="12430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28225" y="4457400"/>
            <a:ext cx="9172224" cy="457500"/>
          </a:xfrm>
          <a:prstGeom prst="rect">
            <a:avLst/>
          </a:prstGeom>
          <a:noFill/>
          <a:ln>
            <a:noFill/>
          </a:ln>
        </p:spPr>
      </p:pic>
      <p:pic>
        <p:nvPicPr>
          <p:cNvPr id="68" name="Google Shape;68;p15"/>
          <p:cNvPicPr preferRelativeResize="0"/>
          <p:nvPr/>
        </p:nvPicPr>
        <p:blipFill>
          <a:blip r:embed="rId3">
            <a:alphaModFix/>
          </a:blip>
          <a:stretch>
            <a:fillRect/>
          </a:stretch>
        </p:blipFill>
        <p:spPr>
          <a:xfrm>
            <a:off x="-28225" y="18050"/>
            <a:ext cx="9172224" cy="457500"/>
          </a:xfrm>
          <a:prstGeom prst="rect">
            <a:avLst/>
          </a:prstGeom>
          <a:noFill/>
          <a:ln>
            <a:noFill/>
          </a:ln>
        </p:spPr>
      </p:pic>
      <p:sp>
        <p:nvSpPr>
          <p:cNvPr id="69" name="Google Shape;69;p15"/>
          <p:cNvSpPr/>
          <p:nvPr/>
        </p:nvSpPr>
        <p:spPr>
          <a:xfrm>
            <a:off x="7264925" y="4306675"/>
            <a:ext cx="1645800" cy="707700"/>
          </a:xfrm>
          <a:prstGeom prst="rect">
            <a:avLst/>
          </a:prstGeom>
          <a:solidFill>
            <a:schemeClr val="lt1"/>
          </a:solidFill>
          <a:ln w="9525" cap="flat" cmpd="sng">
            <a:solidFill>
              <a:srgbClr val="FFFFFF"/>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0" name="Google Shape;70;p15"/>
          <p:cNvPicPr preferRelativeResize="0"/>
          <p:nvPr/>
        </p:nvPicPr>
        <p:blipFill>
          <a:blip r:embed="rId4">
            <a:alphaModFix/>
          </a:blip>
          <a:stretch>
            <a:fillRect/>
          </a:stretch>
        </p:blipFill>
        <p:spPr>
          <a:xfrm>
            <a:off x="7304315" y="4356710"/>
            <a:ext cx="1534401" cy="615781"/>
          </a:xfrm>
          <a:prstGeom prst="rect">
            <a:avLst/>
          </a:prstGeom>
          <a:noFill/>
          <a:ln>
            <a:noFill/>
          </a:ln>
        </p:spPr>
      </p:pic>
      <p:sp>
        <p:nvSpPr>
          <p:cNvPr id="71" name="Google Shape;71;p15"/>
          <p:cNvSpPr txBox="1"/>
          <p:nvPr/>
        </p:nvSpPr>
        <p:spPr>
          <a:xfrm>
            <a:off x="430650" y="2460625"/>
            <a:ext cx="3000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dk1"/>
                </a:solidFill>
                <a:latin typeface="Calibri"/>
                <a:ea typeface="Calibri"/>
                <a:cs typeface="Calibri"/>
                <a:sym typeface="Calibri"/>
              </a:rPr>
              <a:t>Bart Flener </a:t>
            </a:r>
            <a:endParaRPr sz="2300" b="1">
              <a:solidFill>
                <a:schemeClr val="dk1"/>
              </a:solidFill>
              <a:latin typeface="Calibri"/>
              <a:ea typeface="Calibri"/>
              <a:cs typeface="Calibri"/>
              <a:sym typeface="Calibri"/>
            </a:endParaRPr>
          </a:p>
          <a:p>
            <a:pPr marL="0" lvl="0" indent="0" algn="ctr" rtl="0">
              <a:spcBef>
                <a:spcPts val="0"/>
              </a:spcBef>
              <a:spcAft>
                <a:spcPts val="0"/>
              </a:spcAft>
              <a:buNone/>
            </a:pPr>
            <a:r>
              <a:rPr lang="en" sz="2300" b="1">
                <a:solidFill>
                  <a:schemeClr val="dk1"/>
                </a:solidFill>
                <a:latin typeface="Calibri"/>
                <a:ea typeface="Calibri"/>
                <a:cs typeface="Calibri"/>
                <a:sym typeface="Calibri"/>
              </a:rPr>
              <a:t>Chief Executive Officer</a:t>
            </a:r>
            <a:endParaRPr sz="2300" b="1">
              <a:solidFill>
                <a:schemeClr val="dk1"/>
              </a:solidFill>
              <a:latin typeface="Calibri"/>
              <a:ea typeface="Calibri"/>
              <a:cs typeface="Calibri"/>
              <a:sym typeface="Calibri"/>
            </a:endParaRPr>
          </a:p>
          <a:p>
            <a:pPr marL="0" lvl="0" indent="0" algn="ctr" rtl="0">
              <a:spcBef>
                <a:spcPts val="0"/>
              </a:spcBef>
              <a:spcAft>
                <a:spcPts val="0"/>
              </a:spcAft>
              <a:buNone/>
            </a:pPr>
            <a:r>
              <a:rPr lang="en" sz="2300" b="1">
                <a:solidFill>
                  <a:schemeClr val="dk1"/>
                </a:solidFill>
                <a:latin typeface="Calibri"/>
                <a:ea typeface="Calibri"/>
                <a:cs typeface="Calibri"/>
                <a:sym typeface="Calibri"/>
              </a:rPr>
              <a:t>(859) 967-7270 </a:t>
            </a:r>
            <a:r>
              <a:rPr lang="en" sz="2000" b="1">
                <a:solidFill>
                  <a:schemeClr val="dk1"/>
                </a:solidFill>
                <a:latin typeface="Calibri"/>
                <a:ea typeface="Calibri"/>
                <a:cs typeface="Calibri"/>
                <a:sym typeface="Calibri"/>
              </a:rPr>
              <a:t>cell</a:t>
            </a:r>
            <a:endParaRPr sz="2000" b="1">
              <a:solidFill>
                <a:schemeClr val="dk1"/>
              </a:solidFill>
              <a:latin typeface="Calibri"/>
              <a:ea typeface="Calibri"/>
              <a:cs typeface="Calibri"/>
              <a:sym typeface="Calibri"/>
            </a:endParaRPr>
          </a:p>
          <a:p>
            <a:pPr marL="0" lvl="0" indent="0" algn="ctr" rtl="0">
              <a:spcBef>
                <a:spcPts val="0"/>
              </a:spcBef>
              <a:spcAft>
                <a:spcPts val="0"/>
              </a:spcAft>
              <a:buNone/>
            </a:pPr>
            <a:r>
              <a:rPr lang="en" sz="1900" u="sng">
                <a:solidFill>
                  <a:srgbClr val="0563C1"/>
                </a:solidFill>
                <a:latin typeface="Calibri"/>
                <a:ea typeface="Calibri"/>
                <a:cs typeface="Calibri"/>
                <a:sym typeface="Calibri"/>
              </a:rPr>
              <a:t>Bart.flener@grrec.org</a:t>
            </a:r>
            <a:endParaRPr/>
          </a:p>
        </p:txBody>
      </p:sp>
      <p:sp>
        <p:nvSpPr>
          <p:cNvPr id="72" name="Google Shape;72;p15"/>
          <p:cNvSpPr txBox="1"/>
          <p:nvPr/>
        </p:nvSpPr>
        <p:spPr>
          <a:xfrm>
            <a:off x="5596525" y="2460625"/>
            <a:ext cx="3000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dk1"/>
                </a:solidFill>
                <a:latin typeface="Calibri"/>
                <a:ea typeface="Calibri"/>
                <a:cs typeface="Calibri"/>
                <a:sym typeface="Calibri"/>
              </a:rPr>
              <a:t>Cassie Zenner </a:t>
            </a:r>
            <a:endParaRPr sz="2300" b="1">
              <a:solidFill>
                <a:schemeClr val="dk1"/>
              </a:solidFill>
              <a:latin typeface="Calibri"/>
              <a:ea typeface="Calibri"/>
              <a:cs typeface="Calibri"/>
              <a:sym typeface="Calibri"/>
            </a:endParaRPr>
          </a:p>
          <a:p>
            <a:pPr marL="0" lvl="0" indent="0" algn="ctr" rtl="0">
              <a:spcBef>
                <a:spcPts val="0"/>
              </a:spcBef>
              <a:spcAft>
                <a:spcPts val="0"/>
              </a:spcAft>
              <a:buNone/>
            </a:pPr>
            <a:r>
              <a:rPr lang="en" sz="2300" b="1">
                <a:solidFill>
                  <a:schemeClr val="dk1"/>
                </a:solidFill>
                <a:latin typeface="Calibri"/>
                <a:ea typeface="Calibri"/>
                <a:cs typeface="Calibri"/>
                <a:sym typeface="Calibri"/>
              </a:rPr>
              <a:t>Chief Learning Officer</a:t>
            </a:r>
            <a:endParaRPr sz="2300" b="1">
              <a:solidFill>
                <a:schemeClr val="dk1"/>
              </a:solidFill>
              <a:latin typeface="Calibri"/>
              <a:ea typeface="Calibri"/>
              <a:cs typeface="Calibri"/>
              <a:sym typeface="Calibri"/>
            </a:endParaRPr>
          </a:p>
          <a:p>
            <a:pPr marL="0" lvl="0" indent="0" algn="ctr" rtl="0">
              <a:spcBef>
                <a:spcPts val="0"/>
              </a:spcBef>
              <a:spcAft>
                <a:spcPts val="0"/>
              </a:spcAft>
              <a:buNone/>
            </a:pPr>
            <a:r>
              <a:rPr lang="en" sz="2300" b="1">
                <a:solidFill>
                  <a:schemeClr val="dk1"/>
                </a:solidFill>
                <a:latin typeface="Calibri"/>
                <a:ea typeface="Calibri"/>
                <a:cs typeface="Calibri"/>
                <a:sym typeface="Calibri"/>
              </a:rPr>
              <a:t>(270) 604-5526 </a:t>
            </a:r>
            <a:r>
              <a:rPr lang="en" sz="2000" b="1">
                <a:solidFill>
                  <a:schemeClr val="dk1"/>
                </a:solidFill>
                <a:latin typeface="Calibri"/>
                <a:ea typeface="Calibri"/>
                <a:cs typeface="Calibri"/>
                <a:sym typeface="Calibri"/>
              </a:rPr>
              <a:t>cell</a:t>
            </a:r>
            <a:endParaRPr sz="2000" b="1">
              <a:solidFill>
                <a:schemeClr val="dk1"/>
              </a:solidFill>
              <a:latin typeface="Calibri"/>
              <a:ea typeface="Calibri"/>
              <a:cs typeface="Calibri"/>
              <a:sym typeface="Calibri"/>
            </a:endParaRPr>
          </a:p>
          <a:p>
            <a:pPr marL="0" lvl="0" indent="0" algn="ctr" rtl="0">
              <a:spcBef>
                <a:spcPts val="0"/>
              </a:spcBef>
              <a:spcAft>
                <a:spcPts val="0"/>
              </a:spcAft>
              <a:buNone/>
            </a:pPr>
            <a:r>
              <a:rPr lang="en" sz="1900" u="sng">
                <a:solidFill>
                  <a:srgbClr val="0563C1"/>
                </a:solidFill>
                <a:latin typeface="Calibri"/>
                <a:ea typeface="Calibri"/>
                <a:cs typeface="Calibri"/>
                <a:sym typeface="Calibri"/>
              </a:rPr>
              <a:t>cassie.zenner@grrec.org</a:t>
            </a:r>
            <a:endParaRPr/>
          </a:p>
        </p:txBody>
      </p:sp>
      <p:pic>
        <p:nvPicPr>
          <p:cNvPr id="73" name="Google Shape;73;p15" title="CassieZenner copy.jpg"/>
          <p:cNvPicPr preferRelativeResize="0"/>
          <p:nvPr/>
        </p:nvPicPr>
        <p:blipFill>
          <a:blip r:embed="rId5">
            <a:alphaModFix/>
          </a:blip>
          <a:stretch>
            <a:fillRect/>
          </a:stretch>
        </p:blipFill>
        <p:spPr>
          <a:xfrm>
            <a:off x="6118225" y="705750"/>
            <a:ext cx="1714800" cy="1866000"/>
          </a:xfrm>
          <a:prstGeom prst="ellipse">
            <a:avLst/>
          </a:prstGeom>
          <a:noFill/>
          <a:ln w="38100" cap="flat" cmpd="sng">
            <a:solidFill>
              <a:srgbClr val="64AC45"/>
            </a:solidFill>
            <a:prstDash val="solid"/>
            <a:round/>
            <a:headEnd type="none" w="sm" len="sm"/>
            <a:tailEnd type="none" w="sm" len="sm"/>
          </a:ln>
        </p:spPr>
      </p:pic>
      <p:pic>
        <p:nvPicPr>
          <p:cNvPr id="74" name="Google Shape;74;p15" title="Screenshot 2025-06-02 at 9.48.15 AM.png"/>
          <p:cNvPicPr preferRelativeResize="0"/>
          <p:nvPr/>
        </p:nvPicPr>
        <p:blipFill rotWithShape="1">
          <a:blip r:embed="rId6">
            <a:alphaModFix/>
          </a:blip>
          <a:srcRect l="9888" r="12126"/>
          <a:stretch/>
        </p:blipFill>
        <p:spPr>
          <a:xfrm>
            <a:off x="809325" y="546450"/>
            <a:ext cx="2027361" cy="202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748287" y="1052156"/>
            <a:ext cx="2452001" cy="375064"/>
          </a:xfrm>
          <a:prstGeom prst="rect">
            <a:avLst/>
          </a:prstGeom>
        </p:spPr>
        <p:txBody>
          <a:bodyPr>
            <a:prstTxWarp prst="textPlain">
              <a:avLst/>
            </a:prstTxWarp>
          </a:bodyPr>
          <a:lstStyle/>
          <a:p>
            <a:pPr lvl="0" algn="ctr"/>
            <a:r>
              <a:rPr b="0" i="0">
                <a:ln>
                  <a:noFill/>
                </a:ln>
                <a:solidFill>
                  <a:schemeClr val="dk1"/>
                </a:solidFill>
                <a:latin typeface="Barlow Semi Condensed;600"/>
              </a:rPr>
              <a:t>STRUCTURE</a:t>
            </a:r>
          </a:p>
        </p:txBody>
      </p:sp>
      <p:sp>
        <p:nvSpPr>
          <p:cNvPr id="80" name="Google Shape;80;p16"/>
          <p:cNvSpPr/>
          <p:nvPr/>
        </p:nvSpPr>
        <p:spPr>
          <a:xfrm>
            <a:off x="380312" y="606214"/>
            <a:ext cx="2075885" cy="394262"/>
          </a:xfrm>
          <a:prstGeom prst="rect">
            <a:avLst/>
          </a:prstGeom>
        </p:spPr>
        <p:txBody>
          <a:bodyPr>
            <a:prstTxWarp prst="textPlain">
              <a:avLst/>
            </a:prstTxWarp>
          </a:bodyPr>
          <a:lstStyle/>
          <a:p>
            <a:pPr lvl="0" algn="ctr"/>
            <a:r>
              <a:rPr b="0" i="0">
                <a:ln>
                  <a:noFill/>
                </a:ln>
                <a:solidFill>
                  <a:schemeClr val="dk1"/>
                </a:solidFill>
                <a:latin typeface="Barlow Semi Condensed;600"/>
              </a:rPr>
              <a:t>ACADEMY</a:t>
            </a:r>
          </a:p>
        </p:txBody>
      </p:sp>
      <p:sp>
        <p:nvSpPr>
          <p:cNvPr id="81" name="Google Shape;81;p16"/>
          <p:cNvSpPr/>
          <p:nvPr/>
        </p:nvSpPr>
        <p:spPr>
          <a:xfrm>
            <a:off x="380288" y="3632785"/>
            <a:ext cx="2583247" cy="262494"/>
          </a:xfrm>
          <a:prstGeom prst="rect">
            <a:avLst/>
          </a:prstGeom>
        </p:spPr>
        <p:txBody>
          <a:bodyPr>
            <a:prstTxWarp prst="textPlain">
              <a:avLst/>
            </a:prstTxWarp>
          </a:bodyPr>
          <a:lstStyle/>
          <a:p>
            <a:pPr lvl="0" algn="ctr"/>
            <a:r>
              <a:rPr b="0" i="0">
                <a:ln>
                  <a:noFill/>
                </a:ln>
                <a:solidFill>
                  <a:srgbClr val="008FC3"/>
                </a:solidFill>
                <a:latin typeface="Barlow Semi Condensed;800"/>
              </a:rPr>
              <a:t>ORGANIZATIONAL</a:t>
            </a:r>
          </a:p>
        </p:txBody>
      </p:sp>
      <p:sp>
        <p:nvSpPr>
          <p:cNvPr id="82" name="Google Shape;82;p16"/>
          <p:cNvSpPr/>
          <p:nvPr/>
        </p:nvSpPr>
        <p:spPr>
          <a:xfrm>
            <a:off x="380288" y="4005087"/>
            <a:ext cx="2583241" cy="499410"/>
          </a:xfrm>
          <a:prstGeom prst="rect">
            <a:avLst/>
          </a:prstGeom>
        </p:spPr>
        <p:txBody>
          <a:bodyPr>
            <a:prstTxWarp prst="textPlain">
              <a:avLst/>
            </a:prstTxWarp>
          </a:bodyPr>
          <a:lstStyle/>
          <a:p>
            <a:pPr lvl="0" algn="ctr"/>
            <a:r>
              <a:rPr b="0" i="0">
                <a:ln>
                  <a:noFill/>
                </a:ln>
                <a:solidFill>
                  <a:srgbClr val="64AC45"/>
                </a:solidFill>
                <a:latin typeface="Barlow Semi Condensed;800"/>
              </a:rPr>
              <a:t>SYSTEMS</a:t>
            </a:r>
          </a:p>
        </p:txBody>
      </p:sp>
      <p:sp>
        <p:nvSpPr>
          <p:cNvPr id="83" name="Google Shape;83;p16"/>
          <p:cNvSpPr/>
          <p:nvPr/>
        </p:nvSpPr>
        <p:spPr>
          <a:xfrm>
            <a:off x="3469044" y="3632766"/>
            <a:ext cx="3052299" cy="329262"/>
          </a:xfrm>
          <a:prstGeom prst="rect">
            <a:avLst/>
          </a:prstGeom>
        </p:spPr>
        <p:txBody>
          <a:bodyPr>
            <a:prstTxWarp prst="textPlain">
              <a:avLst/>
            </a:prstTxWarp>
          </a:bodyPr>
          <a:lstStyle/>
          <a:p>
            <a:pPr lvl="0" algn="ctr"/>
            <a:r>
              <a:rPr b="0" i="0">
                <a:ln>
                  <a:noFill/>
                </a:ln>
                <a:solidFill>
                  <a:srgbClr val="008FC3"/>
                </a:solidFill>
                <a:latin typeface="Barlow Semi Condensed;800"/>
              </a:rPr>
              <a:t>COMMUNICATION</a:t>
            </a:r>
          </a:p>
        </p:txBody>
      </p:sp>
      <p:sp>
        <p:nvSpPr>
          <p:cNvPr id="84" name="Google Shape;84;p16"/>
          <p:cNvSpPr/>
          <p:nvPr/>
        </p:nvSpPr>
        <p:spPr>
          <a:xfrm>
            <a:off x="3469044" y="4034436"/>
            <a:ext cx="3052294" cy="440727"/>
          </a:xfrm>
          <a:prstGeom prst="rect">
            <a:avLst/>
          </a:prstGeom>
        </p:spPr>
        <p:txBody>
          <a:bodyPr>
            <a:prstTxWarp prst="textPlain">
              <a:avLst/>
            </a:prstTxWarp>
          </a:bodyPr>
          <a:lstStyle/>
          <a:p>
            <a:pPr lvl="0" algn="ctr"/>
            <a:r>
              <a:rPr b="0" i="0">
                <a:ln>
                  <a:noFill/>
                </a:ln>
                <a:solidFill>
                  <a:srgbClr val="64AC45"/>
                </a:solidFill>
                <a:latin typeface="Barlow Semi Condensed;800"/>
              </a:rPr>
              <a:t>STRATEGIES</a:t>
            </a:r>
          </a:p>
        </p:txBody>
      </p:sp>
      <p:sp>
        <p:nvSpPr>
          <p:cNvPr id="85" name="Google Shape;85;p16"/>
          <p:cNvSpPr/>
          <p:nvPr/>
        </p:nvSpPr>
        <p:spPr>
          <a:xfrm>
            <a:off x="6962062" y="3576224"/>
            <a:ext cx="1916395" cy="375599"/>
          </a:xfrm>
          <a:prstGeom prst="rect">
            <a:avLst/>
          </a:prstGeom>
        </p:spPr>
        <p:txBody>
          <a:bodyPr>
            <a:prstTxWarp prst="textPlain">
              <a:avLst/>
            </a:prstTxWarp>
          </a:bodyPr>
          <a:lstStyle/>
          <a:p>
            <a:pPr lvl="0" algn="ctr"/>
            <a:r>
              <a:rPr b="0" i="0">
                <a:ln>
                  <a:noFill/>
                </a:ln>
                <a:solidFill>
                  <a:srgbClr val="008FC3"/>
                </a:solidFill>
                <a:latin typeface="Barlow Semi Condensed;800"/>
              </a:rPr>
              <a:t>MANAGING</a:t>
            </a:r>
          </a:p>
        </p:txBody>
      </p:sp>
      <p:sp>
        <p:nvSpPr>
          <p:cNvPr id="86" name="Google Shape;86;p16"/>
          <p:cNvSpPr/>
          <p:nvPr/>
        </p:nvSpPr>
        <p:spPr>
          <a:xfrm>
            <a:off x="7236192" y="4009073"/>
            <a:ext cx="1368125" cy="491428"/>
          </a:xfrm>
          <a:prstGeom prst="rect">
            <a:avLst/>
          </a:prstGeom>
        </p:spPr>
        <p:txBody>
          <a:bodyPr>
            <a:prstTxWarp prst="textPlain">
              <a:avLst/>
            </a:prstTxWarp>
          </a:bodyPr>
          <a:lstStyle/>
          <a:p>
            <a:pPr lvl="0" algn="ctr"/>
            <a:r>
              <a:rPr b="0" i="0">
                <a:ln>
                  <a:noFill/>
                </a:ln>
                <a:solidFill>
                  <a:srgbClr val="64AC45"/>
                </a:solidFill>
                <a:latin typeface="Barlow Semi Condensed;800"/>
              </a:rPr>
              <a:t>SELF</a:t>
            </a:r>
          </a:p>
        </p:txBody>
      </p:sp>
      <p:cxnSp>
        <p:nvCxnSpPr>
          <p:cNvPr id="87" name="Google Shape;87;p16"/>
          <p:cNvCxnSpPr/>
          <p:nvPr/>
        </p:nvCxnSpPr>
        <p:spPr>
          <a:xfrm>
            <a:off x="3072875" y="4059025"/>
            <a:ext cx="286800" cy="19800"/>
          </a:xfrm>
          <a:prstGeom prst="straightConnector1">
            <a:avLst/>
          </a:prstGeom>
          <a:noFill/>
          <a:ln w="114300" cap="flat" cmpd="sng">
            <a:solidFill>
              <a:schemeClr val="dk1"/>
            </a:solidFill>
            <a:prstDash val="solid"/>
            <a:round/>
            <a:headEnd type="none" w="med" len="med"/>
            <a:tailEnd type="none" w="med" len="med"/>
          </a:ln>
        </p:spPr>
      </p:cxnSp>
      <p:cxnSp>
        <p:nvCxnSpPr>
          <p:cNvPr id="88" name="Google Shape;88;p16"/>
          <p:cNvCxnSpPr/>
          <p:nvPr/>
        </p:nvCxnSpPr>
        <p:spPr>
          <a:xfrm rot="10800000" flipH="1">
            <a:off x="6644963" y="4034425"/>
            <a:ext cx="317100" cy="69000"/>
          </a:xfrm>
          <a:prstGeom prst="straightConnector1">
            <a:avLst/>
          </a:prstGeom>
          <a:noFill/>
          <a:ln w="114300" cap="flat" cmpd="sng">
            <a:solidFill>
              <a:schemeClr val="dk1"/>
            </a:solidFill>
            <a:prstDash val="solid"/>
            <a:round/>
            <a:headEnd type="none" w="med" len="med"/>
            <a:tailEnd type="none" w="med" len="med"/>
          </a:ln>
        </p:spPr>
      </p:cxnSp>
      <p:sp>
        <p:nvSpPr>
          <p:cNvPr id="89" name="Google Shape;89;p16"/>
          <p:cNvSpPr txBox="1"/>
          <p:nvPr/>
        </p:nvSpPr>
        <p:spPr>
          <a:xfrm>
            <a:off x="4312800" y="386475"/>
            <a:ext cx="229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0" name="Google Shape;90;p16"/>
          <p:cNvSpPr txBox="1"/>
          <p:nvPr/>
        </p:nvSpPr>
        <p:spPr>
          <a:xfrm>
            <a:off x="246075" y="2204213"/>
            <a:ext cx="8503500" cy="1262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GRREC's Leadership Coaching academy provides evidenced-based professional learning and coaching experiences to individuals serving in district and school leadership roles, including those who aspire to become highly effective educational leaders. Participants will work collaboratively to expand knowledge, skills, and strategies around the topics of </a:t>
            </a:r>
            <a:r>
              <a:rPr lang="en" b="1" i="1"/>
              <a:t>Organizational Systems,</a:t>
            </a:r>
            <a:r>
              <a:rPr lang="en"/>
              <a:t> </a:t>
            </a:r>
            <a:r>
              <a:rPr lang="en" b="1" i="1"/>
              <a:t>Communication Strategies</a:t>
            </a:r>
            <a:r>
              <a:rPr lang="en"/>
              <a:t>, and </a:t>
            </a:r>
            <a:r>
              <a:rPr lang="en" b="1" i="1"/>
              <a:t>Managing Self.</a:t>
            </a:r>
            <a:endParaRPr/>
          </a:p>
        </p:txBody>
      </p:sp>
      <p:sp>
        <p:nvSpPr>
          <p:cNvPr id="91" name="Google Shape;91;p16"/>
          <p:cNvSpPr txBox="1"/>
          <p:nvPr/>
        </p:nvSpPr>
        <p:spPr>
          <a:xfrm>
            <a:off x="126625" y="1478888"/>
            <a:ext cx="3274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4AC45"/>
                </a:solidFill>
                <a:latin typeface="Comic Sans MS"/>
                <a:ea typeface="Comic Sans MS"/>
                <a:cs typeface="Comic Sans MS"/>
                <a:sym typeface="Comic Sans MS"/>
              </a:rPr>
              <a:t>&amp; Foundational Academy Beliefs</a:t>
            </a:r>
            <a:endParaRPr sz="1600">
              <a:solidFill>
                <a:srgbClr val="64AC45"/>
              </a:solidFill>
              <a:latin typeface="Comic Sans MS"/>
              <a:ea typeface="Comic Sans MS"/>
              <a:cs typeface="Comic Sans MS"/>
              <a:sym typeface="Comic Sans MS"/>
            </a:endParaRPr>
          </a:p>
        </p:txBody>
      </p:sp>
      <p:pic>
        <p:nvPicPr>
          <p:cNvPr id="92" name="Google Shape;92;p16"/>
          <p:cNvPicPr preferRelativeResize="0"/>
          <p:nvPr/>
        </p:nvPicPr>
        <p:blipFill>
          <a:blip r:embed="rId3">
            <a:alphaModFix/>
          </a:blip>
          <a:stretch>
            <a:fillRect/>
          </a:stretch>
        </p:blipFill>
        <p:spPr>
          <a:xfrm>
            <a:off x="3559475" y="513300"/>
            <a:ext cx="5102402" cy="1581025"/>
          </a:xfrm>
          <a:prstGeom prst="rect">
            <a:avLst/>
          </a:prstGeom>
          <a:noFill/>
          <a:ln>
            <a:noFill/>
          </a:ln>
        </p:spPr>
      </p:pic>
      <p:pic>
        <p:nvPicPr>
          <p:cNvPr id="93" name="Google Shape;93;p16"/>
          <p:cNvPicPr preferRelativeResize="0"/>
          <p:nvPr/>
        </p:nvPicPr>
        <p:blipFill>
          <a:blip r:embed="rId4">
            <a:alphaModFix/>
          </a:blip>
          <a:stretch>
            <a:fillRect/>
          </a:stretch>
        </p:blipFill>
        <p:spPr>
          <a:xfrm>
            <a:off x="-28225" y="18050"/>
            <a:ext cx="9172224" cy="457500"/>
          </a:xfrm>
          <a:prstGeom prst="rect">
            <a:avLst/>
          </a:prstGeom>
          <a:noFill/>
          <a:ln>
            <a:noFill/>
          </a:ln>
        </p:spPr>
      </p:pic>
      <p:pic>
        <p:nvPicPr>
          <p:cNvPr id="94" name="Google Shape;94;p16"/>
          <p:cNvPicPr preferRelativeResize="0"/>
          <p:nvPr/>
        </p:nvPicPr>
        <p:blipFill>
          <a:blip r:embed="rId4">
            <a:alphaModFix/>
          </a:blip>
          <a:stretch>
            <a:fillRect/>
          </a:stretch>
        </p:blipFill>
        <p:spPr>
          <a:xfrm>
            <a:off x="-14113" y="4557738"/>
            <a:ext cx="9172224" cy="45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p:nvPr/>
        </p:nvSpPr>
        <p:spPr>
          <a:xfrm>
            <a:off x="364775" y="744850"/>
            <a:ext cx="8250600" cy="4094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Lato"/>
                <a:ea typeface="Lato"/>
                <a:cs typeface="Lato"/>
                <a:sym typeface="Lato"/>
              </a:rPr>
              <a:t>Join GRREC’s staff of School Leadership Specialists as they prepare academy participants to</a:t>
            </a:r>
            <a:endParaRPr sz="1500" b="1">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 Engage in a community of practice that promotes self-reflection and challenges current thinking.</a:t>
            </a: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 Develop leadership strategies that emphasize active listening, navigate unprecedented</a:t>
            </a: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challenges, and increase confidence to have critical conversations.</a:t>
            </a: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 Build efficient time and task management routines that support effective teaching and learning processes.</a:t>
            </a: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 Identify and fine-tune the systems and strategies needed to lead successful district and school improvement initiatives.</a:t>
            </a: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endParaRPr sz="1500">
              <a:latin typeface="Lato"/>
              <a:ea typeface="Lato"/>
              <a:cs typeface="Lato"/>
              <a:sym typeface="Lato"/>
            </a:endParaRPr>
          </a:p>
          <a:p>
            <a:pPr marL="457200" lvl="0" indent="0" algn="l" rtl="0">
              <a:spcBef>
                <a:spcPts val="0"/>
              </a:spcBef>
              <a:spcAft>
                <a:spcPts val="0"/>
              </a:spcAft>
              <a:buClr>
                <a:schemeClr val="dk1"/>
              </a:buClr>
              <a:buSzPts val="1100"/>
              <a:buFont typeface="Arial"/>
              <a:buNone/>
            </a:pPr>
            <a:r>
              <a:rPr lang="en" sz="1500">
                <a:latin typeface="Lato"/>
                <a:ea typeface="Lato"/>
                <a:cs typeface="Lato"/>
                <a:sym typeface="Lato"/>
              </a:rPr>
              <a:t>● Implement evidence-based practices that help leaders meet current challenges and identify future opportunities as education, schools, and society continue to transform.</a:t>
            </a:r>
            <a:endParaRPr sz="1500">
              <a:latin typeface="Lato"/>
              <a:ea typeface="Lato"/>
              <a:cs typeface="Lato"/>
              <a:sym typeface="Lato"/>
            </a:endParaRPr>
          </a:p>
          <a:p>
            <a:pPr marL="457200" lvl="0" indent="0" algn="l" rtl="0">
              <a:spcBef>
                <a:spcPts val="0"/>
              </a:spcBef>
              <a:spcAft>
                <a:spcPts val="0"/>
              </a:spcAft>
              <a:buNone/>
            </a:pPr>
            <a:endParaRPr>
              <a:latin typeface="Comic Sans MS"/>
              <a:ea typeface="Comic Sans MS"/>
              <a:cs typeface="Comic Sans MS"/>
              <a:sym typeface="Comic Sans MS"/>
            </a:endParaRPr>
          </a:p>
        </p:txBody>
      </p:sp>
      <p:sp>
        <p:nvSpPr>
          <p:cNvPr id="100" name="Google Shape;100;p17"/>
          <p:cNvSpPr/>
          <p:nvPr/>
        </p:nvSpPr>
        <p:spPr>
          <a:xfrm>
            <a:off x="430087" y="223675"/>
            <a:ext cx="2378038" cy="431424"/>
          </a:xfrm>
          <a:prstGeom prst="rect">
            <a:avLst/>
          </a:prstGeom>
        </p:spPr>
        <p:txBody>
          <a:bodyPr>
            <a:prstTxWarp prst="textPlain">
              <a:avLst/>
            </a:prstTxWarp>
          </a:bodyPr>
          <a:lstStyle/>
          <a:p>
            <a:pPr lvl="0" algn="ctr"/>
            <a:r>
              <a:rPr b="0" i="0">
                <a:ln>
                  <a:noFill/>
                </a:ln>
                <a:solidFill>
                  <a:srgbClr val="008FC3"/>
                </a:solidFill>
                <a:latin typeface="Barlow Semi Condensed;600"/>
              </a:rPr>
              <a:t>LEARNING</a:t>
            </a:r>
          </a:p>
        </p:txBody>
      </p:sp>
      <p:sp>
        <p:nvSpPr>
          <p:cNvPr id="101" name="Google Shape;101;p17"/>
          <p:cNvSpPr/>
          <p:nvPr/>
        </p:nvSpPr>
        <p:spPr>
          <a:xfrm>
            <a:off x="2967037" y="223675"/>
            <a:ext cx="2420815" cy="431424"/>
          </a:xfrm>
          <a:prstGeom prst="rect">
            <a:avLst/>
          </a:prstGeom>
        </p:spPr>
        <p:txBody>
          <a:bodyPr>
            <a:prstTxWarp prst="textPlain">
              <a:avLst/>
            </a:prstTxWarp>
          </a:bodyPr>
          <a:lstStyle/>
          <a:p>
            <a:pPr lvl="0" algn="ctr"/>
            <a:r>
              <a:rPr b="0" i="0">
                <a:ln>
                  <a:noFill/>
                </a:ln>
                <a:solidFill>
                  <a:srgbClr val="008FC3"/>
                </a:solidFill>
                <a:latin typeface="Barlow Semi Condensed;600"/>
              </a:rPr>
              <a:t>TARGETS :</a:t>
            </a:r>
          </a:p>
        </p:txBody>
      </p:sp>
      <p:cxnSp>
        <p:nvCxnSpPr>
          <p:cNvPr id="102" name="Google Shape;102;p17"/>
          <p:cNvCxnSpPr/>
          <p:nvPr/>
        </p:nvCxnSpPr>
        <p:spPr>
          <a:xfrm rot="10800000" flipH="1">
            <a:off x="364775" y="767050"/>
            <a:ext cx="7174800" cy="10500"/>
          </a:xfrm>
          <a:prstGeom prst="straightConnector1">
            <a:avLst/>
          </a:prstGeom>
          <a:noFill/>
          <a:ln w="19050" cap="flat" cmpd="sng">
            <a:solidFill>
              <a:srgbClr val="64AC45"/>
            </a:solidFill>
            <a:prstDash val="solid"/>
            <a:round/>
            <a:headEnd type="none" w="med" len="med"/>
            <a:tailEnd type="none" w="med" len="med"/>
          </a:ln>
        </p:spPr>
      </p:cxnSp>
      <p:cxnSp>
        <p:nvCxnSpPr>
          <p:cNvPr id="103" name="Google Shape;103;p17"/>
          <p:cNvCxnSpPr/>
          <p:nvPr/>
        </p:nvCxnSpPr>
        <p:spPr>
          <a:xfrm flipH="1">
            <a:off x="670125" y="1436500"/>
            <a:ext cx="19800" cy="3172800"/>
          </a:xfrm>
          <a:prstGeom prst="straightConnector1">
            <a:avLst/>
          </a:prstGeom>
          <a:noFill/>
          <a:ln w="114300" cap="flat" cmpd="sng">
            <a:solidFill>
              <a:srgbClr val="64AC45"/>
            </a:solidFill>
            <a:prstDash val="solid"/>
            <a:round/>
            <a:headEnd type="none" w="med" len="med"/>
            <a:tailEnd type="none" w="med" len="med"/>
          </a:ln>
        </p:spPr>
      </p:cxnSp>
      <p:pic>
        <p:nvPicPr>
          <p:cNvPr id="104" name="Google Shape;104;p17"/>
          <p:cNvPicPr preferRelativeResize="0"/>
          <p:nvPr/>
        </p:nvPicPr>
        <p:blipFill>
          <a:blip r:embed="rId3">
            <a:alphaModFix/>
          </a:blip>
          <a:stretch>
            <a:fillRect/>
          </a:stretch>
        </p:blipFill>
        <p:spPr>
          <a:xfrm>
            <a:off x="-14113" y="4686000"/>
            <a:ext cx="9172224" cy="45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p:nvPr/>
        </p:nvSpPr>
        <p:spPr>
          <a:xfrm>
            <a:off x="1064037" y="3488050"/>
            <a:ext cx="2958238" cy="431424"/>
          </a:xfrm>
          <a:prstGeom prst="rect">
            <a:avLst/>
          </a:prstGeom>
        </p:spPr>
        <p:txBody>
          <a:bodyPr>
            <a:prstTxWarp prst="textPlain">
              <a:avLst/>
            </a:prstTxWarp>
          </a:bodyPr>
          <a:lstStyle/>
          <a:p>
            <a:pPr lvl="0" algn="ctr"/>
            <a:r>
              <a:rPr b="0" i="0">
                <a:ln>
                  <a:noFill/>
                </a:ln>
                <a:solidFill>
                  <a:srgbClr val="008FC3"/>
                </a:solidFill>
                <a:latin typeface="Barlow Semi Condensed;600"/>
              </a:rPr>
              <a:t>LEADERSHIP</a:t>
            </a:r>
          </a:p>
        </p:txBody>
      </p:sp>
      <p:sp>
        <p:nvSpPr>
          <p:cNvPr id="110" name="Google Shape;110;p18"/>
          <p:cNvSpPr/>
          <p:nvPr/>
        </p:nvSpPr>
        <p:spPr>
          <a:xfrm>
            <a:off x="1064037" y="3991243"/>
            <a:ext cx="2075899" cy="375588"/>
          </a:xfrm>
          <a:prstGeom prst="rect">
            <a:avLst/>
          </a:prstGeom>
        </p:spPr>
        <p:txBody>
          <a:bodyPr>
            <a:prstTxWarp prst="textPlain">
              <a:avLst/>
            </a:prstTxWarp>
          </a:bodyPr>
          <a:lstStyle/>
          <a:p>
            <a:pPr lvl="0" algn="ctr"/>
            <a:r>
              <a:rPr b="0" i="0">
                <a:ln>
                  <a:noFill/>
                </a:ln>
                <a:solidFill>
                  <a:srgbClr val="008FC3"/>
                </a:solidFill>
                <a:latin typeface="Barlow Semi Condensed;600"/>
              </a:rPr>
              <a:t>COACHING</a:t>
            </a:r>
          </a:p>
        </p:txBody>
      </p:sp>
      <p:sp>
        <p:nvSpPr>
          <p:cNvPr id="111" name="Google Shape;111;p18"/>
          <p:cNvSpPr/>
          <p:nvPr/>
        </p:nvSpPr>
        <p:spPr>
          <a:xfrm>
            <a:off x="917837" y="4500477"/>
            <a:ext cx="2075885" cy="394262"/>
          </a:xfrm>
          <a:prstGeom prst="rect">
            <a:avLst/>
          </a:prstGeom>
        </p:spPr>
        <p:txBody>
          <a:bodyPr>
            <a:prstTxWarp prst="textPlain">
              <a:avLst/>
            </a:prstTxWarp>
          </a:bodyPr>
          <a:lstStyle/>
          <a:p>
            <a:pPr lvl="0" algn="ctr"/>
            <a:r>
              <a:rPr b="0" i="0">
                <a:ln>
                  <a:noFill/>
                </a:ln>
                <a:solidFill>
                  <a:srgbClr val="008FC3"/>
                </a:solidFill>
                <a:latin typeface="Barlow Semi Condensed;600"/>
              </a:rPr>
              <a:t>ACADEMY</a:t>
            </a:r>
          </a:p>
        </p:txBody>
      </p:sp>
      <p:pic>
        <p:nvPicPr>
          <p:cNvPr id="112" name="Google Shape;112;p18"/>
          <p:cNvPicPr preferRelativeResize="0"/>
          <p:nvPr/>
        </p:nvPicPr>
        <p:blipFill>
          <a:blip r:embed="rId3">
            <a:alphaModFix/>
          </a:blip>
          <a:stretch>
            <a:fillRect/>
          </a:stretch>
        </p:blipFill>
        <p:spPr>
          <a:xfrm>
            <a:off x="270502" y="3412697"/>
            <a:ext cx="903140" cy="1532675"/>
          </a:xfrm>
          <a:prstGeom prst="rect">
            <a:avLst/>
          </a:prstGeom>
          <a:noFill/>
          <a:ln>
            <a:noFill/>
          </a:ln>
        </p:spPr>
      </p:pic>
      <p:sp>
        <p:nvSpPr>
          <p:cNvPr id="113" name="Google Shape;113;p18"/>
          <p:cNvSpPr/>
          <p:nvPr/>
        </p:nvSpPr>
        <p:spPr>
          <a:xfrm>
            <a:off x="6449447" y="2355683"/>
            <a:ext cx="2492581" cy="564174"/>
          </a:xfrm>
          <a:prstGeom prst="rect">
            <a:avLst/>
          </a:prstGeom>
        </p:spPr>
        <p:txBody>
          <a:bodyPr>
            <a:prstTxWarp prst="textPlain">
              <a:avLst/>
            </a:prstTxWarp>
          </a:bodyPr>
          <a:lstStyle/>
          <a:p>
            <a:pPr lvl="0" algn="ctr"/>
            <a:r>
              <a:rPr b="0" i="0">
                <a:ln>
                  <a:noFill/>
                </a:ln>
                <a:solidFill>
                  <a:srgbClr val="008FC3"/>
                </a:solidFill>
                <a:latin typeface="Barlow Semi Condensed;800"/>
              </a:rPr>
              <a:t>2024-2025</a:t>
            </a:r>
          </a:p>
        </p:txBody>
      </p:sp>
      <p:pic>
        <p:nvPicPr>
          <p:cNvPr id="114" name="Google Shape;114;p18"/>
          <p:cNvPicPr preferRelativeResize="0"/>
          <p:nvPr/>
        </p:nvPicPr>
        <p:blipFill>
          <a:blip r:embed="rId4">
            <a:alphaModFix/>
          </a:blip>
          <a:stretch>
            <a:fillRect/>
          </a:stretch>
        </p:blipFill>
        <p:spPr>
          <a:xfrm>
            <a:off x="3198025" y="4045025"/>
            <a:ext cx="678087" cy="819190"/>
          </a:xfrm>
          <a:prstGeom prst="rect">
            <a:avLst/>
          </a:prstGeom>
          <a:noFill/>
          <a:ln>
            <a:noFill/>
          </a:ln>
        </p:spPr>
      </p:pic>
      <p:cxnSp>
        <p:nvCxnSpPr>
          <p:cNvPr id="115" name="Google Shape;115;p18"/>
          <p:cNvCxnSpPr/>
          <p:nvPr/>
        </p:nvCxnSpPr>
        <p:spPr>
          <a:xfrm rot="10800000" flipH="1">
            <a:off x="653263" y="2665025"/>
            <a:ext cx="5420400" cy="10800"/>
          </a:xfrm>
          <a:prstGeom prst="straightConnector1">
            <a:avLst/>
          </a:prstGeom>
          <a:noFill/>
          <a:ln w="114300" cap="flat" cmpd="sng">
            <a:solidFill>
              <a:srgbClr val="64AC45"/>
            </a:solidFill>
            <a:prstDash val="solid"/>
            <a:round/>
            <a:headEnd type="none" w="med" len="med"/>
            <a:tailEnd type="none" w="med" len="med"/>
          </a:ln>
        </p:spPr>
      </p:cxnSp>
      <p:sp>
        <p:nvSpPr>
          <p:cNvPr id="116" name="Google Shape;116;p18"/>
          <p:cNvSpPr/>
          <p:nvPr/>
        </p:nvSpPr>
        <p:spPr>
          <a:xfrm>
            <a:off x="826887" y="844225"/>
            <a:ext cx="2232837" cy="549523"/>
          </a:xfrm>
          <a:prstGeom prst="rect">
            <a:avLst/>
          </a:prstGeom>
        </p:spPr>
        <p:txBody>
          <a:bodyPr>
            <a:prstTxWarp prst="textPlain">
              <a:avLst/>
            </a:prstTxWarp>
          </a:bodyPr>
          <a:lstStyle/>
          <a:p>
            <a:pPr lvl="0" algn="ctr"/>
            <a:r>
              <a:rPr b="0" i="0">
                <a:ln>
                  <a:noFill/>
                </a:ln>
                <a:solidFill>
                  <a:srgbClr val="008FC3"/>
                </a:solidFill>
                <a:latin typeface="Lato"/>
              </a:rPr>
              <a:t>Learning</a:t>
            </a:r>
          </a:p>
        </p:txBody>
      </p:sp>
      <p:sp>
        <p:nvSpPr>
          <p:cNvPr id="117" name="Google Shape;117;p18"/>
          <p:cNvSpPr/>
          <p:nvPr/>
        </p:nvSpPr>
        <p:spPr>
          <a:xfrm>
            <a:off x="1672687" y="1404525"/>
            <a:ext cx="1157991" cy="448295"/>
          </a:xfrm>
          <a:prstGeom prst="rect">
            <a:avLst/>
          </a:prstGeom>
        </p:spPr>
        <p:txBody>
          <a:bodyPr>
            <a:prstTxWarp prst="textPlain">
              <a:avLst/>
            </a:prstTxWarp>
          </a:bodyPr>
          <a:lstStyle/>
          <a:p>
            <a:pPr lvl="0" algn="ctr"/>
            <a:r>
              <a:rPr b="0" i="0">
                <a:ln>
                  <a:noFill/>
                </a:ln>
                <a:solidFill>
                  <a:srgbClr val="008FC3"/>
                </a:solidFill>
                <a:latin typeface="Lato"/>
              </a:rPr>
              <a:t>Lead</a:t>
            </a:r>
          </a:p>
        </p:txBody>
      </p:sp>
      <p:sp>
        <p:nvSpPr>
          <p:cNvPr id="118" name="Google Shape;118;p18"/>
          <p:cNvSpPr/>
          <p:nvPr/>
        </p:nvSpPr>
        <p:spPr>
          <a:xfrm>
            <a:off x="2993737" y="1338825"/>
            <a:ext cx="1166425" cy="448295"/>
          </a:xfrm>
          <a:prstGeom prst="rect">
            <a:avLst/>
          </a:prstGeom>
        </p:spPr>
        <p:txBody>
          <a:bodyPr>
            <a:prstTxWarp prst="textPlain">
              <a:avLst/>
            </a:prstTxWarp>
          </a:bodyPr>
          <a:lstStyle/>
          <a:p>
            <a:pPr lvl="0" algn="ctr"/>
            <a:r>
              <a:rPr b="0" i="0">
                <a:ln>
                  <a:noFill/>
                </a:ln>
                <a:solidFill>
                  <a:srgbClr val="008FC3"/>
                </a:solidFill>
                <a:latin typeface="Caveat"/>
              </a:rPr>
              <a:t>Series</a:t>
            </a:r>
          </a:p>
        </p:txBody>
      </p:sp>
      <p:pic>
        <p:nvPicPr>
          <p:cNvPr id="119" name="Google Shape;119;p18"/>
          <p:cNvPicPr preferRelativeResize="0"/>
          <p:nvPr/>
        </p:nvPicPr>
        <p:blipFill>
          <a:blip r:embed="rId4">
            <a:alphaModFix/>
          </a:blip>
          <a:stretch>
            <a:fillRect/>
          </a:stretch>
        </p:blipFill>
        <p:spPr>
          <a:xfrm>
            <a:off x="383025" y="1292225"/>
            <a:ext cx="678087" cy="819190"/>
          </a:xfrm>
          <a:prstGeom prst="rect">
            <a:avLst/>
          </a:prstGeom>
          <a:noFill/>
          <a:ln>
            <a:noFill/>
          </a:ln>
        </p:spPr>
      </p:pic>
      <p:sp>
        <p:nvSpPr>
          <p:cNvPr id="120" name="Google Shape;120;p18"/>
          <p:cNvSpPr txBox="1"/>
          <p:nvPr/>
        </p:nvSpPr>
        <p:spPr>
          <a:xfrm>
            <a:off x="6073675" y="942825"/>
            <a:ext cx="310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121" name="Google Shape;121;p18"/>
          <p:cNvPicPr preferRelativeResize="0"/>
          <p:nvPr/>
        </p:nvPicPr>
        <p:blipFill>
          <a:blip r:embed="rId5">
            <a:alphaModFix/>
          </a:blip>
          <a:stretch>
            <a:fillRect/>
          </a:stretch>
        </p:blipFill>
        <p:spPr>
          <a:xfrm>
            <a:off x="4431451" y="549450"/>
            <a:ext cx="2183850" cy="1434875"/>
          </a:xfrm>
          <a:prstGeom prst="rect">
            <a:avLst/>
          </a:prstGeom>
          <a:noFill/>
          <a:ln>
            <a:noFill/>
          </a:ln>
        </p:spPr>
      </p:pic>
      <p:pic>
        <p:nvPicPr>
          <p:cNvPr id="122" name="Google Shape;122;p18"/>
          <p:cNvPicPr preferRelativeResize="0"/>
          <p:nvPr/>
        </p:nvPicPr>
        <p:blipFill>
          <a:blip r:embed="rId5">
            <a:alphaModFix/>
          </a:blip>
          <a:stretch>
            <a:fillRect/>
          </a:stretch>
        </p:blipFill>
        <p:spPr>
          <a:xfrm>
            <a:off x="4382876" y="3400675"/>
            <a:ext cx="2183850" cy="1434875"/>
          </a:xfrm>
          <a:prstGeom prst="rect">
            <a:avLst/>
          </a:prstGeom>
          <a:noFill/>
          <a:ln>
            <a:noFill/>
          </a:ln>
        </p:spPr>
      </p:pic>
      <p:sp>
        <p:nvSpPr>
          <p:cNvPr id="123" name="Google Shape;123;p18"/>
          <p:cNvSpPr/>
          <p:nvPr/>
        </p:nvSpPr>
        <p:spPr>
          <a:xfrm>
            <a:off x="4431450" y="3510600"/>
            <a:ext cx="903300" cy="1215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8"/>
          <p:cNvSpPr txBox="1"/>
          <p:nvPr/>
        </p:nvSpPr>
        <p:spPr>
          <a:xfrm>
            <a:off x="4508550" y="3229450"/>
            <a:ext cx="749100" cy="10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0">
                <a:solidFill>
                  <a:schemeClr val="lt1"/>
                </a:solidFill>
                <a:latin typeface="Bebas Neue"/>
                <a:ea typeface="Bebas Neue"/>
                <a:cs typeface="Bebas Neue"/>
                <a:sym typeface="Bebas Neue"/>
              </a:rPr>
              <a:t>5</a:t>
            </a:r>
            <a:endParaRPr sz="10000">
              <a:solidFill>
                <a:schemeClr val="lt1"/>
              </a:solidFill>
              <a:latin typeface="Bebas Neue"/>
              <a:ea typeface="Bebas Neue"/>
              <a:cs typeface="Bebas Neue"/>
              <a:sym typeface="Bebas Neue"/>
            </a:endParaRPr>
          </a:p>
        </p:txBody>
      </p:sp>
      <p:sp>
        <p:nvSpPr>
          <p:cNvPr id="125" name="Google Shape;125;p18"/>
          <p:cNvSpPr txBox="1"/>
          <p:nvPr/>
        </p:nvSpPr>
        <p:spPr>
          <a:xfrm>
            <a:off x="6626275" y="3769388"/>
            <a:ext cx="2492700" cy="8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Lato"/>
                <a:ea typeface="Lato"/>
                <a:cs typeface="Lato"/>
                <a:sym typeface="Lato"/>
              </a:rPr>
              <a:t>Includes individual  coaching support</a:t>
            </a:r>
            <a:endParaRPr sz="1800" b="1">
              <a:solidFill>
                <a:srgbClr val="FF9900"/>
              </a:solidFill>
              <a:latin typeface="Lato"/>
              <a:ea typeface="Lato"/>
              <a:cs typeface="Lato"/>
              <a:sym typeface="Lato"/>
            </a:endParaRPr>
          </a:p>
        </p:txBody>
      </p:sp>
      <p:sp>
        <p:nvSpPr>
          <p:cNvPr id="126" name="Google Shape;126;p18"/>
          <p:cNvSpPr txBox="1"/>
          <p:nvPr/>
        </p:nvSpPr>
        <p:spPr>
          <a:xfrm>
            <a:off x="5588350" y="1590125"/>
            <a:ext cx="24927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9900"/>
                </a:solidFill>
                <a:latin typeface="Lato"/>
                <a:ea typeface="Lato"/>
                <a:cs typeface="Lato"/>
                <a:sym typeface="Lato"/>
              </a:rPr>
              <a:t>In-Person</a:t>
            </a:r>
            <a:endParaRPr sz="1800" b="1">
              <a:solidFill>
                <a:srgbClr val="FF9900"/>
              </a:solidFill>
              <a:latin typeface="Lato"/>
              <a:ea typeface="Lato"/>
              <a:cs typeface="Lato"/>
              <a:sym typeface="Lato"/>
            </a:endParaRPr>
          </a:p>
        </p:txBody>
      </p:sp>
      <p:sp>
        <p:nvSpPr>
          <p:cNvPr id="127" name="Google Shape;127;p18"/>
          <p:cNvSpPr/>
          <p:nvPr/>
        </p:nvSpPr>
        <p:spPr>
          <a:xfrm>
            <a:off x="1061137" y="1404525"/>
            <a:ext cx="524168" cy="409130"/>
          </a:xfrm>
          <a:prstGeom prst="rect">
            <a:avLst/>
          </a:prstGeom>
        </p:spPr>
        <p:txBody>
          <a:bodyPr>
            <a:prstTxWarp prst="textPlain">
              <a:avLst/>
            </a:prstTxWarp>
          </a:bodyPr>
          <a:lstStyle/>
          <a:p>
            <a:pPr lvl="0" algn="ctr"/>
            <a:r>
              <a:rPr b="0" i="0">
                <a:ln>
                  <a:noFill/>
                </a:ln>
                <a:solidFill>
                  <a:srgbClr val="008FC3"/>
                </a:solidFill>
                <a:latin typeface="Lato"/>
              </a:rPr>
              <a:t>to</a:t>
            </a:r>
          </a:p>
        </p:txBody>
      </p:sp>
      <p:pic>
        <p:nvPicPr>
          <p:cNvPr id="128" name="Google Shape;128;p18"/>
          <p:cNvPicPr preferRelativeResize="0"/>
          <p:nvPr/>
        </p:nvPicPr>
        <p:blipFill>
          <a:blip r:embed="rId6">
            <a:alphaModFix/>
          </a:blip>
          <a:stretch>
            <a:fillRect/>
          </a:stretch>
        </p:blipFill>
        <p:spPr>
          <a:xfrm>
            <a:off x="-28225" y="18050"/>
            <a:ext cx="9172224" cy="4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9"/>
          <p:cNvPicPr preferRelativeResize="0"/>
          <p:nvPr/>
        </p:nvPicPr>
        <p:blipFill>
          <a:blip r:embed="rId3">
            <a:alphaModFix/>
          </a:blip>
          <a:stretch>
            <a:fillRect/>
          </a:stretch>
        </p:blipFill>
        <p:spPr>
          <a:xfrm>
            <a:off x="-28225" y="4457400"/>
            <a:ext cx="9172224" cy="457500"/>
          </a:xfrm>
          <a:prstGeom prst="rect">
            <a:avLst/>
          </a:prstGeom>
          <a:noFill/>
          <a:ln>
            <a:noFill/>
          </a:ln>
        </p:spPr>
      </p:pic>
      <p:pic>
        <p:nvPicPr>
          <p:cNvPr id="134" name="Google Shape;134;p19"/>
          <p:cNvPicPr preferRelativeResize="0"/>
          <p:nvPr/>
        </p:nvPicPr>
        <p:blipFill>
          <a:blip r:embed="rId3">
            <a:alphaModFix/>
          </a:blip>
          <a:stretch>
            <a:fillRect/>
          </a:stretch>
        </p:blipFill>
        <p:spPr>
          <a:xfrm>
            <a:off x="-28225" y="18050"/>
            <a:ext cx="9172224" cy="457500"/>
          </a:xfrm>
          <a:prstGeom prst="rect">
            <a:avLst/>
          </a:prstGeom>
          <a:noFill/>
          <a:ln>
            <a:noFill/>
          </a:ln>
        </p:spPr>
      </p:pic>
      <p:sp>
        <p:nvSpPr>
          <p:cNvPr id="135" name="Google Shape;135;p19"/>
          <p:cNvSpPr txBox="1">
            <a:spLocks noGrp="1"/>
          </p:cNvSpPr>
          <p:nvPr>
            <p:ph type="body" idx="1"/>
          </p:nvPr>
        </p:nvSpPr>
        <p:spPr>
          <a:xfrm>
            <a:off x="100400" y="441475"/>
            <a:ext cx="3011700" cy="3010500"/>
          </a:xfrm>
          <a:prstGeom prst="rect">
            <a:avLst/>
          </a:prstGeom>
          <a:solidFill>
            <a:schemeClr val="lt1"/>
          </a:solidFill>
        </p:spPr>
        <p:txBody>
          <a:bodyPr spcFirstLastPara="1" wrap="square" lIns="91425" tIns="91425" rIns="91425" bIns="91425" anchor="ctr" anchorCtr="0">
            <a:noAutofit/>
          </a:bodyPr>
          <a:lstStyle/>
          <a:p>
            <a:pPr marL="457200" lvl="0" indent="0" algn="l" rtl="0">
              <a:lnSpc>
                <a:spcPct val="115000"/>
              </a:lnSpc>
              <a:spcBef>
                <a:spcPts val="0"/>
              </a:spcBef>
              <a:spcAft>
                <a:spcPts val="1200"/>
              </a:spcAft>
              <a:buNone/>
            </a:pPr>
            <a:r>
              <a:rPr lang="en" sz="3600" b="1">
                <a:solidFill>
                  <a:srgbClr val="008EC2"/>
                </a:solidFill>
                <a:latin typeface="Lato"/>
                <a:ea typeface="Lato"/>
                <a:cs typeface="Lato"/>
                <a:sym typeface="Lato"/>
              </a:rPr>
              <a:t>29 Networks!</a:t>
            </a:r>
            <a:endParaRPr sz="3600" b="1">
              <a:solidFill>
                <a:srgbClr val="008EC2"/>
              </a:solidFill>
              <a:latin typeface="Lato"/>
              <a:ea typeface="Lato"/>
              <a:cs typeface="Lato"/>
              <a:sym typeface="Lato"/>
            </a:endParaRPr>
          </a:p>
        </p:txBody>
      </p:sp>
      <p:sp>
        <p:nvSpPr>
          <p:cNvPr id="136" name="Google Shape;136;p19"/>
          <p:cNvSpPr txBox="1">
            <a:spLocks noGrp="1"/>
          </p:cNvSpPr>
          <p:nvPr>
            <p:ph type="title"/>
          </p:nvPr>
        </p:nvSpPr>
        <p:spPr>
          <a:xfrm>
            <a:off x="5536450" y="2571750"/>
            <a:ext cx="2808000" cy="3318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1100" u="sng">
                <a:hlinkClick r:id="rId4"/>
              </a:rPr>
              <a:t>bit.ly/networkgazette25</a:t>
            </a:r>
            <a:r>
              <a:rPr lang="en" sz="1100"/>
              <a:t>t</a:t>
            </a:r>
            <a:endParaRPr/>
          </a:p>
        </p:txBody>
      </p:sp>
      <p:pic>
        <p:nvPicPr>
          <p:cNvPr id="137" name="Google Shape;137;p19" title="FINAL GRREC Networks 3 color with black.png"/>
          <p:cNvPicPr preferRelativeResize="0"/>
          <p:nvPr/>
        </p:nvPicPr>
        <p:blipFill>
          <a:blip r:embed="rId5">
            <a:alphaModFix/>
          </a:blip>
          <a:stretch>
            <a:fillRect/>
          </a:stretch>
        </p:blipFill>
        <p:spPr>
          <a:xfrm>
            <a:off x="3320850" y="611700"/>
            <a:ext cx="5719501" cy="2019140"/>
          </a:xfrm>
          <a:prstGeom prst="rect">
            <a:avLst/>
          </a:prstGeom>
          <a:noFill/>
          <a:ln>
            <a:noFill/>
          </a:ln>
        </p:spPr>
      </p:pic>
      <p:sp>
        <p:nvSpPr>
          <p:cNvPr id="138" name="Google Shape;138;p19"/>
          <p:cNvSpPr/>
          <p:nvPr/>
        </p:nvSpPr>
        <p:spPr>
          <a:xfrm>
            <a:off x="285775" y="3009175"/>
            <a:ext cx="2356500" cy="511800"/>
          </a:xfrm>
          <a:prstGeom prst="roundRect">
            <a:avLst>
              <a:gd name="adj" fmla="val 16667"/>
            </a:avLst>
          </a:prstGeom>
          <a:solidFill>
            <a:schemeClr val="dk1"/>
          </a:solidFill>
          <a:ln w="19050" cap="flat" cmpd="sng">
            <a:solidFill>
              <a:srgbClr val="64AC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19"/>
          <p:cNvSpPr/>
          <p:nvPr/>
        </p:nvSpPr>
        <p:spPr>
          <a:xfrm>
            <a:off x="3483125" y="3009175"/>
            <a:ext cx="2356500" cy="511800"/>
          </a:xfrm>
          <a:prstGeom prst="roundRect">
            <a:avLst>
              <a:gd name="adj" fmla="val 16667"/>
            </a:avLst>
          </a:prstGeom>
          <a:solidFill>
            <a:schemeClr val="dk1"/>
          </a:solidFill>
          <a:ln w="19050" cap="flat" cmpd="sng">
            <a:solidFill>
              <a:srgbClr val="64AC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19"/>
          <p:cNvSpPr/>
          <p:nvPr/>
        </p:nvSpPr>
        <p:spPr>
          <a:xfrm>
            <a:off x="6431500" y="3009175"/>
            <a:ext cx="2356500" cy="511800"/>
          </a:xfrm>
          <a:prstGeom prst="roundRect">
            <a:avLst>
              <a:gd name="adj" fmla="val 16667"/>
            </a:avLst>
          </a:prstGeom>
          <a:solidFill>
            <a:schemeClr val="dk1"/>
          </a:solidFill>
          <a:ln w="19050" cap="flat" cmpd="sng">
            <a:solidFill>
              <a:srgbClr val="64AC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9"/>
          <p:cNvSpPr txBox="1"/>
          <p:nvPr/>
        </p:nvSpPr>
        <p:spPr>
          <a:xfrm>
            <a:off x="452425" y="3099175"/>
            <a:ext cx="20232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Learning Services</a:t>
            </a:r>
            <a:endParaRPr sz="1800">
              <a:solidFill>
                <a:schemeClr val="lt1"/>
              </a:solidFill>
            </a:endParaRPr>
          </a:p>
        </p:txBody>
      </p:sp>
      <p:sp>
        <p:nvSpPr>
          <p:cNvPr id="142" name="Google Shape;142;p19"/>
          <p:cNvSpPr txBox="1"/>
          <p:nvPr/>
        </p:nvSpPr>
        <p:spPr>
          <a:xfrm>
            <a:off x="3760200" y="3009175"/>
            <a:ext cx="20232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Exceptional Ed.</a:t>
            </a:r>
            <a:endParaRPr sz="1800">
              <a:solidFill>
                <a:schemeClr val="lt1"/>
              </a:solidFill>
            </a:endParaRPr>
          </a:p>
        </p:txBody>
      </p:sp>
      <p:sp>
        <p:nvSpPr>
          <p:cNvPr id="143" name="Google Shape;143;p19"/>
          <p:cNvSpPr txBox="1"/>
          <p:nvPr/>
        </p:nvSpPr>
        <p:spPr>
          <a:xfrm>
            <a:off x="6598150" y="3099175"/>
            <a:ext cx="20232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rPr>
              <a:t>Safety &amp; Facilities</a:t>
            </a:r>
            <a:endParaRPr sz="1800">
              <a:solidFill>
                <a:schemeClr val="lt1"/>
              </a:solidFill>
            </a:endParaRPr>
          </a:p>
        </p:txBody>
      </p:sp>
      <p:sp>
        <p:nvSpPr>
          <p:cNvPr id="144" name="Google Shape;144;p19"/>
          <p:cNvSpPr txBox="1"/>
          <p:nvPr/>
        </p:nvSpPr>
        <p:spPr>
          <a:xfrm>
            <a:off x="285775" y="3582213"/>
            <a:ext cx="2808000" cy="6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Principals, Assistant Principals, Alternative School Administrators</a:t>
            </a:r>
            <a:endParaRPr sz="1300">
              <a:solidFill>
                <a:schemeClr val="dk1"/>
              </a:solidFill>
            </a:endParaRPr>
          </a:p>
        </p:txBody>
      </p:sp>
      <p:pic>
        <p:nvPicPr>
          <p:cNvPr id="145" name="Google Shape;145;p19"/>
          <p:cNvPicPr preferRelativeResize="0"/>
          <p:nvPr/>
        </p:nvPicPr>
        <p:blipFill rotWithShape="1">
          <a:blip r:embed="rId6">
            <a:alphaModFix/>
          </a:blip>
          <a:srcRect t="15753" b="16458"/>
          <a:stretch/>
        </p:blipFill>
        <p:spPr>
          <a:xfrm>
            <a:off x="632400" y="4081875"/>
            <a:ext cx="1843224" cy="833025"/>
          </a:xfrm>
          <a:prstGeom prst="rect">
            <a:avLst/>
          </a:prstGeom>
          <a:noFill/>
          <a:ln>
            <a:noFill/>
          </a:ln>
        </p:spPr>
      </p:pic>
      <p:sp>
        <p:nvSpPr>
          <p:cNvPr id="146" name="Google Shape;146;p19"/>
          <p:cNvSpPr/>
          <p:nvPr/>
        </p:nvSpPr>
        <p:spPr>
          <a:xfrm>
            <a:off x="100400" y="475549"/>
            <a:ext cx="2236830" cy="457501"/>
          </a:xfrm>
          <a:prstGeom prst="rect">
            <a:avLst/>
          </a:prstGeom>
        </p:spPr>
        <p:txBody>
          <a:bodyPr>
            <a:prstTxWarp prst="textPlain">
              <a:avLst/>
            </a:prstTxWarp>
          </a:bodyPr>
          <a:lstStyle/>
          <a:p>
            <a:pPr lvl="0" algn="ctr"/>
            <a:r>
              <a:rPr b="0" i="0">
                <a:ln>
                  <a:noFill/>
                </a:ln>
                <a:solidFill>
                  <a:srgbClr val="008FC3"/>
                </a:solidFill>
                <a:latin typeface="Barlow Semi Condensed;800"/>
              </a:rPr>
              <a:t>2025-2026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a:blip r:embed="rId3">
            <a:alphaModFix/>
          </a:blip>
          <a:stretch>
            <a:fillRect/>
          </a:stretch>
        </p:blipFill>
        <p:spPr>
          <a:xfrm>
            <a:off x="-28225" y="4457400"/>
            <a:ext cx="9172224" cy="457500"/>
          </a:xfrm>
          <a:prstGeom prst="rect">
            <a:avLst/>
          </a:prstGeom>
          <a:noFill/>
          <a:ln>
            <a:noFill/>
          </a:ln>
        </p:spPr>
      </p:pic>
      <p:pic>
        <p:nvPicPr>
          <p:cNvPr id="152" name="Google Shape;152;p20"/>
          <p:cNvPicPr preferRelativeResize="0"/>
          <p:nvPr/>
        </p:nvPicPr>
        <p:blipFill>
          <a:blip r:embed="rId3">
            <a:alphaModFix/>
          </a:blip>
          <a:stretch>
            <a:fillRect/>
          </a:stretch>
        </p:blipFill>
        <p:spPr>
          <a:xfrm>
            <a:off x="-28225" y="18050"/>
            <a:ext cx="9172224" cy="457500"/>
          </a:xfrm>
          <a:prstGeom prst="rect">
            <a:avLst/>
          </a:prstGeom>
          <a:noFill/>
          <a:ln>
            <a:noFill/>
          </a:ln>
        </p:spPr>
      </p:pic>
      <p:sp>
        <p:nvSpPr>
          <p:cNvPr id="153" name="Google Shape;153;p20"/>
          <p:cNvSpPr txBox="1">
            <a:spLocks noGrp="1"/>
          </p:cNvSpPr>
          <p:nvPr>
            <p:ph type="body" idx="1"/>
          </p:nvPr>
        </p:nvSpPr>
        <p:spPr>
          <a:xfrm>
            <a:off x="173625" y="613274"/>
            <a:ext cx="4260300" cy="2994600"/>
          </a:xfrm>
          <a:prstGeom prst="rect">
            <a:avLst/>
          </a:prstGeom>
          <a:solidFill>
            <a:schemeClr val="lt1"/>
          </a:solidFill>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3300" b="1">
                <a:solidFill>
                  <a:srgbClr val="008EC2"/>
                </a:solidFill>
                <a:latin typeface="Lato"/>
                <a:ea typeface="Lato"/>
                <a:cs typeface="Lato"/>
                <a:sym typeface="Lato"/>
              </a:rPr>
              <a:t>July 16, 2025</a:t>
            </a:r>
            <a:endParaRPr sz="3300" b="1">
              <a:solidFill>
                <a:srgbClr val="008EC2"/>
              </a:solidFill>
              <a:latin typeface="Lato"/>
              <a:ea typeface="Lato"/>
              <a:cs typeface="Lato"/>
              <a:sym typeface="Lato"/>
            </a:endParaRPr>
          </a:p>
          <a:p>
            <a:pPr marL="457200" lvl="0" indent="0" algn="ctr" rtl="0">
              <a:lnSpc>
                <a:spcPct val="115000"/>
              </a:lnSpc>
              <a:spcBef>
                <a:spcPts val="1200"/>
              </a:spcBef>
              <a:spcAft>
                <a:spcPts val="0"/>
              </a:spcAft>
              <a:buNone/>
            </a:pPr>
            <a:r>
              <a:rPr lang="en" sz="3300" b="1">
                <a:solidFill>
                  <a:srgbClr val="008EC2"/>
                </a:solidFill>
                <a:latin typeface="Lato"/>
                <a:ea typeface="Lato"/>
                <a:cs typeface="Lato"/>
                <a:sym typeface="Lato"/>
              </a:rPr>
              <a:t>October 24, 2025</a:t>
            </a:r>
            <a:endParaRPr sz="3300" b="1">
              <a:solidFill>
                <a:srgbClr val="008EC2"/>
              </a:solidFill>
              <a:latin typeface="Lato"/>
              <a:ea typeface="Lato"/>
              <a:cs typeface="Lato"/>
              <a:sym typeface="Lato"/>
            </a:endParaRPr>
          </a:p>
          <a:p>
            <a:pPr marL="457200" lvl="0" indent="0" algn="ctr" rtl="0">
              <a:lnSpc>
                <a:spcPct val="115000"/>
              </a:lnSpc>
              <a:spcBef>
                <a:spcPts val="1200"/>
              </a:spcBef>
              <a:spcAft>
                <a:spcPts val="1200"/>
              </a:spcAft>
              <a:buNone/>
            </a:pPr>
            <a:r>
              <a:rPr lang="en" sz="3300" b="1">
                <a:solidFill>
                  <a:srgbClr val="008EC2"/>
                </a:solidFill>
                <a:latin typeface="Lato"/>
                <a:ea typeface="Lato"/>
                <a:cs typeface="Lato"/>
                <a:sym typeface="Lato"/>
              </a:rPr>
              <a:t>February 27, 2025</a:t>
            </a:r>
            <a:endParaRPr sz="3300" b="1">
              <a:solidFill>
                <a:srgbClr val="008EC2"/>
              </a:solidFill>
              <a:latin typeface="Lato"/>
              <a:ea typeface="Lato"/>
              <a:cs typeface="Lato"/>
              <a:sym typeface="Lato"/>
            </a:endParaRPr>
          </a:p>
        </p:txBody>
      </p:sp>
      <p:sp>
        <p:nvSpPr>
          <p:cNvPr id="154" name="Google Shape;154;p20"/>
          <p:cNvSpPr txBox="1">
            <a:spLocks noGrp="1"/>
          </p:cNvSpPr>
          <p:nvPr>
            <p:ph type="title"/>
          </p:nvPr>
        </p:nvSpPr>
        <p:spPr>
          <a:xfrm>
            <a:off x="311700" y="445025"/>
            <a:ext cx="6083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Leadership Symposiums</a:t>
            </a:r>
            <a:endParaRPr/>
          </a:p>
        </p:txBody>
      </p:sp>
      <p:sp>
        <p:nvSpPr>
          <p:cNvPr id="155" name="Google Shape;15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20000"/>
          </a:bodyPr>
          <a:lstStyle/>
          <a:p>
            <a:pPr marL="457200" lvl="0" indent="-317500" algn="l" rtl="0">
              <a:spcBef>
                <a:spcPts val="0"/>
              </a:spcBef>
              <a:spcAft>
                <a:spcPts val="0"/>
              </a:spcAft>
              <a:buSzPts val="1400"/>
              <a:buChar char="●"/>
            </a:pPr>
            <a:r>
              <a:rPr lang="en"/>
              <a:t>Network Leadership Symposiums are full-day learning events that bring together multiple network groups with shared interests or overlapping responsibilities.</a:t>
            </a:r>
            <a:endParaRPr/>
          </a:p>
          <a:p>
            <a:pPr marL="457200" lvl="0" indent="-317500" algn="l" rtl="0">
              <a:spcBef>
                <a:spcPts val="0"/>
              </a:spcBef>
              <a:spcAft>
                <a:spcPts val="0"/>
              </a:spcAft>
              <a:buSzPts val="1400"/>
              <a:buChar char="●"/>
            </a:pPr>
            <a:r>
              <a:rPr lang="en"/>
              <a:t>These collaborative days focus on leadership topics related to organizational systems, communication strategies, and self-management. </a:t>
            </a:r>
            <a:endParaRPr/>
          </a:p>
          <a:p>
            <a:pPr marL="457200" lvl="0" indent="-317500" algn="l" rtl="0">
              <a:spcBef>
                <a:spcPts val="0"/>
              </a:spcBef>
              <a:spcAft>
                <a:spcPts val="0"/>
              </a:spcAft>
              <a:buSzPts val="1400"/>
              <a:buChar char="●"/>
            </a:pPr>
            <a:r>
              <a:rPr lang="en"/>
              <a:t>Each symposium features keynote speakers, breakout sessions, and dedicated time for self-reflection and action planning.</a:t>
            </a:r>
            <a:endParaRPr/>
          </a:p>
          <a:p>
            <a:pPr marL="457200" lvl="0" indent="-317500" algn="l" rtl="0">
              <a:spcBef>
                <a:spcPts val="0"/>
              </a:spcBef>
              <a:spcAft>
                <a:spcPts val="0"/>
              </a:spcAft>
              <a:buSzPts val="1400"/>
              <a:buChar char="●"/>
            </a:pPr>
            <a:r>
              <a:rPr lang="en"/>
              <a:t> Symposium days also offer individual network groups spaces to meet at the end of the day.</a:t>
            </a:r>
            <a:endParaRPr/>
          </a:p>
        </p:txBody>
      </p:sp>
      <p:sp>
        <p:nvSpPr>
          <p:cNvPr id="156" name="Google Shape;156;p20"/>
          <p:cNvSpPr/>
          <p:nvPr/>
        </p:nvSpPr>
        <p:spPr>
          <a:xfrm>
            <a:off x="7264925" y="4306675"/>
            <a:ext cx="1645800" cy="707700"/>
          </a:xfrm>
          <a:prstGeom prst="rect">
            <a:avLst/>
          </a:prstGeom>
          <a:solidFill>
            <a:schemeClr val="lt1"/>
          </a:solidFill>
          <a:ln w="9525" cap="flat" cmpd="sng">
            <a:solidFill>
              <a:srgbClr val="FFFFFF"/>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7" name="Google Shape;157;p20"/>
          <p:cNvPicPr preferRelativeResize="0"/>
          <p:nvPr/>
        </p:nvPicPr>
        <p:blipFill>
          <a:blip r:embed="rId4">
            <a:alphaModFix/>
          </a:blip>
          <a:stretch>
            <a:fillRect/>
          </a:stretch>
        </p:blipFill>
        <p:spPr>
          <a:xfrm>
            <a:off x="7304315" y="4356710"/>
            <a:ext cx="1534401" cy="615781"/>
          </a:xfrm>
          <a:prstGeom prst="rect">
            <a:avLst/>
          </a:prstGeom>
          <a:noFill/>
          <a:ln>
            <a:noFill/>
          </a:ln>
        </p:spPr>
      </p:pic>
      <p:sp>
        <p:nvSpPr>
          <p:cNvPr id="158" name="Google Shape;158;p20"/>
          <p:cNvSpPr/>
          <p:nvPr/>
        </p:nvSpPr>
        <p:spPr>
          <a:xfrm>
            <a:off x="6717600" y="560224"/>
            <a:ext cx="2236830" cy="457501"/>
          </a:xfrm>
          <a:prstGeom prst="rect">
            <a:avLst/>
          </a:prstGeom>
        </p:spPr>
        <p:txBody>
          <a:bodyPr>
            <a:prstTxWarp prst="textPlain">
              <a:avLst/>
            </a:prstTxWarp>
          </a:bodyPr>
          <a:lstStyle/>
          <a:p>
            <a:pPr lvl="0" algn="ctr"/>
            <a:r>
              <a:rPr b="0" i="0">
                <a:ln>
                  <a:noFill/>
                </a:ln>
                <a:solidFill>
                  <a:srgbClr val="008FC3"/>
                </a:solidFill>
                <a:latin typeface="Barlow Semi Condensed;800"/>
              </a:rPr>
              <a:t>2025-2026</a:t>
            </a:r>
          </a:p>
        </p:txBody>
      </p:sp>
      <p:pic>
        <p:nvPicPr>
          <p:cNvPr id="159" name="Google Shape;159;p20" title="Screenshot 2025-06-02 at 12.10.28 PM.png"/>
          <p:cNvPicPr preferRelativeResize="0"/>
          <p:nvPr/>
        </p:nvPicPr>
        <p:blipFill rotWithShape="1">
          <a:blip r:embed="rId5">
            <a:alphaModFix/>
          </a:blip>
          <a:srcRect l="15257" t="13269" r="17143"/>
          <a:stretch/>
        </p:blipFill>
        <p:spPr>
          <a:xfrm>
            <a:off x="521025" y="3265350"/>
            <a:ext cx="1213000" cy="1153075"/>
          </a:xfrm>
          <a:prstGeom prst="rect">
            <a:avLst/>
          </a:prstGeom>
          <a:noFill/>
          <a:ln>
            <a:noFill/>
          </a:ln>
        </p:spPr>
      </p:pic>
      <p:sp>
        <p:nvSpPr>
          <p:cNvPr id="160" name="Google Shape;160;p20"/>
          <p:cNvSpPr txBox="1">
            <a:spLocks noGrp="1"/>
          </p:cNvSpPr>
          <p:nvPr>
            <p:ph type="title"/>
          </p:nvPr>
        </p:nvSpPr>
        <p:spPr>
          <a:xfrm>
            <a:off x="1734025" y="3526475"/>
            <a:ext cx="2808000" cy="3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90" u="sng">
                <a:hlinkClick r:id="rId6"/>
              </a:rPr>
              <a:t>bit.ly/networkgazette25</a:t>
            </a:r>
            <a:r>
              <a:rPr lang="en" sz="1790"/>
              <a:t>t</a:t>
            </a:r>
            <a:endParaRPr sz="33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1"/>
          <p:cNvPicPr preferRelativeResize="0"/>
          <p:nvPr/>
        </p:nvPicPr>
        <p:blipFill>
          <a:blip r:embed="rId3">
            <a:alphaModFix/>
          </a:blip>
          <a:stretch>
            <a:fillRect/>
          </a:stretch>
        </p:blipFill>
        <p:spPr>
          <a:xfrm>
            <a:off x="-28225" y="4457400"/>
            <a:ext cx="9172224" cy="457500"/>
          </a:xfrm>
          <a:prstGeom prst="rect">
            <a:avLst/>
          </a:prstGeom>
          <a:noFill/>
          <a:ln>
            <a:noFill/>
          </a:ln>
        </p:spPr>
      </p:pic>
      <p:pic>
        <p:nvPicPr>
          <p:cNvPr id="166" name="Google Shape;166;p21"/>
          <p:cNvPicPr preferRelativeResize="0"/>
          <p:nvPr/>
        </p:nvPicPr>
        <p:blipFill>
          <a:blip r:embed="rId3">
            <a:alphaModFix/>
          </a:blip>
          <a:stretch>
            <a:fillRect/>
          </a:stretch>
        </p:blipFill>
        <p:spPr>
          <a:xfrm>
            <a:off x="-28225" y="18050"/>
            <a:ext cx="9172224" cy="457500"/>
          </a:xfrm>
          <a:prstGeom prst="rect">
            <a:avLst/>
          </a:prstGeom>
          <a:noFill/>
          <a:ln>
            <a:noFill/>
          </a:ln>
        </p:spPr>
      </p:pic>
      <p:sp>
        <p:nvSpPr>
          <p:cNvPr id="167" name="Google Shape;167;p21"/>
          <p:cNvSpPr/>
          <p:nvPr/>
        </p:nvSpPr>
        <p:spPr>
          <a:xfrm>
            <a:off x="7264925" y="4306675"/>
            <a:ext cx="1645800" cy="707700"/>
          </a:xfrm>
          <a:prstGeom prst="rect">
            <a:avLst/>
          </a:prstGeom>
          <a:solidFill>
            <a:schemeClr val="lt1"/>
          </a:solidFill>
          <a:ln w="9525" cap="flat" cmpd="sng">
            <a:solidFill>
              <a:srgbClr val="FFFFFF"/>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8" name="Google Shape;168;p21"/>
          <p:cNvPicPr preferRelativeResize="0"/>
          <p:nvPr/>
        </p:nvPicPr>
        <p:blipFill>
          <a:blip r:embed="rId4">
            <a:alphaModFix/>
          </a:blip>
          <a:stretch>
            <a:fillRect/>
          </a:stretch>
        </p:blipFill>
        <p:spPr>
          <a:xfrm>
            <a:off x="7304315" y="4356710"/>
            <a:ext cx="1534401" cy="615781"/>
          </a:xfrm>
          <a:prstGeom prst="rect">
            <a:avLst/>
          </a:prstGeom>
          <a:noFill/>
          <a:ln>
            <a:noFill/>
          </a:ln>
        </p:spPr>
      </p:pic>
      <p:sp>
        <p:nvSpPr>
          <p:cNvPr id="169" name="Google Shape;169;p21"/>
          <p:cNvSpPr/>
          <p:nvPr/>
        </p:nvSpPr>
        <p:spPr>
          <a:xfrm>
            <a:off x="322913" y="840410"/>
            <a:ext cx="2583247" cy="262494"/>
          </a:xfrm>
          <a:prstGeom prst="rect">
            <a:avLst/>
          </a:prstGeom>
        </p:spPr>
        <p:txBody>
          <a:bodyPr>
            <a:prstTxWarp prst="textPlain">
              <a:avLst/>
            </a:prstTxWarp>
          </a:bodyPr>
          <a:lstStyle/>
          <a:p>
            <a:pPr lvl="0" algn="ctr"/>
            <a:r>
              <a:rPr b="0" i="0">
                <a:ln>
                  <a:noFill/>
                </a:ln>
                <a:solidFill>
                  <a:srgbClr val="008FC3"/>
                </a:solidFill>
                <a:latin typeface="Barlow Semi Condensed;800"/>
              </a:rPr>
              <a:t>ORGANIZATIONAL</a:t>
            </a:r>
          </a:p>
        </p:txBody>
      </p:sp>
      <p:sp>
        <p:nvSpPr>
          <p:cNvPr id="170" name="Google Shape;170;p21"/>
          <p:cNvSpPr/>
          <p:nvPr/>
        </p:nvSpPr>
        <p:spPr>
          <a:xfrm>
            <a:off x="322913" y="1212712"/>
            <a:ext cx="2583241" cy="499410"/>
          </a:xfrm>
          <a:prstGeom prst="rect">
            <a:avLst/>
          </a:prstGeom>
        </p:spPr>
        <p:txBody>
          <a:bodyPr>
            <a:prstTxWarp prst="textPlain">
              <a:avLst/>
            </a:prstTxWarp>
          </a:bodyPr>
          <a:lstStyle/>
          <a:p>
            <a:pPr lvl="0" algn="ctr"/>
            <a:r>
              <a:rPr b="0" i="0">
                <a:ln>
                  <a:noFill/>
                </a:ln>
                <a:solidFill>
                  <a:srgbClr val="64AC45"/>
                </a:solidFill>
                <a:latin typeface="Barlow Semi Condensed;800"/>
              </a:rPr>
              <a:t>SYSTEMS</a:t>
            </a:r>
          </a:p>
        </p:txBody>
      </p:sp>
      <p:sp>
        <p:nvSpPr>
          <p:cNvPr id="171" name="Google Shape;171;p21"/>
          <p:cNvSpPr/>
          <p:nvPr/>
        </p:nvSpPr>
        <p:spPr>
          <a:xfrm>
            <a:off x="3411669" y="840391"/>
            <a:ext cx="3052299" cy="329262"/>
          </a:xfrm>
          <a:prstGeom prst="rect">
            <a:avLst/>
          </a:prstGeom>
        </p:spPr>
        <p:txBody>
          <a:bodyPr>
            <a:prstTxWarp prst="textPlain">
              <a:avLst/>
            </a:prstTxWarp>
          </a:bodyPr>
          <a:lstStyle/>
          <a:p>
            <a:pPr lvl="0" algn="ctr"/>
            <a:r>
              <a:rPr b="0" i="0">
                <a:ln>
                  <a:noFill/>
                </a:ln>
                <a:solidFill>
                  <a:srgbClr val="008FC3"/>
                </a:solidFill>
                <a:latin typeface="Barlow Semi Condensed;800"/>
              </a:rPr>
              <a:t>COMMUNICATION</a:t>
            </a:r>
          </a:p>
        </p:txBody>
      </p:sp>
      <p:sp>
        <p:nvSpPr>
          <p:cNvPr id="172" name="Google Shape;172;p21"/>
          <p:cNvSpPr/>
          <p:nvPr/>
        </p:nvSpPr>
        <p:spPr>
          <a:xfrm>
            <a:off x="3411669" y="1242061"/>
            <a:ext cx="3052294" cy="440727"/>
          </a:xfrm>
          <a:prstGeom prst="rect">
            <a:avLst/>
          </a:prstGeom>
        </p:spPr>
        <p:txBody>
          <a:bodyPr>
            <a:prstTxWarp prst="textPlain">
              <a:avLst/>
            </a:prstTxWarp>
          </a:bodyPr>
          <a:lstStyle/>
          <a:p>
            <a:pPr lvl="0" algn="ctr"/>
            <a:r>
              <a:rPr b="0" i="0">
                <a:ln>
                  <a:noFill/>
                </a:ln>
                <a:solidFill>
                  <a:srgbClr val="64AC45"/>
                </a:solidFill>
                <a:latin typeface="Barlow Semi Condensed;800"/>
              </a:rPr>
              <a:t>STRATEGIES</a:t>
            </a:r>
          </a:p>
        </p:txBody>
      </p:sp>
      <p:sp>
        <p:nvSpPr>
          <p:cNvPr id="173" name="Google Shape;173;p21"/>
          <p:cNvSpPr/>
          <p:nvPr/>
        </p:nvSpPr>
        <p:spPr>
          <a:xfrm>
            <a:off x="6904687" y="783849"/>
            <a:ext cx="1916395" cy="375599"/>
          </a:xfrm>
          <a:prstGeom prst="rect">
            <a:avLst/>
          </a:prstGeom>
        </p:spPr>
        <p:txBody>
          <a:bodyPr>
            <a:prstTxWarp prst="textPlain">
              <a:avLst/>
            </a:prstTxWarp>
          </a:bodyPr>
          <a:lstStyle/>
          <a:p>
            <a:pPr lvl="0" algn="ctr"/>
            <a:r>
              <a:rPr b="0" i="0">
                <a:ln>
                  <a:noFill/>
                </a:ln>
                <a:solidFill>
                  <a:srgbClr val="008FC3"/>
                </a:solidFill>
                <a:latin typeface="Barlow Semi Condensed;800"/>
              </a:rPr>
              <a:t>MANAGING</a:t>
            </a:r>
          </a:p>
        </p:txBody>
      </p:sp>
      <p:sp>
        <p:nvSpPr>
          <p:cNvPr id="174" name="Google Shape;174;p21"/>
          <p:cNvSpPr/>
          <p:nvPr/>
        </p:nvSpPr>
        <p:spPr>
          <a:xfrm>
            <a:off x="7178817" y="1216698"/>
            <a:ext cx="1368125" cy="491428"/>
          </a:xfrm>
          <a:prstGeom prst="rect">
            <a:avLst/>
          </a:prstGeom>
        </p:spPr>
        <p:txBody>
          <a:bodyPr>
            <a:prstTxWarp prst="textPlain">
              <a:avLst/>
            </a:prstTxWarp>
          </a:bodyPr>
          <a:lstStyle/>
          <a:p>
            <a:pPr lvl="0" algn="ctr"/>
            <a:r>
              <a:rPr b="0" i="0">
                <a:ln>
                  <a:noFill/>
                </a:ln>
                <a:solidFill>
                  <a:srgbClr val="64AC45"/>
                </a:solidFill>
                <a:latin typeface="Barlow Semi Condensed;800"/>
              </a:rPr>
              <a:t>SELF</a:t>
            </a:r>
          </a:p>
        </p:txBody>
      </p:sp>
      <p:cxnSp>
        <p:nvCxnSpPr>
          <p:cNvPr id="175" name="Google Shape;175;p21"/>
          <p:cNvCxnSpPr/>
          <p:nvPr/>
        </p:nvCxnSpPr>
        <p:spPr>
          <a:xfrm>
            <a:off x="3015500" y="1266650"/>
            <a:ext cx="286800" cy="19800"/>
          </a:xfrm>
          <a:prstGeom prst="straightConnector1">
            <a:avLst/>
          </a:prstGeom>
          <a:noFill/>
          <a:ln w="114300" cap="flat" cmpd="sng">
            <a:solidFill>
              <a:schemeClr val="dk1"/>
            </a:solidFill>
            <a:prstDash val="solid"/>
            <a:round/>
            <a:headEnd type="none" w="med" len="med"/>
            <a:tailEnd type="none" w="med" len="med"/>
          </a:ln>
        </p:spPr>
      </p:cxnSp>
      <p:cxnSp>
        <p:nvCxnSpPr>
          <p:cNvPr id="176" name="Google Shape;176;p21"/>
          <p:cNvCxnSpPr/>
          <p:nvPr/>
        </p:nvCxnSpPr>
        <p:spPr>
          <a:xfrm rot="10800000" flipH="1">
            <a:off x="6587588" y="1242050"/>
            <a:ext cx="317100" cy="69000"/>
          </a:xfrm>
          <a:prstGeom prst="straightConnector1">
            <a:avLst/>
          </a:prstGeom>
          <a:noFill/>
          <a:ln w="114300" cap="flat" cmpd="sng">
            <a:solidFill>
              <a:schemeClr val="dk1"/>
            </a:solidFill>
            <a:prstDash val="solid"/>
            <a:round/>
            <a:headEnd type="none" w="med" len="med"/>
            <a:tailEnd type="none" w="med" len="med"/>
          </a:ln>
        </p:spPr>
      </p:cxnSp>
      <p:pic>
        <p:nvPicPr>
          <p:cNvPr id="177" name="Google Shape;177;p21" title="Screenshot 2025-06-02 at 12.18.50 PM.png"/>
          <p:cNvPicPr preferRelativeResize="0"/>
          <p:nvPr/>
        </p:nvPicPr>
        <p:blipFill>
          <a:blip r:embed="rId5">
            <a:alphaModFix/>
          </a:blip>
          <a:stretch>
            <a:fillRect/>
          </a:stretch>
        </p:blipFill>
        <p:spPr>
          <a:xfrm>
            <a:off x="144250" y="2132980"/>
            <a:ext cx="3340700" cy="1692195"/>
          </a:xfrm>
          <a:prstGeom prst="rect">
            <a:avLst/>
          </a:prstGeom>
          <a:noFill/>
          <a:ln>
            <a:noFill/>
          </a:ln>
        </p:spPr>
      </p:pic>
      <p:pic>
        <p:nvPicPr>
          <p:cNvPr id="178" name="Google Shape;178;p21"/>
          <p:cNvPicPr preferRelativeResize="0"/>
          <p:nvPr/>
        </p:nvPicPr>
        <p:blipFill>
          <a:blip r:embed="rId6">
            <a:alphaModFix/>
          </a:blip>
          <a:stretch>
            <a:fillRect/>
          </a:stretch>
        </p:blipFill>
        <p:spPr>
          <a:xfrm>
            <a:off x="3673450" y="2043363"/>
            <a:ext cx="5102402" cy="158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p:nvPr/>
        </p:nvSpPr>
        <p:spPr>
          <a:xfrm>
            <a:off x="0" y="4014450"/>
            <a:ext cx="9144000" cy="1128600"/>
          </a:xfrm>
          <a:prstGeom prst="rect">
            <a:avLst/>
          </a:prstGeom>
          <a:solidFill>
            <a:srgbClr val="59B2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22"/>
          <p:cNvSpPr/>
          <p:nvPr/>
        </p:nvSpPr>
        <p:spPr>
          <a:xfrm>
            <a:off x="566870" y="3904072"/>
            <a:ext cx="2128200" cy="2128200"/>
          </a:xfrm>
          <a:prstGeom prst="ellipse">
            <a:avLst/>
          </a:prstGeom>
          <a:solidFill>
            <a:schemeClr val="lt1">
              <a:alpha val="129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5" name="Google Shape;185;p22"/>
          <p:cNvSpPr/>
          <p:nvPr/>
        </p:nvSpPr>
        <p:spPr>
          <a:xfrm>
            <a:off x="3305474" y="3883790"/>
            <a:ext cx="762000" cy="762000"/>
          </a:xfrm>
          <a:prstGeom prst="ellipse">
            <a:avLst/>
          </a:prstGeom>
          <a:solidFill>
            <a:schemeClr val="lt1">
              <a:alpha val="1294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6" name="Google Shape;186;p22"/>
          <p:cNvSpPr/>
          <p:nvPr/>
        </p:nvSpPr>
        <p:spPr>
          <a:xfrm>
            <a:off x="5366275" y="483575"/>
            <a:ext cx="3383700" cy="671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 name="Google Shape;187;p22"/>
          <p:cNvSpPr txBox="1"/>
          <p:nvPr/>
        </p:nvSpPr>
        <p:spPr>
          <a:xfrm>
            <a:off x="5366275" y="474875"/>
            <a:ext cx="3383700" cy="671400"/>
          </a:xfrm>
          <a:prstGeom prst="rect">
            <a:avLst/>
          </a:prstGeom>
          <a:no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 sz="2400" b="1">
                <a:solidFill>
                  <a:schemeClr val="lt1"/>
                </a:solidFill>
                <a:latin typeface="Lato"/>
                <a:ea typeface="Lato"/>
                <a:cs typeface="Lato"/>
                <a:sym typeface="Lato"/>
              </a:rPr>
              <a:t>@GRRECKY</a:t>
            </a:r>
            <a:endParaRPr sz="2400" b="1">
              <a:solidFill>
                <a:schemeClr val="lt1"/>
              </a:solidFill>
              <a:latin typeface="Lato"/>
              <a:ea typeface="Lato"/>
              <a:cs typeface="Lato"/>
              <a:sym typeface="Lato"/>
            </a:endParaRPr>
          </a:p>
        </p:txBody>
      </p:sp>
      <p:sp>
        <p:nvSpPr>
          <p:cNvPr id="188" name="Google Shape;188;p22"/>
          <p:cNvSpPr/>
          <p:nvPr/>
        </p:nvSpPr>
        <p:spPr>
          <a:xfrm>
            <a:off x="964922" y="4319250"/>
            <a:ext cx="7451871" cy="500701"/>
          </a:xfrm>
          <a:prstGeom prst="rect">
            <a:avLst/>
          </a:prstGeom>
        </p:spPr>
        <p:txBody>
          <a:bodyPr>
            <a:prstTxWarp prst="textPlain">
              <a:avLst/>
            </a:prstTxWarp>
          </a:bodyPr>
          <a:lstStyle/>
          <a:p>
            <a:pPr lvl="0" algn="ctr"/>
            <a:r>
              <a:rPr b="0" i="0">
                <a:ln>
                  <a:noFill/>
                </a:ln>
                <a:solidFill>
                  <a:srgbClr val="008FC3"/>
                </a:solidFill>
                <a:latin typeface="Bebas Neue"/>
              </a:rPr>
              <a:t>FOLLOW US ON SOCIAL MEDIA</a:t>
            </a:r>
          </a:p>
        </p:txBody>
      </p:sp>
      <p:pic>
        <p:nvPicPr>
          <p:cNvPr id="189" name="Google Shape;189;p22"/>
          <p:cNvPicPr preferRelativeResize="0"/>
          <p:nvPr/>
        </p:nvPicPr>
        <p:blipFill rotWithShape="1">
          <a:blip r:embed="rId3">
            <a:alphaModFix/>
          </a:blip>
          <a:srcRect l="18832" r="18601"/>
          <a:stretch/>
        </p:blipFill>
        <p:spPr>
          <a:xfrm>
            <a:off x="3961350" y="391825"/>
            <a:ext cx="1112649" cy="839341"/>
          </a:xfrm>
          <a:prstGeom prst="rect">
            <a:avLst/>
          </a:prstGeom>
          <a:noFill/>
          <a:ln>
            <a:noFill/>
          </a:ln>
        </p:spPr>
      </p:pic>
      <p:pic>
        <p:nvPicPr>
          <p:cNvPr id="190" name="Google Shape;190;p22"/>
          <p:cNvPicPr preferRelativeResize="0"/>
          <p:nvPr/>
        </p:nvPicPr>
        <p:blipFill>
          <a:blip r:embed="rId4">
            <a:alphaModFix/>
          </a:blip>
          <a:stretch>
            <a:fillRect/>
          </a:stretch>
        </p:blipFill>
        <p:spPr>
          <a:xfrm>
            <a:off x="4009175" y="2343050"/>
            <a:ext cx="1020026" cy="1020000"/>
          </a:xfrm>
          <a:prstGeom prst="rect">
            <a:avLst/>
          </a:prstGeom>
          <a:noFill/>
          <a:ln>
            <a:noFill/>
          </a:ln>
        </p:spPr>
      </p:pic>
      <p:pic>
        <p:nvPicPr>
          <p:cNvPr id="191" name="Google Shape;191;p22"/>
          <p:cNvPicPr preferRelativeResize="0"/>
          <p:nvPr/>
        </p:nvPicPr>
        <p:blipFill rotWithShape="1">
          <a:blip r:embed="rId5">
            <a:alphaModFix/>
          </a:blip>
          <a:srcRect t="6445"/>
          <a:stretch/>
        </p:blipFill>
        <p:spPr>
          <a:xfrm>
            <a:off x="3961361" y="1302175"/>
            <a:ext cx="1112640" cy="1040876"/>
          </a:xfrm>
          <a:prstGeom prst="rect">
            <a:avLst/>
          </a:prstGeom>
          <a:noFill/>
          <a:ln>
            <a:noFill/>
          </a:ln>
        </p:spPr>
      </p:pic>
      <p:pic>
        <p:nvPicPr>
          <p:cNvPr id="192" name="Google Shape;192;p22"/>
          <p:cNvPicPr preferRelativeResize="0"/>
          <p:nvPr/>
        </p:nvPicPr>
        <p:blipFill>
          <a:blip r:embed="rId6">
            <a:alphaModFix/>
          </a:blip>
          <a:stretch>
            <a:fillRect/>
          </a:stretch>
        </p:blipFill>
        <p:spPr>
          <a:xfrm>
            <a:off x="424875" y="-76500"/>
            <a:ext cx="2387550" cy="4051874"/>
          </a:xfrm>
          <a:prstGeom prst="rect">
            <a:avLst/>
          </a:prstGeom>
          <a:noFill/>
          <a:ln>
            <a:noFill/>
          </a:ln>
        </p:spPr>
      </p:pic>
      <p:sp>
        <p:nvSpPr>
          <p:cNvPr id="193" name="Google Shape;193;p22"/>
          <p:cNvSpPr/>
          <p:nvPr/>
        </p:nvSpPr>
        <p:spPr>
          <a:xfrm>
            <a:off x="5366275" y="1474175"/>
            <a:ext cx="3383700" cy="671400"/>
          </a:xfrm>
          <a:prstGeom prst="rect">
            <a:avLst/>
          </a:prstGeom>
          <a:solidFill>
            <a:srgbClr val="59B23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 name="Google Shape;194;p22"/>
          <p:cNvSpPr txBox="1"/>
          <p:nvPr/>
        </p:nvSpPr>
        <p:spPr>
          <a:xfrm>
            <a:off x="5366275" y="1474175"/>
            <a:ext cx="3383700" cy="671400"/>
          </a:xfrm>
          <a:prstGeom prst="rect">
            <a:avLst/>
          </a:prstGeom>
          <a:no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 sz="2400" b="1">
                <a:solidFill>
                  <a:schemeClr val="lt1"/>
                </a:solidFill>
                <a:latin typeface="Lato"/>
                <a:ea typeface="Lato"/>
                <a:cs typeface="Lato"/>
                <a:sym typeface="Lato"/>
              </a:rPr>
              <a:t>@GRRECKY</a:t>
            </a:r>
            <a:endParaRPr sz="2400" b="1">
              <a:solidFill>
                <a:schemeClr val="lt1"/>
              </a:solidFill>
              <a:latin typeface="Lato"/>
              <a:ea typeface="Lato"/>
              <a:cs typeface="Lato"/>
              <a:sym typeface="Lato"/>
            </a:endParaRPr>
          </a:p>
        </p:txBody>
      </p:sp>
      <p:sp>
        <p:nvSpPr>
          <p:cNvPr id="195" name="Google Shape;195;p22"/>
          <p:cNvSpPr/>
          <p:nvPr/>
        </p:nvSpPr>
        <p:spPr>
          <a:xfrm>
            <a:off x="5366275" y="2464775"/>
            <a:ext cx="3383700" cy="6714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22"/>
          <p:cNvSpPr txBox="1"/>
          <p:nvPr/>
        </p:nvSpPr>
        <p:spPr>
          <a:xfrm>
            <a:off x="5366275" y="2464775"/>
            <a:ext cx="3383700" cy="671400"/>
          </a:xfrm>
          <a:prstGeom prst="rect">
            <a:avLst/>
          </a:prstGeom>
          <a:no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 sz="2000" b="1">
                <a:solidFill>
                  <a:schemeClr val="lt1"/>
                </a:solidFill>
                <a:latin typeface="Lato"/>
                <a:ea typeface="Lato"/>
                <a:cs typeface="Lato"/>
                <a:sym typeface="Lato"/>
              </a:rPr>
              <a:t>@</a:t>
            </a:r>
            <a:r>
              <a:rPr lang="en" sz="2400" b="1">
                <a:solidFill>
                  <a:schemeClr val="lt1"/>
                </a:solidFill>
                <a:latin typeface="Lato"/>
                <a:ea typeface="Lato"/>
                <a:cs typeface="Lato"/>
                <a:sym typeface="Lato"/>
              </a:rPr>
              <a:t>GRRECKY</a:t>
            </a:r>
            <a:endParaRPr sz="2400" b="1">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Words>
  <Application>Microsoft Office PowerPoint</Application>
  <PresentationFormat>On-screen Show (16:9)</PresentationFormat>
  <Paragraphs>76</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Calibri</vt:lpstr>
      <vt:lpstr>Lato</vt:lpstr>
      <vt:lpstr>Barlow Semi Condensed;600</vt:lpstr>
      <vt:lpstr>Arial</vt:lpstr>
      <vt:lpstr>Bebas Neue</vt:lpstr>
      <vt:lpstr>Barlow Semi Condensed;800</vt:lpstr>
      <vt:lpstr>Comic Sans MS</vt:lpstr>
      <vt:lpstr>Caveat</vt:lpstr>
      <vt:lpstr>Simple Light</vt:lpstr>
      <vt:lpstr>PowerPoint Presentation</vt:lpstr>
      <vt:lpstr>PowerPoint Presentation</vt:lpstr>
      <vt:lpstr>PowerPoint Presentation</vt:lpstr>
      <vt:lpstr>PowerPoint Presentation</vt:lpstr>
      <vt:lpstr>PowerPoint Presentation</vt:lpstr>
      <vt:lpstr>bit.ly/networkgazette25t</vt:lpstr>
      <vt:lpstr>Network Leadership Symposiums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Yvette (LRC)</dc:creator>
  <cp:lastModifiedBy>Perry, Yvette (LRC)</cp:lastModifiedBy>
  <cp:revision>1</cp:revision>
  <dcterms:modified xsi:type="dcterms:W3CDTF">2025-06-02T17:56:19Z</dcterms:modified>
</cp:coreProperties>
</file>