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8288000" cy="10287000"/>
  <p:notesSz cx="6858000" cy="9144000"/>
  <p:embeddedFontLst>
    <p:embeddedFont>
      <p:font typeface="Canva Sans Bold" panose="020B0604020202020204" charset="0"/>
      <p:regular r:id="rId8"/>
    </p:embeddedFont>
    <p:embeddedFont>
      <p:font typeface="Canva Sans Bold Italics" panose="020B0604020202020204" charset="0"/>
      <p:regular r:id="rId9"/>
    </p:embeddedFont>
    <p:embeddedFont>
      <p:font typeface="Helvetica Now Condensed Bold" panose="020B0604020202020204" charset="0"/>
      <p:regular r:id="rId1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63" d="100"/>
          <a:sy n="63" d="100"/>
        </p:scale>
        <p:origin x="1098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1.fntdata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font" Target="fonts/font3.fntdata"/><Relationship Id="rId4" Type="http://schemas.openxmlformats.org/officeDocument/2006/relationships/slide" Target="slides/slide3.xml"/><Relationship Id="rId9" Type="http://schemas.openxmlformats.org/officeDocument/2006/relationships/font" Target="fonts/font2.fntdata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6/2/2025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35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4422209" y="1294292"/>
            <a:ext cx="9199756" cy="2391937"/>
          </a:xfrm>
          <a:custGeom>
            <a:avLst/>
            <a:gdLst/>
            <a:ahLst/>
            <a:cxnLst/>
            <a:rect l="l" t="t" r="r" b="b"/>
            <a:pathLst>
              <a:path w="9199756" h="2391937">
                <a:moveTo>
                  <a:pt x="0" y="0"/>
                </a:moveTo>
                <a:lnTo>
                  <a:pt x="9199756" y="0"/>
                </a:lnTo>
                <a:lnTo>
                  <a:pt x="9199756" y="2391937"/>
                </a:lnTo>
                <a:lnTo>
                  <a:pt x="0" y="2391937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/>
          <p:nvPr/>
        </p:nvSpPr>
        <p:spPr>
          <a:xfrm>
            <a:off x="0" y="3910361"/>
            <a:ext cx="18288000" cy="101219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059"/>
              </a:lnSpc>
            </a:pPr>
            <a:r>
              <a:rPr lang="en-US" sz="2899" b="1" i="1">
                <a:solidFill>
                  <a:srgbClr val="FFFFFF"/>
                </a:solidFill>
                <a:latin typeface="Canva Sans Bold Italics"/>
                <a:ea typeface="Canva Sans Bold Italics"/>
                <a:cs typeface="Canva Sans Bold Italics"/>
                <a:sym typeface="Canva Sans Bold Italics"/>
              </a:rPr>
              <a:t>Growing Leaders, Transforming Public Education, and </a:t>
            </a:r>
          </a:p>
          <a:p>
            <a:pPr algn="ctr">
              <a:lnSpc>
                <a:spcPts val="4059"/>
              </a:lnSpc>
            </a:pPr>
            <a:r>
              <a:rPr lang="en-US" sz="2899" b="1" i="1">
                <a:solidFill>
                  <a:srgbClr val="FFFFFF"/>
                </a:solidFill>
                <a:latin typeface="Canva Sans Bold Italics"/>
                <a:ea typeface="Canva Sans Bold Italics"/>
                <a:cs typeface="Canva Sans Bold Italics"/>
                <a:sym typeface="Canva Sans Bold Italics"/>
              </a:rPr>
              <a:t>Shaping Students' Futures</a:t>
            </a:r>
            <a:r>
              <a:rPr lang="en-US" sz="2899" b="1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</a:t>
            </a:r>
            <a:r>
              <a:rPr lang="en-US" sz="2899" b="1" i="1">
                <a:solidFill>
                  <a:srgbClr val="FFFFFF"/>
                </a:solidFill>
                <a:latin typeface="Canva Sans Bold Italics"/>
                <a:ea typeface="Canva Sans Bold Italics"/>
                <a:cs typeface="Canva Sans Bold Italics"/>
                <a:sym typeface="Canva Sans Bold Italics"/>
              </a:rPr>
              <a:t>Since 1969</a:t>
            </a:r>
          </a:p>
        </p:txBody>
      </p:sp>
      <p:sp>
        <p:nvSpPr>
          <p:cNvPr id="4" name="TextBox 4"/>
          <p:cNvSpPr txBox="1"/>
          <p:nvPr/>
        </p:nvSpPr>
        <p:spPr>
          <a:xfrm>
            <a:off x="435445" y="6939318"/>
            <a:ext cx="17417110" cy="1908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280"/>
              </a:lnSpc>
            </a:pPr>
            <a:r>
              <a:rPr lang="en-US" sz="5200" b="1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Exceptional Schools Start with Exceptionl Principals: </a:t>
            </a:r>
          </a:p>
          <a:p>
            <a:pPr algn="ctr">
              <a:lnSpc>
                <a:spcPts val="8120"/>
              </a:lnSpc>
            </a:pPr>
            <a:r>
              <a:rPr lang="en-US" sz="5800" b="1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The Key to Educationl Excellence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35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503014" y="9258300"/>
            <a:ext cx="2898496" cy="753609"/>
          </a:xfrm>
          <a:custGeom>
            <a:avLst/>
            <a:gdLst/>
            <a:ahLst/>
            <a:cxnLst/>
            <a:rect l="l" t="t" r="r" b="b"/>
            <a:pathLst>
              <a:path w="2898496" h="753609">
                <a:moveTo>
                  <a:pt x="0" y="0"/>
                </a:moveTo>
                <a:lnTo>
                  <a:pt x="2898496" y="0"/>
                </a:lnTo>
                <a:lnTo>
                  <a:pt x="2898496" y="753609"/>
                </a:lnTo>
                <a:lnTo>
                  <a:pt x="0" y="75360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10484458" y="1028700"/>
            <a:ext cx="7315200" cy="1506931"/>
          </a:xfrm>
          <a:custGeom>
            <a:avLst/>
            <a:gdLst/>
            <a:ahLst/>
            <a:cxnLst/>
            <a:rect l="l" t="t" r="r" b="b"/>
            <a:pathLst>
              <a:path w="7315200" h="1506931">
                <a:moveTo>
                  <a:pt x="0" y="0"/>
                </a:moveTo>
                <a:lnTo>
                  <a:pt x="7315200" y="0"/>
                </a:lnTo>
                <a:lnTo>
                  <a:pt x="7315200" y="1506931"/>
                </a:lnTo>
                <a:lnTo>
                  <a:pt x="0" y="150693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1028700" y="2731636"/>
            <a:ext cx="8743737" cy="363806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13878"/>
              </a:lnSpc>
            </a:pPr>
            <a:r>
              <a:rPr lang="en-US" sz="15084" b="1">
                <a:solidFill>
                  <a:srgbClr val="FFFFFF"/>
                </a:solidFill>
                <a:latin typeface="Helvetica Now Condensed Bold"/>
                <a:ea typeface="Helvetica Now Condensed Bold"/>
                <a:cs typeface="Helvetica Now Condensed Bold"/>
                <a:sym typeface="Helvetica Now Condensed Bold"/>
              </a:rPr>
              <a:t>EQUIPPING</a:t>
            </a:r>
          </a:p>
          <a:p>
            <a:pPr algn="l">
              <a:lnSpc>
                <a:spcPts val="13878"/>
              </a:lnSpc>
            </a:pPr>
            <a:r>
              <a:rPr lang="en-US" sz="15084" b="1">
                <a:solidFill>
                  <a:srgbClr val="FFFFFF"/>
                </a:solidFill>
                <a:latin typeface="Helvetica Now Condensed Bold"/>
                <a:ea typeface="Helvetica Now Condensed Bold"/>
                <a:cs typeface="Helvetica Now Condensed Bold"/>
                <a:sym typeface="Helvetica Now Condensed Bold"/>
              </a:rPr>
              <a:t>LEADERS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3591941" y="9390630"/>
            <a:ext cx="14458952" cy="4318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2500" b="1" i="1">
                <a:solidFill>
                  <a:srgbClr val="FFFFFF"/>
                </a:solidFill>
                <a:latin typeface="Canva Sans Bold Italics"/>
                <a:ea typeface="Canva Sans Bold Italics"/>
                <a:cs typeface="Canva Sans Bold Italics"/>
                <a:sym typeface="Canva Sans Bold Italics"/>
              </a:rPr>
              <a:t>Growing Leaders, Transforming Public Education, and Shaping Students' Futures</a:t>
            </a:r>
            <a:r>
              <a:rPr lang="en-US" sz="2500" b="1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</a:t>
            </a:r>
            <a:r>
              <a:rPr lang="en-US" sz="2500" b="1" i="1">
                <a:solidFill>
                  <a:srgbClr val="FFFFFF"/>
                </a:solidFill>
                <a:latin typeface="Canva Sans Bold Italics"/>
                <a:ea typeface="Canva Sans Bold Italics"/>
                <a:cs typeface="Canva Sans Bold Italics"/>
                <a:sym typeface="Canva Sans Bold Italics"/>
              </a:rPr>
              <a:t>Since 1969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0821417" y="1203681"/>
            <a:ext cx="6437883" cy="10998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1">
                <a:solidFill>
                  <a:srgbClr val="10359A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Leadership Development Programming</a:t>
            </a:r>
          </a:p>
        </p:txBody>
      </p:sp>
      <p:sp>
        <p:nvSpPr>
          <p:cNvPr id="7" name="Freeform 7"/>
          <p:cNvSpPr/>
          <p:nvPr/>
        </p:nvSpPr>
        <p:spPr>
          <a:xfrm>
            <a:off x="10484458" y="2838947"/>
            <a:ext cx="7315200" cy="1506931"/>
          </a:xfrm>
          <a:custGeom>
            <a:avLst/>
            <a:gdLst/>
            <a:ahLst/>
            <a:cxnLst/>
            <a:rect l="l" t="t" r="r" b="b"/>
            <a:pathLst>
              <a:path w="7315200" h="1506931">
                <a:moveTo>
                  <a:pt x="0" y="0"/>
                </a:moveTo>
                <a:lnTo>
                  <a:pt x="7315200" y="0"/>
                </a:lnTo>
                <a:lnTo>
                  <a:pt x="7315200" y="1506931"/>
                </a:lnTo>
                <a:lnTo>
                  <a:pt x="0" y="150693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8" name="TextBox 8"/>
          <p:cNvSpPr txBox="1"/>
          <p:nvPr/>
        </p:nvSpPr>
        <p:spPr>
          <a:xfrm>
            <a:off x="10923117" y="2966353"/>
            <a:ext cx="6437883" cy="10998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1">
                <a:solidFill>
                  <a:srgbClr val="10359A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Principals, Assistant </a:t>
            </a:r>
          </a:p>
          <a:p>
            <a:pPr algn="ctr">
              <a:lnSpc>
                <a:spcPts val="4480"/>
              </a:lnSpc>
            </a:pPr>
            <a:r>
              <a:rPr lang="en-US" sz="3200" b="1">
                <a:solidFill>
                  <a:srgbClr val="10359A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Principals, Aspiring Principals</a:t>
            </a:r>
          </a:p>
        </p:txBody>
      </p:sp>
      <p:sp>
        <p:nvSpPr>
          <p:cNvPr id="9" name="Freeform 9"/>
          <p:cNvSpPr/>
          <p:nvPr/>
        </p:nvSpPr>
        <p:spPr>
          <a:xfrm>
            <a:off x="10484458" y="4580522"/>
            <a:ext cx="7315200" cy="1506931"/>
          </a:xfrm>
          <a:custGeom>
            <a:avLst/>
            <a:gdLst/>
            <a:ahLst/>
            <a:cxnLst/>
            <a:rect l="l" t="t" r="r" b="b"/>
            <a:pathLst>
              <a:path w="7315200" h="1506931">
                <a:moveTo>
                  <a:pt x="0" y="0"/>
                </a:moveTo>
                <a:lnTo>
                  <a:pt x="7315200" y="0"/>
                </a:lnTo>
                <a:lnTo>
                  <a:pt x="7315200" y="1506931"/>
                </a:lnTo>
                <a:lnTo>
                  <a:pt x="0" y="150693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0" name="TextBox 10"/>
          <p:cNvSpPr txBox="1"/>
          <p:nvPr/>
        </p:nvSpPr>
        <p:spPr>
          <a:xfrm>
            <a:off x="10923117" y="4755503"/>
            <a:ext cx="6437883" cy="10998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1">
                <a:solidFill>
                  <a:srgbClr val="10359A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Just In Time, Ongoing, Embedded, Scalable</a:t>
            </a:r>
          </a:p>
        </p:txBody>
      </p:sp>
      <p:sp>
        <p:nvSpPr>
          <p:cNvPr id="11" name="Freeform 11"/>
          <p:cNvSpPr/>
          <p:nvPr/>
        </p:nvSpPr>
        <p:spPr>
          <a:xfrm>
            <a:off x="10681277" y="6369696"/>
            <a:ext cx="7315200" cy="1506931"/>
          </a:xfrm>
          <a:custGeom>
            <a:avLst/>
            <a:gdLst/>
            <a:ahLst/>
            <a:cxnLst/>
            <a:rect l="l" t="t" r="r" b="b"/>
            <a:pathLst>
              <a:path w="7315200" h="1506931">
                <a:moveTo>
                  <a:pt x="0" y="0"/>
                </a:moveTo>
                <a:lnTo>
                  <a:pt x="7315200" y="0"/>
                </a:lnTo>
                <a:lnTo>
                  <a:pt x="7315200" y="1506931"/>
                </a:lnTo>
                <a:lnTo>
                  <a:pt x="0" y="1506931"/>
                </a:lnTo>
                <a:lnTo>
                  <a:pt x="0" y="0"/>
                </a:lnTo>
                <a:close/>
              </a:path>
            </a:pathLst>
          </a:custGeom>
          <a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12" name="TextBox 12"/>
          <p:cNvSpPr txBox="1"/>
          <p:nvPr/>
        </p:nvSpPr>
        <p:spPr>
          <a:xfrm>
            <a:off x="11119936" y="6458928"/>
            <a:ext cx="6437883" cy="1099819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480"/>
              </a:lnSpc>
            </a:pPr>
            <a:r>
              <a:rPr lang="en-US" sz="3200" b="1">
                <a:solidFill>
                  <a:srgbClr val="10359A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Professional CEUs &amp; </a:t>
            </a:r>
          </a:p>
          <a:p>
            <a:pPr algn="ctr">
              <a:lnSpc>
                <a:spcPts val="4480"/>
              </a:lnSpc>
            </a:pPr>
            <a:r>
              <a:rPr lang="en-US" sz="3200" b="1">
                <a:solidFill>
                  <a:srgbClr val="10359A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University Credit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35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/>
          <p:cNvSpPr/>
          <p:nvPr/>
        </p:nvSpPr>
        <p:spPr>
          <a:xfrm>
            <a:off x="7621643" y="4997443"/>
            <a:ext cx="2506602" cy="0"/>
          </a:xfrm>
          <a:prstGeom prst="line">
            <a:avLst/>
          </a:prstGeom>
          <a:ln w="190500" cap="flat">
            <a:solidFill>
              <a:srgbClr val="FF5757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3" name="AutoShape 3"/>
          <p:cNvSpPr/>
          <p:nvPr/>
        </p:nvSpPr>
        <p:spPr>
          <a:xfrm>
            <a:off x="7621643" y="4997443"/>
            <a:ext cx="2506602" cy="1737886"/>
          </a:xfrm>
          <a:prstGeom prst="line">
            <a:avLst/>
          </a:prstGeom>
          <a:ln w="190500" cap="flat">
            <a:solidFill>
              <a:srgbClr val="FF5757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4" name="AutoShape 4"/>
          <p:cNvSpPr/>
          <p:nvPr/>
        </p:nvSpPr>
        <p:spPr>
          <a:xfrm>
            <a:off x="7621643" y="4997443"/>
            <a:ext cx="2506602" cy="3458648"/>
          </a:xfrm>
          <a:prstGeom prst="line">
            <a:avLst/>
          </a:prstGeom>
          <a:ln w="190500" cap="flat">
            <a:solidFill>
              <a:srgbClr val="FF5757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5" name="AutoShape 5"/>
          <p:cNvSpPr/>
          <p:nvPr/>
        </p:nvSpPr>
        <p:spPr>
          <a:xfrm flipV="1">
            <a:off x="7621643" y="3259556"/>
            <a:ext cx="2506602" cy="1737886"/>
          </a:xfrm>
          <a:prstGeom prst="line">
            <a:avLst/>
          </a:prstGeom>
          <a:ln w="190500" cap="flat">
            <a:solidFill>
              <a:srgbClr val="FF5757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6" name="AutoShape 6"/>
          <p:cNvSpPr/>
          <p:nvPr/>
        </p:nvSpPr>
        <p:spPr>
          <a:xfrm flipV="1">
            <a:off x="7543800" y="1584842"/>
            <a:ext cx="2704720" cy="3458650"/>
          </a:xfrm>
          <a:prstGeom prst="line">
            <a:avLst/>
          </a:prstGeom>
          <a:ln w="190500" cap="flat">
            <a:solidFill>
              <a:srgbClr val="FF5757"/>
            </a:solidFill>
            <a:prstDash val="solid"/>
            <a:headEnd type="none" w="sm" len="sm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7" name="Freeform 7"/>
          <p:cNvSpPr/>
          <p:nvPr/>
        </p:nvSpPr>
        <p:spPr>
          <a:xfrm>
            <a:off x="360750" y="9455919"/>
            <a:ext cx="2898496" cy="753609"/>
          </a:xfrm>
          <a:custGeom>
            <a:avLst/>
            <a:gdLst/>
            <a:ahLst/>
            <a:cxnLst/>
            <a:rect l="l" t="t" r="r" b="b"/>
            <a:pathLst>
              <a:path w="2898496" h="753609">
                <a:moveTo>
                  <a:pt x="0" y="0"/>
                </a:moveTo>
                <a:lnTo>
                  <a:pt x="2898496" y="0"/>
                </a:lnTo>
                <a:lnTo>
                  <a:pt x="2898496" y="753609"/>
                </a:lnTo>
                <a:lnTo>
                  <a:pt x="0" y="75360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8" name="TextBox 8"/>
          <p:cNvSpPr txBox="1"/>
          <p:nvPr/>
        </p:nvSpPr>
        <p:spPr>
          <a:xfrm>
            <a:off x="582263" y="3709352"/>
            <a:ext cx="7266337" cy="271259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10313"/>
              </a:lnSpc>
            </a:pPr>
            <a:r>
              <a:rPr lang="en-US" sz="11209" b="1" dirty="0">
                <a:solidFill>
                  <a:srgbClr val="FFFFFF"/>
                </a:solidFill>
                <a:latin typeface="Helvetica Now Condensed Bold"/>
                <a:ea typeface="Helvetica Now Condensed Bold"/>
                <a:cs typeface="Helvetica Now Condensed Bold"/>
                <a:sym typeface="Helvetica Now Condensed Bold"/>
              </a:rPr>
              <a:t>EQUIPPING</a:t>
            </a:r>
          </a:p>
          <a:p>
            <a:pPr algn="l">
              <a:lnSpc>
                <a:spcPts val="10313"/>
              </a:lnSpc>
            </a:pPr>
            <a:r>
              <a:rPr lang="en-US" sz="11209" b="1" dirty="0">
                <a:solidFill>
                  <a:srgbClr val="FFFFFF"/>
                </a:solidFill>
                <a:latin typeface="Helvetica Now Condensed Bold"/>
                <a:ea typeface="Helvetica Now Condensed Bold"/>
                <a:cs typeface="Helvetica Now Condensed Bold"/>
                <a:sym typeface="Helvetica Now Condensed Bold"/>
              </a:rPr>
              <a:t>LEADERS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10668000" y="4634605"/>
            <a:ext cx="7543800" cy="7126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759"/>
              </a:lnSpc>
              <a:spcBef>
                <a:spcPct val="0"/>
              </a:spcBef>
            </a:pPr>
            <a:r>
              <a:rPr lang="en-US" sz="4113" b="1" dirty="0">
                <a:solidFill>
                  <a:srgbClr val="FFFFFF"/>
                </a:solidFill>
                <a:latin typeface="Helvetica Now Condensed Bold"/>
                <a:ea typeface="Helvetica Now Condensed Bold"/>
                <a:cs typeface="Helvetica Now Condensed Bold"/>
                <a:sym typeface="Helvetica Now Condensed Bold"/>
              </a:rPr>
              <a:t>Education Law, Finance, &amp; Policy</a:t>
            </a:r>
          </a:p>
        </p:txBody>
      </p:sp>
      <p:sp>
        <p:nvSpPr>
          <p:cNvPr id="10" name="TextBox 10"/>
          <p:cNvSpPr txBox="1"/>
          <p:nvPr/>
        </p:nvSpPr>
        <p:spPr>
          <a:xfrm>
            <a:off x="10285355" y="2823547"/>
            <a:ext cx="5638800" cy="7126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759"/>
              </a:lnSpc>
              <a:spcBef>
                <a:spcPct val="0"/>
              </a:spcBef>
            </a:pPr>
            <a:r>
              <a:rPr lang="en-US" sz="4113" b="1" dirty="0">
                <a:solidFill>
                  <a:srgbClr val="FFFFFF"/>
                </a:solidFill>
                <a:latin typeface="Helvetica Now Condensed Bold"/>
                <a:ea typeface="Helvetica Now Condensed Bold"/>
                <a:cs typeface="Helvetica Now Condensed Bold"/>
                <a:sym typeface="Helvetica Now Condensed Bold"/>
              </a:rPr>
              <a:t>Leadership Training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0745843" y="3714423"/>
            <a:ext cx="4398460" cy="71282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759"/>
              </a:lnSpc>
              <a:spcBef>
                <a:spcPct val="0"/>
              </a:spcBef>
            </a:pPr>
            <a:r>
              <a:rPr lang="en-US" sz="4113" b="1" dirty="0">
                <a:solidFill>
                  <a:srgbClr val="FFFFFF"/>
                </a:solidFill>
                <a:latin typeface="Helvetica Now Condensed Bold"/>
                <a:ea typeface="Helvetica Now Condensed Bold"/>
                <a:cs typeface="Helvetica Now Condensed Bold"/>
                <a:sym typeface="Helvetica Now Condensed Bold"/>
              </a:rPr>
              <a:t>Human Resources 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11173556" y="6276140"/>
            <a:ext cx="3297436" cy="70513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759"/>
              </a:lnSpc>
              <a:spcBef>
                <a:spcPct val="0"/>
              </a:spcBef>
            </a:pPr>
            <a:r>
              <a:rPr lang="en-US" sz="4113" b="1" dirty="0">
                <a:solidFill>
                  <a:srgbClr val="FFFFFF"/>
                </a:solidFill>
                <a:latin typeface="Helvetica Now Condensed Bold"/>
                <a:ea typeface="Helvetica Now Condensed Bold"/>
                <a:cs typeface="Helvetica Now Condensed Bold"/>
                <a:sym typeface="Helvetica Now Condensed Bold"/>
              </a:rPr>
              <a:t>Annual Summits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10193741" y="8012076"/>
            <a:ext cx="5502663" cy="71282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759"/>
              </a:lnSpc>
              <a:spcBef>
                <a:spcPct val="0"/>
              </a:spcBef>
            </a:pPr>
            <a:r>
              <a:rPr lang="en-US" sz="4113" b="1" dirty="0">
                <a:solidFill>
                  <a:srgbClr val="FFFFFF"/>
                </a:solidFill>
                <a:latin typeface="Helvetica Now Condensed Bold"/>
                <a:ea typeface="Helvetica Now Condensed Bold"/>
                <a:cs typeface="Helvetica Now Condensed Bold"/>
                <a:sym typeface="Helvetica Now Condensed Bold"/>
              </a:rPr>
              <a:t>Emerging Topics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3498515" y="9605888"/>
            <a:ext cx="14458952" cy="4318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2500" b="1" i="1">
                <a:solidFill>
                  <a:srgbClr val="FFFFFF"/>
                </a:solidFill>
                <a:latin typeface="Canva Sans Bold Italics"/>
                <a:ea typeface="Canva Sans Bold Italics"/>
                <a:cs typeface="Canva Sans Bold Italics"/>
                <a:sym typeface="Canva Sans Bold Italics"/>
              </a:rPr>
              <a:t>Growing Leaders, Transforming Public Education, and Shaping Students' Futures</a:t>
            </a:r>
            <a:r>
              <a:rPr lang="en-US" sz="2500" b="1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</a:t>
            </a:r>
            <a:r>
              <a:rPr lang="en-US" sz="2500" b="1" i="1">
                <a:solidFill>
                  <a:srgbClr val="FFFFFF"/>
                </a:solidFill>
                <a:latin typeface="Canva Sans Bold Italics"/>
                <a:ea typeface="Canva Sans Bold Italics"/>
                <a:cs typeface="Canva Sans Bold Italics"/>
                <a:sym typeface="Canva Sans Bold Italics"/>
              </a:rPr>
              <a:t>Since 1969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10652070" y="2008300"/>
            <a:ext cx="6796085" cy="7126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759"/>
              </a:lnSpc>
              <a:spcBef>
                <a:spcPct val="0"/>
              </a:spcBef>
            </a:pPr>
            <a:r>
              <a:rPr lang="en-US" sz="4113" b="1" dirty="0">
                <a:solidFill>
                  <a:srgbClr val="FFFFFF"/>
                </a:solidFill>
                <a:latin typeface="Helvetica Now Condensed Bold"/>
                <a:ea typeface="Helvetica Now Condensed Bold"/>
                <a:cs typeface="Helvetica Now Condensed Bold"/>
                <a:sym typeface="Helvetica Now Condensed Bold"/>
              </a:rPr>
              <a:t>Aspiring Principals Programs</a:t>
            </a:r>
          </a:p>
        </p:txBody>
      </p:sp>
      <p:sp>
        <p:nvSpPr>
          <p:cNvPr id="16" name="TextBox 16"/>
          <p:cNvSpPr txBox="1"/>
          <p:nvPr/>
        </p:nvSpPr>
        <p:spPr>
          <a:xfrm>
            <a:off x="10933435" y="1070062"/>
            <a:ext cx="7205267" cy="71282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759"/>
              </a:lnSpc>
              <a:spcBef>
                <a:spcPct val="0"/>
              </a:spcBef>
            </a:pPr>
            <a:r>
              <a:rPr lang="en-US" sz="4113" b="1" dirty="0">
                <a:solidFill>
                  <a:srgbClr val="FFFFFF"/>
                </a:solidFill>
                <a:latin typeface="Helvetica Now Condensed Bold"/>
                <a:ea typeface="Helvetica Now Condensed Bold"/>
                <a:cs typeface="Helvetica Now Condensed Bold"/>
                <a:sym typeface="Helvetica Now Condensed Bold"/>
              </a:rPr>
              <a:t>Principal/Asst. Principal Networks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10254875" y="5496469"/>
            <a:ext cx="7543800" cy="71264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ts val="5759"/>
              </a:lnSpc>
              <a:spcBef>
                <a:spcPct val="0"/>
              </a:spcBef>
            </a:pPr>
            <a:r>
              <a:rPr lang="en-US" sz="4113" b="1" dirty="0">
                <a:solidFill>
                  <a:srgbClr val="FFFFFF"/>
                </a:solidFill>
                <a:latin typeface="Helvetica Now Condensed Bold"/>
                <a:ea typeface="Helvetica Now Condensed Bold"/>
                <a:cs typeface="Helvetica Now Condensed Bold"/>
                <a:sym typeface="Helvetica Now Condensed Bold"/>
              </a:rPr>
              <a:t>Leading Innovative Learning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11143553" y="7138093"/>
            <a:ext cx="5653072" cy="71261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5759"/>
              </a:lnSpc>
              <a:spcBef>
                <a:spcPct val="0"/>
              </a:spcBef>
            </a:pPr>
            <a:r>
              <a:rPr lang="en-US" sz="4113" b="1" dirty="0">
                <a:solidFill>
                  <a:srgbClr val="FFFFFF"/>
                </a:solidFill>
                <a:latin typeface="Helvetica Now Condensed Bold"/>
                <a:ea typeface="Helvetica Now Condensed Bold"/>
                <a:cs typeface="Helvetica Now Condensed Bold"/>
                <a:sym typeface="Helvetica Now Condensed Bold"/>
              </a:rPr>
              <a:t>Certified Evaluation Update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35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614324" y="2943465"/>
            <a:ext cx="13345643" cy="373672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771"/>
              </a:lnSpc>
            </a:pPr>
            <a:r>
              <a:rPr lang="en-US" sz="8724" b="1" spc="732">
                <a:solidFill>
                  <a:srgbClr val="FFFFFF"/>
                </a:solidFill>
                <a:latin typeface="Helvetica Now Condensed Bold"/>
                <a:ea typeface="Helvetica Now Condensed Bold"/>
                <a:cs typeface="Helvetica Now Condensed Bold"/>
                <a:sym typeface="Helvetica Now Condensed Bold"/>
              </a:rPr>
              <a:t>Empowering Leadership: </a:t>
            </a:r>
          </a:p>
          <a:p>
            <a:pPr algn="l">
              <a:lnSpc>
                <a:spcPts val="9771"/>
              </a:lnSpc>
            </a:pPr>
            <a:r>
              <a:rPr lang="en-US" sz="8724" b="1" spc="732">
                <a:solidFill>
                  <a:srgbClr val="FFFFFF"/>
                </a:solidFill>
                <a:latin typeface="Helvetica Now Condensed Bold"/>
                <a:ea typeface="Helvetica Now Condensed Bold"/>
                <a:cs typeface="Helvetica Now Condensed Bold"/>
                <a:sym typeface="Helvetica Now Condensed Bold"/>
              </a:rPr>
              <a:t>KASA’s Commitment to Tailored Development </a:t>
            </a:r>
          </a:p>
        </p:txBody>
      </p:sp>
      <p:sp>
        <p:nvSpPr>
          <p:cNvPr id="3" name="Freeform 3"/>
          <p:cNvSpPr/>
          <p:nvPr/>
        </p:nvSpPr>
        <p:spPr>
          <a:xfrm>
            <a:off x="13959967" y="2876790"/>
            <a:ext cx="3928422" cy="3928422"/>
          </a:xfrm>
          <a:custGeom>
            <a:avLst/>
            <a:gdLst/>
            <a:ahLst/>
            <a:cxnLst/>
            <a:rect l="l" t="t" r="r" b="b"/>
            <a:pathLst>
              <a:path w="3928422" h="3928422">
                <a:moveTo>
                  <a:pt x="0" y="0"/>
                </a:moveTo>
                <a:lnTo>
                  <a:pt x="3928422" y="0"/>
                </a:lnTo>
                <a:lnTo>
                  <a:pt x="3928422" y="3928422"/>
                </a:lnTo>
                <a:lnTo>
                  <a:pt x="0" y="392842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/>
          <p:nvPr/>
        </p:nvSpPr>
        <p:spPr>
          <a:xfrm>
            <a:off x="417037" y="9258300"/>
            <a:ext cx="2898496" cy="753609"/>
          </a:xfrm>
          <a:custGeom>
            <a:avLst/>
            <a:gdLst/>
            <a:ahLst/>
            <a:cxnLst/>
            <a:rect l="l" t="t" r="r" b="b"/>
            <a:pathLst>
              <a:path w="2898496" h="753609">
                <a:moveTo>
                  <a:pt x="0" y="0"/>
                </a:moveTo>
                <a:lnTo>
                  <a:pt x="2898496" y="0"/>
                </a:lnTo>
                <a:lnTo>
                  <a:pt x="2898496" y="753609"/>
                </a:lnTo>
                <a:lnTo>
                  <a:pt x="0" y="75360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5" name="TextBox 5"/>
          <p:cNvSpPr txBox="1"/>
          <p:nvPr/>
        </p:nvSpPr>
        <p:spPr>
          <a:xfrm>
            <a:off x="3586198" y="9390630"/>
            <a:ext cx="14458952" cy="4318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2500" b="1" i="1">
                <a:solidFill>
                  <a:srgbClr val="FFFFFF"/>
                </a:solidFill>
                <a:latin typeface="Canva Sans Bold Italics"/>
                <a:ea typeface="Canva Sans Bold Italics"/>
                <a:cs typeface="Canva Sans Bold Italics"/>
                <a:sym typeface="Canva Sans Bold Italics"/>
              </a:rPr>
              <a:t>Growing Leaders, Transforming Public Education, and Shaping Students' Futures</a:t>
            </a:r>
            <a:r>
              <a:rPr lang="en-US" sz="2500" b="1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</a:t>
            </a:r>
            <a:r>
              <a:rPr lang="en-US" sz="2500" b="1" i="1">
                <a:solidFill>
                  <a:srgbClr val="FFFFFF"/>
                </a:solidFill>
                <a:latin typeface="Canva Sans Bold Italics"/>
                <a:ea typeface="Canva Sans Bold Italics"/>
                <a:cs typeface="Canva Sans Bold Italics"/>
                <a:sym typeface="Canva Sans Bold Italics"/>
              </a:rPr>
              <a:t>Since 1969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35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12080421" y="894309"/>
            <a:ext cx="5434015" cy="7904022"/>
          </a:xfrm>
          <a:custGeom>
            <a:avLst/>
            <a:gdLst/>
            <a:ahLst/>
            <a:cxnLst/>
            <a:rect l="l" t="t" r="r" b="b"/>
            <a:pathLst>
              <a:path w="5434015" h="7904022">
                <a:moveTo>
                  <a:pt x="0" y="0"/>
                </a:moveTo>
                <a:lnTo>
                  <a:pt x="5434015" y="0"/>
                </a:lnTo>
                <a:lnTo>
                  <a:pt x="5434015" y="7904022"/>
                </a:lnTo>
                <a:lnTo>
                  <a:pt x="0" y="7904022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TextBox 3"/>
          <p:cNvSpPr txBox="1"/>
          <p:nvPr/>
        </p:nvSpPr>
        <p:spPr>
          <a:xfrm>
            <a:off x="505996" y="684487"/>
            <a:ext cx="8638004" cy="247753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409"/>
              </a:lnSpc>
            </a:pPr>
            <a:r>
              <a:rPr lang="en-US" sz="10227" b="1">
                <a:solidFill>
                  <a:srgbClr val="FFFFFF"/>
                </a:solidFill>
                <a:latin typeface="Helvetica Now Condensed Bold"/>
                <a:ea typeface="Helvetica Now Condensed Bold"/>
                <a:cs typeface="Helvetica Now Condensed Bold"/>
                <a:sym typeface="Helvetica Now Condensed Bold"/>
              </a:rPr>
              <a:t>BUILDING</a:t>
            </a:r>
          </a:p>
          <a:p>
            <a:pPr algn="l">
              <a:lnSpc>
                <a:spcPts val="9409"/>
              </a:lnSpc>
            </a:pPr>
            <a:r>
              <a:rPr lang="en-US" sz="10227" b="1">
                <a:solidFill>
                  <a:srgbClr val="FFFFFF"/>
                </a:solidFill>
                <a:latin typeface="Helvetica Now Condensed Bold"/>
                <a:ea typeface="Helvetica Now Condensed Bold"/>
                <a:cs typeface="Helvetica Now Condensed Bold"/>
                <a:sym typeface="Helvetica Now Condensed Bold"/>
              </a:rPr>
              <a:t>GREAT LEADERS</a:t>
            </a:r>
          </a:p>
        </p:txBody>
      </p:sp>
      <p:sp>
        <p:nvSpPr>
          <p:cNvPr id="4" name="Freeform 4"/>
          <p:cNvSpPr/>
          <p:nvPr/>
        </p:nvSpPr>
        <p:spPr>
          <a:xfrm>
            <a:off x="241670" y="9378448"/>
            <a:ext cx="2898496" cy="753609"/>
          </a:xfrm>
          <a:custGeom>
            <a:avLst/>
            <a:gdLst/>
            <a:ahLst/>
            <a:cxnLst/>
            <a:rect l="l" t="t" r="r" b="b"/>
            <a:pathLst>
              <a:path w="2898496" h="753609">
                <a:moveTo>
                  <a:pt x="0" y="0"/>
                </a:moveTo>
                <a:lnTo>
                  <a:pt x="2898496" y="0"/>
                </a:lnTo>
                <a:lnTo>
                  <a:pt x="2898496" y="753609"/>
                </a:lnTo>
                <a:lnTo>
                  <a:pt x="0" y="753609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5" name="TextBox 5"/>
          <p:cNvSpPr txBox="1"/>
          <p:nvPr/>
        </p:nvSpPr>
        <p:spPr>
          <a:xfrm>
            <a:off x="3586198" y="9390630"/>
            <a:ext cx="14458952" cy="4318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2500" b="1" i="1">
                <a:solidFill>
                  <a:srgbClr val="FFFFFF"/>
                </a:solidFill>
                <a:latin typeface="Canva Sans Bold Italics"/>
                <a:ea typeface="Canva Sans Bold Italics"/>
                <a:cs typeface="Canva Sans Bold Italics"/>
                <a:sym typeface="Canva Sans Bold Italics"/>
              </a:rPr>
              <a:t>Growing Leaders, Transforming Public Education, and Shaping Students' Futures</a:t>
            </a:r>
            <a:r>
              <a:rPr lang="en-US" sz="2500" b="1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</a:t>
            </a:r>
            <a:r>
              <a:rPr lang="en-US" sz="2500" b="1" i="1">
                <a:solidFill>
                  <a:srgbClr val="FFFFFF"/>
                </a:solidFill>
                <a:latin typeface="Canva Sans Bold Italics"/>
                <a:ea typeface="Canva Sans Bold Italics"/>
                <a:cs typeface="Canva Sans Bold Italics"/>
                <a:sym typeface="Canva Sans Bold Italics"/>
              </a:rPr>
              <a:t>Since 1969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1179331" y="3985004"/>
            <a:ext cx="11147753" cy="386078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7280"/>
              </a:lnSpc>
            </a:pPr>
            <a:r>
              <a:rPr lang="en-US" sz="5200" b="1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Exceptional Schools Start with Exceptionl Principals: </a:t>
            </a:r>
          </a:p>
          <a:p>
            <a:pPr algn="ctr">
              <a:lnSpc>
                <a:spcPts val="8120"/>
              </a:lnSpc>
            </a:pPr>
            <a:r>
              <a:rPr lang="en-US" sz="5800" b="1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The Key to Educationl Excellence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35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241670" y="9378448"/>
            <a:ext cx="2898496" cy="753609"/>
          </a:xfrm>
          <a:custGeom>
            <a:avLst/>
            <a:gdLst/>
            <a:ahLst/>
            <a:cxnLst/>
            <a:rect l="l" t="t" r="r" b="b"/>
            <a:pathLst>
              <a:path w="2898496" h="753609">
                <a:moveTo>
                  <a:pt x="0" y="0"/>
                </a:moveTo>
                <a:lnTo>
                  <a:pt x="2898496" y="0"/>
                </a:lnTo>
                <a:lnTo>
                  <a:pt x="2898496" y="753609"/>
                </a:lnTo>
                <a:lnTo>
                  <a:pt x="0" y="753609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/>
          <p:nvPr/>
        </p:nvSpPr>
        <p:spPr>
          <a:xfrm>
            <a:off x="3586198" y="2804286"/>
            <a:ext cx="11301259" cy="5707136"/>
          </a:xfrm>
          <a:custGeom>
            <a:avLst/>
            <a:gdLst/>
            <a:ahLst/>
            <a:cxnLst/>
            <a:rect l="l" t="t" r="r" b="b"/>
            <a:pathLst>
              <a:path w="11301259" h="5707136">
                <a:moveTo>
                  <a:pt x="0" y="0"/>
                </a:moveTo>
                <a:lnTo>
                  <a:pt x="11301259" y="0"/>
                </a:lnTo>
                <a:lnTo>
                  <a:pt x="11301259" y="5707136"/>
                </a:lnTo>
                <a:lnTo>
                  <a:pt x="0" y="5707136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  <p:txBody>
          <a:bodyPr/>
          <a:lstStyle/>
          <a:p>
            <a:endParaRPr lang="en-US"/>
          </a:p>
        </p:txBody>
      </p:sp>
      <p:sp>
        <p:nvSpPr>
          <p:cNvPr id="4" name="TextBox 4"/>
          <p:cNvSpPr txBox="1"/>
          <p:nvPr/>
        </p:nvSpPr>
        <p:spPr>
          <a:xfrm>
            <a:off x="6462336" y="1295400"/>
            <a:ext cx="5363327" cy="128726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9409"/>
              </a:lnSpc>
            </a:pPr>
            <a:r>
              <a:rPr lang="en-US" sz="10227" b="1">
                <a:solidFill>
                  <a:srgbClr val="FFFFFF"/>
                </a:solidFill>
                <a:latin typeface="Helvetica Now Condensed Bold"/>
                <a:ea typeface="Helvetica Now Condensed Bold"/>
                <a:cs typeface="Helvetica Now Condensed Bold"/>
                <a:sym typeface="Helvetica Now Condensed Bold"/>
              </a:rPr>
              <a:t>Thank You</a:t>
            </a:r>
          </a:p>
        </p:txBody>
      </p:sp>
      <p:sp>
        <p:nvSpPr>
          <p:cNvPr id="5" name="TextBox 5"/>
          <p:cNvSpPr txBox="1"/>
          <p:nvPr/>
        </p:nvSpPr>
        <p:spPr>
          <a:xfrm>
            <a:off x="3586198" y="9390630"/>
            <a:ext cx="14458952" cy="43180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2500" b="1" i="1">
                <a:solidFill>
                  <a:srgbClr val="FFFFFF"/>
                </a:solidFill>
                <a:latin typeface="Canva Sans Bold Italics"/>
                <a:ea typeface="Canva Sans Bold Italics"/>
                <a:cs typeface="Canva Sans Bold Italics"/>
                <a:sym typeface="Canva Sans Bold Italics"/>
              </a:rPr>
              <a:t>Growing Leaders, Transforming Public Education, and Shaping Students' Futures</a:t>
            </a:r>
            <a:r>
              <a:rPr lang="en-US" sz="2500" b="1">
                <a:solidFill>
                  <a:srgbClr val="FFFFFF"/>
                </a:solidFill>
                <a:latin typeface="Canva Sans Bold"/>
                <a:ea typeface="Canva Sans Bold"/>
                <a:cs typeface="Canva Sans Bold"/>
                <a:sym typeface="Canva Sans Bold"/>
              </a:rPr>
              <a:t> </a:t>
            </a:r>
            <a:r>
              <a:rPr lang="en-US" sz="2500" b="1" i="1">
                <a:solidFill>
                  <a:srgbClr val="FFFFFF"/>
                </a:solidFill>
                <a:latin typeface="Canva Sans Bold Italics"/>
                <a:ea typeface="Canva Sans Bold Italics"/>
                <a:cs typeface="Canva Sans Bold Italics"/>
                <a:sym typeface="Canva Sans Bold Italics"/>
              </a:rPr>
              <a:t>Since 1969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179</Words>
  <Application>Microsoft Office PowerPoint</Application>
  <PresentationFormat>Custom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Canva Sans Bold</vt:lpstr>
      <vt:lpstr>Helvetica Now Condensed Bold</vt:lpstr>
      <vt:lpstr>Arial</vt:lpstr>
      <vt:lpstr>Calibri</vt:lpstr>
      <vt:lpstr>Canva Sans Bold Italics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Draft 3_IJC Presentation 2025</dc:title>
  <dc:creator>Wanda Darland</dc:creator>
  <cp:lastModifiedBy>Wanda Darland</cp:lastModifiedBy>
  <cp:revision>2</cp:revision>
  <dcterms:created xsi:type="dcterms:W3CDTF">2006-08-16T00:00:00Z</dcterms:created>
  <dcterms:modified xsi:type="dcterms:W3CDTF">2025-06-02T12:40:47Z</dcterms:modified>
  <dc:identifier>DAGow8AEDK0</dc:identifier>
</cp:coreProperties>
</file>