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61" r:id="rId4"/>
    <p:sldId id="262" r:id="rId5"/>
    <p:sldId id="260" r:id="rId6"/>
    <p:sldId id="259" r:id="rId7"/>
    <p:sldId id="263" r:id="rId8"/>
    <p:sldId id="2256" r:id="rId9"/>
    <p:sldId id="2257" r:id="rId10"/>
    <p:sldId id="2258" r:id="rId11"/>
    <p:sldId id="257" r:id="rId12"/>
    <p:sldId id="2260" r:id="rId13"/>
    <p:sldId id="2259" r:id="rId14"/>
    <p:sldId id="2261" r:id="rId15"/>
    <p:sldId id="2254" r:id="rId16"/>
    <p:sldId id="22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C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5EBF9-D87C-4119-9A34-C8A0DF5B90FF}"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DED4C-CA04-47E1-8E93-98FF3B562188}" type="slidenum">
              <a:rPr lang="en-US" smtClean="0"/>
              <a:t>‹#›</a:t>
            </a:fld>
            <a:endParaRPr lang="en-US"/>
          </a:p>
        </p:txBody>
      </p:sp>
    </p:spTree>
    <p:extLst>
      <p:ext uri="{BB962C8B-B14F-4D97-AF65-F5344CB8AC3E}">
        <p14:creationId xmlns:p14="http://schemas.microsoft.com/office/powerpoint/2010/main" val="2651686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1998D-289E-C15D-9965-A60FABB29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B3512-E7B4-C0CC-89E5-4A383580D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B0BE6-1FC4-F8FE-9A78-685EC0443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3F3391-F6D8-BA6E-2FF4-0EFAD64F969D}"/>
              </a:ext>
            </a:extLst>
          </p:cNvPr>
          <p:cNvSpPr>
            <a:spLocks noGrp="1"/>
          </p:cNvSpPr>
          <p:nvPr>
            <p:ph type="sldNum" sz="quarter" idx="5"/>
          </p:nvPr>
        </p:nvSpPr>
        <p:spPr/>
        <p:txBody>
          <a:bodyPr/>
          <a:lstStyle/>
          <a:p>
            <a:fld id="{ECF61560-D506-4BEE-8D46-B8FCEDFF9FED}" type="slidenum">
              <a:rPr lang="en-US" smtClean="0"/>
              <a:t>14</a:t>
            </a:fld>
            <a:endParaRPr lang="en-US"/>
          </a:p>
        </p:txBody>
      </p:sp>
    </p:spTree>
    <p:extLst>
      <p:ext uri="{BB962C8B-B14F-4D97-AF65-F5344CB8AC3E}">
        <p14:creationId xmlns:p14="http://schemas.microsoft.com/office/powerpoint/2010/main" val="131173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A9769-32A7-2C02-AB0E-FA5DADFAC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E8A5F-6F58-FD79-6469-3E1B331B9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2D2AD-0A01-1EFF-3C25-F188EC8581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28C93C-29D1-0195-7AC5-28CCF202E24D}"/>
              </a:ext>
            </a:extLst>
          </p:cNvPr>
          <p:cNvSpPr>
            <a:spLocks noGrp="1"/>
          </p:cNvSpPr>
          <p:nvPr>
            <p:ph type="sldNum" sz="quarter" idx="5"/>
          </p:nvPr>
        </p:nvSpPr>
        <p:spPr/>
        <p:txBody>
          <a:bodyPr/>
          <a:lstStyle/>
          <a:p>
            <a:fld id="{ECF61560-D506-4BEE-8D46-B8FCEDFF9FED}" type="slidenum">
              <a:rPr lang="en-US" smtClean="0"/>
              <a:t>15</a:t>
            </a:fld>
            <a:endParaRPr lang="en-US"/>
          </a:p>
        </p:txBody>
      </p:sp>
    </p:spTree>
    <p:extLst>
      <p:ext uri="{BB962C8B-B14F-4D97-AF65-F5344CB8AC3E}">
        <p14:creationId xmlns:p14="http://schemas.microsoft.com/office/powerpoint/2010/main" val="207679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F61560-D506-4BEE-8D46-B8FCEDFF9FED}" type="slidenum">
              <a:rPr lang="en-US" smtClean="0"/>
              <a:t>16</a:t>
            </a:fld>
            <a:endParaRPr lang="en-US"/>
          </a:p>
        </p:txBody>
      </p:sp>
    </p:spTree>
    <p:extLst>
      <p:ext uri="{BB962C8B-B14F-4D97-AF65-F5344CB8AC3E}">
        <p14:creationId xmlns:p14="http://schemas.microsoft.com/office/powerpoint/2010/main" val="408874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8FF8F442-857C-48C6-9DEE-4FB9A3C72571}" type="datetimeFigureOut">
              <a:rPr lang="en-US" smtClean="0"/>
              <a:t>5/29/2025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39EA274A-C3FF-4EA5-A097-F11A29883C46}" type="slidenum">
              <a:rPr lang="en-US" smtClean="0"/>
              <a:t>‹#›</a:t>
            </a:fld>
            <a:endParaRPr lang="en-US"/>
          </a:p>
        </p:txBody>
      </p:sp>
    </p:spTree>
    <p:extLst>
      <p:ext uri="{BB962C8B-B14F-4D97-AF65-F5344CB8AC3E}">
        <p14:creationId xmlns:p14="http://schemas.microsoft.com/office/powerpoint/2010/main" val="116431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8FF8F442-857C-48C6-9DEE-4FB9A3C72571}" type="datetimeFigureOut">
              <a:rPr lang="en-US" smtClean="0"/>
              <a:t>5/29/2025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755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8FF8F442-857C-48C6-9DEE-4FB9A3C72571}" type="datetimeFigureOut">
              <a:rPr lang="en-US" smtClean="0"/>
              <a:t>5/29/2025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0462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8FF8F442-857C-48C6-9DEE-4FB9A3C72571}" type="datetimeFigureOut">
              <a:rPr lang="en-US" smtClean="0"/>
              <a:t>5/29/2025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184474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8FF8F442-857C-48C6-9DEE-4FB9A3C72571}" type="datetimeFigureOut">
              <a:rPr lang="en-US" smtClean="0"/>
              <a:t>5/29/2025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93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8FF8F442-857C-48C6-9DEE-4FB9A3C72571}" type="datetimeFigureOut">
              <a:rPr lang="en-US" smtClean="0"/>
              <a:t>5/29/2025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39EA274A-C3FF-4EA5-A097-F11A29883C46}" type="slidenum">
              <a:rPr lang="en-US" smtClean="0"/>
              <a:t>‹#›</a:t>
            </a:fld>
            <a:endParaRPr lang="en-US"/>
          </a:p>
        </p:txBody>
      </p:sp>
    </p:spTree>
    <p:extLst>
      <p:ext uri="{BB962C8B-B14F-4D97-AF65-F5344CB8AC3E}">
        <p14:creationId xmlns:p14="http://schemas.microsoft.com/office/powerpoint/2010/main" val="276546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8FF8F442-857C-48C6-9DEE-4FB9A3C72571}" type="datetimeFigureOut">
              <a:rPr lang="en-US" smtClean="0"/>
              <a:t>5/29/2025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64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8FF8F442-857C-48C6-9DEE-4FB9A3C72571}" type="datetimeFigureOut">
              <a:rPr lang="en-US" smtClean="0"/>
              <a:t>5/29/2025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61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8FF8F442-857C-48C6-9DEE-4FB9A3C72571}" type="datetimeFigureOut">
              <a:rPr lang="en-US" smtClean="0"/>
              <a:t>5/29/2025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88059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8FF8F442-857C-48C6-9DEE-4FB9A3C72571}" type="datetimeFigureOut">
              <a:rPr lang="en-US" smtClean="0"/>
              <a:t>5/29/2025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90129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8FF8F442-857C-48C6-9DEE-4FB9A3C72571}" type="datetimeFigureOut">
              <a:rPr lang="en-US" smtClean="0"/>
              <a:t>5/29/2025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39EA274A-C3FF-4EA5-A097-F11A29883C46}" type="slidenum">
              <a:rPr lang="en-US" smtClean="0"/>
              <a:t>‹#›</a:t>
            </a:fld>
            <a:endParaRPr lang="en-US"/>
          </a:p>
        </p:txBody>
      </p:sp>
    </p:spTree>
    <p:extLst>
      <p:ext uri="{BB962C8B-B14F-4D97-AF65-F5344CB8AC3E}">
        <p14:creationId xmlns:p14="http://schemas.microsoft.com/office/powerpoint/2010/main" val="44073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8FF8F442-857C-48C6-9DEE-4FB9A3C72571}" type="datetimeFigureOut">
              <a:rPr lang="en-US" smtClean="0"/>
              <a:t>5/29/2025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44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8FF8F442-857C-48C6-9DEE-4FB9A3C72571}" type="datetimeFigureOut">
              <a:rPr lang="en-US" smtClean="0"/>
              <a:t>5/29/2025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81596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6846-282F-BF3F-60A0-842CD08EB609}"/>
              </a:ext>
            </a:extLst>
          </p:cNvPr>
          <p:cNvSpPr>
            <a:spLocks noGrp="1"/>
          </p:cNvSpPr>
          <p:nvPr>
            <p:ph type="ctrTitle"/>
          </p:nvPr>
        </p:nvSpPr>
        <p:spPr>
          <a:xfrm>
            <a:off x="4505324" y="424580"/>
            <a:ext cx="7096125" cy="2387600"/>
          </a:xfrm>
        </p:spPr>
        <p:txBody>
          <a:bodyPr>
            <a:normAutofit fontScale="90000"/>
          </a:bodyPr>
          <a:lstStyle/>
          <a:p>
            <a:r>
              <a:rPr lang="en-US" dirty="0"/>
              <a:t>Educational Leadership Opportunities Provided by KDE</a:t>
            </a:r>
          </a:p>
        </p:txBody>
      </p:sp>
      <p:sp>
        <p:nvSpPr>
          <p:cNvPr id="3" name="Subtitle 2">
            <a:extLst>
              <a:ext uri="{FF2B5EF4-FFF2-40B4-BE49-F238E27FC236}">
                <a16:creationId xmlns:a16="http://schemas.microsoft.com/office/drawing/2014/main" id="{413AA45A-F93D-E9DA-3369-843B98BBD565}"/>
              </a:ext>
            </a:extLst>
          </p:cNvPr>
          <p:cNvSpPr>
            <a:spLocks noGrp="1"/>
          </p:cNvSpPr>
          <p:nvPr>
            <p:ph type="subTitle" idx="1"/>
          </p:nvPr>
        </p:nvSpPr>
        <p:spPr>
          <a:xfrm>
            <a:off x="8372168" y="3076012"/>
            <a:ext cx="3724276" cy="1655762"/>
          </a:xfrm>
        </p:spPr>
        <p:txBody>
          <a:bodyPr>
            <a:normAutofit/>
          </a:bodyPr>
          <a:lstStyle/>
          <a:p>
            <a:r>
              <a:rPr lang="en-US" dirty="0"/>
              <a:t>Meredith Brewer, Ph.D.</a:t>
            </a:r>
            <a:br>
              <a:rPr lang="en-US" dirty="0"/>
            </a:br>
            <a:r>
              <a:rPr lang="en-US" dirty="0"/>
              <a:t>Associate Commissioner</a:t>
            </a:r>
          </a:p>
          <a:p>
            <a:r>
              <a:rPr lang="en-US" dirty="0"/>
              <a:t>Beth Hargis, Ed.D.</a:t>
            </a:r>
            <a:br>
              <a:rPr lang="en-US" dirty="0"/>
            </a:br>
            <a:r>
              <a:rPr lang="en-US" dirty="0"/>
              <a:t>Associate Commissioner</a:t>
            </a:r>
          </a:p>
        </p:txBody>
      </p:sp>
      <p:sp>
        <p:nvSpPr>
          <p:cNvPr id="4" name="Subtitle 2">
            <a:extLst>
              <a:ext uri="{FF2B5EF4-FFF2-40B4-BE49-F238E27FC236}">
                <a16:creationId xmlns:a16="http://schemas.microsoft.com/office/drawing/2014/main" id="{5B0B4F99-467D-6721-B525-DB6CB667E8DD}"/>
              </a:ext>
            </a:extLst>
          </p:cNvPr>
          <p:cNvSpPr txBox="1">
            <a:spLocks/>
          </p:cNvSpPr>
          <p:nvPr/>
        </p:nvSpPr>
        <p:spPr>
          <a:xfrm>
            <a:off x="4505324" y="3076012"/>
            <a:ext cx="3724276" cy="25039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Kelly Foster, Ed.D.</a:t>
            </a:r>
            <a:br>
              <a:rPr lang="en-US" dirty="0"/>
            </a:br>
            <a:r>
              <a:rPr lang="en-US" dirty="0"/>
              <a:t>Associate Commissioner</a:t>
            </a:r>
          </a:p>
          <a:p>
            <a:r>
              <a:rPr lang="en-US"/>
              <a:t>Micki </a:t>
            </a:r>
            <a:r>
              <a:rPr lang="en-US" dirty="0"/>
              <a:t>Ray Marinelli</a:t>
            </a:r>
            <a:br>
              <a:rPr lang="en-US" dirty="0"/>
            </a:br>
            <a:r>
              <a:rPr lang="en-US" dirty="0"/>
              <a:t>Chief Academic Officer</a:t>
            </a:r>
          </a:p>
          <a:p>
            <a:r>
              <a:rPr lang="en-US" dirty="0"/>
              <a:t>Gretta Hylton, Ed.D.</a:t>
            </a:r>
            <a:br>
              <a:rPr lang="en-US" dirty="0"/>
            </a:br>
            <a:r>
              <a:rPr lang="en-US" dirty="0"/>
              <a:t>Associate Commissioner</a:t>
            </a:r>
          </a:p>
          <a:p>
            <a:endParaRPr lang="en-US" dirty="0"/>
          </a:p>
        </p:txBody>
      </p:sp>
    </p:spTree>
    <p:extLst>
      <p:ext uri="{BB962C8B-B14F-4D97-AF65-F5344CB8AC3E}">
        <p14:creationId xmlns:p14="http://schemas.microsoft.com/office/powerpoint/2010/main" val="310840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857A-EA81-38BD-D3B6-A280D75059E5}"/>
              </a:ext>
            </a:extLst>
          </p:cNvPr>
          <p:cNvSpPr>
            <a:spLocks noGrp="1"/>
          </p:cNvSpPr>
          <p:nvPr>
            <p:ph type="title"/>
          </p:nvPr>
        </p:nvSpPr>
        <p:spPr>
          <a:xfrm>
            <a:off x="366252" y="16029"/>
            <a:ext cx="10515600" cy="1325563"/>
          </a:xfrm>
        </p:spPr>
        <p:txBody>
          <a:bodyPr/>
          <a:lstStyle/>
          <a:p>
            <a:r>
              <a:rPr lang="en-US" dirty="0"/>
              <a:t>PSEL Leadership Standards</a:t>
            </a:r>
          </a:p>
        </p:txBody>
      </p:sp>
      <p:sp>
        <p:nvSpPr>
          <p:cNvPr id="3" name="Content Placeholder 2">
            <a:extLst>
              <a:ext uri="{FF2B5EF4-FFF2-40B4-BE49-F238E27FC236}">
                <a16:creationId xmlns:a16="http://schemas.microsoft.com/office/drawing/2014/main" id="{A0041DE0-62C0-E10E-F9FC-DBEDC9F8DF27}"/>
              </a:ext>
            </a:extLst>
          </p:cNvPr>
          <p:cNvSpPr>
            <a:spLocks noGrp="1"/>
          </p:cNvSpPr>
          <p:nvPr>
            <p:ph sz="half" idx="1"/>
          </p:nvPr>
        </p:nvSpPr>
        <p:spPr>
          <a:xfrm>
            <a:off x="562897" y="1341592"/>
            <a:ext cx="5365955" cy="4351338"/>
          </a:xfrm>
        </p:spPr>
        <p:txBody>
          <a:bodyPr>
            <a:normAutofit lnSpcReduction="10000"/>
          </a:bodyPr>
          <a:lstStyle/>
          <a:p>
            <a:pPr lvl="0"/>
            <a:r>
              <a:rPr lang="en-US" dirty="0"/>
              <a:t>The </a:t>
            </a:r>
            <a:r>
              <a:rPr lang="en-US" b="1" dirty="0"/>
              <a:t>Professional Standards for Educational Leaders (PSEL) </a:t>
            </a:r>
            <a:r>
              <a:rPr lang="en-US" dirty="0"/>
              <a:t>is the required criteria for Kentucky principals and assistant principals. The PSEL defines the practice of an effective leader. </a:t>
            </a:r>
          </a:p>
          <a:p>
            <a:pPr lvl="0"/>
            <a:r>
              <a:rPr lang="en-US" dirty="0"/>
              <a:t>There are ten interdependent standards in the PSEL which reflect leadership work that research and practice suggest is essential to student success.</a:t>
            </a:r>
          </a:p>
          <a:p>
            <a:endParaRPr lang="en-US" sz="2000" dirty="0"/>
          </a:p>
        </p:txBody>
      </p:sp>
      <p:pic>
        <p:nvPicPr>
          <p:cNvPr id="8" name="Content Placeholder 7" descr="A person and person sitting at a desk&#10;&#10;AI-generated content may be incorrect.">
            <a:extLst>
              <a:ext uri="{FF2B5EF4-FFF2-40B4-BE49-F238E27FC236}">
                <a16:creationId xmlns:a16="http://schemas.microsoft.com/office/drawing/2014/main" id="{F53F005B-D9BF-D09B-D68E-3B06E6B9DF8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7503" y="1587935"/>
            <a:ext cx="5181600" cy="3682130"/>
          </a:xfrm>
        </p:spPr>
      </p:pic>
    </p:spTree>
    <p:extLst>
      <p:ext uri="{BB962C8B-B14F-4D97-AF65-F5344CB8AC3E}">
        <p14:creationId xmlns:p14="http://schemas.microsoft.com/office/powerpoint/2010/main" val="280692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B1B51A-E54F-DF19-BC75-0AC98AD90071}"/>
              </a:ext>
            </a:extLst>
          </p:cNvPr>
          <p:cNvSpPr>
            <a:spLocks noGrp="1"/>
          </p:cNvSpPr>
          <p:nvPr>
            <p:ph type="title"/>
          </p:nvPr>
        </p:nvSpPr>
        <p:spPr>
          <a:xfrm>
            <a:off x="213905" y="27790"/>
            <a:ext cx="10515600" cy="1325563"/>
          </a:xfrm>
        </p:spPr>
        <p:txBody>
          <a:bodyPr/>
          <a:lstStyle/>
          <a:p>
            <a:r>
              <a:rPr lang="en-US" dirty="0"/>
              <a:t>Principal Partnership Project (P3)</a:t>
            </a:r>
          </a:p>
        </p:txBody>
      </p:sp>
      <p:sp>
        <p:nvSpPr>
          <p:cNvPr id="3" name="Content Placeholder 2">
            <a:extLst>
              <a:ext uri="{FF2B5EF4-FFF2-40B4-BE49-F238E27FC236}">
                <a16:creationId xmlns:a16="http://schemas.microsoft.com/office/drawing/2014/main" id="{3728C48F-F385-D642-4DE7-DB832740EAE8}"/>
              </a:ext>
            </a:extLst>
          </p:cNvPr>
          <p:cNvSpPr>
            <a:spLocks noGrp="1"/>
          </p:cNvSpPr>
          <p:nvPr>
            <p:ph sz="half" idx="1"/>
          </p:nvPr>
        </p:nvSpPr>
        <p:spPr>
          <a:xfrm>
            <a:off x="520542" y="1253331"/>
            <a:ext cx="6235840" cy="4351338"/>
          </a:xfrm>
        </p:spPr>
        <p:txBody>
          <a:bodyPr>
            <a:normAutofit fontScale="92500" lnSpcReduction="20000"/>
          </a:bodyPr>
          <a:lstStyle/>
          <a:p>
            <a:pPr marL="0" lvl="0" indent="0">
              <a:buNone/>
            </a:pPr>
            <a:r>
              <a:rPr lang="en-US" dirty="0"/>
              <a:t>P3 serves principals, assistant principals, aspiring principals, professors of principal preparation programs, and many other school administrators through high quality professional learning, resources, and advocating for administrators at the state level.</a:t>
            </a:r>
          </a:p>
          <a:p>
            <a:r>
              <a:rPr lang="en-US" sz="1800" dirty="0"/>
              <a:t>The </a:t>
            </a:r>
            <a:r>
              <a:rPr lang="en-US" sz="1800" b="1" dirty="0"/>
              <a:t>Kentucky Principal Network </a:t>
            </a:r>
            <a:r>
              <a:rPr lang="en-US" sz="1800" dirty="0"/>
              <a:t>is a collaborative effort to support principals provided by the P3 Team and the educational cooperatives and includes opportunities for networking with other school leaders from across the state.</a:t>
            </a:r>
          </a:p>
          <a:p>
            <a:r>
              <a:rPr lang="en-US" sz="1800" dirty="0"/>
              <a:t>The </a:t>
            </a:r>
            <a:r>
              <a:rPr lang="en-US" sz="1800" b="1" dirty="0"/>
              <a:t>Kentucky Assistant Principal Cohort </a:t>
            </a:r>
            <a:r>
              <a:rPr lang="en-US" sz="1800" dirty="0"/>
              <a:t>addresses current best practices in school leadership with the role of the assistant principal specifically in mind.  </a:t>
            </a:r>
          </a:p>
          <a:p>
            <a:r>
              <a:rPr lang="en-US" sz="1800" b="1" dirty="0" err="1"/>
              <a:t>EdCamp</a:t>
            </a:r>
            <a:r>
              <a:rPr lang="en-US" sz="1800" b="1" dirty="0"/>
              <a:t> </a:t>
            </a:r>
            <a:r>
              <a:rPr lang="en-US" sz="1800" dirty="0"/>
              <a:t>is a virtual conference for principals, assistant principals, aspiring principals, and other school leaders. </a:t>
            </a:r>
          </a:p>
          <a:p>
            <a:endParaRPr lang="en-US" sz="1800" dirty="0"/>
          </a:p>
        </p:txBody>
      </p:sp>
      <p:pic>
        <p:nvPicPr>
          <p:cNvPr id="6" name="Content Placeholder 5" descr="A blue and orange logo&#10;&#10;AI-generated content may be incorrect.">
            <a:extLst>
              <a:ext uri="{FF2B5EF4-FFF2-40B4-BE49-F238E27FC236}">
                <a16:creationId xmlns:a16="http://schemas.microsoft.com/office/drawing/2014/main" id="{40DE0D0A-8266-C6C0-AACF-1DCF28A6367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4705" y="1978306"/>
            <a:ext cx="5181600" cy="2590800"/>
          </a:xfrm>
        </p:spPr>
      </p:pic>
    </p:spTree>
    <p:extLst>
      <p:ext uri="{BB962C8B-B14F-4D97-AF65-F5344CB8AC3E}">
        <p14:creationId xmlns:p14="http://schemas.microsoft.com/office/powerpoint/2010/main" val="314217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CD89-E353-EE88-4814-F5CDB496851B}"/>
              </a:ext>
            </a:extLst>
          </p:cNvPr>
          <p:cNvSpPr>
            <a:spLocks noGrp="1"/>
          </p:cNvSpPr>
          <p:nvPr>
            <p:ph type="title"/>
          </p:nvPr>
        </p:nvSpPr>
        <p:spPr>
          <a:xfrm>
            <a:off x="317091" y="0"/>
            <a:ext cx="10515600" cy="1325563"/>
          </a:xfrm>
        </p:spPr>
        <p:txBody>
          <a:bodyPr/>
          <a:lstStyle/>
          <a:p>
            <a:r>
              <a:rPr lang="en-US" dirty="0"/>
              <a:t>Leadership Opportunities for Educators</a:t>
            </a:r>
          </a:p>
        </p:txBody>
      </p:sp>
      <p:sp>
        <p:nvSpPr>
          <p:cNvPr id="5" name="Content Placeholder 4">
            <a:extLst>
              <a:ext uri="{FF2B5EF4-FFF2-40B4-BE49-F238E27FC236}">
                <a16:creationId xmlns:a16="http://schemas.microsoft.com/office/drawing/2014/main" id="{A626DD3A-055E-EE21-2FB7-13189B2A59F8}"/>
              </a:ext>
            </a:extLst>
          </p:cNvPr>
          <p:cNvSpPr>
            <a:spLocks noGrp="1"/>
          </p:cNvSpPr>
          <p:nvPr>
            <p:ph idx="1"/>
          </p:nvPr>
        </p:nvSpPr>
        <p:spPr>
          <a:xfrm>
            <a:off x="317091" y="1253331"/>
            <a:ext cx="7322574" cy="4351338"/>
          </a:xfrm>
        </p:spPr>
        <p:txBody>
          <a:bodyPr>
            <a:normAutofit lnSpcReduction="10000"/>
          </a:bodyPr>
          <a:lstStyle/>
          <a:p>
            <a:pPr marL="342900" marR="0" lvl="0" indent="-342900">
              <a:buFont typeface="Symbol" panose="05050102010706020507" pitchFamily="18" charset="2"/>
              <a:buChar char=""/>
            </a:pPr>
            <a:r>
              <a:rPr lang="en-US" sz="2000" b="1" dirty="0">
                <a:effectLst/>
                <a:ea typeface="Times New Roman" panose="02020603050405020304" pitchFamily="18" charset="0"/>
                <a:cs typeface="Aptos" panose="020B0004020202020204" pitchFamily="34" charset="0"/>
              </a:rPr>
              <a:t>National Board Certification-</a:t>
            </a:r>
            <a:r>
              <a:rPr lang="en-US" sz="2000" dirty="0">
                <a:effectLst/>
                <a:ea typeface="Times New Roman" panose="02020603050405020304" pitchFamily="18" charset="0"/>
                <a:cs typeface="Aptos" panose="020B0004020202020204" pitchFamily="34" charset="0"/>
              </a:rPr>
              <a:t> Teachers who successfully meet National Board certification requirements strengthen the teaching profession by mentoring new teachers, serving as role models and master teachers for teacher candidates, and assisting other teachers who seek National Board certification.</a:t>
            </a:r>
            <a:endParaRPr lang="en-US" sz="20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000" b="1" dirty="0">
                <a:effectLst/>
                <a:ea typeface="Times New Roman" panose="02020603050405020304" pitchFamily="18" charset="0"/>
                <a:cs typeface="Aptos" panose="020B0004020202020204" pitchFamily="34" charset="0"/>
              </a:rPr>
              <a:t>GoTeachKY Ambassador Program- </a:t>
            </a:r>
            <a:r>
              <a:rPr lang="en-US" sz="2000" dirty="0">
                <a:effectLst/>
                <a:ea typeface="Times New Roman" panose="02020603050405020304" pitchFamily="18" charset="0"/>
                <a:cs typeface="Aptos" panose="020B0004020202020204" pitchFamily="34" charset="0"/>
              </a:rPr>
              <a:t>Ambassadors serve as representatives of the teaching profession and provide valuable information to those considering teaching careers and contribute to the elevation of the teaching profession.</a:t>
            </a:r>
            <a:endParaRPr lang="en-US" sz="20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000" b="1" dirty="0">
                <a:effectLst/>
                <a:ea typeface="Times New Roman" panose="02020603050405020304" pitchFamily="18" charset="0"/>
                <a:cs typeface="Aptos" panose="020B0004020202020204" pitchFamily="34" charset="0"/>
              </a:rPr>
              <a:t>Kentucky Educator Mentorship Program- </a:t>
            </a:r>
            <a:r>
              <a:rPr lang="en-US" sz="2000" dirty="0">
                <a:effectLst/>
                <a:ea typeface="Times New Roman" panose="02020603050405020304" pitchFamily="18" charset="0"/>
                <a:cs typeface="Aptos" panose="020B0004020202020204" pitchFamily="34" charset="0"/>
              </a:rPr>
              <a:t>A mentor’s role is to provide assistance through guidance and support for new teachers. </a:t>
            </a:r>
          </a:p>
          <a:p>
            <a:pPr marL="342900" marR="0" lvl="0" indent="-342900">
              <a:buFont typeface="Symbol" panose="05050102010706020507" pitchFamily="18" charset="2"/>
              <a:buChar char=""/>
            </a:pPr>
            <a:r>
              <a:rPr lang="en-US" sz="2000" b="1" dirty="0">
                <a:ea typeface="Times New Roman" panose="02020603050405020304" pitchFamily="18" charset="0"/>
                <a:cs typeface="Aptos" panose="020B0004020202020204" pitchFamily="34" charset="0"/>
              </a:rPr>
              <a:t>Professional Advancement</a:t>
            </a:r>
            <a:r>
              <a:rPr lang="en-US" sz="2000" dirty="0">
                <a:ea typeface="Times New Roman" panose="02020603050405020304" pitchFamily="18" charset="0"/>
                <a:cs typeface="Aptos" panose="020B0004020202020204" pitchFamily="34" charset="0"/>
              </a:rPr>
              <a:t>- Educators can add professional endorsements to their teaching certificates and pursue opportunities for rank change</a:t>
            </a:r>
            <a:r>
              <a:rPr lang="en-US" sz="2000" b="1" dirty="0">
                <a:ea typeface="Times New Roman" panose="02020603050405020304" pitchFamily="18" charset="0"/>
                <a:cs typeface="Aptos" panose="020B0004020202020204" pitchFamily="34" charset="0"/>
              </a:rPr>
              <a:t>.</a:t>
            </a:r>
            <a:endParaRPr lang="en-US" dirty="0"/>
          </a:p>
        </p:txBody>
      </p:sp>
      <p:pic>
        <p:nvPicPr>
          <p:cNvPr id="17" name="Picture 16" descr="A black background with green and blue text&#10;&#10;AI-generated content may be incorrect.">
            <a:extLst>
              <a:ext uri="{FF2B5EF4-FFF2-40B4-BE49-F238E27FC236}">
                <a16:creationId xmlns:a16="http://schemas.microsoft.com/office/drawing/2014/main" id="{98294829-1011-C18C-EFBA-D1CC0B8F3496}"/>
              </a:ext>
            </a:extLst>
          </p:cNvPr>
          <p:cNvPicPr>
            <a:picLocks noChangeAspect="1"/>
          </p:cNvPicPr>
          <p:nvPr/>
        </p:nvPicPr>
        <p:blipFill>
          <a:blip r:embed="rId2">
            <a:extLst>
              <a:ext uri="{28A0092B-C50C-407E-A947-70E740481C1C}">
                <a14:useLocalDpi xmlns:a14="http://schemas.microsoft.com/office/drawing/2010/main" val="0"/>
              </a:ext>
            </a:extLst>
          </a:blip>
          <a:srcRect b="21804"/>
          <a:stretch/>
        </p:blipFill>
        <p:spPr>
          <a:xfrm>
            <a:off x="7991532" y="2702785"/>
            <a:ext cx="3724845" cy="2758186"/>
          </a:xfrm>
          <a:prstGeom prst="rect">
            <a:avLst/>
          </a:prstGeom>
        </p:spPr>
      </p:pic>
      <p:pic>
        <p:nvPicPr>
          <p:cNvPr id="19" name="Picture 18" descr="A blue triangle with black text&#10;&#10;AI-generated content may be incorrect.">
            <a:extLst>
              <a:ext uri="{FF2B5EF4-FFF2-40B4-BE49-F238E27FC236}">
                <a16:creationId xmlns:a16="http://schemas.microsoft.com/office/drawing/2014/main" id="{8EA8B46E-FFEC-E541-F21F-3657CD10D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049" y="1253331"/>
            <a:ext cx="2123810" cy="1323810"/>
          </a:xfrm>
          <a:prstGeom prst="rect">
            <a:avLst/>
          </a:prstGeom>
        </p:spPr>
      </p:pic>
    </p:spTree>
    <p:extLst>
      <p:ext uri="{BB962C8B-B14F-4D97-AF65-F5344CB8AC3E}">
        <p14:creationId xmlns:p14="http://schemas.microsoft.com/office/powerpoint/2010/main" val="191092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8BB2-AD0F-6976-4EC5-5D7A89200063}"/>
              </a:ext>
            </a:extLst>
          </p:cNvPr>
          <p:cNvSpPr>
            <a:spLocks noGrp="1"/>
          </p:cNvSpPr>
          <p:nvPr>
            <p:ph type="title"/>
          </p:nvPr>
        </p:nvSpPr>
        <p:spPr>
          <a:xfrm>
            <a:off x="838200" y="365125"/>
            <a:ext cx="10515600" cy="1325563"/>
          </a:xfrm>
        </p:spPr>
        <p:txBody>
          <a:bodyPr/>
          <a:lstStyle/>
          <a:p>
            <a:r>
              <a:rPr lang="en-US" dirty="0"/>
              <a:t>Opportunities Related to Special Education</a:t>
            </a:r>
          </a:p>
        </p:txBody>
      </p:sp>
      <p:sp>
        <p:nvSpPr>
          <p:cNvPr id="3" name="Content Placeholder 2">
            <a:extLst>
              <a:ext uri="{FF2B5EF4-FFF2-40B4-BE49-F238E27FC236}">
                <a16:creationId xmlns:a16="http://schemas.microsoft.com/office/drawing/2014/main" id="{0312F57F-3B89-B017-DC3F-154DBA34849E}"/>
              </a:ext>
            </a:extLst>
          </p:cNvPr>
          <p:cNvSpPr>
            <a:spLocks noGrp="1"/>
          </p:cNvSpPr>
          <p:nvPr>
            <p:ph idx="1"/>
          </p:nvPr>
        </p:nvSpPr>
        <p:spPr>
          <a:xfrm>
            <a:off x="838200" y="1825625"/>
            <a:ext cx="10515600" cy="3999103"/>
          </a:xfrm>
        </p:spPr>
        <p:txBody>
          <a:bodyPr>
            <a:normAutofit fontScale="85000" lnSpcReduction="20000"/>
          </a:bodyPr>
          <a:lstStyle/>
          <a:p>
            <a:r>
              <a:rPr lang="en-US" dirty="0"/>
              <a:t>OSEEL GUIDES: Guiding, Uniting and Inspiring Directors of Early Learning and Special Education</a:t>
            </a:r>
          </a:p>
          <a:p>
            <a:pPr lvl="1"/>
            <a:r>
              <a:rPr lang="en-US" dirty="0"/>
              <a:t>A virtual workshop series from OSEEL supporting new administrators during their first years of leadership.</a:t>
            </a:r>
          </a:p>
          <a:p>
            <a:r>
              <a:rPr lang="en-US" dirty="0"/>
              <a:t>KY LEADS: Leading, Educating, Advocating for Directors of Special Education</a:t>
            </a:r>
          </a:p>
          <a:p>
            <a:pPr lvl="1"/>
            <a:r>
              <a:rPr lang="en-US" dirty="0"/>
              <a:t>Federal grant offering scholarships and professional learning communities to increase the number and capacity of certified special education leaders.</a:t>
            </a:r>
          </a:p>
          <a:p>
            <a:r>
              <a:rPr lang="en-US" dirty="0"/>
              <a:t>Special Education Traineeship: Federal funds used to defray part of the tuition costs for courses that lead to teacher certification in special education or early childhood education.</a:t>
            </a:r>
          </a:p>
          <a:p>
            <a:r>
              <a:rPr lang="en-US" dirty="0"/>
              <a:t>Director of Special Education (</a:t>
            </a:r>
            <a:r>
              <a:rPr lang="en-US" dirty="0" err="1"/>
              <a:t>DoSE</a:t>
            </a:r>
            <a:r>
              <a:rPr lang="en-US"/>
              <a:t>) Institute: Biennial event hosted by OSEEL where special education and preschool leaders network, explore resources, learn about policy updates and reflect on instructional leadership practices.</a:t>
            </a:r>
          </a:p>
          <a:p>
            <a:endParaRPr lang="en-US" dirty="0"/>
          </a:p>
          <a:p>
            <a:endParaRPr lang="en-US" dirty="0"/>
          </a:p>
        </p:txBody>
      </p:sp>
    </p:spTree>
    <p:extLst>
      <p:ext uri="{BB962C8B-B14F-4D97-AF65-F5344CB8AC3E}">
        <p14:creationId xmlns:p14="http://schemas.microsoft.com/office/powerpoint/2010/main" val="415330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9E50-70AA-1707-C03D-CB75B85C6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9020E-4469-A12B-CAC5-2E051E52165C}"/>
              </a:ext>
            </a:extLst>
          </p:cNvPr>
          <p:cNvSpPr>
            <a:spLocks noGrp="1"/>
          </p:cNvSpPr>
          <p:nvPr>
            <p:ph type="title"/>
          </p:nvPr>
        </p:nvSpPr>
        <p:spPr>
          <a:xfrm>
            <a:off x="838200" y="365125"/>
            <a:ext cx="9470780" cy="1325563"/>
          </a:xfrm>
        </p:spPr>
        <p:txBody>
          <a:bodyPr>
            <a:noAutofit/>
          </a:bodyPr>
          <a:lstStyle/>
          <a:p>
            <a:r>
              <a:rPr lang="en-US" sz="4000" dirty="0"/>
              <a:t>Literacy-Specific Leadership Opportunities</a:t>
            </a:r>
          </a:p>
        </p:txBody>
      </p:sp>
      <p:graphicFrame>
        <p:nvGraphicFramePr>
          <p:cNvPr id="4" name="Table 3">
            <a:extLst>
              <a:ext uri="{FF2B5EF4-FFF2-40B4-BE49-F238E27FC236}">
                <a16:creationId xmlns:a16="http://schemas.microsoft.com/office/drawing/2014/main" id="{9DF7885C-B8BB-AA18-5ADD-BEE0D76EA744}"/>
              </a:ext>
            </a:extLst>
          </p:cNvPr>
          <p:cNvGraphicFramePr>
            <a:graphicFrameLocks noGrp="1"/>
          </p:cNvGraphicFramePr>
          <p:nvPr/>
        </p:nvGraphicFramePr>
        <p:xfrm>
          <a:off x="511629" y="1325880"/>
          <a:ext cx="11188001" cy="4206240"/>
        </p:xfrm>
        <a:graphic>
          <a:graphicData uri="http://schemas.openxmlformats.org/drawingml/2006/table">
            <a:tbl>
              <a:tblPr firstRow="1" bandRow="1">
                <a:tableStyleId>{5FD0F851-EC5A-4D38-B0AD-8093EC10F338}</a:tableStyleId>
              </a:tblPr>
              <a:tblGrid>
                <a:gridCol w="3756325">
                  <a:extLst>
                    <a:ext uri="{9D8B030D-6E8A-4147-A177-3AD203B41FA5}">
                      <a16:colId xmlns:a16="http://schemas.microsoft.com/office/drawing/2014/main" val="433413074"/>
                    </a:ext>
                  </a:extLst>
                </a:gridCol>
                <a:gridCol w="3263146">
                  <a:extLst>
                    <a:ext uri="{9D8B030D-6E8A-4147-A177-3AD203B41FA5}">
                      <a16:colId xmlns:a16="http://schemas.microsoft.com/office/drawing/2014/main" val="422855064"/>
                    </a:ext>
                  </a:extLst>
                </a:gridCol>
                <a:gridCol w="4168530">
                  <a:extLst>
                    <a:ext uri="{9D8B030D-6E8A-4147-A177-3AD203B41FA5}">
                      <a16:colId xmlns:a16="http://schemas.microsoft.com/office/drawing/2014/main" val="1477491851"/>
                    </a:ext>
                  </a:extLst>
                </a:gridCol>
              </a:tblGrid>
              <a:tr h="334038">
                <a:tc>
                  <a:txBody>
                    <a:bodyPr/>
                    <a:lstStyle/>
                    <a:p>
                      <a:r>
                        <a:rPr lang="en-US" dirty="0"/>
                        <a:t> Administrator Professional Learning</a:t>
                      </a:r>
                    </a:p>
                  </a:txBody>
                  <a:tcPr/>
                </a:tc>
                <a:tc>
                  <a:txBody>
                    <a:bodyPr/>
                    <a:lstStyle/>
                    <a:p>
                      <a:pPr algn="ctr"/>
                      <a:r>
                        <a:rPr lang="en-US" dirty="0"/>
                        <a:t>Statutory Reference</a:t>
                      </a:r>
                    </a:p>
                  </a:txBody>
                  <a:tcPr/>
                </a:tc>
                <a:tc>
                  <a:txBody>
                    <a:bodyPr/>
                    <a:lstStyle/>
                    <a:p>
                      <a:pPr algn="ctr"/>
                      <a:r>
                        <a:rPr lang="en-US" dirty="0"/>
                        <a:t>Description</a:t>
                      </a:r>
                    </a:p>
                  </a:txBody>
                  <a:tcPr/>
                </a:tc>
                <a:extLst>
                  <a:ext uri="{0D108BD9-81ED-4DB2-BD59-A6C34878D82A}">
                    <a16:rowId xmlns:a16="http://schemas.microsoft.com/office/drawing/2014/main" val="3412832079"/>
                  </a:ext>
                </a:extLst>
              </a:tr>
              <a:tr h="1865043">
                <a:tc>
                  <a:txBody>
                    <a:bodyPr/>
                    <a:lstStyle/>
                    <a:p>
                      <a:r>
                        <a:rPr lang="en-US" sz="1600" dirty="0"/>
                        <a:t>LETRS for Administrators</a:t>
                      </a:r>
                    </a:p>
                  </a:txBody>
                  <a:tcPr>
                    <a:solidFill>
                      <a:srgbClr val="6AC398">
                        <a:alpha val="20000"/>
                      </a:srgbClr>
                    </a:solidFill>
                  </a:tcPr>
                </a:tc>
                <a:tc>
                  <a:txBody>
                    <a:bodyPr/>
                    <a:lstStyle/>
                    <a:p>
                      <a:pPr algn="ctr"/>
                      <a:r>
                        <a:rPr lang="en-US" sz="1600" dirty="0"/>
                        <a:t>KRS 158.806</a:t>
                      </a:r>
                    </a:p>
                  </a:txBody>
                  <a:tcPr>
                    <a:solidFill>
                      <a:srgbClr val="6AC398">
                        <a:alpha val="19000"/>
                      </a:srgbClr>
                    </a:solidFill>
                  </a:tcPr>
                </a:tc>
                <a:tc>
                  <a:txBody>
                    <a:bodyPr/>
                    <a:lstStyle/>
                    <a:p>
                      <a:r>
                        <a:rPr lang="en-US" sz="1600" dirty="0"/>
                        <a:t>700 Administrators have registered for professional learning </a:t>
                      </a:r>
                      <a:r>
                        <a:rPr lang="en-US" sz="1600" b="0" i="0" kern="1200" dirty="0">
                          <a:solidFill>
                            <a:schemeClr val="tx1"/>
                          </a:solidFill>
                          <a:effectLst/>
                          <a:latin typeface="+mn-lt"/>
                          <a:ea typeface="+mn-ea"/>
                          <a:cs typeface="+mn-cs"/>
                        </a:rPr>
                        <a:t>designed to guide state, district, and building administrators and instructional leaders in creating adaptable and suitable literacy initiatives using systems thinking and implementation science connected to evidence-based reading instruction.</a:t>
                      </a:r>
                      <a:endParaRPr lang="en-US" sz="1600" dirty="0"/>
                    </a:p>
                  </a:txBody>
                  <a:tcPr>
                    <a:solidFill>
                      <a:srgbClr val="6AC398">
                        <a:alpha val="20000"/>
                      </a:srgbClr>
                    </a:solidFill>
                  </a:tcPr>
                </a:tc>
                <a:extLst>
                  <a:ext uri="{0D108BD9-81ED-4DB2-BD59-A6C34878D82A}">
                    <a16:rowId xmlns:a16="http://schemas.microsoft.com/office/drawing/2014/main" val="3929670676"/>
                  </a:ext>
                </a:extLst>
              </a:tr>
              <a:tr h="1642351">
                <a:tc>
                  <a:txBody>
                    <a:bodyPr/>
                    <a:lstStyle/>
                    <a:p>
                      <a:r>
                        <a:rPr lang="en-US" sz="1600" dirty="0"/>
                        <a:t>Kentucky Early Literacy Leadership Network (</a:t>
                      </a:r>
                      <a:r>
                        <a:rPr lang="en-US" sz="1600" dirty="0" err="1"/>
                        <a:t>KyELLN</a:t>
                      </a:r>
                      <a:r>
                        <a:rPr lang="en-US" sz="1600" dirty="0"/>
                        <a:t>) </a:t>
                      </a:r>
                    </a:p>
                  </a:txBody>
                  <a:tcPr/>
                </a:tc>
                <a:tc>
                  <a:txBody>
                    <a:bodyPr/>
                    <a:lstStyle/>
                    <a:p>
                      <a:pPr algn="ctr"/>
                      <a:r>
                        <a:rPr lang="en-US" sz="1600" dirty="0"/>
                        <a:t>KRS 158.806</a:t>
                      </a:r>
                    </a:p>
                  </a:txBody>
                  <a:tcPr/>
                </a:tc>
                <a:tc>
                  <a:txBody>
                    <a:bodyPr/>
                    <a:lstStyle/>
                    <a:p>
                      <a:r>
                        <a:rPr lang="en-US" sz="1600" b="0" i="0" kern="1200" dirty="0">
                          <a:solidFill>
                            <a:schemeClr val="tx1"/>
                          </a:solidFill>
                          <a:effectLst/>
                          <a:latin typeface="+mn-lt"/>
                          <a:ea typeface="+mn-ea"/>
                          <a:cs typeface="+mn-cs"/>
                        </a:rPr>
                        <a:t>Network of 33 districts (with additional districts being added in 2025-26)  that empowers district and school leaders in developing and implementing evidence-based strategies for K-5 literacy grounded in high-quality instructional resources (HQIRs). </a:t>
                      </a:r>
                    </a:p>
                    <a:p>
                      <a:endParaRPr lang="en-US" sz="1600" dirty="0"/>
                    </a:p>
                  </a:txBody>
                  <a:tcPr/>
                </a:tc>
                <a:extLst>
                  <a:ext uri="{0D108BD9-81ED-4DB2-BD59-A6C34878D82A}">
                    <a16:rowId xmlns:a16="http://schemas.microsoft.com/office/drawing/2014/main" val="3431248832"/>
                  </a:ext>
                </a:extLst>
              </a:tr>
            </a:tbl>
          </a:graphicData>
        </a:graphic>
      </p:graphicFrame>
      <p:pic>
        <p:nvPicPr>
          <p:cNvPr id="1026" name="Picture 1" descr="KY Read to Succeed Logo">
            <a:extLst>
              <a:ext uri="{FF2B5EF4-FFF2-40B4-BE49-F238E27FC236}">
                <a16:creationId xmlns:a16="http://schemas.microsoft.com/office/drawing/2014/main" id="{B764D533-7F31-3255-1A4A-4A74C1F14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980" y="339676"/>
            <a:ext cx="1390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26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8B3D-FCD5-7893-E1CE-F92ED1E37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6152FA-3F38-0BBB-0668-54B6B34361BC}"/>
              </a:ext>
            </a:extLst>
          </p:cNvPr>
          <p:cNvSpPr>
            <a:spLocks noGrp="1"/>
          </p:cNvSpPr>
          <p:nvPr>
            <p:ph type="title"/>
          </p:nvPr>
        </p:nvSpPr>
        <p:spPr>
          <a:xfrm>
            <a:off x="838200" y="365125"/>
            <a:ext cx="10515600" cy="1325563"/>
          </a:xfrm>
        </p:spPr>
        <p:txBody>
          <a:bodyPr>
            <a:noAutofit/>
          </a:bodyPr>
          <a:lstStyle/>
          <a:p>
            <a:r>
              <a:rPr lang="en-US" sz="4000" dirty="0"/>
              <a:t>Literacy-Specific Leadership Opportunities</a:t>
            </a:r>
          </a:p>
        </p:txBody>
      </p:sp>
      <p:graphicFrame>
        <p:nvGraphicFramePr>
          <p:cNvPr id="5" name="Table 4">
            <a:extLst>
              <a:ext uri="{FF2B5EF4-FFF2-40B4-BE49-F238E27FC236}">
                <a16:creationId xmlns:a16="http://schemas.microsoft.com/office/drawing/2014/main" id="{92F634C3-3405-6552-162B-4B38E2D3EAFC}"/>
              </a:ext>
            </a:extLst>
          </p:cNvPr>
          <p:cNvGraphicFramePr>
            <a:graphicFrameLocks noGrp="1"/>
          </p:cNvGraphicFramePr>
          <p:nvPr>
            <p:extLst>
              <p:ext uri="{D42A27DB-BD31-4B8C-83A1-F6EECF244321}">
                <p14:modId xmlns:p14="http://schemas.microsoft.com/office/powerpoint/2010/main" val="1412694339"/>
              </p:ext>
            </p:extLst>
          </p:nvPr>
        </p:nvGraphicFramePr>
        <p:xfrm>
          <a:off x="508977" y="1331683"/>
          <a:ext cx="11207261" cy="4501173"/>
        </p:xfrm>
        <a:graphic>
          <a:graphicData uri="http://schemas.openxmlformats.org/drawingml/2006/table">
            <a:tbl>
              <a:tblPr firstRow="1" bandRow="1">
                <a:tableStyleId>{5FD0F851-EC5A-4D38-B0AD-8093EC10F338}</a:tableStyleId>
              </a:tblPr>
              <a:tblGrid>
                <a:gridCol w="3775585">
                  <a:extLst>
                    <a:ext uri="{9D8B030D-6E8A-4147-A177-3AD203B41FA5}">
                      <a16:colId xmlns:a16="http://schemas.microsoft.com/office/drawing/2014/main" val="433413074"/>
                    </a:ext>
                  </a:extLst>
                </a:gridCol>
                <a:gridCol w="3178153">
                  <a:extLst>
                    <a:ext uri="{9D8B030D-6E8A-4147-A177-3AD203B41FA5}">
                      <a16:colId xmlns:a16="http://schemas.microsoft.com/office/drawing/2014/main" val="422855064"/>
                    </a:ext>
                  </a:extLst>
                </a:gridCol>
                <a:gridCol w="4253523">
                  <a:extLst>
                    <a:ext uri="{9D8B030D-6E8A-4147-A177-3AD203B41FA5}">
                      <a16:colId xmlns:a16="http://schemas.microsoft.com/office/drawing/2014/main" val="1477491851"/>
                    </a:ext>
                  </a:extLst>
                </a:gridCol>
              </a:tblGrid>
              <a:tr h="369959">
                <a:tc>
                  <a:txBody>
                    <a:bodyPr/>
                    <a:lstStyle/>
                    <a:p>
                      <a:r>
                        <a:rPr lang="en-US" dirty="0"/>
                        <a:t> Administrator Professional Learning</a:t>
                      </a:r>
                    </a:p>
                  </a:txBody>
                  <a:tcPr/>
                </a:tc>
                <a:tc>
                  <a:txBody>
                    <a:bodyPr/>
                    <a:lstStyle/>
                    <a:p>
                      <a:pPr algn="ctr"/>
                      <a:r>
                        <a:rPr lang="en-US" dirty="0"/>
                        <a:t>Statutory Reference</a:t>
                      </a:r>
                    </a:p>
                  </a:txBody>
                  <a:tcPr/>
                </a:tc>
                <a:tc>
                  <a:txBody>
                    <a:bodyPr/>
                    <a:lstStyle/>
                    <a:p>
                      <a:pPr algn="ctr"/>
                      <a:r>
                        <a:rPr lang="en-US" dirty="0"/>
                        <a:t>Description</a:t>
                      </a:r>
                    </a:p>
                  </a:txBody>
                  <a:tcPr/>
                </a:tc>
                <a:extLst>
                  <a:ext uri="{0D108BD9-81ED-4DB2-BD59-A6C34878D82A}">
                    <a16:rowId xmlns:a16="http://schemas.microsoft.com/office/drawing/2014/main" val="3412832079"/>
                  </a:ext>
                </a:extLst>
              </a:tr>
              <a:tr h="1818967">
                <a:tc>
                  <a:txBody>
                    <a:bodyPr/>
                    <a:lstStyle/>
                    <a:p>
                      <a:r>
                        <a:rPr lang="en-US" sz="1600" dirty="0"/>
                        <a:t>Regional Principal Supports Leaders (RPSLs) </a:t>
                      </a:r>
                    </a:p>
                  </a:txBody>
                  <a:tcPr>
                    <a:solidFill>
                      <a:srgbClr val="6AC398">
                        <a:alpha val="20000"/>
                      </a:srgbClr>
                    </a:solidFill>
                  </a:tcPr>
                </a:tc>
                <a:tc>
                  <a:txBody>
                    <a:bodyPr/>
                    <a:lstStyle/>
                    <a:p>
                      <a:pPr algn="ctr"/>
                      <a:r>
                        <a:rPr lang="en-US" sz="1600" dirty="0"/>
                        <a:t>KRS 158.806</a:t>
                      </a:r>
                    </a:p>
                  </a:txBody>
                  <a:tcPr>
                    <a:solidFill>
                      <a:srgbClr val="6AC398">
                        <a:alpha val="20000"/>
                      </a:srgbClr>
                    </a:solidFill>
                  </a:tcPr>
                </a:tc>
                <a:tc>
                  <a:txBody>
                    <a:bodyPr/>
                    <a:lstStyle/>
                    <a:p>
                      <a:pPr algn="l"/>
                      <a:r>
                        <a:rPr lang="en-US" sz="1600" dirty="0">
                          <a:latin typeface="+mn-lt"/>
                          <a:ea typeface="Calibri" panose="020F0502020204030204" pitchFamily="34" charset="0"/>
                          <a:cs typeface="Calibri" panose="020F0502020204030204" pitchFamily="34" charset="0"/>
                        </a:rPr>
                        <a:t>Eight (8) regional leaders facilitate </a:t>
                      </a:r>
                      <a:r>
                        <a:rPr lang="en-US" sz="1600" dirty="0" err="1">
                          <a:latin typeface="+mn-lt"/>
                          <a:ea typeface="Calibri" panose="020F0502020204030204" pitchFamily="34" charset="0"/>
                          <a:cs typeface="Calibri" panose="020F0502020204030204" pitchFamily="34" charset="0"/>
                        </a:rPr>
                        <a:t>KyELLN</a:t>
                      </a:r>
                      <a:r>
                        <a:rPr lang="en-US" sz="1600" dirty="0">
                          <a:latin typeface="+mn-lt"/>
                          <a:ea typeface="Calibri" panose="020F0502020204030204" pitchFamily="34" charset="0"/>
                          <a:cs typeface="Calibri" panose="020F0502020204030204" pitchFamily="34" charset="0"/>
                        </a:rPr>
                        <a:t> and further statewide collaboration for principals by fostering networking opportunities, including communities of practice focused on sharing best practices and supporting growth for principals in evidence-based reading instruction and HQIR implementation.</a:t>
                      </a:r>
                    </a:p>
                  </a:txBody>
                  <a:tcPr>
                    <a:solidFill>
                      <a:srgbClr val="6AC398">
                        <a:alpha val="20000"/>
                      </a:srgbClr>
                    </a:solidFill>
                  </a:tcPr>
                </a:tc>
                <a:extLst>
                  <a:ext uri="{0D108BD9-81ED-4DB2-BD59-A6C34878D82A}">
                    <a16:rowId xmlns:a16="http://schemas.microsoft.com/office/drawing/2014/main" val="3929670676"/>
                  </a:ext>
                </a:extLst>
              </a:tr>
              <a:tr h="2312247">
                <a:tc>
                  <a:txBody>
                    <a:bodyPr/>
                    <a:lstStyle/>
                    <a:p>
                      <a:r>
                        <a:rPr lang="en-US" sz="1600" dirty="0"/>
                        <a:t>KY Reads to Succeed Summer Conference </a:t>
                      </a:r>
                    </a:p>
                  </a:txBody>
                  <a:tcPr/>
                </a:tc>
                <a:tc>
                  <a:txBody>
                    <a:bodyPr/>
                    <a:lstStyle/>
                    <a:p>
                      <a:pPr algn="ctr"/>
                      <a:r>
                        <a:rPr lang="en-US" sz="1600" dirty="0"/>
                        <a:t>KRS 158.806</a:t>
                      </a:r>
                    </a:p>
                  </a:txBody>
                  <a:tcPr/>
                </a:tc>
                <a:tc>
                  <a:txBody>
                    <a:bodyPr/>
                    <a:lstStyle/>
                    <a:p>
                      <a:r>
                        <a:rPr lang="en-US" sz="1600" dirty="0"/>
                        <a:t>Annual summer conference serving approximately 1,500 K-12 registrants in </a:t>
                      </a:r>
                      <a:r>
                        <a:rPr lang="en-US" sz="1600" b="0" i="0" kern="1200" dirty="0">
                          <a:solidFill>
                            <a:schemeClr val="tx1"/>
                          </a:solidFill>
                          <a:effectLst/>
                          <a:latin typeface="+mn-lt"/>
                          <a:ea typeface="+mn-ea"/>
                          <a:cs typeface="+mn-cs"/>
                        </a:rPr>
                        <a:t>focused learning pathways to meet the needs of teachers and administrators. Administrative pathway focuses on evidence-based instructional shifts for literacy; high-quality instructional resources and available resources for implementing the </a:t>
                      </a:r>
                      <a:r>
                        <a:rPr lang="en-US" sz="1600" b="0" i="1" kern="1200" dirty="0">
                          <a:solidFill>
                            <a:schemeClr val="tx1"/>
                          </a:solidFill>
                          <a:effectLst/>
                          <a:latin typeface="+mn-lt"/>
                          <a:ea typeface="+mn-ea"/>
                          <a:cs typeface="+mn-cs"/>
                        </a:rPr>
                        <a:t>Read to Succeed Act</a:t>
                      </a:r>
                      <a:r>
                        <a:rPr lang="en-US" sz="1600" b="0" i="0" kern="1200" dirty="0">
                          <a:solidFill>
                            <a:schemeClr val="tx1"/>
                          </a:solidFill>
                          <a:effectLst/>
                          <a:latin typeface="+mn-lt"/>
                          <a:ea typeface="+mn-ea"/>
                          <a:cs typeface="+mn-cs"/>
                        </a:rPr>
                        <a:t>.</a:t>
                      </a:r>
                      <a:endParaRPr lang="en-US" sz="1600" dirty="0"/>
                    </a:p>
                  </a:txBody>
                  <a:tcPr/>
                </a:tc>
                <a:extLst>
                  <a:ext uri="{0D108BD9-81ED-4DB2-BD59-A6C34878D82A}">
                    <a16:rowId xmlns:a16="http://schemas.microsoft.com/office/drawing/2014/main" val="3431248832"/>
                  </a:ext>
                </a:extLst>
              </a:tr>
            </a:tbl>
          </a:graphicData>
        </a:graphic>
      </p:graphicFrame>
      <p:pic>
        <p:nvPicPr>
          <p:cNvPr id="3" name="Picture 1" descr="KY Reads to Succeed Logo">
            <a:extLst>
              <a:ext uri="{FF2B5EF4-FFF2-40B4-BE49-F238E27FC236}">
                <a16:creationId xmlns:a16="http://schemas.microsoft.com/office/drawing/2014/main" id="{47306A43-022F-7391-63D6-EBC42809B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588" y="389113"/>
            <a:ext cx="13906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86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8209C-A507-77D2-F70D-15688E7C5927}"/>
              </a:ext>
            </a:extLst>
          </p:cNvPr>
          <p:cNvSpPr>
            <a:spLocks noGrp="1"/>
          </p:cNvSpPr>
          <p:nvPr>
            <p:ph type="title"/>
          </p:nvPr>
        </p:nvSpPr>
        <p:spPr>
          <a:xfrm>
            <a:off x="701040" y="105401"/>
            <a:ext cx="10515600" cy="1325563"/>
          </a:xfrm>
        </p:spPr>
        <p:txBody>
          <a:bodyPr anchor="t">
            <a:noAutofit/>
          </a:bodyPr>
          <a:lstStyle/>
          <a:p>
            <a:r>
              <a:rPr lang="en-US" dirty="0"/>
              <a:t>Math-Specific Leadership Opportunities</a:t>
            </a:r>
          </a:p>
        </p:txBody>
      </p:sp>
      <p:pic>
        <p:nvPicPr>
          <p:cNvPr id="4" name="Picture 2">
            <a:extLst>
              <a:ext uri="{FF2B5EF4-FFF2-40B4-BE49-F238E27FC236}">
                <a16:creationId xmlns:a16="http://schemas.microsoft.com/office/drawing/2014/main" id="{3BD2CD95-63F0-BB0F-1BDA-ADE73F0E71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1139" y="35420"/>
            <a:ext cx="1418491" cy="6977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1A92A0E0-0F2A-A578-2B32-F3AA32F0B05A}"/>
              </a:ext>
            </a:extLst>
          </p:cNvPr>
          <p:cNvGraphicFramePr>
            <a:graphicFrameLocks noGrp="1"/>
          </p:cNvGraphicFramePr>
          <p:nvPr>
            <p:extLst>
              <p:ext uri="{D42A27DB-BD31-4B8C-83A1-F6EECF244321}">
                <p14:modId xmlns:p14="http://schemas.microsoft.com/office/powerpoint/2010/main" val="2682145670"/>
              </p:ext>
            </p:extLst>
          </p:nvPr>
        </p:nvGraphicFramePr>
        <p:xfrm>
          <a:off x="260350" y="733192"/>
          <a:ext cx="11671300" cy="4993648"/>
        </p:xfrm>
        <a:graphic>
          <a:graphicData uri="http://schemas.openxmlformats.org/drawingml/2006/table">
            <a:tbl>
              <a:tblPr firstRow="1" bandRow="1">
                <a:tableStyleId>{5FD0F851-EC5A-4D38-B0AD-8093EC10F338}</a:tableStyleId>
              </a:tblPr>
              <a:tblGrid>
                <a:gridCol w="3931914">
                  <a:extLst>
                    <a:ext uri="{9D8B030D-6E8A-4147-A177-3AD203B41FA5}">
                      <a16:colId xmlns:a16="http://schemas.microsoft.com/office/drawing/2014/main" val="433413074"/>
                    </a:ext>
                  </a:extLst>
                </a:gridCol>
                <a:gridCol w="3059436">
                  <a:extLst>
                    <a:ext uri="{9D8B030D-6E8A-4147-A177-3AD203B41FA5}">
                      <a16:colId xmlns:a16="http://schemas.microsoft.com/office/drawing/2014/main" val="422855064"/>
                    </a:ext>
                  </a:extLst>
                </a:gridCol>
                <a:gridCol w="4679950">
                  <a:extLst>
                    <a:ext uri="{9D8B030D-6E8A-4147-A177-3AD203B41FA5}">
                      <a16:colId xmlns:a16="http://schemas.microsoft.com/office/drawing/2014/main" val="1477491851"/>
                    </a:ext>
                  </a:extLst>
                </a:gridCol>
              </a:tblGrid>
              <a:tr h="374651">
                <a:tc>
                  <a:txBody>
                    <a:bodyPr/>
                    <a:lstStyle/>
                    <a:p>
                      <a:r>
                        <a:rPr lang="en-US" dirty="0"/>
                        <a:t> Administrator Professional Learning</a:t>
                      </a:r>
                    </a:p>
                  </a:txBody>
                  <a:tcPr/>
                </a:tc>
                <a:tc>
                  <a:txBody>
                    <a:bodyPr/>
                    <a:lstStyle/>
                    <a:p>
                      <a:pPr algn="ctr"/>
                      <a:r>
                        <a:rPr lang="en-US" dirty="0"/>
                        <a:t>Statutory Reference</a:t>
                      </a:r>
                    </a:p>
                  </a:txBody>
                  <a:tcPr/>
                </a:tc>
                <a:tc>
                  <a:txBody>
                    <a:bodyPr/>
                    <a:lstStyle/>
                    <a:p>
                      <a:pPr algn="ctr"/>
                      <a:r>
                        <a:rPr lang="en-US" dirty="0"/>
                        <a:t>Description</a:t>
                      </a:r>
                    </a:p>
                  </a:txBody>
                  <a:tcPr/>
                </a:tc>
                <a:extLst>
                  <a:ext uri="{0D108BD9-81ED-4DB2-BD59-A6C34878D82A}">
                    <a16:rowId xmlns:a16="http://schemas.microsoft.com/office/drawing/2014/main" val="3412832079"/>
                  </a:ext>
                </a:extLst>
              </a:tr>
              <a:tr h="1035704">
                <a:tc>
                  <a:txBody>
                    <a:bodyPr/>
                    <a:lstStyle/>
                    <a:p>
                      <a:r>
                        <a:rPr lang="en-US" sz="1600" dirty="0"/>
                        <a:t>PIMSER Numeracy Counts Administrator Academy</a:t>
                      </a:r>
                    </a:p>
                  </a:txBody>
                  <a:tcPr>
                    <a:solidFill>
                      <a:srgbClr val="6AC398">
                        <a:alpha val="20000"/>
                      </a:srgbClr>
                    </a:solidFill>
                  </a:tcPr>
                </a:tc>
                <a:tc>
                  <a:txBody>
                    <a:bodyPr/>
                    <a:lstStyle/>
                    <a:p>
                      <a:pPr algn="ctr"/>
                      <a:r>
                        <a:rPr lang="en-US" sz="1600" dirty="0"/>
                        <a:t>KRS 158.843</a:t>
                      </a:r>
                    </a:p>
                  </a:txBody>
                  <a:tcPr>
                    <a:solidFill>
                      <a:srgbClr val="6AC398">
                        <a:alpha val="20000"/>
                      </a:srgbClr>
                    </a:solidFill>
                  </a:tcPr>
                </a:tc>
                <a:tc>
                  <a:txBody>
                    <a:bodyPr/>
                    <a:lstStyle/>
                    <a:p>
                      <a:r>
                        <a:rPr lang="en-US" sz="1600" dirty="0"/>
                        <a:t>K-5 math specific content and pedagogy professional learning with intentional emphasis on effective HQIR implementation for 250+ administrators.</a:t>
                      </a:r>
                    </a:p>
                  </a:txBody>
                  <a:tcPr>
                    <a:solidFill>
                      <a:srgbClr val="6AC398">
                        <a:alpha val="20000"/>
                      </a:srgbClr>
                    </a:solidFill>
                  </a:tcPr>
                </a:tc>
                <a:extLst>
                  <a:ext uri="{0D108BD9-81ED-4DB2-BD59-A6C34878D82A}">
                    <a16:rowId xmlns:a16="http://schemas.microsoft.com/office/drawing/2014/main" val="3929670676"/>
                  </a:ext>
                </a:extLst>
              </a:tr>
              <a:tr h="1055325">
                <a:tc>
                  <a:txBody>
                    <a:bodyPr/>
                    <a:lstStyle/>
                    <a:p>
                      <a:r>
                        <a:rPr lang="en-US" sz="1600" dirty="0"/>
                        <a:t>EPIC Numeracy Alliance</a:t>
                      </a:r>
                    </a:p>
                  </a:txBody>
                  <a:tcPr/>
                </a:tc>
                <a:tc>
                  <a:txBody>
                    <a:bodyPr/>
                    <a:lstStyle/>
                    <a:p>
                      <a:pPr algn="ctr"/>
                      <a:r>
                        <a:rPr lang="en-US" sz="1600" dirty="0"/>
                        <a:t>KRS 158.843</a:t>
                      </a:r>
                    </a:p>
                  </a:txBody>
                  <a:tcPr/>
                </a:tc>
                <a:tc>
                  <a:txBody>
                    <a:bodyPr/>
                    <a:lstStyle/>
                    <a:p>
                      <a:r>
                        <a:rPr lang="en-US" sz="1600" dirty="0"/>
                        <a:t>Leadership cohort to support administrators in Carnegie </a:t>
                      </a:r>
                      <a:r>
                        <a:rPr lang="en-US" sz="1600" i="0" dirty="0"/>
                        <a:t>Learning </a:t>
                      </a:r>
                      <a:r>
                        <a:rPr lang="en-US" sz="1600" i="1" dirty="0"/>
                        <a:t>Patterns </a:t>
                      </a:r>
                      <a:r>
                        <a:rPr lang="en-US" sz="1600" i="0" dirty="0"/>
                        <a:t>K-8 math professional learning pilot. Builds capacity for high-quality math instruction. </a:t>
                      </a:r>
                      <a:endParaRPr lang="en-US" sz="1600" dirty="0"/>
                    </a:p>
                  </a:txBody>
                  <a:tcPr/>
                </a:tc>
                <a:extLst>
                  <a:ext uri="{0D108BD9-81ED-4DB2-BD59-A6C34878D82A}">
                    <a16:rowId xmlns:a16="http://schemas.microsoft.com/office/drawing/2014/main" val="3431248832"/>
                  </a:ext>
                </a:extLst>
              </a:tr>
              <a:tr h="786035">
                <a:tc>
                  <a:txBody>
                    <a:bodyPr/>
                    <a:lstStyle/>
                    <a:p>
                      <a:r>
                        <a:rPr lang="en-US" sz="1600" dirty="0" err="1"/>
                        <a:t>AdvanceKY</a:t>
                      </a:r>
                      <a:r>
                        <a:rPr lang="en-US" sz="1600" dirty="0"/>
                        <a:t> Access to Algebra</a:t>
                      </a:r>
                    </a:p>
                  </a:txBody>
                  <a:tcPr>
                    <a:solidFill>
                      <a:srgbClr val="6AC398">
                        <a:alpha val="20000"/>
                      </a:srgbClr>
                    </a:solidFill>
                  </a:tcPr>
                </a:tc>
                <a:tc>
                  <a:txBody>
                    <a:bodyPr/>
                    <a:lstStyle/>
                    <a:p>
                      <a:pPr algn="ctr"/>
                      <a:r>
                        <a:rPr lang="en-US" sz="1600" dirty="0"/>
                        <a:t>KRS 158.843</a:t>
                      </a:r>
                    </a:p>
                  </a:txBody>
                  <a:tcPr>
                    <a:solidFill>
                      <a:srgbClr val="6AC398">
                        <a:alpha val="20000"/>
                      </a:srgbClr>
                    </a:solidFill>
                  </a:tcPr>
                </a:tc>
                <a:tc>
                  <a:txBody>
                    <a:bodyPr/>
                    <a:lstStyle/>
                    <a:p>
                      <a:r>
                        <a:rPr lang="en-US" sz="1600" dirty="0"/>
                        <a:t>Administrator support for offering Algebra I in KY middle schools. Serving leaders of 9,238 grade 7 and 8 students for 2025-26. </a:t>
                      </a:r>
                    </a:p>
                  </a:txBody>
                  <a:tcPr>
                    <a:solidFill>
                      <a:srgbClr val="6AC398">
                        <a:alpha val="20000"/>
                      </a:srgbClr>
                    </a:solidFill>
                  </a:tcPr>
                </a:tc>
                <a:extLst>
                  <a:ext uri="{0D108BD9-81ED-4DB2-BD59-A6C34878D82A}">
                    <a16:rowId xmlns:a16="http://schemas.microsoft.com/office/drawing/2014/main" val="2636108164"/>
                  </a:ext>
                </a:extLst>
              </a:tr>
              <a:tr h="595637">
                <a:tc>
                  <a:txBody>
                    <a:bodyPr/>
                    <a:lstStyle/>
                    <a:p>
                      <a:r>
                        <a:rPr lang="en-US" sz="1600" dirty="0"/>
                        <a:t>K-3 HQIR Grant Leadership Network</a:t>
                      </a:r>
                    </a:p>
                  </a:txBody>
                  <a:tcPr/>
                </a:tc>
                <a:tc>
                  <a:txBody>
                    <a:bodyPr/>
                    <a:lstStyle/>
                    <a:p>
                      <a:pPr algn="ctr"/>
                      <a:r>
                        <a:rPr lang="en-US" sz="1600" dirty="0"/>
                        <a:t>KRS 158.843</a:t>
                      </a:r>
                    </a:p>
                  </a:txBody>
                  <a:tcPr/>
                </a:tc>
                <a:tc>
                  <a:txBody>
                    <a:bodyPr/>
                    <a:lstStyle/>
                    <a:p>
                      <a:r>
                        <a:rPr lang="en-US" sz="1600" dirty="0"/>
                        <a:t>Leadership network to support math HQIR implementation in the 40 grant districts.</a:t>
                      </a:r>
                    </a:p>
                  </a:txBody>
                  <a:tcPr/>
                </a:tc>
                <a:extLst>
                  <a:ext uri="{0D108BD9-81ED-4DB2-BD59-A6C34878D82A}">
                    <a16:rowId xmlns:a16="http://schemas.microsoft.com/office/drawing/2014/main" val="553573442"/>
                  </a:ext>
                </a:extLst>
              </a:tr>
              <a:tr h="1018934">
                <a:tc>
                  <a:txBody>
                    <a:bodyPr/>
                    <a:lstStyle/>
                    <a:p>
                      <a:r>
                        <a:rPr lang="en-US" sz="1600" dirty="0"/>
                        <a:t>Math Achievement Fund (MAF) Administrator PL</a:t>
                      </a:r>
                    </a:p>
                  </a:txBody>
                  <a:tcPr>
                    <a:solidFill>
                      <a:srgbClr val="6AC398">
                        <a:alpha val="20000"/>
                      </a:srgbClr>
                    </a:solidFill>
                  </a:tcPr>
                </a:tc>
                <a:tc>
                  <a:txBody>
                    <a:bodyPr/>
                    <a:lstStyle/>
                    <a:p>
                      <a:pPr algn="ctr"/>
                      <a:r>
                        <a:rPr lang="en-US" sz="1600" dirty="0"/>
                        <a:t>KRS 158.844</a:t>
                      </a:r>
                    </a:p>
                  </a:txBody>
                  <a:tcPr>
                    <a:solidFill>
                      <a:srgbClr val="6AC398">
                        <a:alpha val="20000"/>
                      </a:srgbClr>
                    </a:solidFill>
                  </a:tcPr>
                </a:tc>
                <a:tc>
                  <a:txBody>
                    <a:bodyPr/>
                    <a:lstStyle/>
                    <a:p>
                      <a:r>
                        <a:rPr lang="en-US" sz="1600" dirty="0"/>
                        <a:t>Math-specific Cognitive Coaching for leaders of the 51 awarded schools; Training in the use of the KY Math Innovation Tool (KMIT) for teacher observations and coaching conversations.</a:t>
                      </a:r>
                    </a:p>
                  </a:txBody>
                  <a:tcPr>
                    <a:solidFill>
                      <a:srgbClr val="6AC398">
                        <a:alpha val="20000"/>
                      </a:srgbClr>
                    </a:solidFill>
                  </a:tcPr>
                </a:tc>
                <a:extLst>
                  <a:ext uri="{0D108BD9-81ED-4DB2-BD59-A6C34878D82A}">
                    <a16:rowId xmlns:a16="http://schemas.microsoft.com/office/drawing/2014/main" val="134890869"/>
                  </a:ext>
                </a:extLst>
              </a:tr>
            </a:tbl>
          </a:graphicData>
        </a:graphic>
      </p:graphicFrame>
    </p:spTree>
    <p:extLst>
      <p:ext uri="{BB962C8B-B14F-4D97-AF65-F5344CB8AC3E}">
        <p14:creationId xmlns:p14="http://schemas.microsoft.com/office/powerpoint/2010/main" val="10273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4936-1CE5-F1F4-98DF-C4A003D720EA}"/>
              </a:ext>
            </a:extLst>
          </p:cNvPr>
          <p:cNvSpPr>
            <a:spLocks noGrp="1"/>
          </p:cNvSpPr>
          <p:nvPr>
            <p:ph type="title"/>
          </p:nvPr>
        </p:nvSpPr>
        <p:spPr>
          <a:xfrm>
            <a:off x="838200" y="365125"/>
            <a:ext cx="10515600" cy="1325563"/>
          </a:xfrm>
        </p:spPr>
        <p:txBody>
          <a:bodyPr/>
          <a:lstStyle/>
          <a:p>
            <a:r>
              <a:rPr lang="en-US" dirty="0"/>
              <a:t>National Institute for School and System Leadership (NISL)</a:t>
            </a:r>
          </a:p>
        </p:txBody>
      </p:sp>
      <p:sp>
        <p:nvSpPr>
          <p:cNvPr id="3" name="Content Placeholder 2">
            <a:extLst>
              <a:ext uri="{FF2B5EF4-FFF2-40B4-BE49-F238E27FC236}">
                <a16:creationId xmlns:a16="http://schemas.microsoft.com/office/drawing/2014/main" id="{A89BBC54-DB9D-F661-063A-08C7BE04D452}"/>
              </a:ext>
            </a:extLst>
          </p:cNvPr>
          <p:cNvSpPr>
            <a:spLocks noGrp="1"/>
          </p:cNvSpPr>
          <p:nvPr>
            <p:ph idx="1"/>
          </p:nvPr>
        </p:nvSpPr>
        <p:spPr>
          <a:xfrm>
            <a:off x="838200" y="1825625"/>
            <a:ext cx="10515600" cy="4351338"/>
          </a:xfrm>
        </p:spPr>
        <p:txBody>
          <a:bodyPr>
            <a:normAutofit/>
          </a:bodyPr>
          <a:lstStyle/>
          <a:p>
            <a:r>
              <a:rPr lang="en-US" sz="2000" dirty="0"/>
              <a:t>A nationally recognized leadership development program designed to help school and district leaders transform schools into high-performing learning environments and has been in place in Kentucky for the past 14 years. </a:t>
            </a:r>
          </a:p>
          <a:p>
            <a:r>
              <a:rPr lang="en-US" sz="2000" dirty="0"/>
              <a:t>The NISL program is the most widely used research-proven professional learning program for school leaders in the country.</a:t>
            </a:r>
          </a:p>
          <a:p>
            <a:pPr lvl="1"/>
            <a:r>
              <a:rPr lang="en-US" sz="1800" dirty="0"/>
              <a:t>It was built on decades of research into the world’s emerging and highest-performing education systems, and the program equips leaders with the skills, strategies and vision to drive meaningful and sustainable change. </a:t>
            </a:r>
          </a:p>
          <a:p>
            <a:pPr lvl="1"/>
            <a:r>
              <a:rPr lang="en-US" sz="1800" dirty="0"/>
              <a:t>NISL prepares leaders to explore global education trends, set a clear strategic vision and design rigorous instructional systems and build a culture of continuous improvement, ethical leadership and long-term school success. </a:t>
            </a:r>
          </a:p>
          <a:p>
            <a:pPr lvl="1"/>
            <a:r>
              <a:rPr lang="en-US" sz="1800" dirty="0"/>
              <a:t>The monthly interactive experience focuses on the key themes for capacity-building and for transforming schools as an organization while improving student success.</a:t>
            </a:r>
          </a:p>
          <a:p>
            <a:endParaRPr lang="en-US" sz="2000" dirty="0"/>
          </a:p>
        </p:txBody>
      </p:sp>
    </p:spTree>
    <p:extLst>
      <p:ext uri="{BB962C8B-B14F-4D97-AF65-F5344CB8AC3E}">
        <p14:creationId xmlns:p14="http://schemas.microsoft.com/office/powerpoint/2010/main" val="27693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098D-189A-D755-78F5-5E1859DBDBCF}"/>
              </a:ext>
            </a:extLst>
          </p:cNvPr>
          <p:cNvSpPr>
            <a:spLocks noGrp="1"/>
          </p:cNvSpPr>
          <p:nvPr>
            <p:ph type="title"/>
          </p:nvPr>
        </p:nvSpPr>
        <p:spPr>
          <a:xfrm>
            <a:off x="838200" y="365125"/>
            <a:ext cx="10515600" cy="1325563"/>
          </a:xfrm>
        </p:spPr>
        <p:txBody>
          <a:bodyPr/>
          <a:lstStyle/>
          <a:p>
            <a:r>
              <a:rPr lang="en-US" dirty="0"/>
              <a:t>Cognitive Coaching</a:t>
            </a:r>
          </a:p>
        </p:txBody>
      </p:sp>
      <p:sp>
        <p:nvSpPr>
          <p:cNvPr id="3" name="Content Placeholder 2">
            <a:extLst>
              <a:ext uri="{FF2B5EF4-FFF2-40B4-BE49-F238E27FC236}">
                <a16:creationId xmlns:a16="http://schemas.microsoft.com/office/drawing/2014/main" id="{652CFBE2-1C4F-53B6-BCFE-C04A9090E122}"/>
              </a:ext>
            </a:extLst>
          </p:cNvPr>
          <p:cNvSpPr>
            <a:spLocks noGrp="1"/>
          </p:cNvSpPr>
          <p:nvPr>
            <p:ph idx="1"/>
          </p:nvPr>
        </p:nvSpPr>
        <p:spPr>
          <a:xfrm>
            <a:off x="838200" y="1825625"/>
            <a:ext cx="10515600" cy="4351338"/>
          </a:xfrm>
        </p:spPr>
        <p:txBody>
          <a:bodyPr>
            <a:normAutofit/>
          </a:bodyPr>
          <a:lstStyle/>
          <a:p>
            <a:r>
              <a:rPr lang="en-US" sz="2000" dirty="0"/>
              <a:t>An eight-day intensive training for school and district leaders in learning how to produce self-directed persons with the cognitive capacity for excellence. Cognitive Coaching is the premier coaching structure for all leaders. </a:t>
            </a:r>
          </a:p>
          <a:p>
            <a:r>
              <a:rPr lang="en-US" sz="2000" dirty="0"/>
              <a:t>Participants utilize intentional structures and tools for planning, reflecting and problem resolving, developing higher levels of efficacy, consciousness, craftsmanship, flexibility and interdependence.</a:t>
            </a:r>
          </a:p>
          <a:p>
            <a:r>
              <a:rPr lang="en-US" sz="2000" dirty="0"/>
              <a:t>The coaching tools of pausing, paraphrasing and posing questions, the use of effective feedback and mediating thinking through conversational structure and data are the main focus of the training. </a:t>
            </a:r>
          </a:p>
          <a:p>
            <a:r>
              <a:rPr lang="en-US" sz="2000" dirty="0"/>
              <a:t>Priority is given to schools designated for comprehensive or targeted support and improvement or those requiring more rigorous intervention, although all Kentucky leaders are invited to participate.</a:t>
            </a:r>
          </a:p>
        </p:txBody>
      </p:sp>
    </p:spTree>
    <p:extLst>
      <p:ext uri="{BB962C8B-B14F-4D97-AF65-F5344CB8AC3E}">
        <p14:creationId xmlns:p14="http://schemas.microsoft.com/office/powerpoint/2010/main" val="5353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01FA-9386-345A-B8E0-D2A8B948A4AF}"/>
              </a:ext>
            </a:extLst>
          </p:cNvPr>
          <p:cNvSpPr>
            <a:spLocks noGrp="1"/>
          </p:cNvSpPr>
          <p:nvPr>
            <p:ph type="title"/>
          </p:nvPr>
        </p:nvSpPr>
        <p:spPr>
          <a:xfrm>
            <a:off x="838200" y="365125"/>
            <a:ext cx="10515600" cy="1325563"/>
          </a:xfrm>
        </p:spPr>
        <p:txBody>
          <a:bodyPr>
            <a:normAutofit/>
          </a:bodyPr>
          <a:lstStyle/>
          <a:p>
            <a:r>
              <a:rPr lang="en-US" dirty="0"/>
              <a:t>School Improvement Planning for Performance Excellence (SIPPE) Training</a:t>
            </a:r>
          </a:p>
        </p:txBody>
      </p:sp>
      <p:sp>
        <p:nvSpPr>
          <p:cNvPr id="3" name="Content Placeholder 2">
            <a:extLst>
              <a:ext uri="{FF2B5EF4-FFF2-40B4-BE49-F238E27FC236}">
                <a16:creationId xmlns:a16="http://schemas.microsoft.com/office/drawing/2014/main" id="{F1BB69F4-0A7B-9178-5FC0-1729E63AFF7D}"/>
              </a:ext>
            </a:extLst>
          </p:cNvPr>
          <p:cNvSpPr>
            <a:spLocks noGrp="1"/>
          </p:cNvSpPr>
          <p:nvPr>
            <p:ph idx="1"/>
          </p:nvPr>
        </p:nvSpPr>
        <p:spPr>
          <a:xfrm>
            <a:off x="838200" y="1825625"/>
            <a:ext cx="10515600" cy="4351338"/>
          </a:xfrm>
        </p:spPr>
        <p:txBody>
          <a:bodyPr>
            <a:normAutofit/>
          </a:bodyPr>
          <a:lstStyle/>
          <a:p>
            <a:r>
              <a:rPr lang="en-US" sz="2400" dirty="0"/>
              <a:t>This training assists leadership teams by increasing participants’ understanding applying a performance excellence systems approach to continuous improvement. </a:t>
            </a:r>
          </a:p>
          <a:p>
            <a:r>
              <a:rPr lang="en-US" sz="2400" dirty="0"/>
              <a:t>SIPPE content focuses on increasing participants' understanding of the role of the school improvement plan in increasing achievement for all students and organizational effectiveness.</a:t>
            </a:r>
          </a:p>
          <a:p>
            <a:r>
              <a:rPr lang="en-US" sz="2400" dirty="0"/>
              <a:t>Content includes activities around leadership team building, using needs assessment practices, building school mission statements, assessment of the school as a system and use of the performance excellence criteria in a systematic way. </a:t>
            </a:r>
          </a:p>
        </p:txBody>
      </p:sp>
    </p:spTree>
    <p:extLst>
      <p:ext uri="{BB962C8B-B14F-4D97-AF65-F5344CB8AC3E}">
        <p14:creationId xmlns:p14="http://schemas.microsoft.com/office/powerpoint/2010/main" val="388717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31C1-DA8F-4240-3BC2-87DABBD4F68A}"/>
              </a:ext>
            </a:extLst>
          </p:cNvPr>
          <p:cNvSpPr>
            <a:spLocks noGrp="1"/>
          </p:cNvSpPr>
          <p:nvPr>
            <p:ph type="title"/>
          </p:nvPr>
        </p:nvSpPr>
        <p:spPr>
          <a:xfrm>
            <a:off x="838200" y="365125"/>
            <a:ext cx="10515600" cy="1325563"/>
          </a:xfrm>
        </p:spPr>
        <p:txBody>
          <a:bodyPr/>
          <a:lstStyle/>
          <a:p>
            <a:r>
              <a:rPr lang="en-US" dirty="0"/>
              <a:t>Communication Skills for School Leaders</a:t>
            </a:r>
          </a:p>
        </p:txBody>
      </p:sp>
      <p:sp>
        <p:nvSpPr>
          <p:cNvPr id="3" name="Content Placeholder 2">
            <a:extLst>
              <a:ext uri="{FF2B5EF4-FFF2-40B4-BE49-F238E27FC236}">
                <a16:creationId xmlns:a16="http://schemas.microsoft.com/office/drawing/2014/main" id="{7D89DDDD-D4DC-CE22-E36A-6E45C5BA5F0A}"/>
              </a:ext>
            </a:extLst>
          </p:cNvPr>
          <p:cNvSpPr>
            <a:spLocks noGrp="1"/>
          </p:cNvSpPr>
          <p:nvPr>
            <p:ph idx="1"/>
          </p:nvPr>
        </p:nvSpPr>
        <p:spPr>
          <a:xfrm>
            <a:off x="838200" y="1825625"/>
            <a:ext cx="10515600" cy="4351338"/>
          </a:xfrm>
        </p:spPr>
        <p:txBody>
          <a:bodyPr>
            <a:normAutofit/>
          </a:bodyPr>
          <a:lstStyle/>
          <a:p>
            <a:r>
              <a:rPr lang="en-US" sz="2400" dirty="0"/>
              <a:t>A three-part series that engaged school leaders in a rigorous and lively examination of the skills necessary to be a clearer and more compelling communicator.</a:t>
            </a:r>
          </a:p>
          <a:p>
            <a:pPr lvl="1"/>
            <a:r>
              <a:rPr lang="en-US" sz="2000" dirty="0"/>
              <a:t>Topics included public speaking; presentation skills; interpersonal skills; difficult conversations; communicating with individuals, small groups and mixed groups; communicating with varied constituent groups; communicating with print, social and on-camera media; how to interview and be interviewed; how to advocate for a cause; how to be a keen listener; how to be more influential and persuasive; how to facilitate learning for adult professionals; and even how to talk to yourself in a more positive and productive way.</a:t>
            </a:r>
          </a:p>
          <a:p>
            <a:endParaRPr lang="en-US" sz="2400" dirty="0"/>
          </a:p>
        </p:txBody>
      </p:sp>
    </p:spTree>
    <p:extLst>
      <p:ext uri="{BB962C8B-B14F-4D97-AF65-F5344CB8AC3E}">
        <p14:creationId xmlns:p14="http://schemas.microsoft.com/office/powerpoint/2010/main" val="121499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0E0A-6D53-058D-373A-7860E7AC4D10}"/>
              </a:ext>
            </a:extLst>
          </p:cNvPr>
          <p:cNvSpPr>
            <a:spLocks noGrp="1"/>
          </p:cNvSpPr>
          <p:nvPr>
            <p:ph type="title"/>
          </p:nvPr>
        </p:nvSpPr>
        <p:spPr>
          <a:xfrm>
            <a:off x="838200" y="365125"/>
            <a:ext cx="10515600" cy="1325563"/>
          </a:xfrm>
        </p:spPr>
        <p:txBody>
          <a:bodyPr/>
          <a:lstStyle/>
          <a:p>
            <a:r>
              <a:rPr lang="en-US" dirty="0"/>
              <a:t>Carnegie Foundation for the Advancement of Teaching</a:t>
            </a:r>
          </a:p>
        </p:txBody>
      </p:sp>
      <p:sp>
        <p:nvSpPr>
          <p:cNvPr id="3" name="Content Placeholder 2">
            <a:extLst>
              <a:ext uri="{FF2B5EF4-FFF2-40B4-BE49-F238E27FC236}">
                <a16:creationId xmlns:a16="http://schemas.microsoft.com/office/drawing/2014/main" id="{0457B88F-C816-4C76-A847-AEF4321E276A}"/>
              </a:ext>
            </a:extLst>
          </p:cNvPr>
          <p:cNvSpPr>
            <a:spLocks noGrp="1"/>
          </p:cNvSpPr>
          <p:nvPr>
            <p:ph idx="1"/>
          </p:nvPr>
        </p:nvSpPr>
        <p:spPr>
          <a:xfrm>
            <a:off x="838200" y="1825625"/>
            <a:ext cx="10515600" cy="4351338"/>
          </a:xfrm>
        </p:spPr>
        <p:txBody>
          <a:bodyPr/>
          <a:lstStyle/>
          <a:p>
            <a:r>
              <a:rPr lang="en-US" dirty="0"/>
              <a:t>Carnegie Foundation for the Advancement of Teaching leads a variety of professional workshops that emphasize learning communities as a disciplined way for building a comprehensive view of an educational network. </a:t>
            </a:r>
          </a:p>
          <a:p>
            <a:r>
              <a:rPr lang="en-US" dirty="0"/>
              <a:t>Each professional learning workshop builds participants’ foundation in the core concepts of an improvement science approach and emphasizes a data-driven culture that allows participants to be curious, critical and objective in their work. </a:t>
            </a:r>
          </a:p>
        </p:txBody>
      </p:sp>
    </p:spTree>
    <p:extLst>
      <p:ext uri="{BB962C8B-B14F-4D97-AF65-F5344CB8AC3E}">
        <p14:creationId xmlns:p14="http://schemas.microsoft.com/office/powerpoint/2010/main" val="215672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72CDE-A846-4735-2DD7-C2CD0EA3AC74}"/>
              </a:ext>
            </a:extLst>
          </p:cNvPr>
          <p:cNvSpPr>
            <a:spLocks noGrp="1"/>
          </p:cNvSpPr>
          <p:nvPr>
            <p:ph type="title"/>
          </p:nvPr>
        </p:nvSpPr>
        <p:spPr>
          <a:xfrm>
            <a:off x="838200" y="365125"/>
            <a:ext cx="10515600" cy="1325563"/>
          </a:xfrm>
        </p:spPr>
        <p:txBody>
          <a:bodyPr/>
          <a:lstStyle/>
          <a:p>
            <a:r>
              <a:rPr lang="en-US" dirty="0"/>
              <a:t>Kentucky’s Continuous Improvement Summit</a:t>
            </a:r>
          </a:p>
        </p:txBody>
      </p:sp>
      <p:sp>
        <p:nvSpPr>
          <p:cNvPr id="3" name="Content Placeholder 2">
            <a:extLst>
              <a:ext uri="{FF2B5EF4-FFF2-40B4-BE49-F238E27FC236}">
                <a16:creationId xmlns:a16="http://schemas.microsoft.com/office/drawing/2014/main" id="{6847BB2D-2B72-EB4C-174D-4CB4FC304F5B}"/>
              </a:ext>
            </a:extLst>
          </p:cNvPr>
          <p:cNvSpPr>
            <a:spLocks noGrp="1"/>
          </p:cNvSpPr>
          <p:nvPr>
            <p:ph idx="1"/>
          </p:nvPr>
        </p:nvSpPr>
        <p:spPr>
          <a:xfrm>
            <a:off x="838200" y="1825625"/>
            <a:ext cx="10515600" cy="4351338"/>
          </a:xfrm>
        </p:spPr>
        <p:txBody>
          <a:bodyPr>
            <a:normAutofit/>
          </a:bodyPr>
          <a:lstStyle/>
          <a:p>
            <a:r>
              <a:rPr lang="en-US" dirty="0"/>
              <a:t>A two-day professional learning event designed to elevate the educational impact of school and district leadership.</a:t>
            </a:r>
          </a:p>
          <a:p>
            <a:r>
              <a:rPr lang="en-US" dirty="0"/>
              <a:t>1000+ participants hear from various presenters on topics and practices that motivate, engage and provide measurable results in student learning, achievement and continuous improvement processes. </a:t>
            </a:r>
          </a:p>
        </p:txBody>
      </p:sp>
    </p:spTree>
    <p:extLst>
      <p:ext uri="{BB962C8B-B14F-4D97-AF65-F5344CB8AC3E}">
        <p14:creationId xmlns:p14="http://schemas.microsoft.com/office/powerpoint/2010/main" val="398243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5A46-0328-830F-28B3-9D2239D53261}"/>
              </a:ext>
            </a:extLst>
          </p:cNvPr>
          <p:cNvSpPr>
            <a:spLocks noGrp="1"/>
          </p:cNvSpPr>
          <p:nvPr>
            <p:ph type="title"/>
          </p:nvPr>
        </p:nvSpPr>
        <p:spPr>
          <a:xfrm>
            <a:off x="838200" y="365125"/>
            <a:ext cx="10515600" cy="1325563"/>
          </a:xfrm>
        </p:spPr>
        <p:txBody>
          <a:bodyPr/>
          <a:lstStyle/>
          <a:p>
            <a:r>
              <a:rPr lang="en-US" dirty="0"/>
              <a:t>State Operated Area Technology Centers (ATCs) Leadership Training</a:t>
            </a:r>
          </a:p>
        </p:txBody>
      </p:sp>
      <p:sp>
        <p:nvSpPr>
          <p:cNvPr id="3" name="Content Placeholder 2">
            <a:extLst>
              <a:ext uri="{FF2B5EF4-FFF2-40B4-BE49-F238E27FC236}">
                <a16:creationId xmlns:a16="http://schemas.microsoft.com/office/drawing/2014/main" id="{1110319F-2F8E-59BB-471A-10071AD49BBC}"/>
              </a:ext>
            </a:extLst>
          </p:cNvPr>
          <p:cNvSpPr>
            <a:spLocks noGrp="1"/>
          </p:cNvSpPr>
          <p:nvPr>
            <p:ph idx="1"/>
          </p:nvPr>
        </p:nvSpPr>
        <p:spPr>
          <a:xfrm>
            <a:off x="838200" y="1825625"/>
            <a:ext cx="10515600" cy="4351338"/>
          </a:xfrm>
        </p:spPr>
        <p:txBody>
          <a:bodyPr>
            <a:noAutofit/>
          </a:bodyPr>
          <a:lstStyle/>
          <a:p>
            <a:r>
              <a:rPr lang="en-US" sz="2000" dirty="0"/>
              <a:t>Leadership training coordinated by the Office of Career and Technical Education (OCTE) staff affords opportunities for ATC Administrative Specialists to assume leadership roles including TEDS Coordinator and Infinite Campus Coordinator positions.</a:t>
            </a:r>
          </a:p>
          <a:p>
            <a:r>
              <a:rPr lang="en-US" sz="2000" dirty="0"/>
              <a:t>Mentoring and coaching is provided to ATC principals and instructors who have voiced an interest in leadership positions through professional learning communities (PLCs) direct meetings.</a:t>
            </a:r>
          </a:p>
          <a:p>
            <a:r>
              <a:rPr lang="en-US" sz="2000" dirty="0"/>
              <a:t>Mentoring and coaching is provided to first year ATC principals through a series of New Principal PLCs aimed at addressing leadership skills needed to effectively navigate the first year as an ATC Principal.</a:t>
            </a:r>
          </a:p>
          <a:p>
            <a:r>
              <a:rPr lang="en-US" sz="2000" dirty="0"/>
              <a:t>Principals and instructors have the opportunity to serve on the Kentucky Tech 50/50 Committee which provides leadership skills as they work to annually address the Kentucky Tech Certified Evaluation Plan</a:t>
            </a:r>
          </a:p>
          <a:p>
            <a:endParaRPr lang="en-US" sz="2000" dirty="0"/>
          </a:p>
          <a:p>
            <a:pPr lvl="1"/>
            <a:endParaRPr lang="en-US" sz="1800" dirty="0"/>
          </a:p>
          <a:p>
            <a:r>
              <a:rPr lang="en-US" sz="2000" dirty="0"/>
              <a:t>                                                                                                                                                                                                                                                                                                                                                                                                                                           </a:t>
            </a:r>
          </a:p>
        </p:txBody>
      </p:sp>
    </p:spTree>
    <p:extLst>
      <p:ext uri="{BB962C8B-B14F-4D97-AF65-F5344CB8AC3E}">
        <p14:creationId xmlns:p14="http://schemas.microsoft.com/office/powerpoint/2010/main" val="81564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55B4-032D-A855-59AF-69ABC3CF637D}"/>
              </a:ext>
            </a:extLst>
          </p:cNvPr>
          <p:cNvSpPr>
            <a:spLocks noGrp="1"/>
          </p:cNvSpPr>
          <p:nvPr>
            <p:ph type="title"/>
          </p:nvPr>
        </p:nvSpPr>
        <p:spPr>
          <a:xfrm>
            <a:off x="838200" y="365125"/>
            <a:ext cx="10515600" cy="1325563"/>
          </a:xfrm>
        </p:spPr>
        <p:txBody>
          <a:bodyPr/>
          <a:lstStyle/>
          <a:p>
            <a:r>
              <a:rPr lang="en-US" dirty="0"/>
              <a:t>State Operated Area Technology Centers (ATCs) Leadership Training</a:t>
            </a:r>
          </a:p>
        </p:txBody>
      </p:sp>
      <p:sp>
        <p:nvSpPr>
          <p:cNvPr id="3" name="Content Placeholder 2">
            <a:extLst>
              <a:ext uri="{FF2B5EF4-FFF2-40B4-BE49-F238E27FC236}">
                <a16:creationId xmlns:a16="http://schemas.microsoft.com/office/drawing/2014/main" id="{49DA4122-FD34-AFB6-7634-E18E3DD9FA5D}"/>
              </a:ext>
            </a:extLst>
          </p:cNvPr>
          <p:cNvSpPr>
            <a:spLocks noGrp="1"/>
          </p:cNvSpPr>
          <p:nvPr>
            <p:ph idx="1"/>
          </p:nvPr>
        </p:nvSpPr>
        <p:spPr>
          <a:xfrm>
            <a:off x="838200" y="1825625"/>
            <a:ext cx="10515600" cy="4351338"/>
          </a:xfrm>
        </p:spPr>
        <p:txBody>
          <a:bodyPr>
            <a:normAutofit/>
          </a:bodyPr>
          <a:lstStyle/>
          <a:p>
            <a:pPr lvl="0"/>
            <a:r>
              <a:rPr lang="en-US" sz="2400" dirty="0"/>
              <a:t>ATC principals are currently participating in the Southern Regional Education Board’s (SREB) two-year project to ascertain their current leadership skills and develop and implement new strategies.</a:t>
            </a:r>
          </a:p>
          <a:p>
            <a:pPr lvl="0"/>
            <a:r>
              <a:rPr lang="en-US" sz="2400" dirty="0"/>
              <a:t>ATC teachers serve as Career and Technical Student Organization (CTSO) advisors and receive leadership  training to effectually provide leadership training and opportunities to career and technical education (CTE) students.</a:t>
            </a:r>
          </a:p>
          <a:p>
            <a:r>
              <a:rPr lang="en-US" sz="2400" dirty="0"/>
              <a:t>The OCTE directs a New Teacher Institute (NTI) for new occupation-based instructors in which teachers are provided leadership and pedagogical skills necessary to effectively manage classrooms and provide technical skills training to CTE students during the two-year program.  </a:t>
            </a:r>
          </a:p>
        </p:txBody>
      </p:sp>
    </p:spTree>
    <p:extLst>
      <p:ext uri="{BB962C8B-B14F-4D97-AF65-F5344CB8AC3E}">
        <p14:creationId xmlns:p14="http://schemas.microsoft.com/office/powerpoint/2010/main" val="2862845170"/>
      </p:ext>
    </p:extLst>
  </p:cSld>
  <p:clrMapOvr>
    <a:masterClrMapping/>
  </p:clrMapOvr>
</p:sld>
</file>

<file path=ppt/theme/theme1.xml><?xml version="1.0" encoding="utf-8"?>
<a:theme xmlns:a="http://schemas.openxmlformats.org/drawingml/2006/main" name="K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id="{18333D17-8B27-4D7D-9831-AF8032F117B8}" vid="{1B0D82A2-1CFF-4F29-AF5A-450E79D747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KDE</Template>
  <TotalTime>4</TotalTime>
  <Words>1713</Words>
  <Application>Microsoft Office PowerPoint</Application>
  <PresentationFormat>Widescreen</PresentationFormat>
  <Paragraphs>104</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Franklin Gothic Book</vt:lpstr>
      <vt:lpstr>Franklin Gothic Medium</vt:lpstr>
      <vt:lpstr>Symbol</vt:lpstr>
      <vt:lpstr>Times New Roman</vt:lpstr>
      <vt:lpstr>KDE</vt:lpstr>
      <vt:lpstr>Educational Leadership Opportunities Provided by KDE</vt:lpstr>
      <vt:lpstr>National Institute for School and System Leadership (NISL)</vt:lpstr>
      <vt:lpstr>Cognitive Coaching</vt:lpstr>
      <vt:lpstr>School Improvement Planning for Performance Excellence (SIPPE) Training</vt:lpstr>
      <vt:lpstr>Communication Skills for School Leaders</vt:lpstr>
      <vt:lpstr>Carnegie Foundation for the Advancement of Teaching</vt:lpstr>
      <vt:lpstr>Kentucky’s Continuous Improvement Summit</vt:lpstr>
      <vt:lpstr>State Operated Area Technology Centers (ATCs) Leadership Training</vt:lpstr>
      <vt:lpstr>State Operated Area Technology Centers (ATCs) Leadership Training</vt:lpstr>
      <vt:lpstr>PSEL Leadership Standards</vt:lpstr>
      <vt:lpstr>Principal Partnership Project (P3)</vt:lpstr>
      <vt:lpstr>Leadership Opportunities for Educators</vt:lpstr>
      <vt:lpstr>Opportunities Related to Special Education</vt:lpstr>
      <vt:lpstr>Literacy-Specific Leadership Opportunities</vt:lpstr>
      <vt:lpstr>Literacy-Specific Leadership Opportunities</vt:lpstr>
      <vt:lpstr>Math-Specific Leadership Opportunities</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Courtney, Matthew - Office of Continuous Improvement and Support</dc:creator>
  <cp:lastModifiedBy>Foster, Kelly - KDE Associate Commissioner</cp:lastModifiedBy>
  <cp:revision>4</cp:revision>
  <dcterms:created xsi:type="dcterms:W3CDTF">2025-05-27T15:29:22Z</dcterms:created>
  <dcterms:modified xsi:type="dcterms:W3CDTF">2025-05-29T14:16:52Z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2025-05-27T15:36:51Z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d3c8bbcf-efe8-4dd3-9994-85085921e910</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ies>
</file>