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3" r:id="rId1"/>
  </p:sldMasterIdLst>
  <p:notesMasterIdLst>
    <p:notesMasterId r:id="rId12"/>
  </p:notesMasterIdLst>
  <p:sldIdLst>
    <p:sldId id="2134805211" r:id="rId2"/>
    <p:sldId id="2134805258" r:id="rId3"/>
    <p:sldId id="2134805249" r:id="rId4"/>
    <p:sldId id="2134805261" r:id="rId5"/>
    <p:sldId id="2134805255" r:id="rId6"/>
    <p:sldId id="2134805253" r:id="rId7"/>
    <p:sldId id="2134805254" r:id="rId8"/>
    <p:sldId id="256" r:id="rId9"/>
    <p:sldId id="2134805259" r:id="rId10"/>
    <p:sldId id="2134805260" r:id="rId11"/>
  </p:sldIdLst>
  <p:sldSz cx="9144000" cy="5143500" type="screen16x9"/>
  <p:notesSz cx="6934200" cy="9220200"/>
  <p:embeddedFontLst>
    <p:embeddedFont>
      <p:font typeface="Franklin Gothic Book" panose="020B0503020102020204" pitchFamily="34" charset="0"/>
      <p:regular r:id="rId13"/>
      <p:italic r:id="rId14"/>
    </p:embeddedFont>
    <p:embeddedFont>
      <p:font typeface="Franklin Gothic Medium" panose="020B0603020102020204" pitchFamily="34" charset="0"/>
      <p:regular r:id="rId15"/>
      <p:italic r:id="rId16"/>
    </p:embeddedFont>
    <p:embeddedFont>
      <p:font typeface="Libre Franklin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2EC007-51C0-2A2F-FAE6-019C856D2F88}" name="Kinney, Robin - KDE Associate Commissioner" initials="KC" userId="S::robin.kinney@education.ky.gov::a083ddad-cdb3-4127-8214-90c9302e77cf" providerId="AD"/>
  <p188:author id="{5BD90D4C-25CF-D8C0-EF06-27663B70180B}" name="Perkins, Jacob - Division of Communications" initials="PJDoC" userId="S::Jacob.Perkins@education.ky.gov::c40ba2c0-b4ef-4c71-9781-8024fdc37b7e" providerId="AD"/>
  <p188:author id="{B53B0F8B-9B34-46DD-995E-C3673D37173F}" name="Park, Marty - Office of Education Technology" initials="PMOoET" userId="S::marty.park@education.ky.gov::916ff6ae-93a9-4bb3-a5bb-c4b5a08c5a43" providerId="AD"/>
  <p188:author id="{88138196-F698-FBED-D0A7-04A9C0FF3D88}" name="Stafford, Jennifer - KDE Division Director" initials="SD" userId="S::jennifer.stafford@education.ky.gov::0151abd4-297e-443f-a77b-a8c249c015ab" providerId="AD"/>
  <p188:author id="{0C0737A3-31E4-F1FB-E8DB-5E75DB757066}" name="Strange, Susan - Office of the Commissioner of Education" initials="SS" userId="S::susan.strange@education.ky.gov::fcf6eabb-a576-406b-af5e-ba34ab530f9b" providerId="AD"/>
  <p188:author id="{CFDAA1DA-AEE4-3F44-7F2B-90D8821A3B0B}" name="Christian, Claude - Division of Technical Schools and Continuous Improvement" initials="CCDoTSaCI" userId="S::claude.christian@education.ky.gov::cc5126f0-3099-4939-842b-834be174c6d4" providerId="AD"/>
  <p188:author id="{FF1DB8E6-9BC5-D7A1-3D63-D03938FB4549}" name="Wirth, Karen - KDE Division Director" initials="WD" userId="S::karen.wirth@education.ky.gov::fe13b13a-cd79-4f06-af36-854f2d303cdf" providerId="AD"/>
  <p188:author id="{544EA6F0-955C-24CF-F5DA-1C46414AB4B4}" name="Ginn, Jennifer - Division of Communications" initials="GJDoC" userId="S::jennifer.ginn@education.ky.gov::227ea014-7c96-47d4-bfb5-5034d8389375" providerId="AD"/>
  <p188:author id="{1044FAF8-0E8B-995D-69A3-9A5120D4C13E}" name="Ross, Matt - Office of Finance and Operations" initials="RMOoFaO" userId="S::matt.ross@education.ky.gov::86d75603-2fcb-4094-b853-45bbfd6e22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F"/>
    <a:srgbClr val="057780"/>
    <a:srgbClr val="00A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8388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4" tIns="92294" rIns="92294" bIns="9229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319B904-2B8A-374A-5CD7-344E6A29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4d50dc71f_0_11:notes">
            <a:extLst>
              <a:ext uri="{FF2B5EF4-FFF2-40B4-BE49-F238E27FC236}">
                <a16:creationId xmlns:a16="http://schemas.microsoft.com/office/drawing/2014/main" id="{768603BB-E604-37DF-B7CE-DA0BF3110A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04d50dc71f_0_11:notes">
            <a:extLst>
              <a:ext uri="{FF2B5EF4-FFF2-40B4-BE49-F238E27FC236}">
                <a16:creationId xmlns:a16="http://schemas.microsoft.com/office/drawing/2014/main" id="{501BA1E8-6AE4-5124-B1C6-EF280E36CA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18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7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3814114-6138-6460-5805-A881C42CE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4d50dc71f_0_11:notes">
            <a:extLst>
              <a:ext uri="{FF2B5EF4-FFF2-40B4-BE49-F238E27FC236}">
                <a16:creationId xmlns:a16="http://schemas.microsoft.com/office/drawing/2014/main" id="{5FBDC55D-30C9-B752-556B-A83EC7CF0C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04d50dc71f_0_11:notes">
            <a:extLst>
              <a:ext uri="{FF2B5EF4-FFF2-40B4-BE49-F238E27FC236}">
                <a16:creationId xmlns:a16="http://schemas.microsoft.com/office/drawing/2014/main" id="{A3CB9233-E493-D07E-4BEA-2F8A141D3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18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3FEDEF2-B64D-640B-F2FA-AEC7E89D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4d50dc71f_0_11:notes">
            <a:extLst>
              <a:ext uri="{FF2B5EF4-FFF2-40B4-BE49-F238E27FC236}">
                <a16:creationId xmlns:a16="http://schemas.microsoft.com/office/drawing/2014/main" id="{9E06E7E3-6DBA-FD5F-9768-3CF69185E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04d50dc71f_0_11:notes">
            <a:extLst>
              <a:ext uri="{FF2B5EF4-FFF2-40B4-BE49-F238E27FC236}">
                <a16:creationId xmlns:a16="http://schemas.microsoft.com/office/drawing/2014/main" id="{30B40345-06A7-EB17-133E-EE59958C9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778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5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58700" cy="273844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418573"/>
            <a:ext cx="4629150" cy="29772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30516" cy="273844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5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26735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10264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0264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0264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0264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rive.google.com/file/d/1Eo3WnTwIKPiqdB1_t6NJQXOca9Jt_6Mg/view?usp=drive_lin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01E5-FD95-57C0-E0EC-E97D28E2F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047" y="1136900"/>
            <a:ext cx="7026953" cy="1790700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102649"/>
                </a:solidFill>
                <a:latin typeface="+mj-lt"/>
                <a:ea typeface="+mj-ea"/>
                <a:cs typeface="+mj-cs"/>
              </a:rPr>
              <a:t>Reimagining Assessment and Accountability</a:t>
            </a:r>
            <a:br>
              <a:rPr lang="en-US" sz="4800" dirty="0">
                <a:solidFill>
                  <a:srgbClr val="102649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rgbClr val="102649"/>
                </a:solidFill>
                <a:latin typeface="+mj-lt"/>
                <a:ea typeface="+mj-ea"/>
                <a:cs typeface="+mj-cs"/>
              </a:rPr>
              <a:t>Framework 4.0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26FFB7-E7B4-C12E-B3E8-D5E9F223FDCA}"/>
              </a:ext>
            </a:extLst>
          </p:cNvPr>
          <p:cNvSpPr txBox="1">
            <a:spLocks/>
          </p:cNvSpPr>
          <p:nvPr/>
        </p:nvSpPr>
        <p:spPr>
          <a:xfrm>
            <a:off x="3120079" y="3275443"/>
            <a:ext cx="5117869" cy="723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600" dirty="0"/>
              <a:t>Dr. Robbie Fletcher,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3046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EBA44F-DBE4-6F61-D34A-4E905539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BFB2FC-0711-7FD5-C1F0-3B5FEA46A2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Phased in Approach</a:t>
            </a:r>
          </a:p>
        </p:txBody>
      </p:sp>
      <p:pic>
        <p:nvPicPr>
          <p:cNvPr id="4" name="Picture 3" descr="Graphic showing three phases for designing and implementing local accountability systems, supported by the state and peers.&#10;&#10;Phase 1 – Pilot Phase: A pilot group of districts tests key components, gathers feedback, identifies challenges, and refines processes.&#10;Phase 2 – Expansion Phase: More districts are included, with a focus on professional learning systems and stakeholder engagement.&#10;Phase 3 – Sustainability Phase: Systems are scaled statewide with networks for shared learning, review, and continuous improvement.">
            <a:extLst>
              <a:ext uri="{FF2B5EF4-FFF2-40B4-BE49-F238E27FC236}">
                <a16:creationId xmlns:a16="http://schemas.microsoft.com/office/drawing/2014/main" id="{4777DE91-492D-A56A-D496-9AC36174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0" y="-175985"/>
            <a:ext cx="7647524" cy="59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2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71450" y="-104344"/>
            <a:ext cx="4455450" cy="1265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7780"/>
              </a:buClr>
              <a:buSzPts val="4400"/>
            </a:pPr>
            <a:r>
              <a:rPr lang="en-US" sz="3750"/>
              <a:t>Three Priorities</a:t>
            </a:r>
            <a:endParaRPr sz="3750"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9" name="Google Shape;99;p8" descr="A graphic of a head with stars and rockets coming out meant to indicate VIbrant learning. "/>
          <p:cNvPicPr preferRelativeResize="0"/>
          <p:nvPr/>
        </p:nvPicPr>
        <p:blipFill rotWithShape="1">
          <a:blip r:embed="rId3">
            <a:alphaModFix/>
          </a:blip>
          <a:srcRect l="19953" t="6882" r="11313" b="9999"/>
          <a:stretch/>
        </p:blipFill>
        <p:spPr>
          <a:xfrm>
            <a:off x="474038" y="960506"/>
            <a:ext cx="1662900" cy="15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>
            <a:spLocks noGrp="1"/>
          </p:cNvSpPr>
          <p:nvPr>
            <p:ph type="body" idx="1"/>
          </p:nvPr>
        </p:nvSpPr>
        <p:spPr>
          <a:xfrm>
            <a:off x="24225" y="2621700"/>
            <a:ext cx="2562525" cy="2236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buClr>
                <a:srgbClr val="102649"/>
              </a:buClr>
              <a:buSzPts val="2800"/>
              <a:buNone/>
            </a:pPr>
            <a:r>
              <a:rPr lang="en-US" b="1" dirty="0">
                <a:solidFill>
                  <a:srgbClr val="00A866"/>
                </a:solidFill>
                <a:latin typeface="+mj-lt"/>
              </a:rPr>
              <a:t>Vibrant Learning Experiences </a:t>
            </a:r>
            <a:br>
              <a:rPr lang="en-US" b="1" dirty="0">
                <a:solidFill>
                  <a:srgbClr val="00A866"/>
                </a:solidFill>
                <a:latin typeface="+mj-lt"/>
              </a:rPr>
            </a:br>
            <a:r>
              <a:rPr lang="en-US" dirty="0"/>
              <a:t>for every student. 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0" name="Google Shape;100;p8" descr="A graphic with 2 stick figures high fiving in the middle with a light bulb above them meant to indicate encouraging Innovation."/>
          <p:cNvPicPr preferRelativeResize="0"/>
          <p:nvPr/>
        </p:nvPicPr>
        <p:blipFill rotWithShape="1">
          <a:blip r:embed="rId4">
            <a:alphaModFix/>
          </a:blip>
          <a:srcRect l="82252" t="57531" r="5578" b="27815"/>
          <a:stretch/>
        </p:blipFill>
        <p:spPr>
          <a:xfrm>
            <a:off x="3365363" y="960506"/>
            <a:ext cx="1662900" cy="15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2890688" y="2621700"/>
            <a:ext cx="2562525" cy="2236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buClr>
                <a:srgbClr val="102649"/>
              </a:buClr>
              <a:buSzPts val="2800"/>
              <a:buNone/>
            </a:pPr>
            <a:r>
              <a:rPr lang="en-US" b="1">
                <a:solidFill>
                  <a:srgbClr val="00A866"/>
                </a:solidFill>
                <a:latin typeface="+mj-lt"/>
              </a:rPr>
              <a:t>Encouraging Innovation</a:t>
            </a:r>
            <a:r>
              <a:rPr lang="en-US" b="1"/>
              <a:t>, </a:t>
            </a:r>
            <a:r>
              <a:rPr lang="en-US"/>
              <a:t>especially around assessment.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1" name="Google Shape;101;p8" descr="A graphic of 2 hands shaking meant to show collaboration. "/>
          <p:cNvPicPr preferRelativeResize="0"/>
          <p:nvPr/>
        </p:nvPicPr>
        <p:blipFill rotWithShape="1">
          <a:blip r:embed="rId5">
            <a:alphaModFix/>
          </a:blip>
          <a:srcRect l="84258" t="44475" r="5864" b="45378"/>
          <a:stretch/>
        </p:blipFill>
        <p:spPr>
          <a:xfrm>
            <a:off x="6583792" y="1011450"/>
            <a:ext cx="1805906" cy="141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5967994" y="2621700"/>
            <a:ext cx="3037500" cy="2236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buClr>
                <a:srgbClr val="102649"/>
              </a:buClr>
              <a:buSzPts val="2800"/>
              <a:buNone/>
            </a:pPr>
            <a:r>
              <a:rPr lang="en-US"/>
              <a:t>Creating a </a:t>
            </a:r>
            <a:r>
              <a:rPr lang="en-US" b="1">
                <a:solidFill>
                  <a:srgbClr val="00A866"/>
                </a:solidFill>
                <a:latin typeface="+mj-lt"/>
              </a:rPr>
              <a:t>Bold New Future</a:t>
            </a:r>
            <a:r>
              <a:rPr lang="en-US"/>
              <a:t> for Kentucky’s schools through collaboration with our communities.</a:t>
            </a:r>
            <a:endParaRPr/>
          </a:p>
        </p:txBody>
      </p:sp>
      <p:cxnSp>
        <p:nvCxnSpPr>
          <p:cNvPr id="104" name="Google Shape;10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768513" y="1220981"/>
            <a:ext cx="0" cy="2257200"/>
          </a:xfrm>
          <a:prstGeom prst="straightConnector1">
            <a:avLst/>
          </a:prstGeom>
          <a:noFill/>
          <a:ln w="19050" cap="flat" cmpd="sng">
            <a:solidFill>
              <a:srgbClr val="00778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94106" y="1220981"/>
            <a:ext cx="0" cy="2257200"/>
          </a:xfrm>
          <a:prstGeom prst="straightConnector1">
            <a:avLst/>
          </a:prstGeom>
          <a:noFill/>
          <a:ln w="19050" cap="flat" cmpd="sng">
            <a:solidFill>
              <a:srgbClr val="00778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123645E-9481-1A8A-C6CD-B40A7EC6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4d50dc71f_0_11">
            <a:extLst>
              <a:ext uri="{FF2B5EF4-FFF2-40B4-BE49-F238E27FC236}">
                <a16:creationId xmlns:a16="http://schemas.microsoft.com/office/drawing/2014/main" id="{23987FE7-94CB-8B04-D3F6-0DCEB7E71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378" y="254968"/>
            <a:ext cx="8779499" cy="5802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  <a:buSzPts val="3300"/>
            </a:pPr>
            <a:r>
              <a:rPr lang="en-US" sz="3200">
                <a:latin typeface="Franklin Gothic Medium" panose="020B0603020102020204" pitchFamily="34" charset="0"/>
              </a:rPr>
              <a:t>Kentucky United We Learn Council</a:t>
            </a:r>
            <a:endParaRPr lang="en-US" sz="4400"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3AD33-19F2-9AD2-2ECB-D159F3E4FF5A}"/>
              </a:ext>
            </a:extLst>
          </p:cNvPr>
          <p:cNvSpPr txBox="1"/>
          <p:nvPr/>
        </p:nvSpPr>
        <p:spPr>
          <a:xfrm>
            <a:off x="371232" y="949732"/>
            <a:ext cx="7684740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7850" indent="-285750" rtl="0"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162B4F"/>
                </a:solidFill>
                <a:effectLst/>
                <a:latin typeface="+mn-lt"/>
              </a:rPr>
              <a:t>Formed to engage a community of interested stakeholders in the design, development and coordination of activities to</a:t>
            </a:r>
            <a:r>
              <a:rPr lang="en-US" sz="1800" b="0" i="0" u="none" strike="noStrike" dirty="0">
                <a:solidFill>
                  <a:srgbClr val="102649"/>
                </a:solidFill>
                <a:effectLst/>
                <a:latin typeface="+mn-lt"/>
              </a:rPr>
              <a:t> </a:t>
            </a:r>
            <a:r>
              <a:rPr lang="en-US" sz="1800" b="1" i="0" u="none" strike="noStrike" dirty="0">
                <a:solidFill>
                  <a:srgbClr val="00A766"/>
                </a:solidFill>
                <a:effectLst/>
                <a:latin typeface="+mn-lt"/>
              </a:rPr>
              <a:t>bring the United We Learn vision to life</a:t>
            </a:r>
            <a:r>
              <a:rPr lang="en-US" sz="1800" b="0" i="0" u="none" strike="noStrike" dirty="0">
                <a:solidFill>
                  <a:srgbClr val="102649"/>
                </a:solidFill>
                <a:effectLst/>
                <a:latin typeface="+mn-lt"/>
              </a:rPr>
              <a:t>.</a:t>
            </a:r>
          </a:p>
          <a:p>
            <a:pPr marL="577850" indent="-285750"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162B4F"/>
                </a:solidFill>
                <a:effectLst/>
                <a:latin typeface="+mn-lt"/>
              </a:rPr>
              <a:t>Led by the </a:t>
            </a:r>
            <a:r>
              <a:rPr lang="en-US" sz="1800" b="1" i="0" u="none" strike="noStrike" dirty="0">
                <a:solidFill>
                  <a:srgbClr val="00A766"/>
                </a:solidFill>
                <a:effectLst/>
                <a:latin typeface="+mn-lt"/>
              </a:rPr>
              <a:t>Kentucky Department of Education (KDE)</a:t>
            </a:r>
            <a:endParaRPr lang="en-US" sz="1800" b="0" i="0" u="none" strike="noStrike" dirty="0">
              <a:solidFill>
                <a:srgbClr val="102649"/>
              </a:solidFill>
              <a:effectLst/>
              <a:latin typeface="+mn-lt"/>
            </a:endParaRPr>
          </a:p>
          <a:p>
            <a:pPr marL="577850" indent="-285750"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162B4F"/>
                </a:solidFill>
                <a:effectLst/>
                <a:latin typeface="+mn-lt"/>
              </a:rPr>
              <a:t>Funded by a federal grant from the U.S. Department of Education</a:t>
            </a:r>
            <a:r>
              <a:rPr lang="en-US" sz="1800" b="1" i="0" u="none" strike="noStrike" dirty="0">
                <a:solidFill>
                  <a:srgbClr val="162B4F"/>
                </a:solidFill>
                <a:effectLst/>
                <a:latin typeface="+mn-lt"/>
              </a:rPr>
              <a:t> </a:t>
            </a:r>
            <a:endParaRPr lang="en-US" sz="1800" b="0" i="0" u="none" strike="noStrike" dirty="0">
              <a:solidFill>
                <a:srgbClr val="162B4F"/>
              </a:solidFill>
              <a:effectLst/>
              <a:latin typeface="+mn-lt"/>
            </a:endParaRPr>
          </a:p>
          <a:p>
            <a:pPr marL="577850" indent="-285750"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162B4F"/>
                </a:solidFill>
                <a:effectLst/>
                <a:latin typeface="+mn-lt"/>
              </a:rPr>
              <a:t>Diverse representation of approximately 50 educators, students, families and community members from across </a:t>
            </a:r>
            <a:r>
              <a:rPr lang="en-US" sz="1800" b="1" i="0" u="none" strike="noStrike" dirty="0">
                <a:solidFill>
                  <a:srgbClr val="00A766"/>
                </a:solidFill>
                <a:effectLst/>
                <a:latin typeface="+mn-lt"/>
              </a:rPr>
              <a:t>Kentucky</a:t>
            </a:r>
          </a:p>
          <a:p>
            <a:pPr marL="577850" indent="-285750"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A766"/>
                </a:solidFill>
                <a:latin typeface="+mn-lt"/>
              </a:rPr>
              <a:t>Local Laboratories of Learning (L3) </a:t>
            </a:r>
            <a:r>
              <a:rPr lang="en-US" sz="1800" dirty="0">
                <a:solidFill>
                  <a:srgbClr val="162B4F"/>
                </a:solidFill>
                <a:latin typeface="+mn-lt"/>
              </a:rPr>
              <a:t>Collaboration</a:t>
            </a:r>
            <a:endParaRPr lang="en-US" sz="1800" i="0" u="none" strike="noStrike" dirty="0">
              <a:solidFill>
                <a:srgbClr val="162B4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7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7553-263E-24AE-6295-367A6906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Kentucky United We Learn Council’s Journey to the Moon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B8CFF-8B24-693E-75A7-6B566D887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DCA67-4AAC-73E1-469E-8E2C15F5EB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he image is a **visual roadmap** titled: **&quot;Kentucky United We Learn Council’s: Journey to the Moon.&quot;** The design is space-themed, with a dark blue background featuring small white stars scattered across the image, representing the night sky. On the right side of the image is a large, glowing **moon**, symbolizing the final goal of the initiative. A white and blue rocket is shown blasting off from the lower left toward the moon, leaving a glowing trajectory arc behind it. The design represents progress, aiming for the goal.&#10;&#10;### Central Message:&#10;A prominent quote in green text is displayed near the top of the image:&#10;*&quot;To build a prosperous Kentucky, we will launch an accountability system that is meaningful and useful to all our learners.&quot;*&#10;&#10;Beneath this, the timeline and milestones are laid out from left to right, depicting the stages and actions needed to achieve the goal of an **&quot;Approved Reimagined Accountability System&quot;** by **Summer 2026.**&#10;&#10;---&#10;&#10;### Timeline Details (Left to Right):&#10;1. **SUMMER 2024**:&#10;   - The roadmap starts with the **Prototypes Developed phase**, shown as a circular cycle of three steps:&#10;     - **Share**: Prototypes are shared with stakeholders.&#10;     - **Revise**: Feedback is collected and revisions are made.&#10;     - **Engage**: Stakeholders are actively engaged in the process.&#10;&#10;   - Legislative awareness activities also occur during this phase.&#10;&#10;2. **FALL 2024**:&#10;   - The **Study Phase** begins, depicted with a circular arrow loop connecting three groups:&#10;     - **KDE (Kentucky Department of Education)**&#10;     - **Field**: Likely educators and practitioners in the field.&#10;     - **Council**: Members of the United We Learn Council.&#10;&#10;   - The Council recommends an accountability model to KDE.&#10;&#10;3. **WINTER 2024**:&#10;   - The Council and KDE jointly recommend the accountability model to **KBE (Kentucky Board of Education).**&#10;&#10;4. **SPRING 2025**:&#10;   - Stakeholder engagement continues with the **General Assembly**, likely involving discussions or advocacy for approval.&#10;&#10;5. **SUMMER 2025**:&#10;   - The **Advocacy Phase** begins, represented by another circular arrow loop involving:&#10;     - **Stakeholders**&#10;     - **KDE**&#10;     - **Council**&#10;&#10;6. **SUMMER 2026**:&#10;   - The timeline culminates in the goal: **&quot;Approved Reimagined Accountability System&quot;**, which is prominently displayed near the moon.&#10;&#10;---&#10;&#10;### Additional Visual and Text Features:&#10;- At the bottom right is the **Kentucky United We Learn Council logo**, which includes a map outline of Kentucky in light green and blue, with bold green text for &quot;COUNCIL.&quot;&#10;- Footnotes are included at the bottom of the image, explaining abbreviations:&#10;  - *KDE*: Kentucky Department of Education.&#10;  - **KBE**: Kentucky Board of Education.&#10;- A small &quot;9.2024&quot; is noted in the lower-left corner, likely indicating the version or creation date of the roadmap.&#10;&#10;---&#10;&#10;This roadmap metaphorically conveys a complex, multi-phase journey toward the development and implementation of an improved accountability system for Kentucky’s education.">
            <a:extLst>
              <a:ext uri="{FF2B5EF4-FFF2-40B4-BE49-F238E27FC236}">
                <a16:creationId xmlns:a16="http://schemas.microsoft.com/office/drawing/2014/main" id="{77FE8850-F422-CFF2-3C2F-C911699C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4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857CA86-5A6D-E2CE-5ABF-17F3B5EE5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4d50dc71f_0_11">
            <a:extLst>
              <a:ext uri="{FF2B5EF4-FFF2-40B4-BE49-F238E27FC236}">
                <a16:creationId xmlns:a16="http://schemas.microsoft.com/office/drawing/2014/main" id="{0BC0CE3C-3FED-B528-BDD0-1C6DD553F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610" y="232612"/>
            <a:ext cx="8779499" cy="6286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  <a:buSzPts val="3300"/>
            </a:pPr>
            <a:r>
              <a:rPr lang="en-US" sz="2800">
                <a:latin typeface="Franklin Gothic Medium"/>
              </a:rPr>
              <a:t>Iterative Development Process </a:t>
            </a:r>
          </a:p>
        </p:txBody>
      </p:sp>
      <p:sp>
        <p:nvSpPr>
          <p:cNvPr id="3" name="Google Shape;86;g204d50dc71f_0_11">
            <a:extLst>
              <a:ext uri="{FF2B5EF4-FFF2-40B4-BE49-F238E27FC236}">
                <a16:creationId xmlns:a16="http://schemas.microsoft.com/office/drawing/2014/main" id="{2258491E-CD8B-3A4A-6D6F-A3DFF22CA53C}"/>
              </a:ext>
            </a:extLst>
          </p:cNvPr>
          <p:cNvSpPr txBox="1">
            <a:spLocks/>
          </p:cNvSpPr>
          <p:nvPr/>
        </p:nvSpPr>
        <p:spPr>
          <a:xfrm>
            <a:off x="570749" y="948732"/>
            <a:ext cx="8003349" cy="30763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A866"/>
                </a:solidFill>
              </a:rPr>
              <a:t>Continuous Stakeholder Feedback</a:t>
            </a:r>
          </a:p>
          <a:p>
            <a:pPr lvl="1"/>
            <a:r>
              <a:rPr lang="en-US" sz="1600"/>
              <a:t>Surveys, Focus Groups, Reports and Memos</a:t>
            </a:r>
          </a:p>
          <a:p>
            <a:pPr lvl="1"/>
            <a:endParaRPr lang="en-US" sz="1600"/>
          </a:p>
          <a:p>
            <a:pPr fontAlgn="base"/>
            <a:r>
              <a:rPr lang="en-US" b="1">
                <a:solidFill>
                  <a:srgbClr val="00A866"/>
                </a:solidFill>
              </a:rPr>
              <a:t>Four Prototypes </a:t>
            </a:r>
          </a:p>
          <a:p>
            <a:pPr lvl="1"/>
            <a:r>
              <a:rPr lang="en-US" sz="1600"/>
              <a:t>1.0 (May 2024) - 4.0 (Fall 2024)</a:t>
            </a:r>
            <a:r>
              <a:rPr lang="en-US" sz="1900"/>
              <a:t> </a:t>
            </a:r>
            <a:br>
              <a:rPr lang="en-US" sz="1900"/>
            </a:br>
            <a:endParaRPr lang="en-US" sz="1900"/>
          </a:p>
          <a:p>
            <a:pPr>
              <a:buClrTx/>
            </a:pPr>
            <a:r>
              <a:rPr lang="en-US" b="1">
                <a:solidFill>
                  <a:srgbClr val="00A866"/>
                </a:solidFill>
              </a:rPr>
              <a:t>Four Frameworks </a:t>
            </a:r>
          </a:p>
          <a:p>
            <a:pPr lvl="1">
              <a:buClrTx/>
            </a:pPr>
            <a:r>
              <a:rPr lang="en-US" sz="1600"/>
              <a:t>1.0 (November 2024) - 4.0 (April 2025)</a:t>
            </a:r>
          </a:p>
          <a:p>
            <a:pPr lvl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2187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68C9666-B231-DBF2-69E4-3A3F9127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4d50dc71f_0_11">
            <a:extLst>
              <a:ext uri="{FF2B5EF4-FFF2-40B4-BE49-F238E27FC236}">
                <a16:creationId xmlns:a16="http://schemas.microsoft.com/office/drawing/2014/main" id="{1D650152-5F28-AC2A-9E3B-235180460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378" y="254968"/>
            <a:ext cx="8779499" cy="5802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SzPts val="3300"/>
            </a:pPr>
            <a:r>
              <a:rPr lang="en-US" sz="3200">
                <a:latin typeface="Franklin Gothic Medium" panose="020B0603020102020204" pitchFamily="34" charset="0"/>
              </a:rPr>
              <a:t>Regional Town Hall Information</a:t>
            </a:r>
            <a:br>
              <a:rPr lang="en-US" sz="3200">
                <a:latin typeface="Franklin Gothic Medium" panose="020B0603020102020204" pitchFamily="34" charset="0"/>
              </a:rPr>
            </a:br>
            <a:r>
              <a:rPr lang="en-US" sz="2000">
                <a:latin typeface="Franklin Gothic Medium" panose="020B0603020102020204" pitchFamily="34" charset="0"/>
              </a:rPr>
              <a:t>January and February 2025</a:t>
            </a:r>
            <a:endParaRPr lang="en-US" sz="4400">
              <a:latin typeface="Franklin Gothic Medium" panose="020B0603020102020204" pitchFamily="34" charset="0"/>
            </a:endParaRPr>
          </a:p>
        </p:txBody>
      </p:sp>
      <p:sp>
        <p:nvSpPr>
          <p:cNvPr id="11" name="Google Shape;86;g204d50dc71f_0_11">
            <a:extLst>
              <a:ext uri="{FF2B5EF4-FFF2-40B4-BE49-F238E27FC236}">
                <a16:creationId xmlns:a16="http://schemas.microsoft.com/office/drawing/2014/main" id="{267F0522-B3F6-12A4-6284-8C2FC034A25D}"/>
              </a:ext>
            </a:extLst>
          </p:cNvPr>
          <p:cNvSpPr txBox="1">
            <a:spLocks/>
          </p:cNvSpPr>
          <p:nvPr/>
        </p:nvSpPr>
        <p:spPr>
          <a:xfrm>
            <a:off x="182250" y="998736"/>
            <a:ext cx="5232587" cy="3144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Tx/>
            </a:pPr>
            <a:r>
              <a:rPr lang="en-US" sz="1600" b="1" dirty="0">
                <a:solidFill>
                  <a:srgbClr val="00A866"/>
                </a:solidFill>
              </a:rPr>
              <a:t>Attendance</a:t>
            </a:r>
          </a:p>
          <a:p>
            <a:pPr lvl="1" fontAlgn="base">
              <a:buClrTx/>
            </a:pPr>
            <a:r>
              <a:rPr lang="en-US" sz="1400" dirty="0"/>
              <a:t>Over 600 Participants</a:t>
            </a:r>
          </a:p>
          <a:p>
            <a:pPr fontAlgn="base">
              <a:buClrTx/>
            </a:pPr>
            <a:r>
              <a:rPr lang="en-US" sz="1600" b="1" dirty="0">
                <a:solidFill>
                  <a:srgbClr val="00A866"/>
                </a:solidFill>
              </a:rPr>
              <a:t>Frequency</a:t>
            </a:r>
          </a:p>
          <a:p>
            <a:pPr lvl="1" fontAlgn="base">
              <a:buClrTx/>
            </a:pPr>
            <a:r>
              <a:rPr lang="en-US" sz="1400" dirty="0"/>
              <a:t>9 Town Halls; hosted with the Regional Educational Co-ops</a:t>
            </a:r>
          </a:p>
          <a:p>
            <a:pPr fontAlgn="base">
              <a:buClrTx/>
            </a:pPr>
            <a:r>
              <a:rPr lang="en-US" sz="1600" b="1" dirty="0">
                <a:solidFill>
                  <a:srgbClr val="00A866"/>
                </a:solidFill>
              </a:rPr>
              <a:t>Structure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Welcome – Commissioner of Education Robbie Fletcher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What is Vibrant Learning – KDE Staff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Local Accountability in Action – Various District Staff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Framework 2.0 - Jennifer Stafford, KDE Division Director, OAA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Wows! And Wonders?</a:t>
            </a:r>
          </a:p>
          <a:p>
            <a:pPr fontAlgn="base">
              <a:buClrTx/>
            </a:pPr>
            <a:endParaRPr lang="en-US" sz="1600" dirty="0">
              <a:solidFill>
                <a:srgbClr val="162B4F"/>
              </a:solidFill>
            </a:endParaRPr>
          </a:p>
          <a:p>
            <a:pPr lvl="1" fontAlgn="base">
              <a:buClrTx/>
            </a:pPr>
            <a:endParaRPr lang="en-US" sz="1300" b="1" dirty="0">
              <a:solidFill>
                <a:srgbClr val="162B4F"/>
              </a:solidFill>
            </a:endParaRPr>
          </a:p>
        </p:txBody>
      </p:sp>
      <p:sp>
        <p:nvSpPr>
          <p:cNvPr id="3" name="Google Shape;86;g204d50dc71f_0_11">
            <a:extLst>
              <a:ext uri="{FF2B5EF4-FFF2-40B4-BE49-F238E27FC236}">
                <a16:creationId xmlns:a16="http://schemas.microsoft.com/office/drawing/2014/main" id="{72E0ACD1-7EB9-415D-CC92-7C66D7068CF2}"/>
              </a:ext>
            </a:extLst>
          </p:cNvPr>
          <p:cNvSpPr txBox="1">
            <a:spLocks/>
          </p:cNvSpPr>
          <p:nvPr/>
        </p:nvSpPr>
        <p:spPr>
          <a:xfrm>
            <a:off x="5313219" y="1006757"/>
            <a:ext cx="3586185" cy="3144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en-US" sz="1600" b="1" dirty="0">
                <a:solidFill>
                  <a:srgbClr val="00A866"/>
                </a:solidFill>
              </a:rPr>
              <a:t>Common Themes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Assessments 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Local Accountability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Vibrant Learning Experiences (VLE)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Social Studies and Science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Student Growth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Equity Concerns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Inclusion of Special Education</a:t>
            </a:r>
          </a:p>
          <a:p>
            <a:pPr lvl="1" fontAlgn="base">
              <a:buClrTx/>
            </a:pPr>
            <a:r>
              <a:rPr lang="en-US" sz="1400" dirty="0">
                <a:solidFill>
                  <a:srgbClr val="162B4F"/>
                </a:solidFill>
              </a:rPr>
              <a:t>Federal Requirements and Implementation Timeline</a:t>
            </a:r>
          </a:p>
        </p:txBody>
      </p:sp>
    </p:spTree>
    <p:extLst>
      <p:ext uri="{BB962C8B-B14F-4D97-AF65-F5344CB8AC3E}">
        <p14:creationId xmlns:p14="http://schemas.microsoft.com/office/powerpoint/2010/main" val="236328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E374-4E1B-7A74-27D5-E612A22861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1176" y="1835726"/>
            <a:ext cx="6422965" cy="31934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A8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/>
              </a:rPr>
              <a:t>Reimagining Assessment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A8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/>
              </a:rPr>
              <a:t>and Accountability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780"/>
              </a:solidFill>
              <a:effectLst/>
              <a:uLnTx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62B4F"/>
              </a:solidFill>
              <a:effectLst/>
              <a:uLnTx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62B4F"/>
              </a:solidFill>
              <a:effectLst/>
              <a:uLnTx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2B4F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/>
              </a:rPr>
              <a:t>Framework 4.0</a:t>
            </a:r>
          </a:p>
        </p:txBody>
      </p:sp>
    </p:spTree>
    <p:extLst>
      <p:ext uri="{BB962C8B-B14F-4D97-AF65-F5344CB8AC3E}">
        <p14:creationId xmlns:p14="http://schemas.microsoft.com/office/powerpoint/2010/main" val="224829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2F9E5835-38E3-8730-BD02-86A1B99827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 System</a:t>
            </a:r>
          </a:p>
        </p:txBody>
      </p:sp>
      <p:pic>
        <p:nvPicPr>
          <p:cNvPr id="65" name="Picture 64" descr="Graphic titled “The Future of Assessment and Accountability in Kentucky – In Service to the Kentucky United We Learn Council’s Moonshot.” The goal is to launch an accountability system that is meaningful and useful for all learners.&#10;&#10;The graphic compares past priorities to future support across four categories:&#10;&#10;In the past, systems prioritized…&#10;&#10;Standardization&#10;&#10;Standardized tests for all subjects&#10;&#10;Instruction centered on testing with little variation&#10;&#10;Comparison&#10;&#10;Limited collaboration&#10;&#10;Schools rated using a color system&#10;&#10;State Control&#10;&#10;State determined all accountability measures&#10;&#10;Same system for all schools&#10;&#10;Compliance&#10;&#10;Focused on meeting federal/state law requirements&#10;&#10;Local efforts aligned to those requirements&#10;&#10;Going forward, systems will support more…&#10;&#10;Vibrant Learning&#10;&#10;Student agency in demonstrating learning&#10;&#10;Tests designed to meet students where they are&#10;&#10;Collaboration&#10;&#10;District and community partnerships&#10;&#10;Peer district networks&#10;&#10;No more color ratings&#10;&#10;Local Innovation&#10;&#10;Community-designed systems reflecting local values&#10;&#10;Some flexibility within state requirements&#10;&#10;Feedback and Support&#10;&#10;Peer and expert feedback for all schools&#10;&#10;Tailored support based on local needs and data&#10;&#10;Icons beside each future category represent Vibrant Learning (graphic of a head exploding with shapes and rocket ships), Collaboration (handshake), innovation (lightbulb), and support (hands lifting up a group of people).">
            <a:extLst>
              <a:ext uri="{FF2B5EF4-FFF2-40B4-BE49-F238E27FC236}">
                <a16:creationId xmlns:a16="http://schemas.microsoft.com/office/drawing/2014/main" id="{C29AB7A8-A547-C39F-EE17-8A625A81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48" y="-88621"/>
            <a:ext cx="7329103" cy="5661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CA886-0D8D-5FE3-0298-527EE9219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C4520C-2A5E-C3BE-0909-4154998C56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Indicators</a:t>
            </a:r>
          </a:p>
        </p:txBody>
      </p:sp>
      <p:pic>
        <p:nvPicPr>
          <p:cNvPr id="2" name="Picture 1" descr="Graphic describing a balanced accountability system that integrates local and state indicators to meet both federal requirements and local priorities.&#10;&#10;A large Venn diagram shows overlap between “Local Accountability Indicators” and “State Accountability Indicators.”&#10;&#10;Local Accountability Indicators offer flexibility, including:&#10;&#10;Locally-determined indicators&#10;&#10;Interim assessments in reading and math&#10;&#10;Science off-grade testing&#10;&#10;Required areas with options: vibrant learning experiences, writing, and social studies&#10;&#10;State Accountability Indicators meet federal requirements:&#10;&#10;Summative performance (reading, math)&#10;&#10;Individual student growth&#10;&#10;Transition readiness and graduation rate&#10;&#10;English language progress&#10;&#10;Climate and safety survey&#10;&#10;Science assessment (must be statewide, but districts may also include local science data)&#10;&#10;A QR code links to more information.&#10;&#10;The bottom caption states: “Together, these components support a local Portrait of a Learner, drive continuous improvement, and foster personalized, student-centered experiences.”">
            <a:hlinkClick r:id="rId2"/>
            <a:extLst>
              <a:ext uri="{FF2B5EF4-FFF2-40B4-BE49-F238E27FC236}">
                <a16:creationId xmlns:a16="http://schemas.microsoft.com/office/drawing/2014/main" id="{E87E7FEC-EBD2-EFE9-3D67-1E7BBDE5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2" y="-297369"/>
            <a:ext cx="7418508" cy="57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81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279</Words>
  <Application>Microsoft Office PowerPoint</Application>
  <PresentationFormat>On-screen Show (16:9)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Medium</vt:lpstr>
      <vt:lpstr>Arial</vt:lpstr>
      <vt:lpstr>Franklin Gothic Book</vt:lpstr>
      <vt:lpstr>Libre Franklin</vt:lpstr>
      <vt:lpstr>4_Office Theme</vt:lpstr>
      <vt:lpstr>Reimagining Assessment and Accountability Framework 4.0</vt:lpstr>
      <vt:lpstr>Three Priorities</vt:lpstr>
      <vt:lpstr>Kentucky United We Learn Council</vt:lpstr>
      <vt:lpstr>Kentucky United We Learn Council’s Journey to the Moon</vt:lpstr>
      <vt:lpstr>Iterative Development Process </vt:lpstr>
      <vt:lpstr>Regional Town Hall Information January and February 2025</vt:lpstr>
      <vt:lpstr>Reimagining Assessment  and Accountability    Framework 4.0</vt:lpstr>
      <vt:lpstr>The System</vt:lpstr>
      <vt:lpstr>Indicators</vt:lpstr>
      <vt:lpstr>Phased in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Reimagining Assessment and Accountability Framework 4.0</dc:title>
  <dc:creator>Ginn, Jennifer - Division of Communications</dc:creator>
  <cp:lastModifiedBy>Perry, Yvette (LRC)</cp:lastModifiedBy>
  <cp:revision>6</cp:revision>
  <cp:lastPrinted>2023-06-13T17:12:40Z</cp:lastPrinted>
  <dcterms:created xsi:type="dcterms:W3CDTF">2022-08-24T19:22:42Z</dcterms:created>
  <dcterms:modified xsi:type="dcterms:W3CDTF">2025-06-02T12:53:23Z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544694-0027-44fa-bee4-2648c0363f9d_Enabled">
    <vt:lpwstr>true</vt:lpwstr>
  </property>
  <property fmtid="{D5CDD505-2E9C-101B-9397-08002B2CF9AE}" pid="3" name="MSIP_Label_eb544694-0027-44fa-bee4-2648c0363f9d_SetDate">
    <vt:lpwstr>2024-06-07T18:33:15Z</vt:lpwstr>
  </property>
  <property fmtid="{D5CDD505-2E9C-101B-9397-08002B2CF9AE}" pid="4" name="MSIP_Label_eb544694-0027-44fa-bee4-2648c0363f9d_Method">
    <vt:lpwstr>Standard</vt:lpwstr>
  </property>
  <property fmtid="{D5CDD505-2E9C-101B-9397-08002B2CF9AE}" pid="5" name="MSIP_Label_eb544694-0027-44fa-bee4-2648c0363f9d_Name">
    <vt:lpwstr>defa4170-0d19-0005-0004-bc88714345d2</vt:lpwstr>
  </property>
  <property fmtid="{D5CDD505-2E9C-101B-9397-08002B2CF9AE}" pid="6" name="MSIP_Label_eb544694-0027-44fa-bee4-2648c0363f9d_SiteId">
    <vt:lpwstr>9360c11f-90e6-4706-ad00-25fcdc9e2ed1</vt:lpwstr>
  </property>
  <property fmtid="{D5CDD505-2E9C-101B-9397-08002B2CF9AE}" pid="7" name="MSIP_Label_eb544694-0027-44fa-bee4-2648c0363f9d_ActionId">
    <vt:lpwstr>69af92a9-6540-4dc4-8769-d4966678f815</vt:lpwstr>
  </property>
  <property fmtid="{D5CDD505-2E9C-101B-9397-08002B2CF9AE}" pid="8" name="MSIP_Label_eb544694-0027-44fa-bee4-2648c0363f9d_ContentBits">
    <vt:lpwstr>0</vt:lpwstr>
  </property>
</Properties>
</file>