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70" r:id="rId6"/>
    <p:sldId id="304" r:id="rId7"/>
    <p:sldId id="268" r:id="rId8"/>
    <p:sldId id="308" r:id="rId9"/>
    <p:sldId id="280" r:id="rId10"/>
    <p:sldId id="310" r:id="rId11"/>
    <p:sldId id="287" r:id="rId12"/>
    <p:sldId id="289" r:id="rId13"/>
    <p:sldId id="290" r:id="rId14"/>
    <p:sldId id="291" r:id="rId15"/>
    <p:sldId id="311" r:id="rId16"/>
    <p:sldId id="285" r:id="rId17"/>
    <p:sldId id="309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98"/>
    <a:srgbClr val="BED0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11982-34B5-4372-A98B-E769584C546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F867932-B724-4CCF-AEF1-97B3796435FE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 sz="18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Choose Your Career Path </a:t>
          </a:r>
          <a:r>
            <a:rPr lang="en-US" sz="1200" dirty="0">
              <a:latin typeface="Poppins" panose="00000500000000000000" pitchFamily="2" charset="0"/>
              <a:cs typeface="Poppins" panose="00000500000000000000" pitchFamily="2" charset="0"/>
            </a:rPr>
            <a:t>Career exploration for </a:t>
          </a:r>
          <a:br>
            <a:rPr lang="en-US" sz="120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n-US" sz="1200" dirty="0">
              <a:latin typeface="Poppins" panose="00000500000000000000" pitchFamily="2" charset="0"/>
              <a:cs typeface="Poppins" panose="00000500000000000000" pitchFamily="2" charset="0"/>
            </a:rPr>
            <a:t>K-12 students, adult learners &amp; military veterans.</a:t>
          </a:r>
          <a:b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2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200" dirty="0">
              <a:latin typeface="Poppins" panose="00000500000000000000" pitchFamily="2" charset="0"/>
              <a:cs typeface="Poppins" panose="00000500000000000000" pitchFamily="2" charset="0"/>
            </a:rPr>
          </a:br>
          <a:endParaRPr lang="en-US" sz="12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FFA9536-104E-4699-98BD-02718CFB8B5B}" type="parTrans" cxnId="{905B64C8-8E92-4618-A3FD-7021DF874E16}">
      <dgm:prSet/>
      <dgm:spPr/>
      <dgm:t>
        <a:bodyPr/>
        <a:lstStyle/>
        <a:p>
          <a:endParaRPr lang="en-US"/>
        </a:p>
      </dgm:t>
    </dgm:pt>
    <dgm:pt modelId="{04F2E428-FA5C-418F-B10E-84FE829669E8}" type="sibTrans" cxnId="{905B64C8-8E92-4618-A3FD-7021DF874E16}">
      <dgm:prSet/>
      <dgm:spPr/>
      <dgm:t>
        <a:bodyPr/>
        <a:lstStyle/>
        <a:p>
          <a:endParaRPr lang="en-US"/>
        </a:p>
      </dgm:t>
    </dgm:pt>
    <dgm:pt modelId="{A46237E6-2046-4B93-B6AE-DFEC2A6DA944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 sz="18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Continue Your Education</a:t>
          </a:r>
          <a:b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n-US" sz="1200" dirty="0">
              <a:latin typeface="Poppins" panose="00000500000000000000" pitchFamily="2" charset="0"/>
              <a:cs typeface="Poppins" panose="00000500000000000000" pitchFamily="2" charset="0"/>
            </a:rPr>
            <a:t>Find your major and choose a school, find financial aid options. </a:t>
          </a:r>
          <a:br>
            <a:rPr lang="en-US" sz="11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1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100" dirty="0">
              <a:latin typeface="Poppins" panose="00000500000000000000" pitchFamily="2" charset="0"/>
              <a:cs typeface="Poppins" panose="00000500000000000000" pitchFamily="2" charset="0"/>
            </a:rPr>
          </a:br>
          <a:endParaRPr lang="en-US" sz="11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7DF1AFC-C8CE-43F3-8B64-1612F091ADAB}" type="parTrans" cxnId="{4885A221-175D-44BF-B6BD-2FFB26BE7C7E}">
      <dgm:prSet/>
      <dgm:spPr/>
      <dgm:t>
        <a:bodyPr/>
        <a:lstStyle/>
        <a:p>
          <a:endParaRPr lang="en-US"/>
        </a:p>
      </dgm:t>
    </dgm:pt>
    <dgm:pt modelId="{F2E48648-0FB9-4049-B84C-C85A7941E17F}" type="sibTrans" cxnId="{4885A221-175D-44BF-B6BD-2FFB26BE7C7E}">
      <dgm:prSet/>
      <dgm:spPr/>
      <dgm:t>
        <a:bodyPr/>
        <a:lstStyle/>
        <a:p>
          <a:endParaRPr lang="en-US"/>
        </a:p>
      </dgm:t>
    </dgm:pt>
    <dgm:pt modelId="{1ACF962E-A156-4FC9-807B-B7CF621021FD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 sz="18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Start Your Career</a:t>
          </a:r>
          <a:b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n-US" sz="1200" dirty="0">
              <a:latin typeface="Poppins" panose="00000500000000000000" pitchFamily="2" charset="0"/>
              <a:cs typeface="Poppins" panose="00000500000000000000" pitchFamily="2" charset="0"/>
            </a:rPr>
            <a:t>Create your resume, land the interview and the job you’ve been working toward.</a:t>
          </a:r>
          <a:br>
            <a:rPr lang="en-US" sz="105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050" dirty="0">
              <a:latin typeface="Poppins" panose="00000500000000000000" pitchFamily="2" charset="0"/>
              <a:cs typeface="Poppins" panose="00000500000000000000" pitchFamily="2" charset="0"/>
            </a:rPr>
          </a:br>
          <a:endParaRPr lang="en-US" sz="20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9D304B9-BE2C-4549-A40E-126093478692}" type="parTrans" cxnId="{10E4F0BA-58BD-4121-B58E-5B57AF38160B}">
      <dgm:prSet/>
      <dgm:spPr/>
      <dgm:t>
        <a:bodyPr/>
        <a:lstStyle/>
        <a:p>
          <a:endParaRPr lang="en-US"/>
        </a:p>
      </dgm:t>
    </dgm:pt>
    <dgm:pt modelId="{6A641E7B-A5AC-47AF-B128-57A58CFE7DB6}" type="sibTrans" cxnId="{10E4F0BA-58BD-4121-B58E-5B57AF38160B}">
      <dgm:prSet/>
      <dgm:spPr/>
      <dgm:t>
        <a:bodyPr/>
        <a:lstStyle/>
        <a:p>
          <a:endParaRPr lang="en-US"/>
        </a:p>
      </dgm:t>
    </dgm:pt>
    <dgm:pt modelId="{F1661ABB-5EF6-473B-984C-4538419B2C1E}" type="pres">
      <dgm:prSet presAssocID="{25C11982-34B5-4372-A98B-E769584C5466}" presName="Name0" presStyleCnt="0">
        <dgm:presLayoutVars>
          <dgm:dir/>
          <dgm:resizeHandles val="exact"/>
        </dgm:presLayoutVars>
      </dgm:prSet>
      <dgm:spPr/>
    </dgm:pt>
    <dgm:pt modelId="{90A08E9A-5975-42DE-AE0C-197B9B235E6D}" type="pres">
      <dgm:prSet presAssocID="{25C11982-34B5-4372-A98B-E769584C5466}" presName="fgShape" presStyleLbl="fgShp" presStyleIdx="0" presStyleCnt="1" custScaleY="64084" custLinFactNeighborX="297" custLinFactNeighborY="-13077"/>
      <dgm:spPr>
        <a:solidFill>
          <a:schemeClr val="bg1"/>
        </a:solidFill>
      </dgm:spPr>
    </dgm:pt>
    <dgm:pt modelId="{0BD316BE-3B89-429D-9FCA-3BA01902C33A}" type="pres">
      <dgm:prSet presAssocID="{25C11982-34B5-4372-A98B-E769584C5466}" presName="linComp" presStyleCnt="0"/>
      <dgm:spPr/>
    </dgm:pt>
    <dgm:pt modelId="{35BF3F6D-7D5E-498C-ABAF-0F159CB8AE30}" type="pres">
      <dgm:prSet presAssocID="{EF867932-B724-4CCF-AEF1-97B3796435FE}" presName="compNode" presStyleCnt="0"/>
      <dgm:spPr/>
    </dgm:pt>
    <dgm:pt modelId="{F75030D5-2DA4-4CD5-9EEC-BA973DF17793}" type="pres">
      <dgm:prSet presAssocID="{EF867932-B724-4CCF-AEF1-97B3796435FE}" presName="bkgdShape" presStyleLbl="node1" presStyleIdx="0" presStyleCnt="3" custLinFactNeighborX="-26438" custLinFactNeighborY="-7572"/>
      <dgm:spPr/>
    </dgm:pt>
    <dgm:pt modelId="{7854AE36-3DC0-4BFE-B5DD-F9A87338F9B3}" type="pres">
      <dgm:prSet presAssocID="{EF867932-B724-4CCF-AEF1-97B3796435FE}" presName="nodeTx" presStyleLbl="node1" presStyleIdx="0" presStyleCnt="3">
        <dgm:presLayoutVars>
          <dgm:bulletEnabled val="1"/>
        </dgm:presLayoutVars>
      </dgm:prSet>
      <dgm:spPr/>
    </dgm:pt>
    <dgm:pt modelId="{795A10D9-3234-4C8F-A82F-A1D28F9A4A44}" type="pres">
      <dgm:prSet presAssocID="{EF867932-B724-4CCF-AEF1-97B3796435FE}" presName="invisiNode" presStyleLbl="node1" presStyleIdx="0" presStyleCnt="3"/>
      <dgm:spPr/>
    </dgm:pt>
    <dgm:pt modelId="{9479BB80-69FD-4476-BE3B-18C7D6611363}" type="pres">
      <dgm:prSet presAssocID="{EF867932-B724-4CCF-AEF1-97B3796435FE}" presName="imagNode" presStyleLbl="fgImgPlace1" presStyleIdx="0" presStyleCnt="3" custScaleY="844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 with solid fill"/>
        </a:ext>
      </dgm:extLst>
    </dgm:pt>
    <dgm:pt modelId="{A47A5C40-C7A0-4B1F-B71E-E4EE945DCE81}" type="pres">
      <dgm:prSet presAssocID="{04F2E428-FA5C-418F-B10E-84FE829669E8}" presName="sibTrans" presStyleLbl="sibTrans2D1" presStyleIdx="0" presStyleCnt="0"/>
      <dgm:spPr/>
    </dgm:pt>
    <dgm:pt modelId="{14687E8E-B4A9-465C-94F6-6240DBB29060}" type="pres">
      <dgm:prSet presAssocID="{A46237E6-2046-4B93-B6AE-DFEC2A6DA944}" presName="compNode" presStyleCnt="0"/>
      <dgm:spPr/>
    </dgm:pt>
    <dgm:pt modelId="{57EEA6BE-0355-4601-90F9-E3D7C8FD661D}" type="pres">
      <dgm:prSet presAssocID="{A46237E6-2046-4B93-B6AE-DFEC2A6DA944}" presName="bkgdShape" presStyleLbl="node1" presStyleIdx="1" presStyleCnt="3" custScaleX="110395"/>
      <dgm:spPr/>
    </dgm:pt>
    <dgm:pt modelId="{1098EF16-6FFE-4297-ADAC-D7F1FC70D7A8}" type="pres">
      <dgm:prSet presAssocID="{A46237E6-2046-4B93-B6AE-DFEC2A6DA944}" presName="nodeTx" presStyleLbl="node1" presStyleIdx="1" presStyleCnt="3">
        <dgm:presLayoutVars>
          <dgm:bulletEnabled val="1"/>
        </dgm:presLayoutVars>
      </dgm:prSet>
      <dgm:spPr/>
    </dgm:pt>
    <dgm:pt modelId="{31C35E32-684C-4B2C-A6AC-4A65D5484F59}" type="pres">
      <dgm:prSet presAssocID="{A46237E6-2046-4B93-B6AE-DFEC2A6DA944}" presName="invisiNode" presStyleLbl="node1" presStyleIdx="1" presStyleCnt="3"/>
      <dgm:spPr/>
    </dgm:pt>
    <dgm:pt modelId="{C437BAF0-0CA3-4C5B-81EF-EEC4F5B713B4}" type="pres">
      <dgm:prSet presAssocID="{A46237E6-2046-4B93-B6AE-DFEC2A6DA944}" presName="imagNode" presStyleLbl="fgImgPlace1" presStyleIdx="1" presStyleCnt="3" custScaleY="857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4141E91C-2310-4383-8F00-133E91187F4F}" type="pres">
      <dgm:prSet presAssocID="{F2E48648-0FB9-4049-B84C-C85A7941E17F}" presName="sibTrans" presStyleLbl="sibTrans2D1" presStyleIdx="0" presStyleCnt="0"/>
      <dgm:spPr/>
    </dgm:pt>
    <dgm:pt modelId="{5E75A9C4-D9BE-4C50-ACED-E6B227AD9FE8}" type="pres">
      <dgm:prSet presAssocID="{1ACF962E-A156-4FC9-807B-B7CF621021FD}" presName="compNode" presStyleCnt="0"/>
      <dgm:spPr/>
    </dgm:pt>
    <dgm:pt modelId="{A5BBF846-26BE-488F-B3DE-270BFBD3D8B6}" type="pres">
      <dgm:prSet presAssocID="{1ACF962E-A156-4FC9-807B-B7CF621021FD}" presName="bkgdShape" presStyleLbl="node1" presStyleIdx="2" presStyleCnt="3"/>
      <dgm:spPr/>
    </dgm:pt>
    <dgm:pt modelId="{2B079CB0-90B1-47A7-80E8-AED284DC0020}" type="pres">
      <dgm:prSet presAssocID="{1ACF962E-A156-4FC9-807B-B7CF621021FD}" presName="nodeTx" presStyleLbl="node1" presStyleIdx="2" presStyleCnt="3">
        <dgm:presLayoutVars>
          <dgm:bulletEnabled val="1"/>
        </dgm:presLayoutVars>
      </dgm:prSet>
      <dgm:spPr/>
    </dgm:pt>
    <dgm:pt modelId="{62E6051A-1BB6-4926-A881-81EB16B7F3B8}" type="pres">
      <dgm:prSet presAssocID="{1ACF962E-A156-4FC9-807B-B7CF621021FD}" presName="invisiNode" presStyleLbl="node1" presStyleIdx="2" presStyleCnt="3"/>
      <dgm:spPr/>
    </dgm:pt>
    <dgm:pt modelId="{2D868D4E-6E65-4A04-8905-8D268C0765B8}" type="pres">
      <dgm:prSet presAssocID="{1ACF962E-A156-4FC9-807B-B7CF621021FD}" presName="imagNode" presStyleLbl="fgImgPlace1" presStyleIdx="2" presStyleCnt="3" custScaleY="8435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</dgm:ptLst>
  <dgm:cxnLst>
    <dgm:cxn modelId="{4885A221-175D-44BF-B6BD-2FFB26BE7C7E}" srcId="{25C11982-34B5-4372-A98B-E769584C5466}" destId="{A46237E6-2046-4B93-B6AE-DFEC2A6DA944}" srcOrd="1" destOrd="0" parTransId="{87DF1AFC-C8CE-43F3-8B64-1612F091ADAB}" sibTransId="{F2E48648-0FB9-4049-B84C-C85A7941E17F}"/>
    <dgm:cxn modelId="{C6188062-ABC7-445A-9553-0C5B4A40901E}" type="presOf" srcId="{04F2E428-FA5C-418F-B10E-84FE829669E8}" destId="{A47A5C40-C7A0-4B1F-B71E-E4EE945DCE81}" srcOrd="0" destOrd="0" presId="urn:microsoft.com/office/officeart/2005/8/layout/hList7"/>
    <dgm:cxn modelId="{5AE21271-3FAF-44D7-A5C5-A2B80D02D632}" type="presOf" srcId="{A46237E6-2046-4B93-B6AE-DFEC2A6DA944}" destId="{57EEA6BE-0355-4601-90F9-E3D7C8FD661D}" srcOrd="0" destOrd="0" presId="urn:microsoft.com/office/officeart/2005/8/layout/hList7"/>
    <dgm:cxn modelId="{A9F57D79-6BAD-46AC-85FE-58F258A7E0A5}" type="presOf" srcId="{EF867932-B724-4CCF-AEF1-97B3796435FE}" destId="{F75030D5-2DA4-4CD5-9EEC-BA973DF17793}" srcOrd="0" destOrd="0" presId="urn:microsoft.com/office/officeart/2005/8/layout/hList7"/>
    <dgm:cxn modelId="{C972928D-5FC2-4347-B3F0-D1DBDEE7D09E}" type="presOf" srcId="{25C11982-34B5-4372-A98B-E769584C5466}" destId="{F1661ABB-5EF6-473B-984C-4538419B2C1E}" srcOrd="0" destOrd="0" presId="urn:microsoft.com/office/officeart/2005/8/layout/hList7"/>
    <dgm:cxn modelId="{F971218E-6915-4F46-8246-1B68E21AC4CA}" type="presOf" srcId="{1ACF962E-A156-4FC9-807B-B7CF621021FD}" destId="{2B079CB0-90B1-47A7-80E8-AED284DC0020}" srcOrd="1" destOrd="0" presId="urn:microsoft.com/office/officeart/2005/8/layout/hList7"/>
    <dgm:cxn modelId="{C69F0395-4723-416C-B1E1-B954ADE9EA24}" type="presOf" srcId="{F2E48648-0FB9-4049-B84C-C85A7941E17F}" destId="{4141E91C-2310-4383-8F00-133E91187F4F}" srcOrd="0" destOrd="0" presId="urn:microsoft.com/office/officeart/2005/8/layout/hList7"/>
    <dgm:cxn modelId="{10E4F0BA-58BD-4121-B58E-5B57AF38160B}" srcId="{25C11982-34B5-4372-A98B-E769584C5466}" destId="{1ACF962E-A156-4FC9-807B-B7CF621021FD}" srcOrd="2" destOrd="0" parTransId="{E9D304B9-BE2C-4549-A40E-126093478692}" sibTransId="{6A641E7B-A5AC-47AF-B128-57A58CFE7DB6}"/>
    <dgm:cxn modelId="{A0E82CC3-14F8-4CC1-9AB6-103EEB650EF4}" type="presOf" srcId="{A46237E6-2046-4B93-B6AE-DFEC2A6DA944}" destId="{1098EF16-6FFE-4297-ADAC-D7F1FC70D7A8}" srcOrd="1" destOrd="0" presId="urn:microsoft.com/office/officeart/2005/8/layout/hList7"/>
    <dgm:cxn modelId="{65394DC7-D07F-472D-9686-E41BD9E6F9FB}" type="presOf" srcId="{1ACF962E-A156-4FC9-807B-B7CF621021FD}" destId="{A5BBF846-26BE-488F-B3DE-270BFBD3D8B6}" srcOrd="0" destOrd="0" presId="urn:microsoft.com/office/officeart/2005/8/layout/hList7"/>
    <dgm:cxn modelId="{905B64C8-8E92-4618-A3FD-7021DF874E16}" srcId="{25C11982-34B5-4372-A98B-E769584C5466}" destId="{EF867932-B724-4CCF-AEF1-97B3796435FE}" srcOrd="0" destOrd="0" parTransId="{4FFA9536-104E-4699-98BD-02718CFB8B5B}" sibTransId="{04F2E428-FA5C-418F-B10E-84FE829669E8}"/>
    <dgm:cxn modelId="{03A752F7-EFDD-4656-BB04-9F328BA24696}" type="presOf" srcId="{EF867932-B724-4CCF-AEF1-97B3796435FE}" destId="{7854AE36-3DC0-4BFE-B5DD-F9A87338F9B3}" srcOrd="1" destOrd="0" presId="urn:microsoft.com/office/officeart/2005/8/layout/hList7"/>
    <dgm:cxn modelId="{A95357B1-A321-4D2F-97D4-5E1B578F9FBC}" type="presParOf" srcId="{F1661ABB-5EF6-473B-984C-4538419B2C1E}" destId="{90A08E9A-5975-42DE-AE0C-197B9B235E6D}" srcOrd="0" destOrd="0" presId="urn:microsoft.com/office/officeart/2005/8/layout/hList7"/>
    <dgm:cxn modelId="{B8945A38-A7D6-49AA-AA9E-697E8F643473}" type="presParOf" srcId="{F1661ABB-5EF6-473B-984C-4538419B2C1E}" destId="{0BD316BE-3B89-429D-9FCA-3BA01902C33A}" srcOrd="1" destOrd="0" presId="urn:microsoft.com/office/officeart/2005/8/layout/hList7"/>
    <dgm:cxn modelId="{00F5F9A6-3155-491F-95DE-7EF0E6B27ED0}" type="presParOf" srcId="{0BD316BE-3B89-429D-9FCA-3BA01902C33A}" destId="{35BF3F6D-7D5E-498C-ABAF-0F159CB8AE30}" srcOrd="0" destOrd="0" presId="urn:microsoft.com/office/officeart/2005/8/layout/hList7"/>
    <dgm:cxn modelId="{42E4DEDF-83D8-45CE-AC6C-BEB5051637EC}" type="presParOf" srcId="{35BF3F6D-7D5E-498C-ABAF-0F159CB8AE30}" destId="{F75030D5-2DA4-4CD5-9EEC-BA973DF17793}" srcOrd="0" destOrd="0" presId="urn:microsoft.com/office/officeart/2005/8/layout/hList7"/>
    <dgm:cxn modelId="{EC52B2DB-8EA1-4523-AE8D-990AF5BBB3B8}" type="presParOf" srcId="{35BF3F6D-7D5E-498C-ABAF-0F159CB8AE30}" destId="{7854AE36-3DC0-4BFE-B5DD-F9A87338F9B3}" srcOrd="1" destOrd="0" presId="urn:microsoft.com/office/officeart/2005/8/layout/hList7"/>
    <dgm:cxn modelId="{32A27FC2-E531-4B22-AD57-84BF25C9FC9C}" type="presParOf" srcId="{35BF3F6D-7D5E-498C-ABAF-0F159CB8AE30}" destId="{795A10D9-3234-4C8F-A82F-A1D28F9A4A44}" srcOrd="2" destOrd="0" presId="urn:microsoft.com/office/officeart/2005/8/layout/hList7"/>
    <dgm:cxn modelId="{336A3624-3514-418D-8A60-B95CA3A70FFE}" type="presParOf" srcId="{35BF3F6D-7D5E-498C-ABAF-0F159CB8AE30}" destId="{9479BB80-69FD-4476-BE3B-18C7D6611363}" srcOrd="3" destOrd="0" presId="urn:microsoft.com/office/officeart/2005/8/layout/hList7"/>
    <dgm:cxn modelId="{C68DFA19-D7E1-4E7B-82D7-65F3725F2245}" type="presParOf" srcId="{0BD316BE-3B89-429D-9FCA-3BA01902C33A}" destId="{A47A5C40-C7A0-4B1F-B71E-E4EE945DCE81}" srcOrd="1" destOrd="0" presId="urn:microsoft.com/office/officeart/2005/8/layout/hList7"/>
    <dgm:cxn modelId="{763CB6A8-F19A-484B-8A3F-57DAF384D78F}" type="presParOf" srcId="{0BD316BE-3B89-429D-9FCA-3BA01902C33A}" destId="{14687E8E-B4A9-465C-94F6-6240DBB29060}" srcOrd="2" destOrd="0" presId="urn:microsoft.com/office/officeart/2005/8/layout/hList7"/>
    <dgm:cxn modelId="{5B6766F4-5ABD-457B-ACD8-F16219FF1533}" type="presParOf" srcId="{14687E8E-B4A9-465C-94F6-6240DBB29060}" destId="{57EEA6BE-0355-4601-90F9-E3D7C8FD661D}" srcOrd="0" destOrd="0" presId="urn:microsoft.com/office/officeart/2005/8/layout/hList7"/>
    <dgm:cxn modelId="{520DE5FA-D854-426C-B595-74130438CAA4}" type="presParOf" srcId="{14687E8E-B4A9-465C-94F6-6240DBB29060}" destId="{1098EF16-6FFE-4297-ADAC-D7F1FC70D7A8}" srcOrd="1" destOrd="0" presId="urn:microsoft.com/office/officeart/2005/8/layout/hList7"/>
    <dgm:cxn modelId="{8A92151A-64D7-44F2-9D65-8FE75C960AD6}" type="presParOf" srcId="{14687E8E-B4A9-465C-94F6-6240DBB29060}" destId="{31C35E32-684C-4B2C-A6AC-4A65D5484F59}" srcOrd="2" destOrd="0" presId="urn:microsoft.com/office/officeart/2005/8/layout/hList7"/>
    <dgm:cxn modelId="{F3A236BC-91B6-43A9-A1BC-36CA37B61757}" type="presParOf" srcId="{14687E8E-B4A9-465C-94F6-6240DBB29060}" destId="{C437BAF0-0CA3-4C5B-81EF-EEC4F5B713B4}" srcOrd="3" destOrd="0" presId="urn:microsoft.com/office/officeart/2005/8/layout/hList7"/>
    <dgm:cxn modelId="{CEFA76DC-050A-4979-B0D4-F35F804AE4B9}" type="presParOf" srcId="{0BD316BE-3B89-429D-9FCA-3BA01902C33A}" destId="{4141E91C-2310-4383-8F00-133E91187F4F}" srcOrd="3" destOrd="0" presId="urn:microsoft.com/office/officeart/2005/8/layout/hList7"/>
    <dgm:cxn modelId="{DCF29207-2F32-4F8D-AE72-E7F35D5CBE5C}" type="presParOf" srcId="{0BD316BE-3B89-429D-9FCA-3BA01902C33A}" destId="{5E75A9C4-D9BE-4C50-ACED-E6B227AD9FE8}" srcOrd="4" destOrd="0" presId="urn:microsoft.com/office/officeart/2005/8/layout/hList7"/>
    <dgm:cxn modelId="{B2CAF9A0-C976-41CB-8BE7-643C9B0F4E3D}" type="presParOf" srcId="{5E75A9C4-D9BE-4C50-ACED-E6B227AD9FE8}" destId="{A5BBF846-26BE-488F-B3DE-270BFBD3D8B6}" srcOrd="0" destOrd="0" presId="urn:microsoft.com/office/officeart/2005/8/layout/hList7"/>
    <dgm:cxn modelId="{1DB717EF-1BE0-4674-90CE-272161E4A2E1}" type="presParOf" srcId="{5E75A9C4-D9BE-4C50-ACED-E6B227AD9FE8}" destId="{2B079CB0-90B1-47A7-80E8-AED284DC0020}" srcOrd="1" destOrd="0" presId="urn:microsoft.com/office/officeart/2005/8/layout/hList7"/>
    <dgm:cxn modelId="{4AAF1B0C-5585-43B6-BF44-14BC58D0FB51}" type="presParOf" srcId="{5E75A9C4-D9BE-4C50-ACED-E6B227AD9FE8}" destId="{62E6051A-1BB6-4926-A881-81EB16B7F3B8}" srcOrd="2" destOrd="0" presId="urn:microsoft.com/office/officeart/2005/8/layout/hList7"/>
    <dgm:cxn modelId="{BFDA5BB4-A113-4F3E-9644-6A7E3E325D80}" type="presParOf" srcId="{5E75A9C4-D9BE-4C50-ACED-E6B227AD9FE8}" destId="{2D868D4E-6E65-4A04-8905-8D268C0765B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030D5-2DA4-4CD5-9EEC-BA973DF17793}">
      <dsp:nvSpPr>
        <dsp:cNvPr id="0" name=""/>
        <dsp:cNvSpPr/>
      </dsp:nvSpPr>
      <dsp:spPr>
        <a:xfrm>
          <a:off x="0" y="0"/>
          <a:ext cx="1669320" cy="431630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Choose Your Career Path </a:t>
          </a:r>
          <a:r>
            <a:rPr lang="en-US" sz="1200" kern="1200" dirty="0">
              <a:latin typeface="Poppins" panose="00000500000000000000" pitchFamily="2" charset="0"/>
              <a:cs typeface="Poppins" panose="00000500000000000000" pitchFamily="2" charset="0"/>
            </a:rPr>
            <a:t>Career exploration for </a:t>
          </a:r>
          <a:br>
            <a:rPr lang="en-US" sz="12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n-US" sz="1200" kern="1200" dirty="0">
              <a:latin typeface="Poppins" panose="00000500000000000000" pitchFamily="2" charset="0"/>
              <a:cs typeface="Poppins" panose="00000500000000000000" pitchFamily="2" charset="0"/>
            </a:rPr>
            <a:t>K-12 students, adult learners &amp; military veterans.</a:t>
          </a:r>
          <a:b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2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2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endParaRPr lang="en-US" sz="12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1726523"/>
        <a:ext cx="1669320" cy="1726523"/>
      </dsp:txXfrm>
    </dsp:sp>
    <dsp:sp modelId="{9479BB80-69FD-4476-BE3B-18C7D6611363}">
      <dsp:nvSpPr>
        <dsp:cNvPr id="0" name=""/>
        <dsp:cNvSpPr/>
      </dsp:nvSpPr>
      <dsp:spPr>
        <a:xfrm>
          <a:off x="117187" y="370501"/>
          <a:ext cx="1437330" cy="1214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EA6BE-0355-4601-90F9-E3D7C8FD661D}">
      <dsp:nvSpPr>
        <dsp:cNvPr id="0" name=""/>
        <dsp:cNvSpPr/>
      </dsp:nvSpPr>
      <dsp:spPr>
        <a:xfrm>
          <a:off x="1720593" y="0"/>
          <a:ext cx="1842846" cy="431630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Continue Your Education</a:t>
          </a:r>
          <a:b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n-US" sz="1200" kern="1200" dirty="0">
              <a:latin typeface="Poppins" panose="00000500000000000000" pitchFamily="2" charset="0"/>
              <a:cs typeface="Poppins" panose="00000500000000000000" pitchFamily="2" charset="0"/>
            </a:rPr>
            <a:t>Find your major and choose a school, find financial aid options. </a:t>
          </a:r>
          <a:br>
            <a:rPr lang="en-US" sz="11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1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1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endParaRPr lang="en-US" sz="11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720593" y="1726523"/>
        <a:ext cx="1842846" cy="1726523"/>
      </dsp:txXfrm>
    </dsp:sp>
    <dsp:sp modelId="{C437BAF0-0CA3-4C5B-81EF-EEC4F5B713B4}">
      <dsp:nvSpPr>
        <dsp:cNvPr id="0" name=""/>
        <dsp:cNvSpPr/>
      </dsp:nvSpPr>
      <dsp:spPr>
        <a:xfrm>
          <a:off x="1923351" y="361237"/>
          <a:ext cx="1437330" cy="12328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BF846-26BE-488F-B3DE-270BFBD3D8B6}">
      <dsp:nvSpPr>
        <dsp:cNvPr id="0" name=""/>
        <dsp:cNvSpPr/>
      </dsp:nvSpPr>
      <dsp:spPr>
        <a:xfrm>
          <a:off x="3613519" y="0"/>
          <a:ext cx="1669320" cy="431630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Start Your Career</a:t>
          </a:r>
          <a:b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n-US" sz="1200" kern="1200" dirty="0">
              <a:latin typeface="Poppins" panose="00000500000000000000" pitchFamily="2" charset="0"/>
              <a:cs typeface="Poppins" panose="00000500000000000000" pitchFamily="2" charset="0"/>
            </a:rPr>
            <a:t>Create your resume, land the interview and the job you’ve been working toward.</a:t>
          </a:r>
          <a:br>
            <a:rPr lang="en-US" sz="1050" kern="1200" dirty="0">
              <a:latin typeface="Poppins" panose="00000500000000000000" pitchFamily="2" charset="0"/>
              <a:cs typeface="Poppins" panose="00000500000000000000" pitchFamily="2" charset="0"/>
            </a:rPr>
          </a:br>
          <a:br>
            <a:rPr lang="en-US" sz="1050" kern="1200" dirty="0">
              <a:latin typeface="Poppins" panose="00000500000000000000" pitchFamily="2" charset="0"/>
              <a:cs typeface="Poppins" panose="00000500000000000000" pitchFamily="2" charset="0"/>
            </a:rPr>
          </a:br>
          <a:endParaRPr lang="en-US" sz="20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613519" y="1726523"/>
        <a:ext cx="1669320" cy="1726523"/>
      </dsp:txXfrm>
    </dsp:sp>
    <dsp:sp modelId="{2D868D4E-6E65-4A04-8905-8D268C0765B8}">
      <dsp:nvSpPr>
        <dsp:cNvPr id="0" name=""/>
        <dsp:cNvSpPr/>
      </dsp:nvSpPr>
      <dsp:spPr>
        <a:xfrm>
          <a:off x="3729514" y="371406"/>
          <a:ext cx="1437330" cy="12124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08E9A-5975-42DE-AE0C-197B9B235E6D}">
      <dsp:nvSpPr>
        <dsp:cNvPr id="0" name=""/>
        <dsp:cNvSpPr/>
      </dsp:nvSpPr>
      <dsp:spPr>
        <a:xfrm>
          <a:off x="225799" y="3484649"/>
          <a:ext cx="4861310" cy="414909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48DB4A9B-8824-E054-174F-B741F00A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 b="43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6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29FBB-7AC1-19B1-2446-3FBC18479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31B2-8559-3ABB-C1BE-1EE2881C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FAB6-6A0D-CDFA-D0BF-51E01FCE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AF9D-EED8-F39F-DC88-6BFB801D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86CC9-91A4-31A4-6F55-9C00E3322D4A}"/>
              </a:ext>
            </a:extLst>
          </p:cNvPr>
          <p:cNvSpPr/>
          <p:nvPr userDrawn="1"/>
        </p:nvSpPr>
        <p:spPr>
          <a:xfrm>
            <a:off x="0" y="1290181"/>
            <a:ext cx="12192000" cy="5567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9CCBF-7887-4504-30E9-E798BECE9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1AE15-4582-8500-F2E5-86AEC6D5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A4C78-A79B-62A4-676C-854260B3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6C034-8BA3-88AC-8955-BA2F29E7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D44C6-65B4-D9E3-78A5-657CDE98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A81B-B6CE-8252-6FAC-1FFD87921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40D43-B02E-6222-0C59-CB47DC1A1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CD08B-85A8-08D9-D4F6-0E8360D2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5ACE7-9698-FDBB-D3D8-9C7490E1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62E10-AEF2-6504-96D0-05E90896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80E3E2-9EFE-2E05-756F-2D7EC3DA53E2}"/>
              </a:ext>
            </a:extLst>
          </p:cNvPr>
          <p:cNvSpPr/>
          <p:nvPr userDrawn="1"/>
        </p:nvSpPr>
        <p:spPr>
          <a:xfrm>
            <a:off x="171880" y="1144588"/>
            <a:ext cx="11785170" cy="4838769"/>
          </a:xfrm>
          <a:prstGeom prst="round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927F-B57E-7C76-2EAF-5B8E4538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EA561-7B90-1C89-B27C-01D115D8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D0C99-C502-521D-9A25-CF182251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B7238-6D3C-6C3A-FF87-A020A1B5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13D6-ADC5-A6CA-7DDC-9EABBFE2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F9A73F-6250-558C-A4E9-6793B9FF376E}"/>
              </a:ext>
            </a:extLst>
          </p:cNvPr>
          <p:cNvSpPr/>
          <p:nvPr userDrawn="1"/>
        </p:nvSpPr>
        <p:spPr>
          <a:xfrm>
            <a:off x="171880" y="1144588"/>
            <a:ext cx="11785170" cy="483876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07E9-69F7-2952-28E4-C28C2299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F768E-7275-478D-1922-472E298AD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5D5B8-6FAB-4D35-9E2D-644481D72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A76D-E2F1-D020-F078-64D66225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EE20B-550B-6FFA-08F9-8CE67BE5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4C148-7589-FDC3-31B8-55BE8A6D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A3D8CF-5B46-A37A-BD5F-3CA2837EFC58}"/>
              </a:ext>
            </a:extLst>
          </p:cNvPr>
          <p:cNvSpPr/>
          <p:nvPr userDrawn="1"/>
        </p:nvSpPr>
        <p:spPr>
          <a:xfrm>
            <a:off x="171880" y="1144588"/>
            <a:ext cx="11785170" cy="4838769"/>
          </a:xfrm>
          <a:prstGeom prst="roundRect">
            <a:avLst/>
          </a:prstGeom>
          <a:solidFill>
            <a:srgbClr val="FFFFFF">
              <a:alpha val="78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8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BB6-FF6B-A6C0-7E47-13B875EB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A80D3-AEA5-9636-B24E-B5B3D73D4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61BD-EA5E-9091-8A6B-906EBA6E1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DF0CF-76FA-2318-2790-BBE112F9E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55F25-5EBC-DF24-73D5-1BC135621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874F6-A3ED-6390-7CCF-3E6380B8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E1B8F-AB53-5E67-5BCA-D983CB81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6882D-C5AA-99D3-8AE6-D3744179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697D-D80A-8BBD-4840-B134209C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C2643-B6F5-CBB6-7B59-FAEE7442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8B469-A598-DA1E-E0B0-FA32DC53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05049-ADFC-AF95-7A2D-CEF72A6E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4289B-51A9-F836-C52D-CACB9B11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3F541-056A-CF88-F4AC-6B18A9BE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49691-EB2D-AEF6-9BD6-7A91A131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0022-535A-711E-F8AB-D07DAE96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6378D-3DB8-F346-02C5-F67C7EC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AD807-7066-5A32-0BCE-31775387A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9CC4E-5428-2C9D-47D5-14609A3E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93CF7-86E4-08DD-1BBE-93A185FC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1CF7B-C320-7C3F-90FE-FD7C124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2B0E-FCD9-16E2-712A-087A9510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4BA34-CB63-7578-FCAF-764CB8267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5E033-410A-746E-C538-9676DE28E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79227-DA78-F0FB-5873-B09F2317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77D59-0CEE-418C-7E14-B58F5C9A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CF53C-BD9D-F983-6AE1-6DD9E006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39893-DBF4-92E9-F55F-193DB530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BD0D7-3173-C56D-A904-9096471E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39974-D021-944C-F8BC-F746C0FF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32A7-B29D-498D-BF2C-FA1A6DE4ADE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670B5-6C01-DF82-89CE-469C50086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E6FE6-1C47-8029-EB39-C60F2322D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DB05-D12E-4F25-82DA-B8AE22B32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erson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E034FD1F-6CA8-3A9F-FC72-6A38FBA91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 b="43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20B471CA-10EC-9251-780F-DDD4566C02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34" y="5923722"/>
            <a:ext cx="1592915" cy="86017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815FCE7-3B27-326A-5F90-E598ED96E2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4" y="228600"/>
            <a:ext cx="2429261" cy="801626"/>
          </a:xfrm>
          <a:prstGeom prst="rect">
            <a:avLst/>
          </a:prstGeom>
        </p:spPr>
      </p:pic>
      <p:pic>
        <p:nvPicPr>
          <p:cNvPr id="8" name="Picture 7" descr="A person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521EEBC2-8081-4C64-BF71-665091C97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4" t="90545" r="1250" b="2750"/>
          <a:stretch/>
        </p:blipFill>
        <p:spPr>
          <a:xfrm>
            <a:off x="9982200" y="5612761"/>
            <a:ext cx="2124547" cy="11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0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2D005692-718A-2F60-93B8-8B5B3C7BC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7" y="5187642"/>
            <a:ext cx="2495784" cy="1297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00F33F-FE27-8554-43AC-88BD34A4EC69}"/>
              </a:ext>
            </a:extLst>
          </p:cNvPr>
          <p:cNvGrpSpPr/>
          <p:nvPr/>
        </p:nvGrpSpPr>
        <p:grpSpPr>
          <a:xfrm>
            <a:off x="0" y="1661305"/>
            <a:ext cx="12192000" cy="2893432"/>
            <a:chOff x="-757178" y="1670358"/>
            <a:chExt cx="12192000" cy="2893432"/>
          </a:xfrm>
        </p:grpSpPr>
        <p:pic>
          <p:nvPicPr>
            <p:cNvPr id="3" name="Picture 2" descr="Logo&#10;&#10;AI-generated content may be incorrect.">
              <a:extLst>
                <a:ext uri="{FF2B5EF4-FFF2-40B4-BE49-F238E27FC236}">
                  <a16:creationId xmlns:a16="http://schemas.microsoft.com/office/drawing/2014/main" id="{E5563A2A-2F67-BF57-B341-0EA4C295B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291" y="1670358"/>
              <a:ext cx="5329418" cy="1758642"/>
            </a:xfrm>
            <a:prstGeom prst="rect">
              <a:avLst/>
            </a:prstGeom>
          </p:spPr>
        </p:pic>
        <p:pic>
          <p:nvPicPr>
            <p:cNvPr id="6" name="Picture 5" descr="Logo, company name&#10;&#10;AI-generated content may be incorrect.">
              <a:extLst>
                <a:ext uri="{FF2B5EF4-FFF2-40B4-BE49-F238E27FC236}">
                  <a16:creationId xmlns:a16="http://schemas.microsoft.com/office/drawing/2014/main" id="{8AF514F2-BE00-10D7-0611-C402E144C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86"/>
            <a:stretch/>
          </p:blipFill>
          <p:spPr>
            <a:xfrm>
              <a:off x="1916935" y="2126936"/>
              <a:ext cx="1274586" cy="130206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5CBF29-C0BA-9BEE-5C7D-F017878E06FC}"/>
                </a:ext>
              </a:extLst>
            </p:cNvPr>
            <p:cNvSpPr txBox="1"/>
            <p:nvPr/>
          </p:nvSpPr>
          <p:spPr>
            <a:xfrm>
              <a:off x="-757178" y="3855904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Where Kentuckians Find Their Futures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401315-B5BF-5FF8-A33E-5FE725F44191}"/>
              </a:ext>
            </a:extLst>
          </p:cNvPr>
          <p:cNvSpPr txBox="1"/>
          <p:nvPr/>
        </p:nvSpPr>
        <p:spPr>
          <a:xfrm>
            <a:off x="3431290" y="5394098"/>
            <a:ext cx="8760710" cy="88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Amanda Ellis, Ed.D., Senior Vice President, Student Access and Success, CPE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Jessica Fletcher, MPA, Program Director, Partnerships and Outreach, CPE</a:t>
            </a:r>
          </a:p>
        </p:txBody>
      </p:sp>
    </p:spTree>
    <p:extLst>
      <p:ext uri="{BB962C8B-B14F-4D97-AF65-F5344CB8AC3E}">
        <p14:creationId xmlns:p14="http://schemas.microsoft.com/office/powerpoint/2010/main" val="296743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35EC3A-A95A-76E1-CB2F-27D3FE3D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216"/>
            <a:ext cx="12192000" cy="46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1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B8746-9E1E-3A01-2827-E4ADA4940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3" y="4164376"/>
            <a:ext cx="8824888" cy="2526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AD61A-EDB8-9728-9A1A-05478B6A7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31" y="468772"/>
            <a:ext cx="7735380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3FFD2-6D83-8960-7872-54E6E2DD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4" y="0"/>
            <a:ext cx="648829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E66CE8-81D7-E488-2527-F4D37AC14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648" y="2765234"/>
            <a:ext cx="6050352" cy="27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2BDC3-A385-88F3-9E63-2FDCF2DC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67" y="0"/>
            <a:ext cx="523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6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CEE11A-B0DE-C4AA-4303-147448C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3" t="9777"/>
          <a:stretch/>
        </p:blipFill>
        <p:spPr>
          <a:xfrm rot="21393730">
            <a:off x="9138580" y="1429031"/>
            <a:ext cx="3004061" cy="5629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A2148-1255-6728-8127-61969A6D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51" y="1370217"/>
            <a:ext cx="8031201" cy="5503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78517-988A-3F2D-D2F2-CACDFA2532F6}"/>
              </a:ext>
            </a:extLst>
          </p:cNvPr>
          <p:cNvSpPr txBox="1"/>
          <p:nvPr/>
        </p:nvSpPr>
        <p:spPr>
          <a:xfrm>
            <a:off x="5781964" y="4812145"/>
            <a:ext cx="2059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Poppins" panose="00000500000000000000" pitchFamily="2" charset="0"/>
                <a:cs typeface="Poppins" panose="00000500000000000000" pitchFamily="2" charset="0"/>
              </a:rPr>
              <a:t>Related Apprenticeships</a:t>
            </a:r>
          </a:p>
        </p:txBody>
      </p:sp>
      <p:pic>
        <p:nvPicPr>
          <p:cNvPr id="7" name="Graphic 6" descr="Remote work with solid fill">
            <a:extLst>
              <a:ext uri="{FF2B5EF4-FFF2-40B4-BE49-F238E27FC236}">
                <a16:creationId xmlns:a16="http://schemas.microsoft.com/office/drawing/2014/main" id="{8E72B4FE-CA57-8111-87BA-84393C133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6714" y="5297283"/>
            <a:ext cx="190500" cy="19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945B7B-E51B-0321-59CD-525DEC079949}"/>
              </a:ext>
            </a:extLst>
          </p:cNvPr>
          <p:cNvSpPr txBox="1"/>
          <p:nvPr/>
        </p:nvSpPr>
        <p:spPr>
          <a:xfrm>
            <a:off x="5806788" y="5297283"/>
            <a:ext cx="2059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Poppins" panose="00000500000000000000" pitchFamily="2" charset="0"/>
                <a:cs typeface="Poppins" panose="00000500000000000000" pitchFamily="2" charset="0"/>
              </a:rPr>
              <a:t>Related Kentucky Businesses</a:t>
            </a:r>
          </a:p>
        </p:txBody>
      </p:sp>
      <p:pic>
        <p:nvPicPr>
          <p:cNvPr id="10" name="Graphic 9" descr="Hammer with solid fill">
            <a:extLst>
              <a:ext uri="{FF2B5EF4-FFF2-40B4-BE49-F238E27FC236}">
                <a16:creationId xmlns:a16="http://schemas.microsoft.com/office/drawing/2014/main" id="{A4E8195D-1BB3-0EC8-FA83-5CFDF74E4B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6167" y="4812145"/>
            <a:ext cx="215444" cy="215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0447D3-F81F-B248-22FF-7A9E2CC14369}"/>
              </a:ext>
            </a:extLst>
          </p:cNvPr>
          <p:cNvSpPr txBox="1"/>
          <p:nvPr/>
        </p:nvSpPr>
        <p:spPr>
          <a:xfrm>
            <a:off x="5806788" y="4993719"/>
            <a:ext cx="2647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Independent Electrical Contractors Association</a:t>
            </a:r>
          </a:p>
          <a:p>
            <a:r>
              <a:rPr lang="en-US" sz="70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Louisville Electric</a:t>
            </a:r>
            <a:endParaRPr lang="en-US" sz="7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5D68B-ABA3-8A7D-B12E-18FDB0708B0B}"/>
              </a:ext>
            </a:extLst>
          </p:cNvPr>
          <p:cNvSpPr txBox="1"/>
          <p:nvPr/>
        </p:nvSpPr>
        <p:spPr>
          <a:xfrm>
            <a:off x="5831611" y="5474644"/>
            <a:ext cx="264709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636363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Mr. Electric of Central Kentucky</a:t>
            </a:r>
          </a:p>
          <a:p>
            <a:r>
              <a:rPr lang="en-US" sz="70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Dixon Electric Inc</a:t>
            </a:r>
          </a:p>
          <a:p>
            <a:r>
              <a:rPr lang="en-US" sz="70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Elliot Services</a:t>
            </a:r>
          </a:p>
          <a:p>
            <a:r>
              <a:rPr lang="en-US" sz="700" dirty="0">
                <a:solidFill>
                  <a:srgbClr val="63636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Fayette Heating and Air</a:t>
            </a:r>
          </a:p>
          <a:p>
            <a:endParaRPr lang="en-US" sz="7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7266A4-4F5D-D4DB-6137-9E435D0D8E54}"/>
              </a:ext>
            </a:extLst>
          </p:cNvPr>
          <p:cNvSpPr/>
          <p:nvPr/>
        </p:nvSpPr>
        <p:spPr>
          <a:xfrm>
            <a:off x="9790981" y="3148642"/>
            <a:ext cx="1587261" cy="181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66465-729A-0AC2-1ABF-0F2F9B6DFCC2}"/>
              </a:ext>
            </a:extLst>
          </p:cNvPr>
          <p:cNvSpPr txBox="1"/>
          <p:nvPr/>
        </p:nvSpPr>
        <p:spPr>
          <a:xfrm>
            <a:off x="9737528" y="3108414"/>
            <a:ext cx="1966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Poppins" panose="00000500000000000000" pitchFamily="2" charset="0"/>
                <a:cs typeface="Poppins" panose="00000500000000000000" pitchFamily="2" charset="0"/>
              </a:rPr>
              <a:t>Lexington, KY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01C2C-2C73-3F7C-CFC0-EC8F0B21A245}"/>
              </a:ext>
            </a:extLst>
          </p:cNvPr>
          <p:cNvSpPr txBox="1">
            <a:spLocks/>
          </p:cNvSpPr>
          <p:nvPr/>
        </p:nvSpPr>
        <p:spPr>
          <a:xfrm>
            <a:off x="3521049" y="360690"/>
            <a:ext cx="8926287" cy="5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Expansion Projects</a:t>
            </a:r>
          </a:p>
        </p:txBody>
      </p:sp>
    </p:spTree>
    <p:extLst>
      <p:ext uri="{BB962C8B-B14F-4D97-AF65-F5344CB8AC3E}">
        <p14:creationId xmlns:p14="http://schemas.microsoft.com/office/powerpoint/2010/main" val="166244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B27CF-72A0-27FA-183F-155DD4CBBE8B}"/>
              </a:ext>
            </a:extLst>
          </p:cNvPr>
          <p:cNvSpPr txBox="1"/>
          <p:nvPr/>
        </p:nvSpPr>
        <p:spPr>
          <a:xfrm>
            <a:off x="0" y="2206935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KENTUCKY’S SOLUTION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FOR FINDING YOUR FUTURE</a:t>
            </a:r>
          </a:p>
        </p:txBody>
      </p:sp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F93ED3CB-5340-5947-3573-808C3AF7F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6"/>
          <a:stretch/>
        </p:blipFill>
        <p:spPr>
          <a:xfrm>
            <a:off x="4821414" y="4409391"/>
            <a:ext cx="1964976" cy="2007338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1F251332-4D6B-2624-D406-8D6CFED1C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66" y="5469970"/>
            <a:ext cx="1821822" cy="9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A2E3B2-79FB-0B6A-D256-9DB5773AE61D}"/>
              </a:ext>
            </a:extLst>
          </p:cNvPr>
          <p:cNvSpPr txBox="1">
            <a:spLocks/>
          </p:cNvSpPr>
          <p:nvPr/>
        </p:nvSpPr>
        <p:spPr>
          <a:xfrm>
            <a:off x="6285877" y="1402339"/>
            <a:ext cx="4873075" cy="5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26DD8-37E4-D664-9C69-3CD86FD97B4F}"/>
              </a:ext>
            </a:extLst>
          </p:cNvPr>
          <p:cNvSpPr txBox="1"/>
          <p:nvPr/>
        </p:nvSpPr>
        <p:spPr>
          <a:xfrm>
            <a:off x="6285877" y="2193229"/>
            <a:ext cx="534649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To create a platform that Kentuckians can use to visualize their paths from classroom to career.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4400" b="1" dirty="0">
                <a:latin typeface="Poppins" panose="00000500000000000000" pitchFamily="2" charset="0"/>
                <a:cs typeface="Poppins" panose="00000500000000000000" pitchFamily="2" charset="0"/>
              </a:rPr>
              <a:t>Goal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To increase Kentucky’s educational attainment and labor force participation rates so they meet or exceed the national average.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B868E5-7D0B-AA34-DB2F-DFDAB440C439}"/>
              </a:ext>
            </a:extLst>
          </p:cNvPr>
          <p:cNvGraphicFramePr/>
          <p:nvPr/>
        </p:nvGraphicFramePr>
        <p:xfrm>
          <a:off x="622092" y="1334983"/>
          <a:ext cx="5284033" cy="431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75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ED726A-92EB-BDE2-0AD8-24752E2B1153}"/>
              </a:ext>
            </a:extLst>
          </p:cNvPr>
          <p:cNvSpPr txBox="1">
            <a:spLocks/>
          </p:cNvSpPr>
          <p:nvPr/>
        </p:nvSpPr>
        <p:spPr>
          <a:xfrm>
            <a:off x="235049" y="1485814"/>
            <a:ext cx="3081894" cy="2929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Audiences</a:t>
            </a:r>
          </a:p>
          <a:p>
            <a:r>
              <a:rPr lang="en-US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 Outreach</a:t>
            </a:r>
          </a:p>
        </p:txBody>
      </p:sp>
      <p:pic>
        <p:nvPicPr>
          <p:cNvPr id="7" name="Picture 6" descr="Diagram&#10;&#10;AI-generated content may be incorrect.">
            <a:extLst>
              <a:ext uri="{FF2B5EF4-FFF2-40B4-BE49-F238E27FC236}">
                <a16:creationId xmlns:a16="http://schemas.microsoft.com/office/drawing/2014/main" id="{783B2F64-00E7-1915-80F8-0D750E23D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3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9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7416587-D115-568C-9ACD-C8AA0A8F7436}"/>
              </a:ext>
            </a:extLst>
          </p:cNvPr>
          <p:cNvGrpSpPr/>
          <p:nvPr/>
        </p:nvGrpSpPr>
        <p:grpSpPr>
          <a:xfrm>
            <a:off x="720655" y="1330333"/>
            <a:ext cx="10534023" cy="4111214"/>
            <a:chOff x="-780513" y="656197"/>
            <a:chExt cx="11958372" cy="471768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DD7161-D791-F523-94EE-7E546FB51B4A}"/>
                </a:ext>
              </a:extLst>
            </p:cNvPr>
            <p:cNvCxnSpPr/>
            <p:nvPr/>
          </p:nvCxnSpPr>
          <p:spPr>
            <a:xfrm>
              <a:off x="-628666" y="4546920"/>
              <a:ext cx="11655381" cy="0"/>
            </a:xfrm>
            <a:prstGeom prst="line">
              <a:avLst/>
            </a:prstGeom>
            <a:ln w="571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9AFDF9-4AA6-F7CB-2591-38F9C9BD9750}"/>
                </a:ext>
              </a:extLst>
            </p:cNvPr>
            <p:cNvCxnSpPr/>
            <p:nvPr/>
          </p:nvCxnSpPr>
          <p:spPr>
            <a:xfrm>
              <a:off x="-628666" y="2390482"/>
              <a:ext cx="11655381" cy="0"/>
            </a:xfrm>
            <a:prstGeom prst="line">
              <a:avLst/>
            </a:prstGeom>
            <a:ln w="571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9D34317-24EF-6EE5-B0FB-B38C9134D3B7}"/>
                </a:ext>
              </a:extLst>
            </p:cNvPr>
            <p:cNvSpPr txBox="1">
              <a:spLocks/>
            </p:cNvSpPr>
            <p:nvPr/>
          </p:nvSpPr>
          <p:spPr>
            <a:xfrm>
              <a:off x="-780513" y="656197"/>
              <a:ext cx="11958372" cy="14906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latin typeface="Poppins" panose="00000500000000000000" pitchFamily="2" charset="0"/>
                  <a:cs typeface="Poppins" panose="00000500000000000000" pitchFamily="2" charset="0"/>
                </a:rPr>
                <a:t>There are many unconnected online resources, but there has never been a mechanism to connect the dots for our citizens to help them on their paths to sustainable careers. </a:t>
              </a:r>
            </a:p>
          </p:txBody>
        </p:sp>
        <p:pic>
          <p:nvPicPr>
            <p:cNvPr id="7" name="Picture 2" descr="Welcome - Kentucky Career Center">
              <a:extLst>
                <a:ext uri="{FF2B5EF4-FFF2-40B4-BE49-F238E27FC236}">
                  <a16:creationId xmlns:a16="http://schemas.microsoft.com/office/drawing/2014/main" id="{FB798707-B8CA-C13E-6D42-9EA757E14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866" y="2039701"/>
              <a:ext cx="2489563" cy="1280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HEAA Verify">
              <a:extLst>
                <a:ext uri="{FF2B5EF4-FFF2-40B4-BE49-F238E27FC236}">
                  <a16:creationId xmlns:a16="http://schemas.microsoft.com/office/drawing/2014/main" id="{676B15C8-109A-5695-A163-E3FE21666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607" y="2093344"/>
              <a:ext cx="2225794" cy="117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BD0C85CF-3685-9B35-8D88-1A620D129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" t="50149" r="58979" b="13337"/>
            <a:stretch/>
          </p:blipFill>
          <p:spPr>
            <a:xfrm>
              <a:off x="2543" y="2071329"/>
              <a:ext cx="2164308" cy="13394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5291BB-CF3A-41E6-97A8-B7E13083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2383" y="1885553"/>
              <a:ext cx="1383281" cy="1549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9D01D2-2D9A-724A-10A9-AF426C22C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983" y="4033675"/>
              <a:ext cx="2227085" cy="1280573"/>
            </a:xfrm>
            <a:prstGeom prst="rect">
              <a:avLst/>
            </a:prstGeom>
          </p:spPr>
        </p:pic>
        <p:pic>
          <p:nvPicPr>
            <p:cNvPr id="12" name="Picture 6" descr="💰The Work Ready KY... - Madisonville Community College | Facebook">
              <a:extLst>
                <a:ext uri="{FF2B5EF4-FFF2-40B4-BE49-F238E27FC236}">
                  <a16:creationId xmlns:a16="http://schemas.microsoft.com/office/drawing/2014/main" id="{F697EC29-0EB4-C649-1A5A-9024E58E2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140" y="4033675"/>
              <a:ext cx="2283028" cy="1340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9492B6-50FB-2D4F-FBE4-AEF84657EA25}"/>
                </a:ext>
              </a:extLst>
            </p:cNvPr>
            <p:cNvCxnSpPr/>
            <p:nvPr/>
          </p:nvCxnSpPr>
          <p:spPr>
            <a:xfrm>
              <a:off x="-628666" y="2548636"/>
              <a:ext cx="0" cy="1999711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D63107-D7A8-3F87-D16E-A3CCBA5DF7E9}"/>
              </a:ext>
            </a:extLst>
          </p:cNvPr>
          <p:cNvCxnSpPr>
            <a:cxnSpLocks/>
          </p:cNvCxnSpPr>
          <p:nvPr/>
        </p:nvCxnSpPr>
        <p:spPr>
          <a:xfrm>
            <a:off x="11051465" y="2841671"/>
            <a:ext cx="0" cy="183442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91DAF31-771B-73E6-6663-4EEB042069D2}"/>
              </a:ext>
            </a:extLst>
          </p:cNvPr>
          <p:cNvSpPr/>
          <p:nvPr/>
        </p:nvSpPr>
        <p:spPr>
          <a:xfrm>
            <a:off x="8036939" y="4105407"/>
            <a:ext cx="2607731" cy="126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E814DBD-8ED0-5812-A106-7693048F28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0965" y="4311701"/>
            <a:ext cx="2279680" cy="10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3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7AA7F077-FFD2-7CEF-455A-74B66D196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8" b="15269"/>
          <a:stretch/>
        </p:blipFill>
        <p:spPr>
          <a:xfrm>
            <a:off x="3758067" y="0"/>
            <a:ext cx="8433933" cy="685800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EEE4E8A6-264B-06A8-4CF0-0E918969730F}"/>
              </a:ext>
            </a:extLst>
          </p:cNvPr>
          <p:cNvSpPr txBox="1">
            <a:spLocks/>
          </p:cNvSpPr>
          <p:nvPr/>
        </p:nvSpPr>
        <p:spPr>
          <a:xfrm>
            <a:off x="0" y="1440439"/>
            <a:ext cx="8926287" cy="571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Future Finder </a:t>
            </a:r>
          </a:p>
          <a:p>
            <a: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from </a:t>
            </a:r>
          </a:p>
          <a:p>
            <a:r>
              <a:rPr lang="en-U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KYSTATS</a:t>
            </a:r>
          </a:p>
        </p:txBody>
      </p:sp>
    </p:spTree>
    <p:extLst>
      <p:ext uri="{BB962C8B-B14F-4D97-AF65-F5344CB8AC3E}">
        <p14:creationId xmlns:p14="http://schemas.microsoft.com/office/powerpoint/2010/main" val="246973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B1D12-962B-58A4-A296-B540304C6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01" y="0"/>
            <a:ext cx="42229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EFE3E-9928-8A3D-809A-42D7EE9B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824"/>
          <a:stretch/>
        </p:blipFill>
        <p:spPr>
          <a:xfrm>
            <a:off x="6602294" y="1052945"/>
            <a:ext cx="3326797" cy="55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CB17A-AEA1-2993-330A-5ADC6964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908"/>
          <a:stretch/>
        </p:blipFill>
        <p:spPr>
          <a:xfrm>
            <a:off x="238453" y="0"/>
            <a:ext cx="6562244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3E6A1F-003D-E939-1065-2E1C91B1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814"/>
          <a:stretch/>
        </p:blipFill>
        <p:spPr>
          <a:xfrm>
            <a:off x="6096000" y="2655983"/>
            <a:ext cx="6643654" cy="22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F9C55-AB2F-5808-80FD-F3F437F0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5501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D808F-1928-FD51-2A72-7898B43C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765" y="773935"/>
            <a:ext cx="6041235" cy="53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3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CAD14-64E4-5F7E-97FB-D3C339A8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56" y="232916"/>
            <a:ext cx="7668695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4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073bd0-760e-4553-8cf2-fb68bdcc79ed" xsi:nil="true"/>
    <lcf76f155ced4ddcb4097134ff3c332f xmlns="c043b42d-e0c2-4c15-b2a6-71c8bb9bf1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3DEE859851C4DAA83A9944F4D676B" ma:contentTypeVersion="13" ma:contentTypeDescription="Create a new document." ma:contentTypeScope="" ma:versionID="c21a035e50745ea044d94d6dae4af5aa">
  <xsd:schema xmlns:xsd="http://www.w3.org/2001/XMLSchema" xmlns:xs="http://www.w3.org/2001/XMLSchema" xmlns:p="http://schemas.microsoft.com/office/2006/metadata/properties" xmlns:ns2="c043b42d-e0c2-4c15-b2a6-71c8bb9bf161" xmlns:ns3="74073bd0-760e-4553-8cf2-fb68bdcc79ed" targetNamespace="http://schemas.microsoft.com/office/2006/metadata/properties" ma:root="true" ma:fieldsID="c45a641668981a73476ebb4c5209dbc9" ns2:_="" ns3:_="">
    <xsd:import namespace="c043b42d-e0c2-4c15-b2a6-71c8bb9bf161"/>
    <xsd:import namespace="74073bd0-760e-4553-8cf2-fb68bdcc79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3b42d-e0c2-4c15-b2a6-71c8bb9bf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73bd0-760e-4553-8cf2-fb68bdcc79e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bf6550b-05e8-44c2-8f4c-2371e2c73aad}" ma:internalName="TaxCatchAll" ma:showField="CatchAllData" ma:web="74073bd0-760e-4553-8cf2-fb68bdcc7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5DF28B-A05D-4B77-BA44-1508F3419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96F8C7-478A-46DD-8B6D-F73F6AE390F7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74073bd0-760e-4553-8cf2-fb68bdcc79ed"/>
    <ds:schemaRef ds:uri="c043b42d-e0c2-4c15-b2a6-71c8bb9bf16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F89B0F7-7E3F-407E-80FB-12B6D8696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3b42d-e0c2-4c15-b2a6-71c8bb9bf161"/>
    <ds:schemaRef ds:uri="74073bd0-760e-4553-8cf2-fb68bdcc7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13865</TotalTime>
  <Words>211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Fletcher, Jessica (ELC)</dc:creator>
  <cp:lastModifiedBy>Jessica</cp:lastModifiedBy>
  <cp:revision>22</cp:revision>
  <dcterms:created xsi:type="dcterms:W3CDTF">2025-01-23T15:00:53Z</dcterms:created>
  <dcterms:modified xsi:type="dcterms:W3CDTF">2025-07-09T16:09:17Z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0x0101003633DEE859851C4DAA83A9944F4D676B</vt:lpwstr>
  </property>
  <property fmtid="{D5CDD505-2E9C-101B-9397-08002B2CF9AE}" pid="3" name="MediaServiceImageTags">
    <vt:lpwstr/>
  </property>
</Properties>
</file>